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7" r:id="rId8"/>
    <p:sldId id="268" r:id="rId9"/>
    <p:sldId id="262" r:id="rId10"/>
    <p:sldId id="263" r:id="rId11"/>
    <p:sldId id="264" r:id="rId12"/>
    <p:sldId id="265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171B41-7FB7-42F6-ABB9-595221F7879D}" v="17" dt="2026-09-08T14:12:56.15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2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man, Elisabeth" userId="08e94497-0267-40d8-b7fc-d115bb584c32" providerId="ADAL" clId="{89DBF376-ED58-434F-B8D8-A4AF41610329}"/>
    <pc:docChg chg="addSld delSld modSld sldOrd">
      <pc:chgData name="Lindman, Elisabeth" userId="08e94497-0267-40d8-b7fc-d115bb584c32" providerId="ADAL" clId="{89DBF376-ED58-434F-B8D8-A4AF41610329}" dt="2026-09-09T11:29:04.387" v="27" actId="47"/>
      <pc:docMkLst>
        <pc:docMk/>
      </pc:docMkLst>
      <pc:sldChg chg="modSp mod">
        <pc:chgData name="Lindman, Elisabeth" userId="08e94497-0267-40d8-b7fc-d115bb584c32" providerId="ADAL" clId="{89DBF376-ED58-434F-B8D8-A4AF41610329}" dt="2026-09-09T11:28:51.095" v="25" actId="404"/>
        <pc:sldMkLst>
          <pc:docMk/>
          <pc:sldMk cId="0" sldId="256"/>
        </pc:sldMkLst>
        <pc:spChg chg="mod">
          <ac:chgData name="Lindman, Elisabeth" userId="08e94497-0267-40d8-b7fc-d115bb584c32" providerId="ADAL" clId="{89DBF376-ED58-434F-B8D8-A4AF41610329}" dt="2026-09-09T11:28:51.095" v="25" actId="404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Lindman, Elisabeth" userId="08e94497-0267-40d8-b7fc-d115bb584c32" providerId="ADAL" clId="{89DBF376-ED58-434F-B8D8-A4AF41610329}" dt="2026-09-08T14:02:30.353" v="4"/>
        <pc:sldMkLst>
          <pc:docMk/>
          <pc:sldMk cId="0" sldId="257"/>
        </pc:sldMkLst>
        <pc:spChg chg="mod">
          <ac:chgData name="Lindman, Elisabeth" userId="08e94497-0267-40d8-b7fc-d115bb584c32" providerId="ADAL" clId="{89DBF376-ED58-434F-B8D8-A4AF41610329}" dt="2026-09-08T14:02:30.353" v="4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Lindman, Elisabeth" userId="08e94497-0267-40d8-b7fc-d115bb584c32" providerId="ADAL" clId="{89DBF376-ED58-434F-B8D8-A4AF41610329}" dt="2026-09-08T14:04:36.335" v="5"/>
        <pc:sldMkLst>
          <pc:docMk/>
          <pc:sldMk cId="0" sldId="258"/>
        </pc:sldMkLst>
        <pc:spChg chg="mod">
          <ac:chgData name="Lindman, Elisabeth" userId="08e94497-0267-40d8-b7fc-d115bb584c32" providerId="ADAL" clId="{89DBF376-ED58-434F-B8D8-A4AF41610329}" dt="2026-09-08T14:04:36.335" v="5"/>
          <ac:spMkLst>
            <pc:docMk/>
            <pc:sldMk cId="0" sldId="258"/>
            <ac:spMk id="3" creationId="{00000000-0000-0000-0000-000000000000}"/>
          </ac:spMkLst>
        </pc:spChg>
      </pc:sldChg>
      <pc:sldChg chg="modSp ord">
        <pc:chgData name="Lindman, Elisabeth" userId="08e94497-0267-40d8-b7fc-d115bb584c32" providerId="ADAL" clId="{89DBF376-ED58-434F-B8D8-A4AF41610329}" dt="2026-09-08T14:12:56.157" v="16"/>
        <pc:sldMkLst>
          <pc:docMk/>
          <pc:sldMk cId="0" sldId="262"/>
        </pc:sldMkLst>
        <pc:spChg chg="mod">
          <ac:chgData name="Lindman, Elisabeth" userId="08e94497-0267-40d8-b7fc-d115bb584c32" providerId="ADAL" clId="{89DBF376-ED58-434F-B8D8-A4AF41610329}" dt="2026-09-08T14:11:30.082" v="15"/>
          <ac:spMkLst>
            <pc:docMk/>
            <pc:sldMk cId="0" sldId="262"/>
            <ac:spMk id="9" creationId="{00000000-0000-0000-0000-000000000000}"/>
          </ac:spMkLst>
        </pc:spChg>
        <pc:spChg chg="mod">
          <ac:chgData name="Lindman, Elisabeth" userId="08e94497-0267-40d8-b7fc-d115bb584c32" providerId="ADAL" clId="{89DBF376-ED58-434F-B8D8-A4AF41610329}" dt="2026-09-08T14:12:56.157" v="16"/>
          <ac:spMkLst>
            <pc:docMk/>
            <pc:sldMk cId="0" sldId="262"/>
            <ac:spMk id="13" creationId="{2A1CA6D2-B241-D005-392E-C36C4720B7E2}"/>
          </ac:spMkLst>
        </pc:spChg>
      </pc:sldChg>
      <pc:sldChg chg="ord">
        <pc:chgData name="Lindman, Elisabeth" userId="08e94497-0267-40d8-b7fc-d115bb584c32" providerId="ADAL" clId="{89DBF376-ED58-434F-B8D8-A4AF41610329}" dt="2026-09-08T14:17:13.176" v="18"/>
        <pc:sldMkLst>
          <pc:docMk/>
          <pc:sldMk cId="0" sldId="263"/>
        </pc:sldMkLst>
      </pc:sldChg>
      <pc:sldChg chg="ord">
        <pc:chgData name="Lindman, Elisabeth" userId="08e94497-0267-40d8-b7fc-d115bb584c32" providerId="ADAL" clId="{89DBF376-ED58-434F-B8D8-A4AF41610329}" dt="2026-09-08T14:16:41.014" v="17"/>
        <pc:sldMkLst>
          <pc:docMk/>
          <pc:sldMk cId="0" sldId="264"/>
        </pc:sldMkLst>
      </pc:sldChg>
      <pc:sldChg chg="modSp">
        <pc:chgData name="Lindman, Elisabeth" userId="08e94497-0267-40d8-b7fc-d115bb584c32" providerId="ADAL" clId="{89DBF376-ED58-434F-B8D8-A4AF41610329}" dt="2026-09-08T14:06:30.445" v="7"/>
        <pc:sldMkLst>
          <pc:docMk/>
          <pc:sldMk cId="2195145853" sldId="266"/>
        </pc:sldMkLst>
        <pc:spChg chg="mod">
          <ac:chgData name="Lindman, Elisabeth" userId="08e94497-0267-40d8-b7fc-d115bb584c32" providerId="ADAL" clId="{89DBF376-ED58-434F-B8D8-A4AF41610329}" dt="2026-09-08T14:06:30.445" v="7"/>
          <ac:spMkLst>
            <pc:docMk/>
            <pc:sldMk cId="2195145853" sldId="266"/>
            <ac:spMk id="2" creationId="{F9934A87-65E8-9E9F-1A03-01927A367F3A}"/>
          </ac:spMkLst>
        </pc:spChg>
        <pc:spChg chg="mod">
          <ac:chgData name="Lindman, Elisabeth" userId="08e94497-0267-40d8-b7fc-d115bb584c32" providerId="ADAL" clId="{89DBF376-ED58-434F-B8D8-A4AF41610329}" dt="2026-09-08T14:06:24.415" v="6"/>
          <ac:spMkLst>
            <pc:docMk/>
            <pc:sldMk cId="2195145853" sldId="266"/>
            <ac:spMk id="3" creationId="{5015220A-0C7D-B52C-3653-4CCEC59B88A4}"/>
          </ac:spMkLst>
        </pc:spChg>
      </pc:sldChg>
      <pc:sldChg chg="modSp">
        <pc:chgData name="Lindman, Elisabeth" userId="08e94497-0267-40d8-b7fc-d115bb584c32" providerId="ADAL" clId="{89DBF376-ED58-434F-B8D8-A4AF41610329}" dt="2026-09-08T14:09:00.179" v="8"/>
        <pc:sldMkLst>
          <pc:docMk/>
          <pc:sldMk cId="337686327" sldId="267"/>
        </pc:sldMkLst>
        <pc:spChg chg="mod">
          <ac:chgData name="Lindman, Elisabeth" userId="08e94497-0267-40d8-b7fc-d115bb584c32" providerId="ADAL" clId="{89DBF376-ED58-434F-B8D8-A4AF41610329}" dt="2026-09-08T14:09:00.179" v="8"/>
          <ac:spMkLst>
            <pc:docMk/>
            <pc:sldMk cId="337686327" sldId="267"/>
            <ac:spMk id="3" creationId="{68CDE5CD-B9F2-0870-5DE2-6F48CDC6C2A1}"/>
          </ac:spMkLst>
        </pc:spChg>
      </pc:sldChg>
      <pc:sldChg chg="modSp">
        <pc:chgData name="Lindman, Elisabeth" userId="08e94497-0267-40d8-b7fc-d115bb584c32" providerId="ADAL" clId="{89DBF376-ED58-434F-B8D8-A4AF41610329}" dt="2026-09-08T14:09:37.902" v="10"/>
        <pc:sldMkLst>
          <pc:docMk/>
          <pc:sldMk cId="904648666" sldId="268"/>
        </pc:sldMkLst>
        <pc:spChg chg="mod">
          <ac:chgData name="Lindman, Elisabeth" userId="08e94497-0267-40d8-b7fc-d115bb584c32" providerId="ADAL" clId="{89DBF376-ED58-434F-B8D8-A4AF41610329}" dt="2026-09-08T14:09:37.902" v="10"/>
          <ac:spMkLst>
            <pc:docMk/>
            <pc:sldMk cId="904648666" sldId="268"/>
            <ac:spMk id="2" creationId="{92520FBD-A325-5938-332F-6426ECA01EDF}"/>
          </ac:spMkLst>
        </pc:spChg>
        <pc:spChg chg="mod">
          <ac:chgData name="Lindman, Elisabeth" userId="08e94497-0267-40d8-b7fc-d115bb584c32" providerId="ADAL" clId="{89DBF376-ED58-434F-B8D8-A4AF41610329}" dt="2026-09-08T14:09:30.895" v="9"/>
          <ac:spMkLst>
            <pc:docMk/>
            <pc:sldMk cId="904648666" sldId="268"/>
            <ac:spMk id="3" creationId="{3E385798-A808-DA0D-D0D3-3F05331F67B5}"/>
          </ac:spMkLst>
        </pc:spChg>
      </pc:sldChg>
      <pc:sldChg chg="modSp">
        <pc:chgData name="Lindman, Elisabeth" userId="08e94497-0267-40d8-b7fc-d115bb584c32" providerId="ADAL" clId="{89DBF376-ED58-434F-B8D8-A4AF41610329}" dt="2026-09-08T14:10:22.591" v="12"/>
        <pc:sldMkLst>
          <pc:docMk/>
          <pc:sldMk cId="1044709114" sldId="269"/>
        </pc:sldMkLst>
        <pc:spChg chg="mod">
          <ac:chgData name="Lindman, Elisabeth" userId="08e94497-0267-40d8-b7fc-d115bb584c32" providerId="ADAL" clId="{89DBF376-ED58-434F-B8D8-A4AF41610329}" dt="2026-09-08T14:10:22.591" v="12"/>
          <ac:spMkLst>
            <pc:docMk/>
            <pc:sldMk cId="1044709114" sldId="269"/>
            <ac:spMk id="2" creationId="{B71AAF00-AC87-D252-D2D5-26777649A56C}"/>
          </ac:spMkLst>
        </pc:spChg>
        <pc:spChg chg="mod">
          <ac:chgData name="Lindman, Elisabeth" userId="08e94497-0267-40d8-b7fc-d115bb584c32" providerId="ADAL" clId="{89DBF376-ED58-434F-B8D8-A4AF41610329}" dt="2026-09-08T14:10:17.573" v="11"/>
          <ac:spMkLst>
            <pc:docMk/>
            <pc:sldMk cId="1044709114" sldId="269"/>
            <ac:spMk id="3" creationId="{E0BD22AF-CDC8-22BA-FA42-6C28E89F6718}"/>
          </ac:spMkLst>
        </pc:spChg>
      </pc:sldChg>
      <pc:sldChg chg="new del">
        <pc:chgData name="Lindman, Elisabeth" userId="08e94497-0267-40d8-b7fc-d115bb584c32" providerId="ADAL" clId="{89DBF376-ED58-434F-B8D8-A4AF41610329}" dt="2026-09-09T11:29:04.387" v="27" actId="47"/>
        <pc:sldMkLst>
          <pc:docMk/>
          <pc:sldMk cId="1060970776" sldId="269"/>
        </pc:sldMkLst>
      </pc:sldChg>
      <pc:sldChg chg="modSp">
        <pc:chgData name="Lindman, Elisabeth" userId="08e94497-0267-40d8-b7fc-d115bb584c32" providerId="ADAL" clId="{89DBF376-ED58-434F-B8D8-A4AF41610329}" dt="2026-09-08T14:10:56.018" v="13"/>
        <pc:sldMkLst>
          <pc:docMk/>
          <pc:sldMk cId="1837541846" sldId="270"/>
        </pc:sldMkLst>
        <pc:spChg chg="mod">
          <ac:chgData name="Lindman, Elisabeth" userId="08e94497-0267-40d8-b7fc-d115bb584c32" providerId="ADAL" clId="{89DBF376-ED58-434F-B8D8-A4AF41610329}" dt="2026-09-08T14:10:56.018" v="13"/>
          <ac:spMkLst>
            <pc:docMk/>
            <pc:sldMk cId="1837541846" sldId="270"/>
            <ac:spMk id="3" creationId="{B1B149A1-D4FC-F716-2DFD-38C216DDFDB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50500" y="6350000"/>
            <a:ext cx="1431923" cy="44132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930289" y="2281661"/>
            <a:ext cx="8331834" cy="1946910"/>
          </a:xfrm>
          <a:custGeom>
            <a:avLst/>
            <a:gdLst/>
            <a:ahLst/>
            <a:cxnLst/>
            <a:rect l="l" t="t" r="r" b="b"/>
            <a:pathLst>
              <a:path w="8331834" h="1946910">
                <a:moveTo>
                  <a:pt x="8153742" y="0"/>
                </a:moveTo>
                <a:lnTo>
                  <a:pt x="177685" y="0"/>
                </a:lnTo>
                <a:lnTo>
                  <a:pt x="130449" y="6347"/>
                </a:lnTo>
                <a:lnTo>
                  <a:pt x="88004" y="24259"/>
                </a:lnTo>
                <a:lnTo>
                  <a:pt x="52043" y="52043"/>
                </a:lnTo>
                <a:lnTo>
                  <a:pt x="24259" y="88004"/>
                </a:lnTo>
                <a:lnTo>
                  <a:pt x="6347" y="130449"/>
                </a:lnTo>
                <a:lnTo>
                  <a:pt x="0" y="177685"/>
                </a:lnTo>
                <a:lnTo>
                  <a:pt x="0" y="1768652"/>
                </a:lnTo>
                <a:lnTo>
                  <a:pt x="6347" y="1815883"/>
                </a:lnTo>
                <a:lnTo>
                  <a:pt x="24259" y="1858325"/>
                </a:lnTo>
                <a:lnTo>
                  <a:pt x="52043" y="1894284"/>
                </a:lnTo>
                <a:lnTo>
                  <a:pt x="88004" y="1922066"/>
                </a:lnTo>
                <a:lnTo>
                  <a:pt x="130449" y="1939978"/>
                </a:lnTo>
                <a:lnTo>
                  <a:pt x="177685" y="1946325"/>
                </a:lnTo>
                <a:lnTo>
                  <a:pt x="8153742" y="1946325"/>
                </a:lnTo>
                <a:lnTo>
                  <a:pt x="8200977" y="1939978"/>
                </a:lnTo>
                <a:lnTo>
                  <a:pt x="8243420" y="1922066"/>
                </a:lnTo>
                <a:lnTo>
                  <a:pt x="8279379" y="1894284"/>
                </a:lnTo>
                <a:lnTo>
                  <a:pt x="8307159" y="1858325"/>
                </a:lnTo>
                <a:lnTo>
                  <a:pt x="8325069" y="1815883"/>
                </a:lnTo>
                <a:lnTo>
                  <a:pt x="8331415" y="1768652"/>
                </a:lnTo>
                <a:lnTo>
                  <a:pt x="8331415" y="177685"/>
                </a:lnTo>
                <a:lnTo>
                  <a:pt x="8325069" y="130449"/>
                </a:lnTo>
                <a:lnTo>
                  <a:pt x="8307159" y="88004"/>
                </a:lnTo>
                <a:lnTo>
                  <a:pt x="8279379" y="52043"/>
                </a:lnTo>
                <a:lnTo>
                  <a:pt x="8243420" y="24259"/>
                </a:lnTo>
                <a:lnTo>
                  <a:pt x="8200977" y="6347"/>
                </a:lnTo>
                <a:lnTo>
                  <a:pt x="8153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1070" y="2106173"/>
            <a:ext cx="4448175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1A900"/>
                </a:solidFill>
                <a:latin typeface="Oswald Medium"/>
                <a:cs typeface="Oswald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1A900"/>
                </a:solidFill>
                <a:latin typeface="Oswald Medium"/>
                <a:cs typeface="Oswald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1A900"/>
                </a:solidFill>
                <a:latin typeface="Oswald Medium"/>
                <a:cs typeface="Oswald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F1A900"/>
                </a:solidFill>
                <a:latin typeface="Oswald Medium"/>
                <a:cs typeface="Oswald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50500" y="6350000"/>
            <a:ext cx="1431923" cy="4413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9952" y="621220"/>
            <a:ext cx="10412095" cy="1367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F1A900"/>
                </a:solidFill>
                <a:latin typeface="Oswald Medium"/>
                <a:cs typeface="Oswald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2566" y="3279282"/>
            <a:ext cx="64897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dabarnen.se/stoppminkroppveckan" TargetMode="External"/><Relationship Id="rId2" Type="http://schemas.openxmlformats.org/officeDocument/2006/relationships/hyperlink" Target="https://www.raddabarnen.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ddabarnen.se/rad-och-kunskap/stopp-min-kropp/stopp-min-kropp-veckan/dela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addabarnen.se/foretag/partners-foretag-smk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A29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219960" y="2400961"/>
            <a:ext cx="793623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dirty="0">
                <a:solidFill>
                  <a:srgbClr val="FFFFFF"/>
                </a:solidFill>
              </a:rPr>
              <a:t>Hänger</a:t>
            </a:r>
            <a:r>
              <a:rPr spc="-95"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ni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med</a:t>
            </a:r>
            <a:r>
              <a:rPr lang="sv-SE" spc="-25" dirty="0">
                <a:solidFill>
                  <a:srgbClr val="FFFFFF"/>
                </a:solidFill>
              </a:rPr>
              <a:t> </a:t>
            </a:r>
            <a:r>
              <a:rPr spc="-25" dirty="0" err="1">
                <a:solidFill>
                  <a:srgbClr val="FFFFFF"/>
                </a:solidFill>
              </a:rPr>
              <a:t>på</a:t>
            </a:r>
            <a:r>
              <a:rPr spc="-2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Stopp!</a:t>
            </a:r>
            <a:r>
              <a:rPr spc="-4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Min</a:t>
            </a:r>
            <a:r>
              <a:rPr spc="-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kropp!-</a:t>
            </a:r>
            <a:r>
              <a:rPr spc="-10" dirty="0" err="1">
                <a:solidFill>
                  <a:srgbClr val="FFFFFF"/>
                </a:solidFill>
              </a:rPr>
              <a:t>veckan</a:t>
            </a:r>
            <a:r>
              <a:rPr spc="-10" dirty="0">
                <a:solidFill>
                  <a:srgbClr val="FFFFFF"/>
                </a:solidFill>
              </a:rPr>
              <a:t>?</a:t>
            </a:r>
            <a:br>
              <a:rPr lang="sv-SE" spc="-10" dirty="0">
                <a:solidFill>
                  <a:srgbClr val="FFFFFF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12-18 oktober 2026</a:t>
            </a:r>
            <a:br>
              <a:rPr lang="sv-SE" dirty="0">
                <a:solidFill>
                  <a:schemeClr val="bg1"/>
                </a:solidFill>
              </a:rPr>
            </a:br>
            <a:br>
              <a:rPr lang="sv-SE" dirty="0"/>
            </a:br>
            <a:endParaRPr sz="6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1625" y="990600"/>
            <a:ext cx="3797299" cy="11699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93127" y="6444360"/>
            <a:ext cx="8394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Lato"/>
                <a:cs typeface="Lato"/>
              </a:rPr>
              <a:t>2025-09-</a:t>
            </a:r>
            <a:r>
              <a:rPr sz="1200" spc="-25" dirty="0">
                <a:solidFill>
                  <a:srgbClr val="FFFFFF"/>
                </a:solidFill>
                <a:latin typeface="Lato"/>
                <a:cs typeface="Lato"/>
              </a:rPr>
              <a:t>02</a:t>
            </a:r>
            <a:endParaRPr sz="1200">
              <a:latin typeface="Lato"/>
              <a:cs typeface="La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55121" y="6444360"/>
            <a:ext cx="288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Lato"/>
                <a:cs typeface="Lato"/>
              </a:rPr>
              <a:t>Varje</a:t>
            </a:r>
            <a:r>
              <a:rPr sz="1200" spc="-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dag</a:t>
            </a:r>
            <a:r>
              <a:rPr sz="1200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gör</a:t>
            </a:r>
            <a:r>
              <a:rPr sz="1200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vi</a:t>
            </a:r>
            <a:r>
              <a:rPr sz="1200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världen</a:t>
            </a:r>
            <a:r>
              <a:rPr sz="1200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lite</a:t>
            </a:r>
            <a:r>
              <a:rPr sz="1200" spc="-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bättre</a:t>
            </a:r>
            <a:r>
              <a:rPr sz="1200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dirty="0">
                <a:solidFill>
                  <a:srgbClr val="FFFFFF"/>
                </a:solidFill>
                <a:latin typeface="Lato"/>
                <a:cs typeface="Lato"/>
              </a:rPr>
              <a:t>för</a:t>
            </a:r>
            <a:r>
              <a:rPr sz="1200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ato"/>
                <a:cs typeface="Lato"/>
              </a:rPr>
              <a:t>barn.</a:t>
            </a:r>
            <a:endParaRPr sz="1200">
              <a:latin typeface="Lato"/>
              <a:cs typeface="La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07548" y="6444360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FFFF"/>
                </a:solidFill>
                <a:latin typeface="Lato"/>
                <a:cs typeface="Lato"/>
              </a:rPr>
              <a:t>1</a:t>
            </a:r>
            <a:endParaRPr sz="12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</a:rPr>
              <a:t>Barn</a:t>
            </a:r>
            <a:r>
              <a:rPr sz="3200" spc="-4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behöver</a:t>
            </a:r>
            <a:r>
              <a:rPr sz="3200" spc="-6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modiga</a:t>
            </a:r>
            <a:r>
              <a:rPr sz="3200" spc="-30" dirty="0">
                <a:solidFill>
                  <a:srgbClr val="FFFFFF"/>
                </a:solidFill>
              </a:rPr>
              <a:t> </a:t>
            </a:r>
            <a:r>
              <a:rPr sz="3200" spc="-10" dirty="0">
                <a:solidFill>
                  <a:srgbClr val="FFFFFF"/>
                </a:solidFill>
              </a:rPr>
              <a:t>vuxna!</a:t>
            </a:r>
            <a:endParaRPr sz="320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312AF28C-7DE9-DF9E-65A0-39CBB4A9DA66}"/>
              </a:ext>
            </a:extLst>
          </p:cNvPr>
          <p:cNvSpPr txBox="1"/>
          <p:nvPr/>
        </p:nvSpPr>
        <p:spPr>
          <a:xfrm>
            <a:off x="2061070" y="2743200"/>
            <a:ext cx="778192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Vi vill göra det enklare att prata om:</a:t>
            </a:r>
          </a:p>
          <a:p>
            <a:pPr fontAlgn="t">
              <a:lnSpc>
                <a:spcPct val="100000"/>
              </a:lnSpc>
              <a:buNone/>
            </a:pPr>
            <a:endParaRPr lang="sv-SE" sz="1800" b="0" i="0" dirty="0">
              <a:solidFill>
                <a:schemeClr val="bg1"/>
              </a:solidFill>
              <a:effectLst/>
              <a:latin typeface="Oswald Light" pitchFamily="2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kroppen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känslor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gränser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trygghet på nätet</a:t>
            </a:r>
          </a:p>
          <a:p>
            <a:pPr lvl="0" fontAlgn="t">
              <a:lnSpc>
                <a:spcPct val="100000"/>
              </a:lnSpc>
            </a:pPr>
            <a:endParaRPr lang="sv-SE" sz="1800" b="0" i="0" dirty="0">
              <a:solidFill>
                <a:schemeClr val="bg1"/>
              </a:solidFill>
              <a:effectLst/>
              <a:latin typeface="Oswald Light" pitchFamily="2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sv-SE" sz="1800" b="0" i="0" dirty="0">
                <a:solidFill>
                  <a:schemeClr val="bg1"/>
                </a:solidFill>
                <a:effectLst/>
                <a:latin typeface="Oswald Light" pitchFamily="2" charset="0"/>
              </a:rPr>
              <a:t>Så att barn känner sig trygga att berätta när något inte känns bra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9425" cy="6858000"/>
          </a:xfrm>
          <a:custGeom>
            <a:avLst/>
            <a:gdLst/>
            <a:ahLst/>
            <a:cxnLst/>
            <a:rect l="l" t="t" r="r" b="b"/>
            <a:pathLst>
              <a:path w="479425" h="6858000">
                <a:moveTo>
                  <a:pt x="479425" y="0"/>
                </a:moveTo>
                <a:lnTo>
                  <a:pt x="0" y="0"/>
                </a:lnTo>
                <a:lnTo>
                  <a:pt x="0" y="6858000"/>
                </a:lnTo>
                <a:lnTo>
                  <a:pt x="479425" y="6858000"/>
                </a:lnTo>
                <a:lnTo>
                  <a:pt x="479425" y="0"/>
                </a:lnTo>
                <a:close/>
              </a:path>
            </a:pathLst>
          </a:custGeom>
          <a:solidFill>
            <a:srgbClr val="DA29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9466" y="782193"/>
            <a:ext cx="4364990" cy="2817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Under vecka 42, 12 – 18 oktober uppmärksammas Stopp! Min kropp! i: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förskolor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skolor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fritidsverksamheter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föreningslivet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Rädda Barnens verksamheter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digitala kanaler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sz="1800" b="0" i="0" dirty="0">
                <a:effectLst/>
                <a:latin typeface="Segoe UI" panose="020B0502040204020203" pitchFamily="34" charset="0"/>
              </a:rPr>
              <a:t>Alla kan vara med. Lokalt och digitalt</a:t>
            </a:r>
          </a:p>
          <a:p>
            <a:pPr marL="12700" marR="5080">
              <a:lnSpc>
                <a:spcPct val="120000"/>
              </a:lnSpc>
              <a:spcBef>
                <a:spcPts val="100"/>
              </a:spcBef>
            </a:pPr>
            <a:endParaRPr sz="1800" dirty="0">
              <a:latin typeface="Lato"/>
              <a:cs typeface="La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20248" y="6459042"/>
            <a:ext cx="88900" cy="182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200" spc="-50" dirty="0">
                <a:latin typeface="Lato"/>
                <a:cs typeface="Lato"/>
              </a:rPr>
              <a:t>3</a:t>
            </a:r>
            <a:endParaRPr sz="1200">
              <a:latin typeface="Lato"/>
              <a:cs typeface="Lato"/>
            </a:endParaRPr>
          </a:p>
        </p:txBody>
      </p:sp>
      <p:pic>
        <p:nvPicPr>
          <p:cNvPr id="5" name="object 5" descr="En bild som visar text, tecknad serie, affisch, grafisk design  Automatiskt genererad beskrivn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7450" y="0"/>
            <a:ext cx="5924549" cy="68579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20724" y="4663630"/>
            <a:ext cx="4284980" cy="1631314"/>
          </a:xfrm>
          <a:prstGeom prst="rect">
            <a:avLst/>
          </a:prstGeom>
          <a:solidFill>
            <a:srgbClr val="DA291C"/>
          </a:solidFill>
        </p:spPr>
        <p:txBody>
          <a:bodyPr vert="horz" wrap="square" lIns="0" tIns="43180" rIns="0" bIns="0" rtlCol="0">
            <a:spAutoFit/>
          </a:bodyPr>
          <a:lstStyle/>
          <a:p>
            <a:pPr marL="91440" marR="217170">
              <a:lnSpc>
                <a:spcPct val="100000"/>
              </a:lnSpc>
              <a:spcBef>
                <a:spcPts val="340"/>
              </a:spcBef>
            </a:pP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”Det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har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varit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väldigt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bra</a:t>
            </a:r>
            <a:r>
              <a:rPr sz="2000" i="1" spc="-5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veckan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finns,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annars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är</a:t>
            </a:r>
            <a:r>
              <a:rPr sz="2000" i="1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2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lätt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man</a:t>
            </a:r>
            <a:r>
              <a:rPr sz="2000" i="1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tänker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här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ska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man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göra</a:t>
            </a:r>
            <a:r>
              <a:rPr sz="2000" i="1" spc="-6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"någon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gång"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men</a:t>
            </a:r>
            <a:r>
              <a:rPr sz="2000" i="1" spc="-4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blir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inte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lika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tydligt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som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det 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här.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Bra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med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samlad</a:t>
            </a:r>
            <a:r>
              <a:rPr sz="2000" i="1" spc="-5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information.</a:t>
            </a:r>
            <a:r>
              <a:rPr sz="2000" i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”</a:t>
            </a:r>
            <a:endParaRPr sz="2000" dirty="0">
              <a:latin typeface="Lato"/>
              <a:cs typeface="Lato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814387" y="265239"/>
            <a:ext cx="3823335" cy="369570"/>
          </a:xfrm>
          <a:prstGeom prst="rect">
            <a:avLst/>
          </a:prstGeom>
          <a:solidFill>
            <a:srgbClr val="DA291C"/>
          </a:solidFill>
        </p:spPr>
        <p:txBody>
          <a:bodyPr vert="horz" wrap="square" lIns="0" tIns="425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5"/>
              </a:spcBef>
            </a:pPr>
            <a:r>
              <a:rPr sz="1800" b="1" spc="-20" dirty="0">
                <a:solidFill>
                  <a:srgbClr val="FFFFFF"/>
                </a:solidFill>
                <a:latin typeface="Lato"/>
                <a:cs typeface="Lato"/>
              </a:rPr>
              <a:t>Vad</a:t>
            </a:r>
            <a:r>
              <a:rPr sz="1800" b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ato"/>
                <a:cs typeface="Lato"/>
              </a:rPr>
              <a:t>är</a:t>
            </a:r>
            <a:r>
              <a:rPr sz="1800" b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ato"/>
                <a:cs typeface="Lato"/>
              </a:rPr>
              <a:t>Stopp!</a:t>
            </a:r>
            <a:r>
              <a:rPr sz="1800" b="1" spc="-2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FFFFFF"/>
                </a:solidFill>
                <a:latin typeface="Lato"/>
                <a:cs typeface="Lato"/>
              </a:rPr>
              <a:t>Min</a:t>
            </a:r>
            <a:r>
              <a:rPr sz="1800" b="1" spc="-4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Lato"/>
                <a:cs typeface="Lato"/>
              </a:rPr>
              <a:t>kropp!veckan?</a:t>
            </a:r>
            <a:endParaRPr sz="180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34A87-65E8-9E9F-1A03-01927A36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52" y="621220"/>
            <a:ext cx="10412095" cy="1354217"/>
          </a:xfrm>
        </p:spPr>
        <p:txBody>
          <a:bodyPr/>
          <a:lstStyle/>
          <a:p>
            <a:r>
              <a:rPr lang="sv-SE" dirty="0"/>
              <a:t>2026 extra fokus på barns trygghet på nätet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015220A-0C7D-B52C-3653-4CCEC59B8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528" y="1676400"/>
            <a:ext cx="6489700" cy="3077766"/>
          </a:xfrm>
        </p:spPr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sv-SE" dirty="0"/>
              <a:t>Barns liv pågår både </a:t>
            </a:r>
            <a:r>
              <a:rPr lang="sv-SE" dirty="0" err="1"/>
              <a:t>offline</a:t>
            </a:r>
            <a:r>
              <a:rPr lang="sv-SE" dirty="0"/>
              <a:t> och online.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dirty="0"/>
              <a:t>Under årets vecka vill vi lyfta: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trygghet på nätet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kroppslig integritet online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nakenbilder och </a:t>
            </a:r>
            <a:r>
              <a:rPr lang="sv-SE" dirty="0" err="1"/>
              <a:t>bilddelning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grooming</a:t>
            </a:r>
            <a:r>
              <a:rPr lang="sv-SE" dirty="0"/>
              <a:t> och oönskade kontakter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vikten av att vuxna vågar fråga och lyssna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dirty="0"/>
              <a:t>När barn får språk, kunskap och stöd blir det lättare att berätta när något inte känns rätt.</a:t>
            </a:r>
          </a:p>
          <a:p>
            <a:endParaRPr lang="sv-SE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387D7D0F-C8E2-F3DC-BC3B-CAD12249CE38}"/>
              </a:ext>
            </a:extLst>
          </p:cNvPr>
          <p:cNvSpPr txBox="1"/>
          <p:nvPr/>
        </p:nvSpPr>
        <p:spPr>
          <a:xfrm>
            <a:off x="1020724" y="4663630"/>
            <a:ext cx="4284980" cy="1631314"/>
          </a:xfrm>
          <a:prstGeom prst="rect">
            <a:avLst/>
          </a:prstGeom>
          <a:solidFill>
            <a:srgbClr val="DA291C"/>
          </a:solidFill>
        </p:spPr>
        <p:txBody>
          <a:bodyPr vert="horz" wrap="square" lIns="0" tIns="43180" rIns="0" bIns="0" rtlCol="0">
            <a:spAutoFit/>
          </a:bodyPr>
          <a:lstStyle/>
          <a:p>
            <a:pPr marL="91440" marR="217170">
              <a:lnSpc>
                <a:spcPct val="100000"/>
              </a:lnSpc>
              <a:spcBef>
                <a:spcPts val="340"/>
              </a:spcBef>
            </a:pP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”Det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har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varit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väldigt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bra</a:t>
            </a:r>
            <a:r>
              <a:rPr sz="2000" i="1" spc="-5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veckan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finns,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annars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är</a:t>
            </a:r>
            <a:r>
              <a:rPr sz="2000" i="1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2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lätt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man</a:t>
            </a:r>
            <a:r>
              <a:rPr sz="2000" i="1" spc="-1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tänker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att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här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ska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man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göra</a:t>
            </a:r>
            <a:r>
              <a:rPr sz="2000" i="1" spc="-6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"någon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10" dirty="0">
                <a:solidFill>
                  <a:srgbClr val="FFFFFF"/>
                </a:solidFill>
                <a:latin typeface="Lato"/>
                <a:cs typeface="Lato"/>
              </a:rPr>
              <a:t>gång"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men</a:t>
            </a:r>
            <a:r>
              <a:rPr sz="2000" i="1" spc="-4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det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blir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inte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lika</a:t>
            </a:r>
            <a:r>
              <a:rPr sz="2000" i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tydligt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som</a:t>
            </a:r>
            <a:r>
              <a:rPr sz="2000" i="1" spc="-4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25" dirty="0">
                <a:solidFill>
                  <a:srgbClr val="FFFFFF"/>
                </a:solidFill>
                <a:latin typeface="Lato"/>
                <a:cs typeface="Lato"/>
              </a:rPr>
              <a:t>det </a:t>
            </a:r>
            <a:r>
              <a:rPr sz="2000" i="1" spc="-30" dirty="0">
                <a:solidFill>
                  <a:srgbClr val="FFFFFF"/>
                </a:solidFill>
                <a:latin typeface="Lato"/>
                <a:cs typeface="Lato"/>
              </a:rPr>
              <a:t>här.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Bra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med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samlad</a:t>
            </a:r>
            <a:r>
              <a:rPr sz="2000" i="1" spc="-5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dirty="0">
                <a:solidFill>
                  <a:srgbClr val="FFFFFF"/>
                </a:solidFill>
                <a:latin typeface="Lato"/>
                <a:cs typeface="Lato"/>
              </a:rPr>
              <a:t>information.</a:t>
            </a:r>
            <a:r>
              <a:rPr sz="2000" i="1" spc="-7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000" i="1" spc="-50" dirty="0">
                <a:solidFill>
                  <a:srgbClr val="FFFFFF"/>
                </a:solidFill>
                <a:latin typeface="Lato"/>
                <a:cs typeface="Lato"/>
              </a:rPr>
              <a:t>”</a:t>
            </a:r>
            <a:endParaRPr sz="2000" dirty="0">
              <a:latin typeface="Lato"/>
              <a:cs typeface="Lato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C5D26B10-2F79-E167-9E1C-A9D34E834041}"/>
              </a:ext>
            </a:extLst>
          </p:cNvPr>
          <p:cNvSpPr txBox="1"/>
          <p:nvPr/>
        </p:nvSpPr>
        <p:spPr>
          <a:xfrm>
            <a:off x="6645127" y="1821720"/>
            <a:ext cx="3830954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u="sng" spc="-10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2"/>
              </a:rPr>
              <a:t>https://www.raddabarnen.se</a:t>
            </a:r>
            <a:endParaRPr sz="2400" dirty="0">
              <a:latin typeface="Lato"/>
              <a:cs typeface="Lato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400" u="sng" spc="-10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3"/>
              </a:rPr>
              <a:t>/stoppminkroppveckan</a:t>
            </a:r>
            <a:endParaRPr sz="2400" dirty="0">
              <a:latin typeface="Lato"/>
              <a:cs typeface="Lato"/>
            </a:endParaRPr>
          </a:p>
        </p:txBody>
      </p:sp>
      <p:pic>
        <p:nvPicPr>
          <p:cNvPr id="11" name="object 9" descr="En bild som visar Grafik, mönster, grafisk design, Teckensnitt  Automatiskt genererad beskrivning">
            <a:extLst>
              <a:ext uri="{FF2B5EF4-FFF2-40B4-BE49-F238E27FC236}">
                <a16:creationId xmlns:a16="http://schemas.microsoft.com/office/drawing/2014/main" id="{F90C02F4-A202-C7E3-6566-CCFC7B03532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2547" y="3414054"/>
            <a:ext cx="1391121" cy="13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4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9425" cy="6858000"/>
          </a:xfrm>
          <a:custGeom>
            <a:avLst/>
            <a:gdLst/>
            <a:ahLst/>
            <a:cxnLst/>
            <a:rect l="l" t="t" r="r" b="b"/>
            <a:pathLst>
              <a:path w="479425" h="6858000">
                <a:moveTo>
                  <a:pt x="479425" y="0"/>
                </a:moveTo>
                <a:lnTo>
                  <a:pt x="0" y="0"/>
                </a:lnTo>
                <a:lnTo>
                  <a:pt x="0" y="6858000"/>
                </a:lnTo>
                <a:lnTo>
                  <a:pt x="479425" y="6858000"/>
                </a:lnTo>
                <a:lnTo>
                  <a:pt x="479425" y="0"/>
                </a:lnTo>
                <a:close/>
              </a:path>
            </a:pathLst>
          </a:custGeom>
          <a:solidFill>
            <a:srgbClr val="F1A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66252" y="2413508"/>
            <a:ext cx="4954905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400" spc="-25" dirty="0">
                <a:latin typeface="Lato"/>
                <a:cs typeface="Lato"/>
              </a:rPr>
              <a:t>Vad</a:t>
            </a:r>
            <a:r>
              <a:rPr sz="2400" spc="-6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som</a:t>
            </a:r>
            <a:r>
              <a:rPr sz="2400" spc="-6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är</a:t>
            </a:r>
            <a:r>
              <a:rPr sz="2400" spc="-6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okej</a:t>
            </a:r>
            <a:r>
              <a:rPr sz="2400" spc="-5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och</a:t>
            </a:r>
            <a:r>
              <a:rPr sz="2400" spc="-50" dirty="0">
                <a:latin typeface="Lato"/>
                <a:cs typeface="Lato"/>
              </a:rPr>
              <a:t> </a:t>
            </a:r>
            <a:r>
              <a:rPr sz="2400" spc="-20" dirty="0">
                <a:latin typeface="Lato"/>
                <a:cs typeface="Lato"/>
              </a:rPr>
              <a:t>inte</a:t>
            </a:r>
            <a:endParaRPr sz="2400">
              <a:latin typeface="Lato"/>
              <a:cs typeface="Lato"/>
            </a:endParaRPr>
          </a:p>
          <a:p>
            <a:pPr marL="299085" marR="8382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latin typeface="Lato"/>
                <a:cs typeface="Lato"/>
              </a:rPr>
              <a:t>Att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har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rätt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att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inte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utsättas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spc="-25" dirty="0">
                <a:latin typeface="Lato"/>
                <a:cs typeface="Lato"/>
              </a:rPr>
              <a:t>för </a:t>
            </a:r>
            <a:r>
              <a:rPr sz="2400" dirty="0">
                <a:latin typeface="Lato"/>
                <a:cs typeface="Lato"/>
              </a:rPr>
              <a:t>våld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och</a:t>
            </a:r>
            <a:r>
              <a:rPr sz="2400" spc="-20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övergrepp</a:t>
            </a:r>
            <a:endParaRPr sz="2400">
              <a:latin typeface="Lato"/>
              <a:cs typeface="Lato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latin typeface="Lato"/>
                <a:cs typeface="Lato"/>
              </a:rPr>
              <a:t>Att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det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är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helt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okej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att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berätta</a:t>
            </a:r>
            <a:endParaRPr sz="2400">
              <a:latin typeface="Lato"/>
              <a:cs typeface="Lato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spc="-40" dirty="0">
                <a:latin typeface="Lato"/>
                <a:cs typeface="Lato"/>
              </a:rPr>
              <a:t>Vem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kan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prata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med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om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det</a:t>
            </a:r>
            <a:r>
              <a:rPr sz="2400" spc="-50" dirty="0">
                <a:latin typeface="Lato"/>
                <a:cs typeface="Lato"/>
              </a:rPr>
              <a:t> </a:t>
            </a:r>
            <a:r>
              <a:rPr sz="2400" spc="-20" dirty="0">
                <a:latin typeface="Lato"/>
                <a:cs typeface="Lato"/>
              </a:rPr>
              <a:t>hänt </a:t>
            </a:r>
            <a:r>
              <a:rPr sz="2400" spc="-10" dirty="0">
                <a:latin typeface="Lato"/>
                <a:cs typeface="Lato"/>
              </a:rPr>
              <a:t>något</a:t>
            </a:r>
            <a:endParaRPr sz="2400">
              <a:latin typeface="Lato"/>
              <a:cs typeface="Lato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latin typeface="Lato"/>
                <a:cs typeface="Lato"/>
              </a:rPr>
              <a:t>Att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det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aldrig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är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mitt</a:t>
            </a:r>
            <a:r>
              <a:rPr sz="2400" spc="-5" dirty="0">
                <a:latin typeface="Lato"/>
                <a:cs typeface="Lato"/>
              </a:rPr>
              <a:t> </a:t>
            </a:r>
            <a:r>
              <a:rPr sz="2400" spc="-20" dirty="0">
                <a:latin typeface="Lato"/>
                <a:cs typeface="Lato"/>
              </a:rPr>
              <a:t>fel.</a:t>
            </a:r>
            <a:endParaRPr sz="2400">
              <a:latin typeface="Lato"/>
              <a:cs typeface="La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0626" y="2953353"/>
            <a:ext cx="2296185" cy="2113616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060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Med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Stopp!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Min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kropp!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vill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att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/>
              <a:t>barn</a:t>
            </a:r>
            <a:r>
              <a:rPr spc="-35" dirty="0"/>
              <a:t> </a:t>
            </a:r>
            <a:r>
              <a:rPr dirty="0"/>
              <a:t>ska</a:t>
            </a:r>
            <a:r>
              <a:rPr spc="-40" dirty="0"/>
              <a:t> </a:t>
            </a:r>
            <a:r>
              <a:rPr spc="-10" dirty="0"/>
              <a:t>veta: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9425" cy="6858000"/>
          </a:xfrm>
          <a:custGeom>
            <a:avLst/>
            <a:gdLst/>
            <a:ahLst/>
            <a:cxnLst/>
            <a:rect l="l" t="t" r="r" b="b"/>
            <a:pathLst>
              <a:path w="479425" h="6858000">
                <a:moveTo>
                  <a:pt x="479425" y="0"/>
                </a:moveTo>
                <a:lnTo>
                  <a:pt x="0" y="0"/>
                </a:lnTo>
                <a:lnTo>
                  <a:pt x="0" y="6858000"/>
                </a:lnTo>
                <a:lnTo>
                  <a:pt x="479425" y="6858000"/>
                </a:lnTo>
                <a:lnTo>
                  <a:pt x="479425" y="0"/>
                </a:lnTo>
                <a:close/>
              </a:path>
            </a:pathLst>
          </a:custGeom>
          <a:solidFill>
            <a:srgbClr val="00B1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28114" y="2199195"/>
            <a:ext cx="452437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5400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latin typeface="Lato"/>
                <a:cs typeface="Lato"/>
              </a:rPr>
              <a:t>Hur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viktigt</a:t>
            </a:r>
            <a:r>
              <a:rPr sz="2400" spc="-2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det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är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att</a:t>
            </a:r>
            <a:r>
              <a:rPr sz="2400" spc="-2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vågar </a:t>
            </a:r>
            <a:r>
              <a:rPr sz="2400" dirty="0">
                <a:latin typeface="Lato"/>
                <a:cs typeface="Lato"/>
              </a:rPr>
              <a:t>prata</a:t>
            </a:r>
            <a:r>
              <a:rPr sz="2400" spc="-5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med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barn</a:t>
            </a:r>
            <a:r>
              <a:rPr sz="2400" spc="-5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om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våld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spc="-25" dirty="0">
                <a:latin typeface="Lato"/>
                <a:cs typeface="Lato"/>
              </a:rPr>
              <a:t>och </a:t>
            </a:r>
            <a:r>
              <a:rPr sz="2400" spc="-10" dirty="0">
                <a:latin typeface="Lato"/>
                <a:cs typeface="Lato"/>
              </a:rPr>
              <a:t>sexuella</a:t>
            </a:r>
            <a:r>
              <a:rPr sz="2400" spc="-75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övergrepp</a:t>
            </a:r>
            <a:endParaRPr sz="2400">
              <a:latin typeface="Lato"/>
              <a:cs typeface="Lato"/>
            </a:endParaRPr>
          </a:p>
          <a:p>
            <a:pPr marL="299085" marR="33909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dirty="0">
                <a:latin typeface="Lato"/>
                <a:cs typeface="Lato"/>
              </a:rPr>
              <a:t>Hur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kan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underlätta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för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spc="-25" dirty="0">
                <a:latin typeface="Lato"/>
                <a:cs typeface="Lato"/>
              </a:rPr>
              <a:t>ett </a:t>
            </a:r>
            <a:r>
              <a:rPr sz="2400" dirty="0">
                <a:latin typeface="Lato"/>
                <a:cs typeface="Lato"/>
              </a:rPr>
              <a:t>utsatt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barn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att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berätta.</a:t>
            </a:r>
            <a:endParaRPr sz="2400">
              <a:latin typeface="Lato"/>
              <a:cs typeface="Lato"/>
            </a:endParaRPr>
          </a:p>
          <a:p>
            <a:pPr marL="299085" marR="493395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spc="-25" dirty="0">
                <a:latin typeface="Lato"/>
                <a:cs typeface="Lato"/>
              </a:rPr>
              <a:t>Vad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4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ska</a:t>
            </a:r>
            <a:r>
              <a:rPr sz="2400" spc="-5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göra</a:t>
            </a:r>
            <a:r>
              <a:rPr sz="2400" spc="-5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om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ett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spc="-20" dirty="0">
                <a:latin typeface="Lato"/>
                <a:cs typeface="Lato"/>
              </a:rPr>
              <a:t>barn </a:t>
            </a:r>
            <a:r>
              <a:rPr sz="2400" spc="-10" dirty="0">
                <a:latin typeface="Lato"/>
                <a:cs typeface="Lato"/>
              </a:rPr>
              <a:t>berättar.</a:t>
            </a:r>
            <a:endParaRPr sz="2400">
              <a:latin typeface="Lato"/>
              <a:cs typeface="Lato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400" spc="-25" dirty="0">
                <a:latin typeface="Lato"/>
                <a:cs typeface="Lato"/>
              </a:rPr>
              <a:t>Vad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ska</a:t>
            </a:r>
            <a:r>
              <a:rPr sz="2400" spc="-5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göra</a:t>
            </a:r>
            <a:r>
              <a:rPr sz="2400" spc="-4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om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jag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är</a:t>
            </a:r>
            <a:r>
              <a:rPr sz="2400" spc="-35" dirty="0">
                <a:latin typeface="Lato"/>
                <a:cs typeface="Lato"/>
              </a:rPr>
              <a:t> </a:t>
            </a:r>
            <a:r>
              <a:rPr sz="2400" spc="-10" dirty="0">
                <a:latin typeface="Lato"/>
                <a:cs typeface="Lato"/>
              </a:rPr>
              <a:t>orolig </a:t>
            </a:r>
            <a:r>
              <a:rPr sz="2400" dirty="0">
                <a:latin typeface="Lato"/>
                <a:cs typeface="Lato"/>
              </a:rPr>
              <a:t>för</a:t>
            </a:r>
            <a:r>
              <a:rPr sz="2400" spc="-30" dirty="0">
                <a:latin typeface="Lato"/>
                <a:cs typeface="Lato"/>
              </a:rPr>
              <a:t> </a:t>
            </a:r>
            <a:r>
              <a:rPr sz="2400" dirty="0">
                <a:latin typeface="Lato"/>
                <a:cs typeface="Lato"/>
              </a:rPr>
              <a:t>ett</a:t>
            </a:r>
            <a:r>
              <a:rPr sz="2400" spc="-25" dirty="0">
                <a:latin typeface="Lato"/>
                <a:cs typeface="Lato"/>
              </a:rPr>
              <a:t> </a:t>
            </a:r>
            <a:r>
              <a:rPr sz="2400" spc="-20" dirty="0">
                <a:latin typeface="Lato"/>
                <a:cs typeface="Lato"/>
              </a:rPr>
              <a:t>barn</a:t>
            </a:r>
            <a:endParaRPr sz="2400">
              <a:latin typeface="Lato"/>
              <a:cs typeface="La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3737" y="3151187"/>
            <a:ext cx="1639886" cy="213199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Med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Stopp!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Min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kropp!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vill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att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/>
              <a:t>vuxna</a:t>
            </a:r>
            <a:r>
              <a:rPr spc="-50" dirty="0"/>
              <a:t> </a:t>
            </a:r>
            <a:r>
              <a:rPr dirty="0"/>
              <a:t>ska</a:t>
            </a:r>
            <a:r>
              <a:rPr spc="-40" dirty="0"/>
              <a:t> </a:t>
            </a:r>
            <a:r>
              <a:rPr spc="-25" dirty="0"/>
              <a:t>bli </a:t>
            </a:r>
            <a:r>
              <a:rPr dirty="0"/>
              <a:t>modigare</a:t>
            </a:r>
            <a:r>
              <a:rPr spc="-40" dirty="0"/>
              <a:t> </a:t>
            </a:r>
            <a:r>
              <a:rPr dirty="0"/>
              <a:t>och</a:t>
            </a:r>
            <a:r>
              <a:rPr spc="-20" dirty="0"/>
              <a:t> </a:t>
            </a:r>
            <a:r>
              <a:rPr dirty="0"/>
              <a:t>tryggare</a:t>
            </a:r>
            <a:r>
              <a:rPr spc="-45" dirty="0"/>
              <a:t> </a:t>
            </a:r>
            <a:r>
              <a:rPr dirty="0"/>
              <a:t>och</a:t>
            </a:r>
            <a:r>
              <a:rPr spc="-5" dirty="0"/>
              <a:t> </a:t>
            </a:r>
            <a:r>
              <a:rPr spc="-10" dirty="0"/>
              <a:t>veta: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95DF3A-28D0-4A65-5E10-9E143CCF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52" y="621220"/>
            <a:ext cx="10412095" cy="677108"/>
          </a:xfrm>
        </p:spPr>
        <p:txBody>
          <a:bodyPr/>
          <a:lstStyle/>
          <a:p>
            <a:r>
              <a:rPr lang="sv-SE" dirty="0"/>
              <a:t>Så kan ni vara med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CDE5CD-B9F2-0870-5DE2-6F48CDC6C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384" y="1524000"/>
            <a:ext cx="6489700" cy="3385542"/>
          </a:xfrm>
        </p:spPr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sv-SE" b="1" dirty="0"/>
              <a:t>Förskola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Läs böcker och prata om kroppen och känslor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b="1" dirty="0"/>
              <a:t>Skola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Använd Stopp! Min kropp!-materialet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b="1" dirty="0"/>
              <a:t>Fritidsverksamhet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Samtal om gränser, respekt och trygghet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b="1" dirty="0"/>
              <a:t>Föräldragrupper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Prata om barns digitala vardag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b="1" dirty="0"/>
              <a:t>Föreningar</a:t>
            </a:r>
            <a:endParaRPr lang="sv-SE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Sprid material och arrangera aktiviteter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686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520FBD-A325-5938-332F-6426ECA01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Material finns färdiga att använda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385798-A808-DA0D-D0D3-3F05331F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2566" y="3279282"/>
            <a:ext cx="6489700" cy="2769989"/>
          </a:xfrm>
        </p:spPr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sv-SE" dirty="0"/>
              <a:t>Färdiga resurser för: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förskola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lågstadiet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fritidsverksamhet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idrotts- och fritidsföreningar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vårdnadshavare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viktiga vuxna</a:t>
            </a:r>
          </a:p>
          <a:p>
            <a:pPr fontAlgn="t">
              <a:lnSpc>
                <a:spcPct val="100000"/>
              </a:lnSpc>
              <a:buNone/>
            </a:pPr>
            <a:r>
              <a:rPr lang="sv-SE" dirty="0"/>
              <a:t>Ni behöver inte skapa något eget. Materialet finns färdigt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4648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9970" y="4077873"/>
              <a:ext cx="4252595" cy="2621280"/>
            </a:xfrm>
            <a:custGeom>
              <a:avLst/>
              <a:gdLst/>
              <a:ahLst/>
              <a:cxnLst/>
              <a:rect l="l" t="t" r="r" b="b"/>
              <a:pathLst>
                <a:path w="4252595" h="2621279">
                  <a:moveTo>
                    <a:pt x="422097" y="0"/>
                  </a:moveTo>
                  <a:lnTo>
                    <a:pt x="0" y="1627771"/>
                  </a:lnTo>
                  <a:lnTo>
                    <a:pt x="3830472" y="2621064"/>
                  </a:lnTo>
                  <a:lnTo>
                    <a:pt x="4252582" y="993292"/>
                  </a:lnTo>
                  <a:lnTo>
                    <a:pt x="422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34906" y="4225822"/>
              <a:ext cx="3179265" cy="2145181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23405" y="1084770"/>
            <a:ext cx="6311501" cy="906461"/>
          </a:xfrm>
          <a:custGeom>
            <a:avLst/>
            <a:gdLst/>
            <a:ahLst/>
            <a:cxnLst/>
            <a:rect l="l" t="t" r="r" b="b"/>
            <a:pathLst>
              <a:path w="7112000" h="906780">
                <a:moveTo>
                  <a:pt x="7111530" y="0"/>
                </a:moveTo>
                <a:lnTo>
                  <a:pt x="0" y="0"/>
                </a:lnTo>
                <a:lnTo>
                  <a:pt x="0" y="906462"/>
                </a:lnTo>
                <a:lnTo>
                  <a:pt x="7111530" y="906462"/>
                </a:lnTo>
                <a:lnTo>
                  <a:pt x="71115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323405" y="1084770"/>
            <a:ext cx="6311501" cy="7425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6476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09"/>
              </a:spcBef>
            </a:pPr>
            <a:r>
              <a:rPr lang="sv-SE" dirty="0">
                <a:solidFill>
                  <a:schemeClr val="bg1"/>
                </a:solidFill>
              </a:rPr>
              <a:t>Hjälp oss att sprida veckan!</a:t>
            </a:r>
            <a:endParaRPr spc="-10" dirty="0">
              <a:solidFill>
                <a:schemeClr val="bg1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7200" y="3003499"/>
            <a:ext cx="5254955" cy="2639524"/>
          </a:xfrm>
          <a:custGeom>
            <a:avLst/>
            <a:gdLst/>
            <a:ahLst/>
            <a:cxnLst/>
            <a:rect l="l" t="t" r="r" b="b"/>
            <a:pathLst>
              <a:path w="5076190" h="2200275">
                <a:moveTo>
                  <a:pt x="5076063" y="0"/>
                </a:moveTo>
                <a:lnTo>
                  <a:pt x="0" y="0"/>
                </a:lnTo>
                <a:lnTo>
                  <a:pt x="0" y="2199868"/>
                </a:lnTo>
                <a:lnTo>
                  <a:pt x="5076063" y="2199868"/>
                </a:lnTo>
                <a:lnTo>
                  <a:pt x="5076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7411" y="2930407"/>
            <a:ext cx="4608830" cy="248337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5"/>
              </a:spcBef>
              <a:tabLst>
                <a:tab pos="342265" algn="l"/>
              </a:tabLst>
            </a:pPr>
            <a:r>
              <a:rPr lang="sv-SE" sz="2000" spc="-10" dirty="0">
                <a:latin typeface="Lato"/>
                <a:cs typeface="Lato"/>
              </a:rPr>
              <a:t>Det finns informationsmaterial:</a:t>
            </a:r>
          </a:p>
          <a:p>
            <a:pPr marL="342265" indent="-342265">
              <a:lnSpc>
                <a:spcPct val="100000"/>
              </a:lnSpc>
              <a:spcBef>
                <a:spcPts val="865"/>
              </a:spcBef>
              <a:buChar char="-"/>
              <a:tabLst>
                <a:tab pos="342265" algn="l"/>
              </a:tabLst>
            </a:pPr>
            <a:r>
              <a:rPr sz="2000" spc="-10" dirty="0">
                <a:latin typeface="Lato"/>
                <a:cs typeface="Lato"/>
              </a:rPr>
              <a:t>Bild,</a:t>
            </a:r>
            <a:endParaRPr sz="2000" dirty="0">
              <a:latin typeface="Lato"/>
              <a:cs typeface="Lato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Char char="-"/>
              <a:tabLst>
                <a:tab pos="342265" algn="l"/>
              </a:tabLst>
            </a:pPr>
            <a:r>
              <a:rPr sz="2000" spc="-10" dirty="0">
                <a:latin typeface="Lato"/>
                <a:cs typeface="Lato"/>
              </a:rPr>
              <a:t>Affisch,</a:t>
            </a:r>
            <a:endParaRPr sz="2000" dirty="0">
              <a:latin typeface="Lato"/>
              <a:cs typeface="Lato"/>
            </a:endParaRPr>
          </a:p>
          <a:p>
            <a:pPr marL="342265" indent="-342265">
              <a:lnSpc>
                <a:spcPct val="100000"/>
              </a:lnSpc>
              <a:spcBef>
                <a:spcPts val="770"/>
              </a:spcBef>
              <a:buChar char="-"/>
              <a:tabLst>
                <a:tab pos="342265" algn="l"/>
              </a:tabLst>
            </a:pPr>
            <a:r>
              <a:rPr sz="2000" spc="-10" dirty="0">
                <a:latin typeface="Lato"/>
                <a:cs typeface="Lato"/>
              </a:rPr>
              <a:t>Onepager</a:t>
            </a:r>
            <a:endParaRPr sz="2000" dirty="0">
              <a:latin typeface="Lato"/>
              <a:cs typeface="Lato"/>
            </a:endParaRPr>
          </a:p>
          <a:p>
            <a:pPr marL="342265" indent="-342265">
              <a:lnSpc>
                <a:spcPct val="100000"/>
              </a:lnSpc>
              <a:spcBef>
                <a:spcPts val="765"/>
              </a:spcBef>
              <a:buChar char="-"/>
              <a:tabLst>
                <a:tab pos="342265" algn="l"/>
              </a:tabLst>
            </a:pPr>
            <a:r>
              <a:rPr sz="2000" spc="-10" dirty="0">
                <a:latin typeface="Lato"/>
                <a:cs typeface="Lato"/>
              </a:rPr>
              <a:t>Förslag</a:t>
            </a:r>
            <a:r>
              <a:rPr sz="2000" spc="-60" dirty="0">
                <a:latin typeface="Lato"/>
                <a:cs typeface="Lato"/>
              </a:rPr>
              <a:t> </a:t>
            </a:r>
            <a:r>
              <a:rPr sz="2000" dirty="0">
                <a:latin typeface="Lato"/>
                <a:cs typeface="Lato"/>
              </a:rPr>
              <a:t>på</a:t>
            </a:r>
            <a:r>
              <a:rPr sz="2000" spc="-50" dirty="0">
                <a:latin typeface="Lato"/>
                <a:cs typeface="Lato"/>
              </a:rPr>
              <a:t> </a:t>
            </a:r>
            <a:r>
              <a:rPr sz="2000" dirty="0">
                <a:latin typeface="Lato"/>
                <a:cs typeface="Lato"/>
              </a:rPr>
              <a:t>text</a:t>
            </a:r>
            <a:r>
              <a:rPr sz="2000" spc="-30" dirty="0">
                <a:latin typeface="Lato"/>
                <a:cs typeface="Lato"/>
              </a:rPr>
              <a:t> </a:t>
            </a:r>
            <a:r>
              <a:rPr sz="2000" dirty="0">
                <a:latin typeface="Lato"/>
                <a:cs typeface="Lato"/>
              </a:rPr>
              <a:t>att</a:t>
            </a:r>
            <a:r>
              <a:rPr sz="2000" spc="-50" dirty="0">
                <a:latin typeface="Lato"/>
                <a:cs typeface="Lato"/>
              </a:rPr>
              <a:t> </a:t>
            </a:r>
            <a:r>
              <a:rPr sz="2000" spc="-20" dirty="0">
                <a:latin typeface="Lato"/>
                <a:cs typeface="Lato"/>
              </a:rPr>
              <a:t>dela</a:t>
            </a:r>
            <a:endParaRPr sz="2000" dirty="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Berätta</a:t>
            </a:r>
            <a:r>
              <a:rPr sz="2000" u="sng" spc="-35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om</a:t>
            </a:r>
            <a:r>
              <a:rPr sz="2000" u="sng" spc="-25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veckan</a:t>
            </a:r>
            <a:r>
              <a:rPr sz="2000" u="sng" spc="-50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och</a:t>
            </a:r>
            <a:r>
              <a:rPr sz="2000" u="sng" spc="-35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Stopp!</a:t>
            </a:r>
            <a:r>
              <a:rPr sz="2000" u="sng" spc="-35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Min</a:t>
            </a:r>
            <a:r>
              <a:rPr sz="2000" u="sng" spc="-35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 </a:t>
            </a:r>
            <a:r>
              <a:rPr sz="2000" u="sng" spc="-10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  <a:hlinkClick r:id="rId4"/>
              </a:rPr>
              <a:t>kropp</a:t>
            </a:r>
            <a:r>
              <a:rPr sz="2000" u="sng" spc="-10" dirty="0">
                <a:solidFill>
                  <a:srgbClr val="E0241B"/>
                </a:solidFill>
                <a:uFill>
                  <a:solidFill>
                    <a:srgbClr val="E0241B"/>
                  </a:solidFill>
                </a:uFill>
                <a:latin typeface="Lato"/>
                <a:cs typeface="Lato"/>
              </a:rPr>
              <a:t>!</a:t>
            </a:r>
            <a:endParaRPr sz="2000" dirty="0">
              <a:latin typeface="Lato"/>
              <a:cs typeface="Lato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2A1CA6D2-B241-D005-392E-C36C4720B7E2}"/>
              </a:ext>
            </a:extLst>
          </p:cNvPr>
          <p:cNvSpPr/>
          <p:nvPr/>
        </p:nvSpPr>
        <p:spPr>
          <a:xfrm>
            <a:off x="7315201" y="914400"/>
            <a:ext cx="4252596" cy="1865727"/>
          </a:xfrm>
          <a:custGeom>
            <a:avLst/>
            <a:gdLst/>
            <a:ahLst/>
            <a:cxnLst/>
            <a:rect l="l" t="t" r="r" b="b"/>
            <a:pathLst>
              <a:path w="5076190" h="2200275">
                <a:moveTo>
                  <a:pt x="5076063" y="0"/>
                </a:moveTo>
                <a:lnTo>
                  <a:pt x="0" y="0"/>
                </a:lnTo>
                <a:lnTo>
                  <a:pt x="0" y="2199868"/>
                </a:lnTo>
                <a:lnTo>
                  <a:pt x="5076063" y="2199868"/>
                </a:lnTo>
                <a:lnTo>
                  <a:pt x="50760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612000" bIns="0" rtlCol="0" anchor="ctr" anchorCtr="1"/>
          <a:lstStyle/>
          <a:p>
            <a:pPr marL="285750" lvl="5" indent="-285750" algn="l" fontAlgn="t">
              <a:buFont typeface="Arial" panose="020B0604020202020204" pitchFamily="34" charset="0"/>
              <a:buChar char="•"/>
            </a:pPr>
            <a:endParaRPr lang="sv-SE" dirty="0">
              <a:latin typeface="Lato" panose="020F0502020204030203" pitchFamily="34" charset="0"/>
            </a:endParaRPr>
          </a:p>
          <a:p>
            <a:pPr marL="285750" lvl="5" indent="-285750" algn="l" fontAlgn="t">
              <a:buFont typeface="Arial" panose="020B0604020202020204" pitchFamily="34" charset="0"/>
              <a:buChar char="•"/>
            </a:pPr>
            <a:r>
              <a:rPr lang="sv-SE" dirty="0">
                <a:latin typeface="Lato" panose="020F0502020204030203" pitchFamily="34" charset="0"/>
              </a:rPr>
              <a:t>Dela i sociala medier</a:t>
            </a:r>
          </a:p>
          <a:p>
            <a:pPr marL="285750" lvl="5" indent="-285750" algn="l" fontAlgn="t">
              <a:buFont typeface="Arial" panose="020B0604020202020204" pitchFamily="34" charset="0"/>
              <a:buChar char="•"/>
            </a:pPr>
            <a:r>
              <a:rPr lang="sv-SE" dirty="0">
                <a:latin typeface="Lato" panose="020F0502020204030203" pitchFamily="34" charset="0"/>
              </a:rPr>
              <a:t>Tipsa skolor och förskolor</a:t>
            </a:r>
          </a:p>
          <a:p>
            <a:pPr marL="285750" lvl="5" indent="-285750" algn="l" fontAlgn="t">
              <a:buFont typeface="Arial" panose="020B0604020202020204" pitchFamily="34" charset="0"/>
              <a:buChar char="•"/>
            </a:pPr>
            <a:r>
              <a:rPr lang="sv-SE" dirty="0">
                <a:latin typeface="Lato" panose="020F0502020204030203" pitchFamily="34" charset="0"/>
              </a:rPr>
              <a:t>Sprid till fritidsverksamheter och föreningslivet</a:t>
            </a:r>
          </a:p>
          <a:p>
            <a:pPr marL="285750" lvl="5" indent="-285750" algn="l" fontAlgn="t">
              <a:buFont typeface="Arial" panose="020B0604020202020204" pitchFamily="34" charset="0"/>
              <a:buChar char="•"/>
            </a:pPr>
            <a:r>
              <a:rPr lang="sv-SE" dirty="0">
                <a:latin typeface="Lato" panose="020F0502020204030203" pitchFamily="34" charset="0"/>
              </a:rPr>
              <a:t>Berätta i lokala nätverk</a:t>
            </a:r>
          </a:p>
          <a:p>
            <a:pPr marL="285750" lvl="5" indent="-285750" algn="l" fontAlgn="t">
              <a:buFont typeface="Arial" panose="020B0604020202020204" pitchFamily="34" charset="0"/>
              <a:buChar char="•"/>
            </a:pPr>
            <a:r>
              <a:rPr lang="sv-SE" dirty="0">
                <a:latin typeface="Lato" panose="020F0502020204030203" pitchFamily="34" charset="0"/>
              </a:rPr>
              <a:t>Uppmuntra fler att delta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93127" y="6444360"/>
            <a:ext cx="8394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Lato"/>
                <a:cs typeface="Lato"/>
              </a:rPr>
              <a:t>2025-09-</a:t>
            </a:r>
            <a:r>
              <a:rPr sz="1200" spc="-25" dirty="0">
                <a:latin typeface="Lato"/>
                <a:cs typeface="Lato"/>
              </a:rPr>
              <a:t>02</a:t>
            </a:r>
            <a:endParaRPr sz="1200">
              <a:latin typeface="Lato"/>
              <a:cs typeface="La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5121" y="6444360"/>
            <a:ext cx="2880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Lato"/>
                <a:cs typeface="Lato"/>
              </a:rPr>
              <a:t>Varje</a:t>
            </a:r>
            <a:r>
              <a:rPr sz="1200" spc="-25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dag</a:t>
            </a:r>
            <a:r>
              <a:rPr sz="1200" spc="-10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gör</a:t>
            </a:r>
            <a:r>
              <a:rPr sz="1200" spc="-30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vi</a:t>
            </a:r>
            <a:r>
              <a:rPr sz="1200" spc="-15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världen</a:t>
            </a:r>
            <a:r>
              <a:rPr sz="1200" spc="-15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lite</a:t>
            </a:r>
            <a:r>
              <a:rPr sz="1200" spc="-5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bättre</a:t>
            </a:r>
            <a:r>
              <a:rPr sz="1200" spc="-10" dirty="0">
                <a:latin typeface="Lato"/>
                <a:cs typeface="Lato"/>
              </a:rPr>
              <a:t> </a:t>
            </a:r>
            <a:r>
              <a:rPr sz="1200" dirty="0">
                <a:latin typeface="Lato"/>
                <a:cs typeface="Lato"/>
              </a:rPr>
              <a:t>för</a:t>
            </a:r>
            <a:r>
              <a:rPr sz="1200" spc="-35" dirty="0">
                <a:latin typeface="Lato"/>
                <a:cs typeface="Lato"/>
              </a:rPr>
              <a:t> </a:t>
            </a:r>
            <a:r>
              <a:rPr sz="1200" spc="-20" dirty="0">
                <a:latin typeface="Lato"/>
                <a:cs typeface="Lato"/>
              </a:rPr>
              <a:t>barn.</a:t>
            </a:r>
            <a:endParaRPr sz="1200">
              <a:latin typeface="Lato"/>
              <a:cs typeface="La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07548" y="6444360"/>
            <a:ext cx="114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Lato"/>
                <a:cs typeface="Lato"/>
              </a:rPr>
              <a:t>8</a:t>
            </a:r>
            <a:endParaRPr sz="1200">
              <a:latin typeface="Lato"/>
              <a:cs typeface="Lato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97198" y="778653"/>
            <a:ext cx="10246360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</a:rPr>
              <a:t>Så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kan ditt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företag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bidra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till</a:t>
            </a:r>
            <a:r>
              <a:rPr spc="1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att</a:t>
            </a:r>
          </a:p>
          <a:p>
            <a:pPr marL="12700" marR="5080">
              <a:lnSpc>
                <a:spcPct val="100000"/>
              </a:lnSpc>
              <a:tabLst>
                <a:tab pos="7547609" algn="l"/>
              </a:tabLst>
            </a:pPr>
            <a:r>
              <a:rPr dirty="0">
                <a:solidFill>
                  <a:srgbClr val="000000"/>
                </a:solidFill>
              </a:rPr>
              <a:t>fler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viktiga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vuxna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pratar</a:t>
            </a:r>
            <a:r>
              <a:rPr spc="-3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med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barn</a:t>
            </a:r>
            <a:r>
              <a:rPr dirty="0">
                <a:solidFill>
                  <a:srgbClr val="000000"/>
                </a:solidFill>
              </a:rPr>
              <a:t>	om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kroppen, </a:t>
            </a:r>
            <a:r>
              <a:rPr dirty="0">
                <a:solidFill>
                  <a:srgbClr val="000000"/>
                </a:solidFill>
              </a:rPr>
              <a:t>känslor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och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gränser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95885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dirty="0"/>
              <a:t>Inspirera</a:t>
            </a:r>
            <a:r>
              <a:rPr spc="-60" dirty="0"/>
              <a:t> </a:t>
            </a:r>
            <a:r>
              <a:rPr dirty="0"/>
              <a:t>era</a:t>
            </a:r>
            <a:r>
              <a:rPr spc="-35" dirty="0"/>
              <a:t> </a:t>
            </a:r>
            <a:r>
              <a:rPr dirty="0"/>
              <a:t>anställda</a:t>
            </a:r>
            <a:r>
              <a:rPr spc="-50" dirty="0"/>
              <a:t> </a:t>
            </a:r>
            <a:r>
              <a:rPr dirty="0"/>
              <a:t>till</a:t>
            </a:r>
            <a:r>
              <a:rPr spc="-25" dirty="0"/>
              <a:t> </a:t>
            </a:r>
            <a:r>
              <a:rPr dirty="0"/>
              <a:t>att</a:t>
            </a:r>
            <a:r>
              <a:rPr spc="-30" dirty="0"/>
              <a:t> </a:t>
            </a:r>
            <a:r>
              <a:rPr dirty="0"/>
              <a:t>bli</a:t>
            </a:r>
            <a:r>
              <a:rPr spc="-25" dirty="0"/>
              <a:t> </a:t>
            </a:r>
            <a:r>
              <a:rPr dirty="0"/>
              <a:t>bättre</a:t>
            </a:r>
            <a:r>
              <a:rPr spc="-35" dirty="0"/>
              <a:t> </a:t>
            </a:r>
            <a:r>
              <a:rPr dirty="0"/>
              <a:t>på</a:t>
            </a:r>
            <a:r>
              <a:rPr spc="-25" dirty="0"/>
              <a:t> </a:t>
            </a:r>
            <a:r>
              <a:rPr dirty="0"/>
              <a:t>att</a:t>
            </a:r>
            <a:r>
              <a:rPr spc="-30" dirty="0"/>
              <a:t> </a:t>
            </a:r>
            <a:r>
              <a:rPr dirty="0"/>
              <a:t>prata</a:t>
            </a:r>
            <a:r>
              <a:rPr spc="-35" dirty="0"/>
              <a:t> </a:t>
            </a:r>
            <a:r>
              <a:rPr spc="-25" dirty="0"/>
              <a:t>med </a:t>
            </a:r>
            <a:r>
              <a:rPr dirty="0"/>
              <a:t>barn</a:t>
            </a:r>
            <a:r>
              <a:rPr spc="-30" dirty="0"/>
              <a:t> </a:t>
            </a:r>
            <a:r>
              <a:rPr dirty="0"/>
              <a:t>om</a:t>
            </a:r>
            <a:r>
              <a:rPr spc="-25" dirty="0"/>
              <a:t> </a:t>
            </a:r>
            <a:r>
              <a:rPr dirty="0"/>
              <a:t>kroppen,</a:t>
            </a:r>
            <a:r>
              <a:rPr spc="-40" dirty="0"/>
              <a:t> </a:t>
            </a:r>
            <a:r>
              <a:rPr dirty="0"/>
              <a:t>känslor</a:t>
            </a:r>
            <a:r>
              <a:rPr spc="-35" dirty="0"/>
              <a:t> </a:t>
            </a:r>
            <a:r>
              <a:rPr dirty="0"/>
              <a:t>och </a:t>
            </a:r>
            <a:r>
              <a:rPr spc="-10" dirty="0"/>
              <a:t>gränser.</a:t>
            </a:r>
          </a:p>
          <a:p>
            <a:pPr marL="299085" marR="65024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/>
              <a:t>På</a:t>
            </a:r>
            <a:r>
              <a:rPr spc="-100" dirty="0"/>
              <a:t> </a:t>
            </a:r>
            <a:r>
              <a:rPr u="sng" spc="-10" dirty="0">
                <a:solidFill>
                  <a:srgbClr val="9A3323"/>
                </a:solidFill>
                <a:uFill>
                  <a:solidFill>
                    <a:srgbClr val="9A3323"/>
                  </a:solidFill>
                </a:uFill>
                <a:hlinkClick r:id="rId2"/>
              </a:rPr>
              <a:t>https://www.raddabarnen.se/foretag/partners-foretag-</a:t>
            </a:r>
            <a:r>
              <a:rPr u="sng" spc="-20" dirty="0">
                <a:solidFill>
                  <a:srgbClr val="9A3323"/>
                </a:solidFill>
                <a:uFill>
                  <a:solidFill>
                    <a:srgbClr val="9A3323"/>
                  </a:solidFill>
                </a:uFill>
                <a:hlinkClick r:id="rId2"/>
              </a:rPr>
              <a:t>smk/</a:t>
            </a:r>
          </a:p>
          <a:p>
            <a:pPr marL="295910" marR="5080" indent="-283845" algn="just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dirty="0"/>
              <a:t>hittar</a:t>
            </a:r>
            <a:r>
              <a:rPr spc="-30" dirty="0"/>
              <a:t> </a:t>
            </a:r>
            <a:r>
              <a:rPr dirty="0"/>
              <a:t>du</a:t>
            </a:r>
            <a:r>
              <a:rPr spc="-30" dirty="0"/>
              <a:t> </a:t>
            </a:r>
            <a:r>
              <a:rPr dirty="0"/>
              <a:t>våra</a:t>
            </a:r>
            <a:r>
              <a:rPr spc="-45" dirty="0"/>
              <a:t> </a:t>
            </a:r>
            <a:r>
              <a:rPr dirty="0"/>
              <a:t>bästa</a:t>
            </a:r>
            <a:r>
              <a:rPr spc="-15" dirty="0"/>
              <a:t> </a:t>
            </a:r>
            <a:r>
              <a:rPr dirty="0"/>
              <a:t>tips,</a:t>
            </a:r>
            <a:r>
              <a:rPr spc="-30" dirty="0"/>
              <a:t> </a:t>
            </a:r>
            <a:r>
              <a:rPr dirty="0"/>
              <a:t>quiz</a:t>
            </a:r>
            <a:r>
              <a:rPr spc="-20" dirty="0"/>
              <a:t> </a:t>
            </a:r>
            <a:r>
              <a:rPr dirty="0"/>
              <a:t>för</a:t>
            </a:r>
            <a:r>
              <a:rPr spc="-35" dirty="0"/>
              <a:t> </a:t>
            </a:r>
            <a:r>
              <a:rPr dirty="0"/>
              <a:t>att</a:t>
            </a:r>
            <a:r>
              <a:rPr spc="-15" dirty="0"/>
              <a:t> </a:t>
            </a:r>
            <a:r>
              <a:rPr dirty="0"/>
              <a:t>höja</a:t>
            </a:r>
            <a:r>
              <a:rPr spc="-20" dirty="0"/>
              <a:t> </a:t>
            </a:r>
            <a:r>
              <a:rPr dirty="0"/>
              <a:t>kunskapen</a:t>
            </a:r>
            <a:r>
              <a:rPr spc="-30" dirty="0"/>
              <a:t> </a:t>
            </a:r>
            <a:r>
              <a:rPr spc="-25" dirty="0"/>
              <a:t>och 	</a:t>
            </a:r>
            <a:r>
              <a:rPr spc="-10" dirty="0"/>
              <a:t>engagerande</a:t>
            </a:r>
            <a:r>
              <a:rPr spc="-45" dirty="0"/>
              <a:t> </a:t>
            </a:r>
            <a:r>
              <a:rPr dirty="0"/>
              <a:t>material</a:t>
            </a:r>
            <a:r>
              <a:rPr spc="-35" dirty="0"/>
              <a:t> </a:t>
            </a:r>
            <a:r>
              <a:rPr dirty="0"/>
              <a:t>för</a:t>
            </a:r>
            <a:r>
              <a:rPr spc="-25" dirty="0"/>
              <a:t> </a:t>
            </a:r>
            <a:r>
              <a:rPr dirty="0"/>
              <a:t>medarbetare</a:t>
            </a:r>
            <a:r>
              <a:rPr spc="-20" dirty="0"/>
              <a:t> </a:t>
            </a:r>
            <a:r>
              <a:rPr dirty="0"/>
              <a:t>att</a:t>
            </a:r>
            <a:r>
              <a:rPr spc="-40" dirty="0"/>
              <a:t> </a:t>
            </a:r>
            <a:r>
              <a:rPr dirty="0"/>
              <a:t>ta del</a:t>
            </a:r>
            <a:r>
              <a:rPr spc="-25" dirty="0"/>
              <a:t> </a:t>
            </a:r>
            <a:r>
              <a:rPr spc="-45" dirty="0"/>
              <a:t>av,</a:t>
            </a:r>
            <a:r>
              <a:rPr spc="-20" dirty="0"/>
              <a:t> dela 	</a:t>
            </a:r>
            <a:r>
              <a:rPr dirty="0"/>
              <a:t>i</a:t>
            </a:r>
            <a:r>
              <a:rPr spc="-10" dirty="0"/>
              <a:t> </a:t>
            </a:r>
            <a:r>
              <a:rPr dirty="0"/>
              <a:t>sociala</a:t>
            </a:r>
            <a:r>
              <a:rPr spc="-30" dirty="0"/>
              <a:t> </a:t>
            </a:r>
            <a:r>
              <a:rPr dirty="0"/>
              <a:t>medier</a:t>
            </a:r>
            <a:r>
              <a:rPr spc="-35" dirty="0"/>
              <a:t> </a:t>
            </a:r>
            <a:r>
              <a:rPr dirty="0"/>
              <a:t>eller</a:t>
            </a:r>
            <a:r>
              <a:rPr spc="-40" dirty="0"/>
              <a:t> </a:t>
            </a:r>
            <a:r>
              <a:rPr dirty="0"/>
              <a:t>tipsa</a:t>
            </a:r>
            <a:r>
              <a:rPr spc="-5" dirty="0"/>
              <a:t> </a:t>
            </a:r>
            <a:r>
              <a:rPr dirty="0"/>
              <a:t>någon</a:t>
            </a:r>
            <a:r>
              <a:rPr spc="-20" dirty="0"/>
              <a:t> </a:t>
            </a:r>
            <a:r>
              <a:rPr dirty="0"/>
              <a:t>i</a:t>
            </a:r>
            <a:r>
              <a:rPr spc="-10" dirty="0"/>
              <a:t> </a:t>
            </a:r>
            <a:r>
              <a:rPr dirty="0"/>
              <a:t>sin</a:t>
            </a:r>
            <a:r>
              <a:rPr spc="-10" dirty="0"/>
              <a:t> </a:t>
            </a:r>
            <a:r>
              <a:rPr dirty="0"/>
              <a:t>närhet</a:t>
            </a:r>
            <a:r>
              <a:rPr spc="-35" dirty="0"/>
              <a:t> </a:t>
            </a:r>
            <a:r>
              <a:rPr spc="-25" dirty="0"/>
              <a:t>om.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4387" y="265239"/>
            <a:ext cx="1166813" cy="319959"/>
          </a:xfrm>
          <a:prstGeom prst="rect">
            <a:avLst/>
          </a:prstGeom>
          <a:solidFill>
            <a:srgbClr val="DA291C"/>
          </a:solidFill>
        </p:spPr>
        <p:txBody>
          <a:bodyPr vert="horz" wrap="square" lIns="0" tIns="425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5"/>
              </a:spcBef>
            </a:pPr>
            <a:r>
              <a:rPr lang="sv-SE" sz="1800" b="1" spc="-10" dirty="0">
                <a:solidFill>
                  <a:srgbClr val="FFFFFF"/>
                </a:solidFill>
                <a:latin typeface="Lato"/>
                <a:cs typeface="Lato"/>
              </a:rPr>
              <a:t>Företag</a:t>
            </a:r>
            <a:endParaRPr sz="1800" dirty="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50500" y="6350000"/>
            <a:ext cx="1431923" cy="441324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100653" y="2390866"/>
            <a:ext cx="751395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</a:rPr>
              <a:t>Om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fler</a:t>
            </a:r>
            <a:r>
              <a:rPr sz="3600" spc="-3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vuxna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vågar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prata</a:t>
            </a:r>
            <a:r>
              <a:rPr sz="3600" spc="-6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om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svåra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spc="-10" dirty="0">
                <a:solidFill>
                  <a:srgbClr val="FFFFFF"/>
                </a:solidFill>
              </a:rPr>
              <a:t>saker </a:t>
            </a:r>
            <a:r>
              <a:rPr sz="3600" dirty="0">
                <a:solidFill>
                  <a:srgbClr val="FFFFFF"/>
                </a:solidFill>
              </a:rPr>
              <a:t>kan</a:t>
            </a:r>
            <a:r>
              <a:rPr sz="3600" spc="-5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fler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barn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känna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sig</a:t>
            </a:r>
            <a:r>
              <a:rPr sz="3600" spc="-5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trygga</a:t>
            </a:r>
            <a:r>
              <a:rPr sz="3600" spc="-5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att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spc="-10" dirty="0" err="1">
                <a:solidFill>
                  <a:srgbClr val="FFFFFF"/>
                </a:solidFill>
              </a:rPr>
              <a:t>berätta</a:t>
            </a:r>
            <a:r>
              <a:rPr sz="3600" spc="-10" dirty="0">
                <a:solidFill>
                  <a:srgbClr val="FFFFFF"/>
                </a:solidFill>
              </a:rPr>
              <a:t>!</a:t>
            </a:r>
            <a:br>
              <a:rPr lang="sv-SE" sz="3600" spc="-10" dirty="0">
                <a:solidFill>
                  <a:srgbClr val="FFFFFF"/>
                </a:solidFill>
              </a:rPr>
            </a:br>
            <a:endParaRPr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A29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3520" y="0"/>
            <a:ext cx="12018645" cy="6791325"/>
            <a:chOff x="173520" y="0"/>
            <a:chExt cx="12018645" cy="6791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50499" y="6350000"/>
              <a:ext cx="1431923" cy="441324"/>
            </a:xfrm>
            <a:prstGeom prst="rect">
              <a:avLst/>
            </a:prstGeom>
          </p:spPr>
        </p:pic>
        <p:pic>
          <p:nvPicPr>
            <p:cNvPr id="5" name="object 5" descr="En bild som visar karta  Automatiskt genererad beskrivni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520" y="0"/>
              <a:ext cx="12018478" cy="670901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25579" y="4780502"/>
              <a:ext cx="6951980" cy="986790"/>
            </a:xfrm>
            <a:custGeom>
              <a:avLst/>
              <a:gdLst/>
              <a:ahLst/>
              <a:cxnLst/>
              <a:rect l="l" t="t" r="r" b="b"/>
              <a:pathLst>
                <a:path w="6951980" h="986789">
                  <a:moveTo>
                    <a:pt x="6902196" y="0"/>
                  </a:moveTo>
                  <a:lnTo>
                    <a:pt x="49517" y="0"/>
                  </a:lnTo>
                  <a:lnTo>
                    <a:pt x="30244" y="3891"/>
                  </a:lnTo>
                  <a:lnTo>
                    <a:pt x="14504" y="14504"/>
                  </a:lnTo>
                  <a:lnTo>
                    <a:pt x="3891" y="30244"/>
                  </a:lnTo>
                  <a:lnTo>
                    <a:pt x="0" y="49517"/>
                  </a:lnTo>
                  <a:lnTo>
                    <a:pt x="0" y="936993"/>
                  </a:lnTo>
                  <a:lnTo>
                    <a:pt x="3891" y="956265"/>
                  </a:lnTo>
                  <a:lnTo>
                    <a:pt x="14504" y="972005"/>
                  </a:lnTo>
                  <a:lnTo>
                    <a:pt x="30244" y="982618"/>
                  </a:lnTo>
                  <a:lnTo>
                    <a:pt x="49517" y="986510"/>
                  </a:lnTo>
                  <a:lnTo>
                    <a:pt x="6902196" y="986510"/>
                  </a:lnTo>
                  <a:lnTo>
                    <a:pt x="6921468" y="982618"/>
                  </a:lnTo>
                  <a:lnTo>
                    <a:pt x="6937208" y="972005"/>
                  </a:lnTo>
                  <a:lnTo>
                    <a:pt x="6947821" y="956265"/>
                  </a:lnTo>
                  <a:lnTo>
                    <a:pt x="6951713" y="936993"/>
                  </a:lnTo>
                  <a:lnTo>
                    <a:pt x="6951713" y="49517"/>
                  </a:lnTo>
                  <a:lnTo>
                    <a:pt x="6947821" y="30244"/>
                  </a:lnTo>
                  <a:lnTo>
                    <a:pt x="6937208" y="14504"/>
                  </a:lnTo>
                  <a:lnTo>
                    <a:pt x="6921468" y="3891"/>
                  </a:lnTo>
                  <a:lnTo>
                    <a:pt x="6902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074162" y="4858720"/>
            <a:ext cx="6652259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solidFill>
                  <a:srgbClr val="000000"/>
                </a:solidFill>
              </a:rPr>
              <a:t>För</a:t>
            </a:r>
            <a:r>
              <a:rPr sz="5000" spc="-50" dirty="0">
                <a:solidFill>
                  <a:srgbClr val="000000"/>
                </a:solidFill>
              </a:rPr>
              <a:t> </a:t>
            </a:r>
            <a:r>
              <a:rPr sz="5000" dirty="0">
                <a:solidFill>
                  <a:srgbClr val="000000"/>
                </a:solidFill>
              </a:rPr>
              <a:t>barns</a:t>
            </a:r>
            <a:r>
              <a:rPr sz="5000" spc="-30" dirty="0">
                <a:solidFill>
                  <a:srgbClr val="000000"/>
                </a:solidFill>
              </a:rPr>
              <a:t> </a:t>
            </a:r>
            <a:r>
              <a:rPr sz="5000" dirty="0">
                <a:solidFill>
                  <a:srgbClr val="000000"/>
                </a:solidFill>
              </a:rPr>
              <a:t>rätt</a:t>
            </a:r>
            <a:r>
              <a:rPr sz="5000" spc="-10" dirty="0">
                <a:solidFill>
                  <a:srgbClr val="000000"/>
                </a:solidFill>
              </a:rPr>
              <a:t> </a:t>
            </a:r>
            <a:r>
              <a:rPr sz="5000" dirty="0">
                <a:solidFill>
                  <a:srgbClr val="000000"/>
                </a:solidFill>
              </a:rPr>
              <a:t>till</a:t>
            </a:r>
            <a:r>
              <a:rPr sz="5000" spc="-25" dirty="0">
                <a:solidFill>
                  <a:srgbClr val="000000"/>
                </a:solidFill>
              </a:rPr>
              <a:t> </a:t>
            </a:r>
            <a:r>
              <a:rPr sz="5000" spc="-10" dirty="0">
                <a:solidFill>
                  <a:srgbClr val="000000"/>
                </a:solidFill>
              </a:rPr>
              <a:t>trygghet!</a:t>
            </a:r>
            <a:endParaRPr sz="5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41b65a6-64a2-45c8-a49a-c5a1a718040e}" enabled="1" method="Privileged" siteId="{37ef3d19-1651-4452-b761-dc2414bf041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627</Words>
  <Application>Microsoft Office PowerPoint</Application>
  <PresentationFormat>Bredbild</PresentationFormat>
  <Paragraphs>91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8" baseType="lpstr">
      <vt:lpstr>Arial</vt:lpstr>
      <vt:lpstr>Lato</vt:lpstr>
      <vt:lpstr>Oswald Light</vt:lpstr>
      <vt:lpstr>Oswald Medium</vt:lpstr>
      <vt:lpstr>Segoe UI</vt:lpstr>
      <vt:lpstr>Office Theme</vt:lpstr>
      <vt:lpstr>Hänger ni med på Stopp! Min kropp!-veckan? 12-18 oktober 2026  </vt:lpstr>
      <vt:lpstr>Barn behöver modiga vuxna!</vt:lpstr>
      <vt:lpstr>Vad är Stopp! Min kropp!veckan?</vt:lpstr>
      <vt:lpstr>2026 extra fokus på barns trygghet på nätet </vt:lpstr>
      <vt:lpstr>Med Stopp! Min kropp! vill vi att barn ska veta:</vt:lpstr>
      <vt:lpstr>Med Stopp! Min kropp! vill vi att vuxna ska bli modigare och tryggare och veta:</vt:lpstr>
      <vt:lpstr>Så kan ni vara med</vt:lpstr>
      <vt:lpstr>Material finns färdiga att använda </vt:lpstr>
      <vt:lpstr>Hjälp oss att sprida veckan!</vt:lpstr>
      <vt:lpstr>Så kan ditt företag bidra till att fler viktiga vuxna pratar med barn om kroppen, känslor och gränser</vt:lpstr>
      <vt:lpstr>Om fler vuxna vågar prata om svåra saker kan fler barn känna sig trygga att berätta! </vt:lpstr>
      <vt:lpstr>För barns rätt till trygghet!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Hawkerr</dc:creator>
  <cp:lastModifiedBy>Lindman, Elisabeth</cp:lastModifiedBy>
  <cp:revision>1</cp:revision>
  <dcterms:created xsi:type="dcterms:W3CDTF">2026-09-08T13:56:34Z</dcterms:created>
  <dcterms:modified xsi:type="dcterms:W3CDTF">2026-09-09T11:29:11Z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0x010100E3F89B4244C48044AAFE20B4EE12E5BF</vt:lpwstr>
  </property>
  <property fmtid="{D5CDD505-2E9C-101B-9397-08002B2CF9AE}" pid="3" name="Created">
    <vt:filetime>2025-09-09T00:00:00Z</vt:filetime>
  </property>
  <property fmtid="{D5CDD505-2E9C-101B-9397-08002B2CF9AE}" pid="4" name="Creator">
    <vt:lpwstr>Acrobat PDFMaker 25 för PowerPoint</vt:lpwstr>
  </property>
  <property fmtid="{D5CDD505-2E9C-101B-9397-08002B2CF9AE}" pid="5" name="LastSaved">
    <vt:filetime>2026-09-08T00:00:00Z</vt:filetime>
  </property>
  <property fmtid="{D5CDD505-2E9C-101B-9397-08002B2CF9AE}" pid="6" name="Producer">
    <vt:lpwstr>Adobe PDF Library 25.1.163</vt:lpwstr>
  </property>
</Properties>
</file>