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48" r:id="rId4"/>
  </p:sldMasterIdLst>
  <p:notesMasterIdLst>
    <p:notesMasterId r:id="rId28"/>
  </p:notesMasterIdLst>
  <p:handoutMasterIdLst>
    <p:handoutMasterId r:id="rId29"/>
  </p:handoutMasterIdLst>
  <p:sldIdLst>
    <p:sldId id="876" r:id="rId5"/>
    <p:sldId id="848" r:id="rId6"/>
    <p:sldId id="901" r:id="rId7"/>
    <p:sldId id="851" r:id="rId8"/>
    <p:sldId id="852" r:id="rId9"/>
    <p:sldId id="853" r:id="rId10"/>
    <p:sldId id="882" r:id="rId11"/>
    <p:sldId id="886" r:id="rId12"/>
    <p:sldId id="878" r:id="rId13"/>
    <p:sldId id="858" r:id="rId14"/>
    <p:sldId id="859" r:id="rId15"/>
    <p:sldId id="883" r:id="rId16"/>
    <p:sldId id="860" r:id="rId17"/>
    <p:sldId id="861" r:id="rId18"/>
    <p:sldId id="989" r:id="rId19"/>
    <p:sldId id="891" r:id="rId20"/>
    <p:sldId id="879" r:id="rId21"/>
    <p:sldId id="894" r:id="rId22"/>
    <p:sldId id="865" r:id="rId23"/>
    <p:sldId id="866" r:id="rId24"/>
    <p:sldId id="895" r:id="rId25"/>
    <p:sldId id="868" r:id="rId26"/>
    <p:sldId id="897" r:id="rId27"/>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3" userDrawn="1">
          <p15:clr>
            <a:srgbClr val="A4A3A4"/>
          </p15:clr>
        </p15:guide>
        <p15:guide id="2" orient="horz" pos="738" userDrawn="1">
          <p15:clr>
            <a:srgbClr val="A4A3A4"/>
          </p15:clr>
        </p15:guide>
        <p15:guide id="3" orient="horz" pos="997" userDrawn="1">
          <p15:clr>
            <a:srgbClr val="A4A3A4"/>
          </p15:clr>
        </p15:guide>
        <p15:guide id="4" pos="7544" userDrawn="1">
          <p15:clr>
            <a:srgbClr val="A4A3A4"/>
          </p15:clr>
        </p15:guide>
        <p15:guide id="5" pos="127" userDrawn="1">
          <p15:clr>
            <a:srgbClr val="A4A3A4"/>
          </p15:clr>
        </p15:guide>
        <p15:guide id="6" pos="363" userDrawn="1">
          <p15:clr>
            <a:srgbClr val="A4A3A4"/>
          </p15:clr>
        </p15:guide>
        <p15:guide id="7" pos="38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erfält, Lovisa" initials="BL" lastIdx="15" clrIdx="0">
    <p:extLst>
      <p:ext uri="{19B8F6BF-5375-455C-9EA6-DF929625EA0E}">
        <p15:presenceInfo xmlns:p15="http://schemas.microsoft.com/office/powerpoint/2012/main" userId="S-1-5-21-1614895754-746137067-725345543-284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7"/>
    <a:srgbClr val="F60006"/>
    <a:srgbClr val="F1030A"/>
    <a:srgbClr val="ED0409"/>
    <a:srgbClr val="ED100C"/>
    <a:srgbClr val="ED1C10"/>
    <a:srgbClr val="ED1F13"/>
    <a:srgbClr val="EA1F17"/>
    <a:srgbClr val="E12417"/>
    <a:srgbClr val="DD2B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AEC51-1DA8-4E5F-B9F8-70BC7D524944}" v="1" dt="2026-02-27T09:56:38.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3973"/>
        <p:guide orient="horz" pos="738"/>
        <p:guide orient="horz" pos="997"/>
        <p:guide pos="7544"/>
        <p:guide pos="127"/>
        <p:guide pos="363"/>
        <p:guide pos="3839"/>
      </p:guideLst>
    </p:cSldViewPr>
  </p:slideViewPr>
  <p:notesTextViewPr>
    <p:cViewPr>
      <p:scale>
        <a:sx n="1" d="1"/>
        <a:sy n="1" d="1"/>
      </p:scale>
      <p:origin x="0" y="0"/>
    </p:cViewPr>
  </p:notesTextViewPr>
  <p:notesViewPr>
    <p:cSldViewPr snapToGrid="0">
      <p:cViewPr varScale="1">
        <p:scale>
          <a:sx n="45" d="100"/>
          <a:sy n="45" d="100"/>
        </p:scale>
        <p:origin x="2796"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en-US"/>
          </a:p>
        </p:txBody>
      </p:sp>
      <p:sp>
        <p:nvSpPr>
          <p:cNvPr id="3" name="Date Placeholder 2"/>
          <p:cNvSpPr>
            <a:spLocks noGrp="1"/>
          </p:cNvSpPr>
          <p:nvPr>
            <p:ph type="dt" sz="quarter" idx="1"/>
          </p:nvPr>
        </p:nvSpPr>
        <p:spPr>
          <a:xfrm>
            <a:off x="4023993" y="0"/>
            <a:ext cx="3078427" cy="511731"/>
          </a:xfrm>
          <a:prstGeom prst="rect">
            <a:avLst/>
          </a:prstGeom>
        </p:spPr>
        <p:txBody>
          <a:bodyPr vert="horz" lIns="94796" tIns="47398" rIns="94796" bIns="47398" rtlCol="0"/>
          <a:lstStyle>
            <a:lvl1pPr algn="r">
              <a:defRPr sz="1200"/>
            </a:lvl1pPr>
          </a:lstStyle>
          <a:p>
            <a:fld id="{4E0D6A37-291F-4E46-BB73-3B99CE153558}" type="datetimeFigureOut">
              <a:rPr lang="en-US" smtClean="0"/>
              <a:t>3/20/2026</a:t>
            </a:fld>
            <a:endParaRPr lang="en-US"/>
          </a:p>
        </p:txBody>
      </p:sp>
      <p:sp>
        <p:nvSpPr>
          <p:cNvPr id="4" name="Footer Placeholder 3"/>
          <p:cNvSpPr>
            <a:spLocks noGrp="1"/>
          </p:cNvSpPr>
          <p:nvPr>
            <p:ph type="ftr" sz="quarter" idx="2"/>
          </p:nvPr>
        </p:nvSpPr>
        <p:spPr>
          <a:xfrm>
            <a:off x="1" y="9721106"/>
            <a:ext cx="3078427" cy="511731"/>
          </a:xfrm>
          <a:prstGeom prst="rect">
            <a:avLst/>
          </a:prstGeom>
        </p:spPr>
        <p:txBody>
          <a:bodyPr vert="horz" lIns="94796" tIns="47398" rIns="94796" bIns="47398" rtlCol="0" anchor="b"/>
          <a:lstStyle>
            <a:lvl1pPr algn="l">
              <a:defRPr sz="1200"/>
            </a:lvl1pPr>
          </a:lstStyle>
          <a:p>
            <a:endParaRPr lang="en-US"/>
          </a:p>
        </p:txBody>
      </p:sp>
      <p:sp>
        <p:nvSpPr>
          <p:cNvPr id="5" name="Slide Number Placeholder 4"/>
          <p:cNvSpPr>
            <a:spLocks noGrp="1"/>
          </p:cNvSpPr>
          <p:nvPr>
            <p:ph type="sldNum" sz="quarter" idx="3"/>
          </p:nvPr>
        </p:nvSpPr>
        <p:spPr>
          <a:xfrm>
            <a:off x="4023993" y="9721106"/>
            <a:ext cx="3078427" cy="511731"/>
          </a:xfrm>
          <a:prstGeom prst="rect">
            <a:avLst/>
          </a:prstGeom>
        </p:spPr>
        <p:txBody>
          <a:bodyPr vert="horz" lIns="94796" tIns="47398" rIns="94796" bIns="47398" rtlCol="0" anchor="b"/>
          <a:lstStyle>
            <a:lvl1pPr algn="r">
              <a:defRPr sz="1200"/>
            </a:lvl1pPr>
          </a:lstStyle>
          <a:p>
            <a:fld id="{FBB6E366-02D8-9240-8F65-12E2F8F2864D}" type="slidenum">
              <a:rPr lang="en-US" smtClean="0"/>
              <a:t>‹#›</a:t>
            </a:fld>
            <a:endParaRPr lang="en-US"/>
          </a:p>
        </p:txBody>
      </p:sp>
    </p:spTree>
    <p:extLst>
      <p:ext uri="{BB962C8B-B14F-4D97-AF65-F5344CB8AC3E}">
        <p14:creationId xmlns:p14="http://schemas.microsoft.com/office/powerpoint/2010/main" val="2786799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en-US"/>
          </a:p>
        </p:txBody>
      </p:sp>
      <p:sp>
        <p:nvSpPr>
          <p:cNvPr id="3" name="Date Placeholder 2"/>
          <p:cNvSpPr>
            <a:spLocks noGrp="1"/>
          </p:cNvSpPr>
          <p:nvPr>
            <p:ph type="dt" idx="1"/>
          </p:nvPr>
        </p:nvSpPr>
        <p:spPr>
          <a:xfrm>
            <a:off x="4023993" y="0"/>
            <a:ext cx="3078427" cy="511731"/>
          </a:xfrm>
          <a:prstGeom prst="rect">
            <a:avLst/>
          </a:prstGeom>
        </p:spPr>
        <p:txBody>
          <a:bodyPr vert="horz" lIns="94796" tIns="47398" rIns="94796" bIns="47398" rtlCol="0"/>
          <a:lstStyle>
            <a:lvl1pPr algn="r">
              <a:defRPr sz="1200"/>
            </a:lvl1pPr>
          </a:lstStyle>
          <a:p>
            <a:fld id="{06CCCD24-79A0-1B45-AEA8-F931F4D6188E}" type="datetimeFigureOut">
              <a:rPr lang="en-US" smtClean="0"/>
              <a:t>3/20/2026</a:t>
            </a:fld>
            <a:endParaRPr lang="en-US"/>
          </a:p>
        </p:txBody>
      </p:sp>
      <p:sp>
        <p:nvSpPr>
          <p:cNvPr id="4" name="Slide Image Placeholder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4796" tIns="47398" rIns="94796" bIns="47398" rtlCol="0" anchor="ctr"/>
          <a:lstStyle/>
          <a:p>
            <a:endParaRPr lang="en-US"/>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4796" tIns="47398" rIns="94796" bIns="473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6"/>
            <a:ext cx="3078427" cy="511731"/>
          </a:xfrm>
          <a:prstGeom prst="rect">
            <a:avLst/>
          </a:prstGeom>
        </p:spPr>
        <p:txBody>
          <a:bodyPr vert="horz" lIns="94796" tIns="47398" rIns="94796" bIns="47398" rtlCol="0" anchor="b"/>
          <a:lstStyle>
            <a:lvl1pPr algn="l">
              <a:defRPr sz="1200"/>
            </a:lvl1pPr>
          </a:lstStyle>
          <a:p>
            <a:endParaRPr lang="en-US"/>
          </a:p>
        </p:txBody>
      </p:sp>
      <p:sp>
        <p:nvSpPr>
          <p:cNvPr id="7" name="Slide Number Placeholder 6"/>
          <p:cNvSpPr>
            <a:spLocks noGrp="1"/>
          </p:cNvSpPr>
          <p:nvPr>
            <p:ph type="sldNum" sz="quarter" idx="5"/>
          </p:nvPr>
        </p:nvSpPr>
        <p:spPr>
          <a:xfrm>
            <a:off x="4023993" y="9721106"/>
            <a:ext cx="3078427" cy="511731"/>
          </a:xfrm>
          <a:prstGeom prst="rect">
            <a:avLst/>
          </a:prstGeom>
        </p:spPr>
        <p:txBody>
          <a:bodyPr vert="horz" lIns="94796" tIns="47398" rIns="94796" bIns="47398" rtlCol="0" anchor="b"/>
          <a:lstStyle>
            <a:lvl1pPr algn="r">
              <a:defRPr sz="1200"/>
            </a:lvl1pPr>
          </a:lstStyle>
          <a:p>
            <a:fld id="{23FFFF08-BA74-3E4E-B67B-CFCBDE5D9836}" type="slidenum">
              <a:rPr lang="en-US" smtClean="0"/>
              <a:t>‹#›</a:t>
            </a:fld>
            <a:endParaRPr lang="en-US"/>
          </a:p>
        </p:txBody>
      </p:sp>
    </p:spTree>
    <p:extLst>
      <p:ext uri="{BB962C8B-B14F-4D97-AF65-F5344CB8AC3E}">
        <p14:creationId xmlns:p14="http://schemas.microsoft.com/office/powerpoint/2010/main" val="1554738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endParaRPr lang="sv-SE" dirty="0"/>
          </a:p>
          <a:p>
            <a:endParaRPr lang="sv-SE" b="0" baseline="0" dirty="0">
              <a:latin typeface="Arial" pitchFamily="34" charset="0"/>
            </a:endParaRPr>
          </a:p>
          <a:p>
            <a:endParaRPr lang="sv-SE" baseline="0" dirty="0">
              <a:latin typeface="Arial" pitchFamily="34" charset="0"/>
            </a:endParaRPr>
          </a:p>
          <a:p>
            <a:endParaRPr lang="sv-SE" baseline="0" dirty="0">
              <a:latin typeface="Arial" pitchFamily="34" charset="0"/>
            </a:endParaRPr>
          </a:p>
          <a:p>
            <a:endParaRPr lang="sv-SE" baseline="0" dirty="0">
              <a:latin typeface="Arial" pitchFamily="34" charset="0"/>
            </a:endParaRPr>
          </a:p>
          <a:p>
            <a:pPr defTabSz="947958">
              <a:defRPr/>
            </a:pPr>
            <a:endParaRPr lang="sv-SE" altLang="sv-SE" i="1" dirty="0">
              <a:latin typeface="Lato" panose="020F0502020204030203" pitchFamily="34" charset="0"/>
            </a:endParaRPr>
          </a:p>
          <a:p>
            <a:endParaRPr dirty="0"/>
          </a:p>
        </p:txBody>
      </p:sp>
    </p:spTree>
    <p:extLst>
      <p:ext uri="{BB962C8B-B14F-4D97-AF65-F5344CB8AC3E}">
        <p14:creationId xmlns:p14="http://schemas.microsoft.com/office/powerpoint/2010/main" val="2984369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endParaRPr lang="sv-SE" dirty="0"/>
          </a:p>
          <a:p>
            <a:endParaRPr lang="sv-SE" dirty="0"/>
          </a:p>
          <a:p>
            <a:endParaRPr dirty="0"/>
          </a:p>
        </p:txBody>
      </p:sp>
    </p:spTree>
    <p:extLst>
      <p:ext uri="{BB962C8B-B14F-4D97-AF65-F5344CB8AC3E}">
        <p14:creationId xmlns:p14="http://schemas.microsoft.com/office/powerpoint/2010/main" val="868699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pPr defTabSz="473979">
              <a:defRPr/>
            </a:pPr>
            <a:endParaRPr dirty="0"/>
          </a:p>
        </p:txBody>
      </p:sp>
    </p:spTree>
    <p:extLst>
      <p:ext uri="{BB962C8B-B14F-4D97-AF65-F5344CB8AC3E}">
        <p14:creationId xmlns:p14="http://schemas.microsoft.com/office/powerpoint/2010/main" val="475003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endParaRPr lang="sv-SE" dirty="0">
              <a:latin typeface="Arial" pitchFamily="34" charset="0"/>
            </a:endParaRPr>
          </a:p>
          <a:p>
            <a:endParaRPr dirty="0"/>
          </a:p>
        </p:txBody>
      </p:sp>
    </p:spTree>
    <p:extLst>
      <p:ext uri="{BB962C8B-B14F-4D97-AF65-F5344CB8AC3E}">
        <p14:creationId xmlns:p14="http://schemas.microsoft.com/office/powerpoint/2010/main" val="2010171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644787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endParaRPr/>
          </a:p>
        </p:txBody>
      </p:sp>
      <p:sp>
        <p:nvSpPr>
          <p:cNvPr id="273" name="Shape 273"/>
          <p:cNvSpPr>
            <a:spLocks noGrp="1"/>
          </p:cNvSpPr>
          <p:nvPr>
            <p:ph type="body" sz="quarter" idx="1"/>
          </p:nvPr>
        </p:nvSpPr>
        <p:spPr>
          <a:xfrm>
            <a:off x="710407" y="4861441"/>
            <a:ext cx="5683250" cy="4988388"/>
          </a:xfrm>
          <a:prstGeom prst="rect">
            <a:avLst/>
          </a:prstGeom>
        </p:spPr>
        <p:txBody>
          <a:bodyPr/>
          <a:lstStyle/>
          <a:p>
            <a:pPr defTabSz="473979">
              <a:defRPr/>
            </a:pPr>
            <a:endParaRPr lang="sv-SE" dirty="0"/>
          </a:p>
          <a:p>
            <a:endParaRPr dirty="0"/>
          </a:p>
        </p:txBody>
      </p:sp>
    </p:spTree>
    <p:extLst>
      <p:ext uri="{BB962C8B-B14F-4D97-AF65-F5344CB8AC3E}">
        <p14:creationId xmlns:p14="http://schemas.microsoft.com/office/powerpoint/2010/main" val="3075784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E1057-2853-D90A-3DB3-B6FFC625F48B}"/>
            </a:ext>
          </a:extLst>
        </p:cNvPr>
        <p:cNvGrpSpPr/>
        <p:nvPr/>
      </p:nvGrpSpPr>
      <p:grpSpPr>
        <a:xfrm>
          <a:off x="0" y="0"/>
          <a:ext cx="0" cy="0"/>
          <a:chOff x="0" y="0"/>
          <a:chExt cx="0" cy="0"/>
        </a:xfrm>
      </p:grpSpPr>
      <p:sp>
        <p:nvSpPr>
          <p:cNvPr id="272" name="Shape 272">
            <a:extLst>
              <a:ext uri="{FF2B5EF4-FFF2-40B4-BE49-F238E27FC236}">
                <a16:creationId xmlns:a16="http://schemas.microsoft.com/office/drawing/2014/main" id="{EAE3741D-8BD7-0E89-A012-2771BEE22F79}"/>
              </a:ext>
            </a:extLst>
          </p:cNvPr>
          <p:cNvSpPr>
            <a:spLocks noGrp="1" noRot="1" noChangeAspect="1"/>
          </p:cNvSpPr>
          <p:nvPr>
            <p:ph type="sldImg"/>
          </p:nvPr>
        </p:nvSpPr>
        <p:spPr>
          <a:prstGeom prst="rect">
            <a:avLst/>
          </a:prstGeom>
        </p:spPr>
        <p:txBody>
          <a:bodyPr/>
          <a:lstStyle/>
          <a:p>
            <a:endParaRPr/>
          </a:p>
        </p:txBody>
      </p:sp>
      <p:sp>
        <p:nvSpPr>
          <p:cNvPr id="273" name="Shape 273">
            <a:extLst>
              <a:ext uri="{FF2B5EF4-FFF2-40B4-BE49-F238E27FC236}">
                <a16:creationId xmlns:a16="http://schemas.microsoft.com/office/drawing/2014/main" id="{C5CFCFF6-F13E-1206-B80C-4A322075EB98}"/>
              </a:ext>
            </a:extLst>
          </p:cNvPr>
          <p:cNvSpPr>
            <a:spLocks noGrp="1"/>
          </p:cNvSpPr>
          <p:nvPr>
            <p:ph type="body" sz="quarter" idx="1"/>
          </p:nvPr>
        </p:nvSpPr>
        <p:spPr>
          <a:xfrm>
            <a:off x="710407" y="4861441"/>
            <a:ext cx="5683250" cy="4988388"/>
          </a:xfrm>
          <a:prstGeom prst="rect">
            <a:avLst/>
          </a:prstGeom>
        </p:spPr>
        <p:txBody>
          <a:bodyPr/>
          <a:lstStyle/>
          <a:p>
            <a:endParaRPr dirty="0"/>
          </a:p>
        </p:txBody>
      </p:sp>
    </p:spTree>
    <p:extLst>
      <p:ext uri="{BB962C8B-B14F-4D97-AF65-F5344CB8AC3E}">
        <p14:creationId xmlns:p14="http://schemas.microsoft.com/office/powerpoint/2010/main" val="3751004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endParaRPr lang="sv-SE" baseline="0" dirty="0"/>
          </a:p>
          <a:p>
            <a:endParaRPr dirty="0"/>
          </a:p>
        </p:txBody>
      </p:sp>
    </p:spTree>
    <p:extLst>
      <p:ext uri="{BB962C8B-B14F-4D97-AF65-F5344CB8AC3E}">
        <p14:creationId xmlns:p14="http://schemas.microsoft.com/office/powerpoint/2010/main" val="732353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pPr defTabSz="947958">
              <a:defRPr/>
            </a:pPr>
            <a:endParaRPr lang="sv-SE" dirty="0"/>
          </a:p>
          <a:p>
            <a:pPr defTabSz="947958">
              <a:defRPr/>
            </a:pPr>
            <a:endParaRPr lang="sv-SE" dirty="0"/>
          </a:p>
          <a:p>
            <a:endParaRPr lang="sv-SE" dirty="0">
              <a:latin typeface="Arial" pitchFamily="34" charset="0"/>
            </a:endParaRPr>
          </a:p>
          <a:p>
            <a:endParaRPr lang="sv-SE" dirty="0">
              <a:latin typeface="Arial" pitchFamily="34" charset="0"/>
            </a:endParaRPr>
          </a:p>
          <a:p>
            <a:endParaRPr lang="sv-SE" dirty="0"/>
          </a:p>
          <a:p>
            <a:endParaRPr lang="sv-SE" dirty="0">
              <a:latin typeface="Arial" pitchFamily="34" charset="0"/>
            </a:endParaRPr>
          </a:p>
          <a:p>
            <a:endParaRPr lang="sv-SE" dirty="0"/>
          </a:p>
          <a:p>
            <a:endParaRPr lang="sv-SE" baseline="0" dirty="0">
              <a:latin typeface="Arial" pitchFamily="34" charset="0"/>
            </a:endParaRPr>
          </a:p>
          <a:p>
            <a:pPr defTabSz="947958">
              <a:defRPr/>
            </a:pPr>
            <a:endParaRPr lang="sv-SE" altLang="sv-SE" i="1" dirty="0">
              <a:latin typeface="Lato" panose="020F0502020204030203" pitchFamily="34" charset="0"/>
            </a:endParaRPr>
          </a:p>
          <a:p>
            <a:endParaRPr dirty="0"/>
          </a:p>
        </p:txBody>
      </p:sp>
    </p:spTree>
    <p:extLst>
      <p:ext uri="{BB962C8B-B14F-4D97-AF65-F5344CB8AC3E}">
        <p14:creationId xmlns:p14="http://schemas.microsoft.com/office/powerpoint/2010/main" val="4010346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900970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29389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r>
              <a:rPr lang="sv-SE" dirty="0"/>
              <a:t>Aktuell statistik finns på scb.se och mfof.se.</a:t>
            </a:r>
            <a:endParaRPr dirty="0"/>
          </a:p>
        </p:txBody>
      </p:sp>
    </p:spTree>
    <p:extLst>
      <p:ext uri="{BB962C8B-B14F-4D97-AF65-F5344CB8AC3E}">
        <p14:creationId xmlns:p14="http://schemas.microsoft.com/office/powerpoint/2010/main" val="3908539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864722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18066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82321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847458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endParaRPr/>
          </a:p>
        </p:txBody>
      </p:sp>
      <p:sp>
        <p:nvSpPr>
          <p:cNvPr id="273" name="Shape 273"/>
          <p:cNvSpPr>
            <a:spLocks noGrp="1"/>
          </p:cNvSpPr>
          <p:nvPr>
            <p:ph type="body" sz="quarter" idx="1"/>
          </p:nvPr>
        </p:nvSpPr>
        <p:spPr>
          <a:xfrm>
            <a:off x="710406" y="4860687"/>
            <a:ext cx="5683250" cy="4605576"/>
          </a:xfrm>
          <a:prstGeom prst="rect">
            <a:avLst/>
          </a:prstGeom>
        </p:spPr>
        <p:txBody>
          <a:bodyPr/>
          <a:lstStyle/>
          <a:p>
            <a:endParaRPr dirty="0"/>
          </a:p>
        </p:txBody>
      </p:sp>
    </p:spTree>
    <p:extLst>
      <p:ext uri="{BB962C8B-B14F-4D97-AF65-F5344CB8AC3E}">
        <p14:creationId xmlns:p14="http://schemas.microsoft.com/office/powerpoint/2010/main" val="303519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pPr marL="177742" indent="-177742" defTabSz="473979">
              <a:buFontTx/>
              <a:buChar char="-"/>
              <a:defRPr/>
            </a:pPr>
            <a:endParaRPr lang="sv-SE" dirty="0">
              <a:latin typeface="Lato" panose="020F0502020204030203" pitchFamily="34" charset="0"/>
            </a:endParaRPr>
          </a:p>
          <a:p>
            <a:endParaRPr dirty="0"/>
          </a:p>
        </p:txBody>
      </p:sp>
    </p:spTree>
    <p:extLst>
      <p:ext uri="{BB962C8B-B14F-4D97-AF65-F5344CB8AC3E}">
        <p14:creationId xmlns:p14="http://schemas.microsoft.com/office/powerpoint/2010/main" val="450205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736810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65655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endParaRPr lang="sv-SE" dirty="0">
              <a:latin typeface="Arial" pitchFamily="34" charset="0"/>
            </a:endParaRPr>
          </a:p>
          <a:p>
            <a:pPr defTabSz="473979">
              <a:defRPr/>
            </a:pPr>
            <a:endParaRPr lang="sv-SE" baseline="0" dirty="0">
              <a:latin typeface="Arial" pitchFamily="34" charset="0"/>
            </a:endParaRPr>
          </a:p>
          <a:p>
            <a:pPr marL="177742" indent="-177742">
              <a:buFontTx/>
              <a:buChar char="-"/>
            </a:pPr>
            <a:endParaRPr lang="sv-SE" dirty="0">
              <a:latin typeface="Arial" pitchFamily="34" charset="0"/>
            </a:endParaRPr>
          </a:p>
          <a:p>
            <a:endParaRPr lang="sv-SE" dirty="0">
              <a:latin typeface="Arial" pitchFamily="34" charset="0"/>
            </a:endParaRPr>
          </a:p>
          <a:p>
            <a:endParaRPr lang="sv-SE" dirty="0">
              <a:latin typeface="Arial" pitchFamily="34" charset="0"/>
            </a:endParaRPr>
          </a:p>
          <a:p>
            <a:endParaRPr lang="sv-SE" dirty="0">
              <a:latin typeface="Arial" pitchFamily="34" charset="0"/>
            </a:endParaRPr>
          </a:p>
          <a:p>
            <a:endParaRPr dirty="0"/>
          </a:p>
        </p:txBody>
      </p:sp>
    </p:spTree>
    <p:extLst>
      <p:ext uri="{BB962C8B-B14F-4D97-AF65-F5344CB8AC3E}">
        <p14:creationId xmlns:p14="http://schemas.microsoft.com/office/powerpoint/2010/main" val="1032446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pPr marL="177742" indent="-177742">
              <a:buFontTx/>
              <a:buChar char="-"/>
            </a:pPr>
            <a:endParaRPr lang="sv-SE" baseline="0" dirty="0"/>
          </a:p>
          <a:p>
            <a:endParaRPr dirty="0"/>
          </a:p>
        </p:txBody>
      </p:sp>
    </p:spTree>
    <p:extLst>
      <p:ext uri="{BB962C8B-B14F-4D97-AF65-F5344CB8AC3E}">
        <p14:creationId xmlns:p14="http://schemas.microsoft.com/office/powerpoint/2010/main" val="223285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endParaRPr lang="sv-SE" dirty="0"/>
          </a:p>
          <a:p>
            <a:endParaRPr lang="sv-SE" baseline="0" dirty="0">
              <a:latin typeface="Arial" pitchFamily="34" charset="0"/>
            </a:endParaRPr>
          </a:p>
          <a:p>
            <a:pPr defTabSz="947958">
              <a:defRPr/>
            </a:pPr>
            <a:endParaRPr lang="sv-SE" altLang="sv-SE" i="1" dirty="0">
              <a:latin typeface="Lato" panose="020F0502020204030203" pitchFamily="34" charset="0"/>
            </a:endParaRPr>
          </a:p>
          <a:p>
            <a:endParaRPr dirty="0"/>
          </a:p>
        </p:txBody>
      </p:sp>
    </p:spTree>
    <p:extLst>
      <p:ext uri="{BB962C8B-B14F-4D97-AF65-F5344CB8AC3E}">
        <p14:creationId xmlns:p14="http://schemas.microsoft.com/office/powerpoint/2010/main" val="3199438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565199" y="866776"/>
            <a:ext cx="11174759" cy="1197787"/>
          </a:xfrm>
        </p:spPr>
        <p:txBody>
          <a:bodyPr anchor="t">
            <a:normAutofit/>
          </a:bodyPr>
          <a:lstStyle>
            <a:lvl1pPr>
              <a:lnSpc>
                <a:spcPct val="95000"/>
              </a:lnSpc>
              <a:defRPr sz="4800" b="0" i="0" cap="none">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sp>
        <p:nvSpPr>
          <p:cNvPr id="11" name="Picture Placeholder 10"/>
          <p:cNvSpPr>
            <a:spLocks noGrp="1"/>
          </p:cNvSpPr>
          <p:nvPr>
            <p:ph type="pic" sz="quarter" idx="10"/>
          </p:nvPr>
        </p:nvSpPr>
        <p:spPr>
          <a:xfrm>
            <a:off x="201085" y="2213628"/>
            <a:ext cx="11772900" cy="4494213"/>
          </a:xfrm>
        </p:spPr>
        <p:txBody>
          <a:bodyPr/>
          <a:lstStyle/>
          <a:p>
            <a:r>
              <a:rPr lang="sv-SE"/>
              <a:t>Klicka på ikonen för att lägga till en bild</a:t>
            </a:r>
            <a:endParaRPr lang="en-US"/>
          </a:p>
        </p:txBody>
      </p:sp>
      <p:sp>
        <p:nvSpPr>
          <p:cNvPr id="12" name="Date Placeholder 11"/>
          <p:cNvSpPr>
            <a:spLocks noGrp="1"/>
          </p:cNvSpPr>
          <p:nvPr>
            <p:ph type="dt" sz="half" idx="11"/>
          </p:nvPr>
        </p:nvSpPr>
        <p:spPr>
          <a:xfrm>
            <a:off x="9631534" y="344651"/>
            <a:ext cx="2108425" cy="365125"/>
          </a:xfrm>
        </p:spPr>
        <p:txBody>
          <a:bodyPr/>
          <a:lstStyle>
            <a:lvl1pPr algn="r">
              <a:defRPr/>
            </a:lvl1pPr>
          </a:lstStyle>
          <a:p>
            <a:r>
              <a:rPr lang="sv-SE"/>
              <a:t>2019-01-16</a:t>
            </a:r>
            <a:endParaRPr lang="en-US"/>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098" y="244605"/>
            <a:ext cx="1724568" cy="517174"/>
          </a:xfrm>
          <a:prstGeom prst="rect">
            <a:avLst/>
          </a:prstGeom>
        </p:spPr>
      </p:pic>
    </p:spTree>
    <p:extLst>
      <p:ext uri="{BB962C8B-B14F-4D97-AF65-F5344CB8AC3E}">
        <p14:creationId xmlns:p14="http://schemas.microsoft.com/office/powerpoint/2010/main" val="253856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åstående och bi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2019-01-16</a:t>
            </a:r>
            <a:endParaRPr lang="en-US"/>
          </a:p>
        </p:txBody>
      </p:sp>
      <p:sp>
        <p:nvSpPr>
          <p:cNvPr id="3" name="Footer Placeholder 2"/>
          <p:cNvSpPr>
            <a:spLocks noGrp="1"/>
          </p:cNvSpPr>
          <p:nvPr>
            <p:ph type="ftr" sz="quarter" idx="11"/>
          </p:nvPr>
        </p:nvSpPr>
        <p:spPr/>
        <p:txBody>
          <a:bodyPr/>
          <a:lstStyle/>
          <a:p>
            <a:r>
              <a:rPr lang="sv-SE"/>
              <a:t>Ett fredat rum- Att arbeta med barn och föräldrar i högintensiva familjerättsliga konflikter</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Picture Placeholder 6"/>
          <p:cNvSpPr>
            <a:spLocks noGrp="1"/>
          </p:cNvSpPr>
          <p:nvPr>
            <p:ph type="pic" sz="quarter" idx="13"/>
          </p:nvPr>
        </p:nvSpPr>
        <p:spPr>
          <a:xfrm>
            <a:off x="196850" y="147638"/>
            <a:ext cx="11783484" cy="6159500"/>
          </a:xfrm>
        </p:spPr>
        <p:txBody>
          <a:bodyPr/>
          <a:lstStyle/>
          <a:p>
            <a:r>
              <a:rPr lang="sv-SE"/>
              <a:t>Klicka på ikonen för att lägga till en bild</a:t>
            </a:r>
            <a:endParaRPr lang="en-US"/>
          </a:p>
        </p:txBody>
      </p:sp>
    </p:spTree>
    <p:extLst>
      <p:ext uri="{BB962C8B-B14F-4D97-AF65-F5344CB8AC3E}">
        <p14:creationId xmlns:p14="http://schemas.microsoft.com/office/powerpoint/2010/main" val="52437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åstående 1">
    <p:spTree>
      <p:nvGrpSpPr>
        <p:cNvPr id="1" name=""/>
        <p:cNvGrpSpPr/>
        <p:nvPr/>
      </p:nvGrpSpPr>
      <p:grpSpPr>
        <a:xfrm>
          <a:off x="0" y="0"/>
          <a:ext cx="0" cy="0"/>
          <a:chOff x="0" y="0"/>
          <a:chExt cx="0" cy="0"/>
        </a:xfrm>
      </p:grpSpPr>
      <p:sp>
        <p:nvSpPr>
          <p:cNvPr id="8" name="Rectangle 7"/>
          <p:cNvSpPr/>
          <p:nvPr userDrawn="1"/>
        </p:nvSpPr>
        <p:spPr>
          <a:xfrm>
            <a:off x="0" y="1171574"/>
            <a:ext cx="12192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196851" y="147638"/>
            <a:ext cx="11777133"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a:t>2019-01-16</a:t>
            </a:r>
            <a:endParaRPr lang="en-US"/>
          </a:p>
        </p:txBody>
      </p:sp>
      <p:sp>
        <p:nvSpPr>
          <p:cNvPr id="3" name="Footer Placeholder 2"/>
          <p:cNvSpPr>
            <a:spLocks noGrp="1"/>
          </p:cNvSpPr>
          <p:nvPr>
            <p:ph type="ftr" sz="quarter" idx="11"/>
          </p:nvPr>
        </p:nvSpPr>
        <p:spPr/>
        <p:txBody>
          <a:bodyPr/>
          <a:lstStyle/>
          <a:p>
            <a:r>
              <a:rPr lang="sv-SE"/>
              <a:t>Ett fredat rum- Att arbeta med barn och föräldrar i högintensiva familjerättsliga konflikter</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cxnSp>
        <p:nvCxnSpPr>
          <p:cNvPr id="13" name="Straight Connector 12"/>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315938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åstående 2">
    <p:spTree>
      <p:nvGrpSpPr>
        <p:cNvPr id="1" name=""/>
        <p:cNvGrpSpPr/>
        <p:nvPr/>
      </p:nvGrpSpPr>
      <p:grpSpPr>
        <a:xfrm>
          <a:off x="0" y="0"/>
          <a:ext cx="0" cy="0"/>
          <a:chOff x="0" y="0"/>
          <a:chExt cx="0" cy="0"/>
        </a:xfrm>
      </p:grpSpPr>
      <p:sp>
        <p:nvSpPr>
          <p:cNvPr id="13" name="Rectangle 12"/>
          <p:cNvSpPr/>
          <p:nvPr userDrawn="1"/>
        </p:nvSpPr>
        <p:spPr>
          <a:xfrm>
            <a:off x="0" y="0"/>
            <a:ext cx="12192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a:t>2019-01-16</a:t>
            </a:r>
            <a:endParaRPr lang="en-US"/>
          </a:p>
        </p:txBody>
      </p:sp>
      <p:sp>
        <p:nvSpPr>
          <p:cNvPr id="3" name="Footer Placeholder 2"/>
          <p:cNvSpPr>
            <a:spLocks noGrp="1"/>
          </p:cNvSpPr>
          <p:nvPr>
            <p:ph type="ftr" sz="quarter" idx="11"/>
          </p:nvPr>
        </p:nvSpPr>
        <p:spPr/>
        <p:txBody>
          <a:bodyPr/>
          <a:lstStyle/>
          <a:p>
            <a:r>
              <a:rPr lang="sv-SE"/>
              <a:t>Ett fredat rum- Att arbeta med barn och föräldrar i högintensiva familjerättsliga konflikter</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Tree>
    <p:extLst>
      <p:ext uri="{BB962C8B-B14F-4D97-AF65-F5344CB8AC3E}">
        <p14:creationId xmlns:p14="http://schemas.microsoft.com/office/powerpoint/2010/main" val="7075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åstående 3">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4"/>
          </p:nvPr>
        </p:nvSpPr>
        <p:spPr>
          <a:xfrm>
            <a:off x="6547556" y="4233416"/>
            <a:ext cx="3005179" cy="625148"/>
          </a:xfrm>
          <a:prstGeom prst="roundRect">
            <a:avLst>
              <a:gd name="adj" fmla="val 7650"/>
            </a:avLst>
          </a:prstGeom>
        </p:spPr>
        <p:txBody>
          <a:bodyPr/>
          <a:lstStyle>
            <a:lvl1pPr>
              <a:defRPr>
                <a:solidFill>
                  <a:srgbClr val="222221"/>
                </a:solidFill>
                <a:latin typeface="Lato" panose="020F0502020204030203" pitchFamily="34" charset="0"/>
              </a:defRPr>
            </a:lvl1pPr>
          </a:lstStyle>
          <a:p>
            <a:r>
              <a:rPr lang="sv-SE"/>
              <a:t>Klicka på ikonen för att lägga till en bild</a:t>
            </a:r>
            <a:endParaRPr lang="en-US"/>
          </a:p>
        </p:txBody>
      </p:sp>
    </p:spTree>
    <p:extLst>
      <p:ext uri="{BB962C8B-B14F-4D97-AF65-F5344CB8AC3E}">
        <p14:creationId xmlns:p14="http://schemas.microsoft.com/office/powerpoint/2010/main" val="14568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ck">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ounded Rectangle 11"/>
          <p:cNvSpPr/>
          <p:nvPr userDrawn="1"/>
        </p:nvSpPr>
        <p:spPr>
          <a:xfrm>
            <a:off x="4350557" y="1787573"/>
            <a:ext cx="2446849" cy="123110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a:solidFill>
                <a:srgbClr val="222221"/>
              </a:solidFill>
              <a:latin typeface="TradeGothic LT CondEighteen"/>
              <a:cs typeface="TradeGothic LT CondEighteen"/>
            </a:endParaRPr>
          </a:p>
        </p:txBody>
      </p:sp>
      <p:sp>
        <p:nvSpPr>
          <p:cNvPr id="11" name="Rounded Rectangle 11"/>
          <p:cNvSpPr/>
          <p:nvPr userDrawn="1"/>
        </p:nvSpPr>
        <p:spPr>
          <a:xfrm>
            <a:off x="4072370" y="2767721"/>
            <a:ext cx="4047261" cy="122892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a:solidFill>
                <a:srgbClr val="222221"/>
              </a:solidFill>
              <a:latin typeface="TradeGothic LT CondEighteen"/>
              <a:cs typeface="TradeGothic LT CondEighteen"/>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2369" y="2785108"/>
            <a:ext cx="4047261" cy="1213718"/>
          </a:xfrm>
          <a:prstGeom prst="rect">
            <a:avLst/>
          </a:prstGeom>
        </p:spPr>
      </p:pic>
      <p:sp>
        <p:nvSpPr>
          <p:cNvPr id="3" name="textruta 2"/>
          <p:cNvSpPr txBox="1"/>
          <p:nvPr userDrawn="1"/>
        </p:nvSpPr>
        <p:spPr>
          <a:xfrm>
            <a:off x="4555256" y="1797846"/>
            <a:ext cx="2127536" cy="1231106"/>
          </a:xfrm>
          <a:prstGeom prst="rect">
            <a:avLst/>
          </a:prstGeom>
          <a:noFill/>
        </p:spPr>
        <p:txBody>
          <a:bodyPr wrap="square" lIns="0" tIns="0" rIns="0" bIns="0" rtlCol="0">
            <a:spAutoFit/>
          </a:bodyPr>
          <a:lstStyle/>
          <a:p>
            <a:pPr algn="ctr"/>
            <a:r>
              <a:rPr lang="sv-SE" sz="8000" b="1">
                <a:latin typeface="Trade Gothic LT Com Cn" panose="020B0806040303020004" pitchFamily="34" charset="0"/>
                <a:cs typeface="Gill Sans Infant Std"/>
              </a:rPr>
              <a:t>TACK!</a:t>
            </a:r>
          </a:p>
        </p:txBody>
      </p:sp>
    </p:spTree>
    <p:extLst>
      <p:ext uri="{BB962C8B-B14F-4D97-AF65-F5344CB8AC3E}">
        <p14:creationId xmlns:p14="http://schemas.microsoft.com/office/powerpoint/2010/main" val="61290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ädda Barnen">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ounded Rectangle 11"/>
          <p:cNvSpPr/>
          <p:nvPr userDrawn="1"/>
        </p:nvSpPr>
        <p:spPr>
          <a:xfrm>
            <a:off x="2862444" y="1869897"/>
            <a:ext cx="6467113" cy="1939400"/>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a:solidFill>
                <a:srgbClr val="222221"/>
              </a:solidFill>
              <a:latin typeface="TradeGothic LT CondEighteen"/>
              <a:cs typeface="TradeGothic LT CondEighteen"/>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2443" y="1869897"/>
            <a:ext cx="6467113" cy="1939400"/>
          </a:xfrm>
          <a:prstGeom prst="rect">
            <a:avLst/>
          </a:prstGeom>
        </p:spPr>
      </p:pic>
    </p:spTree>
    <p:extLst>
      <p:ext uri="{BB962C8B-B14F-4D97-AF65-F5344CB8AC3E}">
        <p14:creationId xmlns:p14="http://schemas.microsoft.com/office/powerpoint/2010/main" val="286588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Rubrik och innehåll x2">
    <p:spTree>
      <p:nvGrpSpPr>
        <p:cNvPr id="1" name=""/>
        <p:cNvGrpSpPr/>
        <p:nvPr/>
      </p:nvGrpSpPr>
      <p:grpSpPr>
        <a:xfrm>
          <a:off x="0" y="0"/>
          <a:ext cx="0" cy="0"/>
          <a:chOff x="0" y="0"/>
          <a:chExt cx="0" cy="0"/>
        </a:xfrm>
      </p:grpSpPr>
      <p:sp>
        <p:nvSpPr>
          <p:cNvPr id="76" name="Rectangle 6"/>
          <p:cNvSpPr/>
          <p:nvPr/>
        </p:nvSpPr>
        <p:spPr>
          <a:xfrm>
            <a:off x="0" y="0"/>
            <a:ext cx="12192000" cy="1172308"/>
          </a:xfrm>
          <a:prstGeom prst="rect">
            <a:avLst/>
          </a:prstGeom>
          <a:gradFill>
            <a:gsLst>
              <a:gs pos="40000">
                <a:srgbClr val="FA0007"/>
              </a:gs>
              <a:gs pos="100000">
                <a:srgbClr val="761706"/>
              </a:gs>
            </a:gsLst>
            <a:lin ang="18900000"/>
          </a:gradFill>
          <a:ln w="12700">
            <a:miter lim="400000"/>
          </a:ln>
        </p:spPr>
        <p:txBody>
          <a:bodyPr lIns="45719" rIns="45719" anchor="ctr"/>
          <a:lstStyle/>
          <a:p>
            <a:pPr algn="ctr">
              <a:defRPr>
                <a:solidFill>
                  <a:srgbClr val="FFFFFF"/>
                </a:solidFill>
              </a:defRPr>
            </a:pPr>
            <a:endParaRPr/>
          </a:p>
        </p:txBody>
      </p:sp>
      <p:sp>
        <p:nvSpPr>
          <p:cNvPr id="77" name="Rectangle 7"/>
          <p:cNvSpPr/>
          <p:nvPr/>
        </p:nvSpPr>
        <p:spPr>
          <a:xfrm>
            <a:off x="208411" y="149794"/>
            <a:ext cx="11766495" cy="108113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78" name="Straight Connector 12"/>
          <p:cNvSpPr/>
          <p:nvPr/>
        </p:nvSpPr>
        <p:spPr>
          <a:xfrm flipH="1">
            <a:off x="3288541" y="6432215"/>
            <a:ext cx="8685" cy="365126"/>
          </a:xfrm>
          <a:prstGeom prst="line">
            <a:avLst/>
          </a:prstGeom>
          <a:ln w="12700">
            <a:solidFill>
              <a:srgbClr val="222221"/>
            </a:solidFill>
          </a:ln>
        </p:spPr>
        <p:txBody>
          <a:bodyPr lIns="45719" rIns="45719"/>
          <a:lstStyle/>
          <a:p>
            <a:endParaRPr/>
          </a:p>
        </p:txBody>
      </p:sp>
      <p:sp>
        <p:nvSpPr>
          <p:cNvPr id="79" name="Straight Connector 13"/>
          <p:cNvSpPr/>
          <p:nvPr/>
        </p:nvSpPr>
        <p:spPr>
          <a:xfrm flipH="1">
            <a:off x="8520499" y="6432215"/>
            <a:ext cx="8685" cy="365126"/>
          </a:xfrm>
          <a:prstGeom prst="line">
            <a:avLst/>
          </a:prstGeom>
          <a:ln w="12700">
            <a:solidFill>
              <a:srgbClr val="222221"/>
            </a:solidFill>
          </a:ln>
        </p:spPr>
        <p:txBody>
          <a:bodyPr lIns="45719" rIns="45719"/>
          <a:lstStyle/>
          <a:p>
            <a:endParaRPr/>
          </a:p>
        </p:txBody>
      </p:sp>
      <p:pic>
        <p:nvPicPr>
          <p:cNvPr id="80" name="Picture 8" descr="Picture 8"/>
          <p:cNvPicPr>
            <a:picLocks noChangeAspect="1"/>
          </p:cNvPicPr>
          <p:nvPr/>
        </p:nvPicPr>
        <p:blipFill>
          <a:blip r:embed="rId2"/>
          <a:stretch>
            <a:fillRect/>
          </a:stretch>
        </p:blipFill>
        <p:spPr>
          <a:xfrm>
            <a:off x="566180" y="1124217"/>
            <a:ext cx="11074401" cy="57913"/>
          </a:xfrm>
          <a:prstGeom prst="rect">
            <a:avLst/>
          </a:prstGeom>
          <a:ln w="12700">
            <a:miter lim="400000"/>
          </a:ln>
        </p:spPr>
      </p:pic>
      <p:pic>
        <p:nvPicPr>
          <p:cNvPr id="81" name="Bildobjekt 15" descr="Bildobjekt 15"/>
          <p:cNvPicPr>
            <a:picLocks noChangeAspect="1"/>
          </p:cNvPicPr>
          <p:nvPr/>
        </p:nvPicPr>
        <p:blipFill>
          <a:blip r:embed="rId3"/>
          <a:stretch>
            <a:fillRect/>
          </a:stretch>
        </p:blipFill>
        <p:spPr>
          <a:xfrm>
            <a:off x="717175" y="6329138"/>
            <a:ext cx="1724569" cy="517175"/>
          </a:xfrm>
          <a:prstGeom prst="rect">
            <a:avLst/>
          </a:prstGeom>
          <a:ln w="12700">
            <a:miter lim="400000"/>
          </a:ln>
        </p:spPr>
      </p:pic>
      <p:sp>
        <p:nvSpPr>
          <p:cNvPr id="82" name="Titeltext"/>
          <p:cNvSpPr txBox="1">
            <a:spLocks noGrp="1"/>
          </p:cNvSpPr>
          <p:nvPr>
            <p:ph type="title"/>
          </p:nvPr>
        </p:nvSpPr>
        <p:spPr>
          <a:xfrm>
            <a:off x="566179" y="309599"/>
            <a:ext cx="11043520" cy="506902"/>
          </a:xfrm>
          <a:prstGeom prst="rect">
            <a:avLst/>
          </a:prstGeom>
        </p:spPr>
        <p:txBody>
          <a:bodyPr anchor="ctr"/>
          <a:lstStyle>
            <a:lvl1pPr>
              <a:lnSpc>
                <a:spcPct val="100000"/>
              </a:lnSpc>
              <a:defRPr b="1"/>
            </a:lvl1pPr>
          </a:lstStyle>
          <a:p>
            <a:r>
              <a:t>Titeltext</a:t>
            </a:r>
          </a:p>
        </p:txBody>
      </p:sp>
      <p:sp>
        <p:nvSpPr>
          <p:cNvPr id="83" name="Brödtext nivå ett…"/>
          <p:cNvSpPr txBox="1">
            <a:spLocks noGrp="1"/>
          </p:cNvSpPr>
          <p:nvPr>
            <p:ph type="body" sz="half" idx="1"/>
          </p:nvPr>
        </p:nvSpPr>
        <p:spPr>
          <a:xfrm>
            <a:off x="574863" y="1600200"/>
            <a:ext cx="5330095" cy="4706938"/>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84" name="Text Placeholder 7"/>
          <p:cNvSpPr>
            <a:spLocks noGrp="1"/>
          </p:cNvSpPr>
          <p:nvPr>
            <p:ph type="body" sz="quarter" idx="21"/>
          </p:nvPr>
        </p:nvSpPr>
        <p:spPr>
          <a:xfrm>
            <a:off x="567049" y="837804"/>
            <a:ext cx="11042868" cy="363538"/>
          </a:xfrm>
          <a:prstGeom prst="rect">
            <a:avLst/>
          </a:prstGeom>
        </p:spPr>
        <p:txBody>
          <a:bodyPr>
            <a:normAutofit/>
          </a:bodyPr>
          <a:lstStyle/>
          <a:p>
            <a:pPr>
              <a:defRPr b="0">
                <a:solidFill>
                  <a:srgbClr val="222221"/>
                </a:solidFill>
              </a:defRPr>
            </a:pPr>
            <a:endParaRPr/>
          </a:p>
        </p:txBody>
      </p:sp>
      <p:sp>
        <p:nvSpPr>
          <p:cNvPr id="85" name="Diabildsnummer"/>
          <p:cNvSpPr txBox="1">
            <a:spLocks noGrp="1"/>
          </p:cNvSpPr>
          <p:nvPr>
            <p:ph type="sldNum" sz="quarter" idx="2"/>
          </p:nvPr>
        </p:nvSpPr>
        <p:spPr>
          <a:xfrm>
            <a:off x="11493309" y="6501662"/>
            <a:ext cx="245404" cy="2438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326513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llansida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a:t>2019-01-16</a:t>
            </a:r>
            <a:endParaRPr lang="en-US"/>
          </a:p>
        </p:txBody>
      </p:sp>
      <p:sp>
        <p:nvSpPr>
          <p:cNvPr id="5" name="Footer Placeholder 4"/>
          <p:cNvSpPr>
            <a:spLocks noGrp="1"/>
          </p:cNvSpPr>
          <p:nvPr>
            <p:ph type="ftr" sz="quarter" idx="11"/>
          </p:nvPr>
        </p:nvSpPr>
        <p:spPr/>
        <p:txBody>
          <a:bodyPr/>
          <a:lstStyle/>
          <a:p>
            <a:r>
              <a:rPr lang="sv-SE"/>
              <a:t>Ett fredat rum- Att arbeta med barn och föräldrar i högintensiva familjerättsliga konflikter</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Rectangle 6"/>
          <p:cNvSpPr/>
          <p:nvPr userDrawn="1"/>
        </p:nvSpPr>
        <p:spPr>
          <a:xfrm>
            <a:off x="6096000" y="0"/>
            <a:ext cx="6096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294358" y="1171576"/>
            <a:ext cx="4324025" cy="1219798"/>
          </a:xfrm>
        </p:spPr>
        <p:txBody>
          <a:bodyPr anchor="t">
            <a:normAutofit/>
          </a:bodyPr>
          <a:lstStyle>
            <a:lvl1pPr algn="l">
              <a:lnSpc>
                <a:spcPct val="95000"/>
              </a:lnSpc>
              <a:defRPr sz="3200" b="0" i="0" cap="none">
                <a:solidFill>
                  <a:schemeClr val="bg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sp>
        <p:nvSpPr>
          <p:cNvPr id="3" name="Text Placeholder 2"/>
          <p:cNvSpPr>
            <a:spLocks noGrp="1"/>
          </p:cNvSpPr>
          <p:nvPr>
            <p:ph type="body" idx="1"/>
          </p:nvPr>
        </p:nvSpPr>
        <p:spPr>
          <a:xfrm>
            <a:off x="7294356" y="2395664"/>
            <a:ext cx="4324027" cy="2684219"/>
          </a:xfrm>
        </p:spPr>
        <p:txBody>
          <a:bodyPr anchor="t">
            <a:normAutofit/>
          </a:bodyPr>
          <a:lstStyle>
            <a:lvl1pPr marL="0" indent="0">
              <a:buNone/>
              <a:defRPr sz="1800" b="0" i="0">
                <a:solidFill>
                  <a:srgbClr val="FFFFFF"/>
                </a:solidFill>
                <a:latin typeface="Lato" panose="020F0502020204030203" pitchFamily="34" charset="0"/>
                <a:cs typeface="Lato" panose="020F0502020204030203" pitchFamily="34" charset="0"/>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3200" y="155738"/>
            <a:ext cx="6669888" cy="5985852"/>
          </a:xfrm>
        </p:spPr>
        <p:txBody>
          <a:bodyPr/>
          <a:lstStyle/>
          <a:p>
            <a:r>
              <a:rPr lang="sv-SE"/>
              <a:t>Klicka på ikonen för att lägga till en bild</a:t>
            </a:r>
            <a:endParaRPr lang="en-US"/>
          </a:p>
        </p:txBody>
      </p:sp>
      <p:pic>
        <p:nvPicPr>
          <p:cNvPr id="14" name="Bildobjekt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56472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ellansida 2">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r>
              <a:rPr lang="sv-SE"/>
              <a:t>2019-01-16</a:t>
            </a:r>
            <a:endParaRPr lang="en-US"/>
          </a:p>
        </p:txBody>
      </p:sp>
      <p:sp>
        <p:nvSpPr>
          <p:cNvPr id="5" name="Footer Placeholder 4"/>
          <p:cNvSpPr>
            <a:spLocks noGrp="1"/>
          </p:cNvSpPr>
          <p:nvPr>
            <p:ph type="ftr" sz="quarter" idx="11"/>
          </p:nvPr>
        </p:nvSpPr>
        <p:spPr/>
        <p:txBody>
          <a:bodyPr/>
          <a:lstStyle/>
          <a:p>
            <a:r>
              <a:rPr lang="sv-SE"/>
              <a:t>Ett fredat rum- Att arbeta med barn och föräldrar i högintensiva familjerättsliga konflikter</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p:nvPr>
        </p:nvSpPr>
        <p:spPr>
          <a:xfrm>
            <a:off x="566351" y="310836"/>
            <a:ext cx="11043524"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sv-SE"/>
              <a:t>Klicka på ikonen för att lägga till en bild</a:t>
            </a:r>
            <a:endParaRPr lang="en-US"/>
          </a:p>
        </p:txBody>
      </p:sp>
      <p:pic>
        <p:nvPicPr>
          <p:cNvPr id="16" name="Bildobjekt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237734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96851" y="1171575"/>
            <a:ext cx="11777133"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66179" y="202995"/>
            <a:ext cx="11043520" cy="787605"/>
          </a:xfrm>
        </p:spPr>
        <p:txBody>
          <a:bodyPr anchor="t">
            <a:noAutofit/>
          </a:bodyPr>
          <a:lstStyle>
            <a:lvl1pPr>
              <a:defRPr sz="4800" b="0" i="0" cap="none">
                <a:solidFill>
                  <a:schemeClr val="bg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2019-01-16</a:t>
            </a:r>
            <a:endParaRPr lang="en-US"/>
          </a:p>
        </p:txBody>
      </p:sp>
      <p:sp>
        <p:nvSpPr>
          <p:cNvPr id="5" name="Footer Placeholder 4"/>
          <p:cNvSpPr>
            <a:spLocks noGrp="1"/>
          </p:cNvSpPr>
          <p:nvPr>
            <p:ph type="ftr" sz="quarter" idx="11"/>
          </p:nvPr>
        </p:nvSpPr>
        <p:spPr/>
        <p:txBody>
          <a:bodyPr/>
          <a:lstStyle/>
          <a:p>
            <a:r>
              <a:rPr lang="sv-SE"/>
              <a:t>Ett fredat rum- Att arbeta med barn och föräldrar i högintensiva familjerättsliga konflikter</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dobjekt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373693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2019-01-16</a:t>
            </a:r>
            <a:endParaRPr lang="en-US"/>
          </a:p>
        </p:txBody>
      </p:sp>
      <p:sp>
        <p:nvSpPr>
          <p:cNvPr id="5" name="Footer Placeholder 4"/>
          <p:cNvSpPr>
            <a:spLocks noGrp="1"/>
          </p:cNvSpPr>
          <p:nvPr>
            <p:ph type="ftr" sz="quarter" idx="11"/>
          </p:nvPr>
        </p:nvSpPr>
        <p:spPr/>
        <p:txBody>
          <a:bodyPr/>
          <a:lstStyle/>
          <a:p>
            <a:r>
              <a:rPr lang="sv-SE"/>
              <a:t>Ett fredat rum- Att arbeta med barn och föräldrar i högintensiva familjerättsliga konflikter</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dobjekt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
        <p:nvSpPr>
          <p:cNvPr id="15" name="Title 1"/>
          <p:cNvSpPr>
            <a:spLocks noGrp="1"/>
          </p:cNvSpPr>
          <p:nvPr>
            <p:ph type="title"/>
          </p:nvPr>
        </p:nvSpPr>
        <p:spPr>
          <a:xfrm>
            <a:off x="566351" y="310836"/>
            <a:ext cx="11043524" cy="86147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spTree>
    <p:extLst>
      <p:ext uri="{BB962C8B-B14F-4D97-AF65-F5344CB8AC3E}">
        <p14:creationId xmlns:p14="http://schemas.microsoft.com/office/powerpoint/2010/main" val="42198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2019-01-16</a:t>
            </a:r>
            <a:endParaRPr lang="en-US"/>
          </a:p>
        </p:txBody>
      </p:sp>
      <p:sp>
        <p:nvSpPr>
          <p:cNvPr id="5" name="Footer Placeholder 4"/>
          <p:cNvSpPr>
            <a:spLocks noGrp="1"/>
          </p:cNvSpPr>
          <p:nvPr>
            <p:ph type="ftr" sz="quarter" idx="11"/>
          </p:nvPr>
        </p:nvSpPr>
        <p:spPr/>
        <p:txBody>
          <a:bodyPr/>
          <a:lstStyle/>
          <a:p>
            <a:r>
              <a:rPr lang="sv-SE"/>
              <a:t>Ett fredat rum- Att arbeta med barn och föräldrar i högintensiva familjerättsliga konflikter</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164637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a:xfrm>
            <a:off x="574863"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2019-01-16</a:t>
            </a:r>
            <a:endParaRPr lang="en-US"/>
          </a:p>
        </p:txBody>
      </p:sp>
      <p:sp>
        <p:nvSpPr>
          <p:cNvPr id="5" name="Footer Placeholder 4"/>
          <p:cNvSpPr>
            <a:spLocks noGrp="1"/>
          </p:cNvSpPr>
          <p:nvPr>
            <p:ph type="ftr" sz="quarter" idx="11"/>
          </p:nvPr>
        </p:nvSpPr>
        <p:spPr/>
        <p:txBody>
          <a:bodyPr/>
          <a:lstStyle/>
          <a:p>
            <a:r>
              <a:rPr lang="sv-SE"/>
              <a:t>Ett fredat rum- Att arbeta med barn och föräldrar i högintensiva familjerättsliga konflikter</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9" name="Content Placeholder 2"/>
          <p:cNvSpPr>
            <a:spLocks noGrp="1"/>
          </p:cNvSpPr>
          <p:nvPr>
            <p:ph idx="14"/>
          </p:nvPr>
        </p:nvSpPr>
        <p:spPr>
          <a:xfrm>
            <a:off x="6279605"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0"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303603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r>
              <a:rPr lang="sv-SE"/>
              <a:t>2019-01-16</a:t>
            </a:r>
            <a:endParaRPr lang="en-US"/>
          </a:p>
        </p:txBody>
      </p:sp>
      <p:sp>
        <p:nvSpPr>
          <p:cNvPr id="5" name="Footer Placeholder 4"/>
          <p:cNvSpPr>
            <a:spLocks noGrp="1"/>
          </p:cNvSpPr>
          <p:nvPr>
            <p:ph type="ftr" sz="quarter" idx="11"/>
          </p:nvPr>
        </p:nvSpPr>
        <p:spPr/>
        <p:txBody>
          <a:bodyPr/>
          <a:lstStyle/>
          <a:p>
            <a:r>
              <a:rPr lang="sv-SE"/>
              <a:t>Ett fredat rum- Att arbeta med barn och föräldrar i högintensiva familjerättsliga konflikter</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322762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2019-01-16</a:t>
            </a:r>
            <a:endParaRPr lang="en-US"/>
          </a:p>
        </p:txBody>
      </p:sp>
      <p:sp>
        <p:nvSpPr>
          <p:cNvPr id="3" name="Footer Placeholder 2"/>
          <p:cNvSpPr>
            <a:spLocks noGrp="1"/>
          </p:cNvSpPr>
          <p:nvPr>
            <p:ph type="ftr" sz="quarter" idx="11"/>
          </p:nvPr>
        </p:nvSpPr>
        <p:spPr/>
        <p:txBody>
          <a:bodyPr/>
          <a:lstStyle/>
          <a:p>
            <a:r>
              <a:rPr lang="sv-SE"/>
              <a:t>Ett fredat rum- Att arbeta med barn och föräldrar i högintensiva familjerättsliga konflikter</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810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66179" y="309600"/>
            <a:ext cx="11043520" cy="506900"/>
          </a:xfrm>
          <a:prstGeom prst="rect">
            <a:avLst/>
          </a:prstGeom>
        </p:spPr>
        <p:txBody>
          <a:bodyPr vert="horz" lIns="0" tIns="0" rIns="0" bIns="0" rtlCol="0" anchor="ctr">
            <a:noAutofit/>
          </a:bodyPr>
          <a:lstStyle/>
          <a:p>
            <a:r>
              <a:rPr lang="sv-SE"/>
              <a:t>Klicka här för att ändra format</a:t>
            </a:r>
            <a:endParaRPr lang="en-US"/>
          </a:p>
        </p:txBody>
      </p:sp>
      <p:sp>
        <p:nvSpPr>
          <p:cNvPr id="3" name="Text Placeholder 2"/>
          <p:cNvSpPr>
            <a:spLocks noGrp="1"/>
          </p:cNvSpPr>
          <p:nvPr>
            <p:ph type="body" idx="1"/>
          </p:nvPr>
        </p:nvSpPr>
        <p:spPr>
          <a:xfrm>
            <a:off x="574863" y="1600200"/>
            <a:ext cx="11034836" cy="47069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598656" y="6441020"/>
            <a:ext cx="2108425" cy="365125"/>
          </a:xfrm>
          <a:prstGeom prst="rect">
            <a:avLst/>
          </a:prstGeom>
        </p:spPr>
        <p:txBody>
          <a:bodyPr vert="horz" lIns="91440" tIns="45720" rIns="91440" bIns="45720" rtlCol="0" anchor="ctr"/>
          <a:lstStyle>
            <a:lvl1pPr algn="l">
              <a:defRPr sz="1000" b="0" i="0">
                <a:solidFill>
                  <a:schemeClr val="tx1"/>
                </a:solidFill>
                <a:latin typeface="Lato" panose="020F0502020204030203" pitchFamily="34" charset="0"/>
                <a:cs typeface="Lato" panose="020F0502020204030203" pitchFamily="34" charset="0"/>
              </a:defRPr>
            </a:lvl1pPr>
          </a:lstStyle>
          <a:p>
            <a:r>
              <a:rPr lang="sv-SE"/>
              <a:t>2019-01-16</a:t>
            </a:r>
            <a:endParaRPr lang="en-US"/>
          </a:p>
        </p:txBody>
      </p:sp>
      <p:sp>
        <p:nvSpPr>
          <p:cNvPr id="5" name="Footer Placeholder 4"/>
          <p:cNvSpPr>
            <a:spLocks noGrp="1"/>
          </p:cNvSpPr>
          <p:nvPr>
            <p:ph type="ftr" sz="quarter" idx="3"/>
          </p:nvPr>
        </p:nvSpPr>
        <p:spPr>
          <a:xfrm>
            <a:off x="3366696" y="6441020"/>
            <a:ext cx="5099971" cy="365125"/>
          </a:xfrm>
          <a:prstGeom prst="rect">
            <a:avLst/>
          </a:prstGeom>
        </p:spPr>
        <p:txBody>
          <a:bodyPr vert="horz" lIns="91440" tIns="45720" rIns="91440" bIns="45720" rtlCol="0" anchor="ctr"/>
          <a:lstStyle>
            <a:lvl1pPr algn="l">
              <a:defRPr sz="1000" b="0" i="0">
                <a:solidFill>
                  <a:schemeClr val="tx1"/>
                </a:solidFill>
                <a:latin typeface="Lato" panose="020F0502020204030203" pitchFamily="34" charset="0"/>
                <a:cs typeface="Lato" panose="020F0502020204030203" pitchFamily="34" charset="0"/>
              </a:defRPr>
            </a:lvl1pPr>
          </a:lstStyle>
          <a:p>
            <a:r>
              <a:rPr lang="sv-SE"/>
              <a:t>Ett fredat rum- Att arbeta med barn och föräldrar i högintensiva familjerättsliga konflikter</a:t>
            </a:r>
            <a:endParaRPr lang="en-US"/>
          </a:p>
        </p:txBody>
      </p:sp>
      <p:sp>
        <p:nvSpPr>
          <p:cNvPr id="6" name="Slide Number Placeholder 5"/>
          <p:cNvSpPr>
            <a:spLocks noGrp="1"/>
          </p:cNvSpPr>
          <p:nvPr>
            <p:ph type="sldNum" sz="quarter" idx="4"/>
          </p:nvPr>
        </p:nvSpPr>
        <p:spPr>
          <a:xfrm>
            <a:off x="10707081" y="6441020"/>
            <a:ext cx="1031631" cy="365125"/>
          </a:xfrm>
          <a:prstGeom prst="rect">
            <a:avLst/>
          </a:prstGeom>
        </p:spPr>
        <p:txBody>
          <a:bodyPr vert="horz" lIns="91440" tIns="45720" rIns="91440" bIns="45720" rtlCol="0" anchor="ctr"/>
          <a:lstStyle>
            <a:lvl1pPr algn="r">
              <a:defRPr sz="1000" b="0" i="0">
                <a:solidFill>
                  <a:schemeClr val="tx1"/>
                </a:solidFill>
                <a:latin typeface="Lato" panose="020F0502020204030203" pitchFamily="34" charset="0"/>
                <a:cs typeface="Lato" panose="020F0502020204030203" pitchFamily="34" charset="0"/>
              </a:defRPr>
            </a:lvl1pPr>
          </a:lstStyle>
          <a:p>
            <a:fld id="{C3FDE51E-0052-334C-A4B2-C567FE9F326F}" type="slidenum">
              <a:rPr lang="en-US" smtClean="0"/>
              <a:pPr/>
              <a:t>‹#›</a:t>
            </a:fld>
            <a:endParaRPr lang="en-US"/>
          </a:p>
        </p:txBody>
      </p:sp>
      <p:cxnSp>
        <p:nvCxnSpPr>
          <p:cNvPr id="13" name="Straight Connector 12"/>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Underscore_line.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66181" y="1124217"/>
            <a:ext cx="11074400" cy="57912"/>
          </a:xfrm>
          <a:prstGeom prst="rect">
            <a:avLst/>
          </a:prstGeom>
        </p:spPr>
      </p:pic>
      <p:pic>
        <p:nvPicPr>
          <p:cNvPr id="16" name="Bildobjekt 15"/>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36667852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74" r:id="rId5"/>
    <p:sldLayoutId id="2147483650" r:id="rId6"/>
    <p:sldLayoutId id="2147483662" r:id="rId7"/>
    <p:sldLayoutId id="2147483663" r:id="rId8"/>
    <p:sldLayoutId id="2147483655" r:id="rId9"/>
    <p:sldLayoutId id="2147483669" r:id="rId10"/>
    <p:sldLayoutId id="2147483670" r:id="rId11"/>
    <p:sldLayoutId id="2147483671" r:id="rId12"/>
    <p:sldLayoutId id="2147483672" r:id="rId13"/>
    <p:sldLayoutId id="2147483667" r:id="rId14"/>
    <p:sldLayoutId id="2147483673"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p:titleStyle>
    <p:bodyStyle>
      <a:lvl1pPr marL="0" indent="0" algn="l" defTabSz="457200" rtl="0" eaLnBrk="1" latinLnBrk="0" hangingPunct="1">
        <a:spcBef>
          <a:spcPts val="0"/>
        </a:spcBef>
        <a:spcAft>
          <a:spcPts val="600"/>
        </a:spcAft>
        <a:buFont typeface="Arial"/>
        <a:buNone/>
        <a:defRPr sz="1800" b="1" i="0" kern="1200">
          <a:solidFill>
            <a:schemeClr val="tx2"/>
          </a:solidFill>
          <a:latin typeface="Lato" panose="020F0502020204030203" pitchFamily="34" charset="0"/>
          <a:ea typeface="+mn-ea"/>
          <a:cs typeface="Lato" panose="020F0502020204030203" pitchFamily="34" charset="0"/>
        </a:defRPr>
      </a:lvl1pPr>
      <a:lvl2pPr marL="0" indent="0" algn="l" defTabSz="457200" rtl="0" eaLnBrk="1" latinLnBrk="0" hangingPunct="1">
        <a:spcBef>
          <a:spcPts val="0"/>
        </a:spcBef>
        <a:spcAft>
          <a:spcPts val="600"/>
        </a:spcAft>
        <a:buFont typeface="Arial"/>
        <a:buNone/>
        <a:defRPr sz="1500" b="0" i="0" kern="1200">
          <a:solidFill>
            <a:schemeClr val="tx1"/>
          </a:solidFill>
          <a:latin typeface="Lato" panose="020F0502020204030203" pitchFamily="34" charset="0"/>
          <a:ea typeface="+mn-ea"/>
          <a:cs typeface="Lato" panose="020F0502020204030203" pitchFamily="34" charset="0"/>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Lato" panose="020F0502020204030203" pitchFamily="34" charset="0"/>
          <a:ea typeface="+mn-ea"/>
          <a:cs typeface="Lato" panose="020F0502020204030203" pitchFamily="34" charset="0"/>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Lato" panose="020F0502020204030203" pitchFamily="34" charset="0"/>
          <a:ea typeface="+mn-ea"/>
          <a:cs typeface="Lato" panose="020F0502020204030203" pitchFamily="34" charset="0"/>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Lato" panose="020F0502020204030203" pitchFamily="34" charset="0"/>
          <a:ea typeface="+mn-ea"/>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asted-image.pdf" descr="pasted-image.pdf"/>
          <p:cNvPicPr>
            <a:picLocks noChangeAspect="1"/>
          </p:cNvPicPr>
          <p:nvPr/>
        </p:nvPicPr>
        <p:blipFill>
          <a:blip r:embed="rId3"/>
          <a:srcRect b="4362"/>
          <a:stretch>
            <a:fillRect/>
          </a:stretch>
        </p:blipFill>
        <p:spPr>
          <a:xfrm>
            <a:off x="-21792" y="-4622"/>
            <a:ext cx="12235584" cy="6867244"/>
          </a:xfrm>
          <a:prstGeom prst="rect">
            <a:avLst/>
          </a:prstGeom>
          <a:ln w="12700">
            <a:miter lim="400000"/>
          </a:ln>
        </p:spPr>
      </p:pic>
      <p:sp>
        <p:nvSpPr>
          <p:cNvPr id="252" name="Rubrik 2"/>
          <p:cNvSpPr txBox="1">
            <a:spLocks noGrp="1"/>
          </p:cNvSpPr>
          <p:nvPr>
            <p:ph type="title"/>
          </p:nvPr>
        </p:nvSpPr>
        <p:spPr>
          <a:xfrm>
            <a:off x="-21792" y="2306955"/>
            <a:ext cx="12192001" cy="1769030"/>
          </a:xfrm>
          <a:prstGeom prst="rect">
            <a:avLst/>
          </a:prstGeom>
        </p:spPr>
        <p:txBody>
          <a:bodyPr/>
          <a:lstStyle>
            <a:lvl1pPr algn="ctr">
              <a:defRPr sz="5600" b="0">
                <a:solidFill>
                  <a:srgbClr val="FFFFFF"/>
                </a:solidFill>
                <a:latin typeface="Oswald-Medium"/>
                <a:ea typeface="Oswald-Medium"/>
                <a:cs typeface="Oswald-Medium"/>
                <a:sym typeface="Oswald-Medium"/>
              </a:defRPr>
            </a:lvl1pPr>
          </a:lstStyle>
          <a:p>
            <a:r>
              <a:rPr lang="sv-SE" dirty="0"/>
              <a:t>Välkommen till</a:t>
            </a:r>
            <a:br>
              <a:rPr lang="sv-SE" dirty="0"/>
            </a:br>
            <a:r>
              <a:rPr lang="sv-SE" dirty="0"/>
              <a:t>BIFF – BARN I FÖRÄLDRARS FOKUS</a:t>
            </a:r>
            <a:br>
              <a:rPr lang="sv-SE" dirty="0"/>
            </a:br>
            <a:r>
              <a:rPr lang="sv-SE" dirty="0"/>
              <a:t>Träff 1</a:t>
            </a:r>
            <a:endParaRPr dirty="0"/>
          </a:p>
        </p:txBody>
      </p:sp>
    </p:spTree>
    <p:extLst>
      <p:ext uri="{BB962C8B-B14F-4D97-AF65-F5344CB8AC3E}">
        <p14:creationId xmlns:p14="http://schemas.microsoft.com/office/powerpoint/2010/main" val="251244720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ktangel"/>
          <p:cNvSpPr/>
          <p:nvPr/>
        </p:nvSpPr>
        <p:spPr>
          <a:xfrm>
            <a:off x="-85759" y="1327218"/>
            <a:ext cx="12363518" cy="6998790"/>
          </a:xfrm>
          <a:prstGeom prst="rect">
            <a:avLst/>
          </a:prstGeom>
          <a:solidFill>
            <a:srgbClr val="FFFFFF"/>
          </a:solidFill>
          <a:ln w="12700">
            <a:miter lim="400000"/>
          </a:ln>
        </p:spPr>
        <p:txBody>
          <a:bodyPr lIns="45719" rIns="45719" anchor="ctr"/>
          <a:lstStyle/>
          <a:p>
            <a:pPr>
              <a:defRPr>
                <a:solidFill>
                  <a:srgbClr val="FFFFFF"/>
                </a:solidFill>
              </a:defRPr>
            </a:pPr>
            <a:endParaRPr/>
          </a:p>
        </p:txBody>
      </p:sp>
      <p:pic>
        <p:nvPicPr>
          <p:cNvPr id="267" name="Bild" descr="Bild"/>
          <p:cNvPicPr>
            <a:picLocks noChangeAspect="1"/>
          </p:cNvPicPr>
          <p:nvPr/>
        </p:nvPicPr>
        <p:blipFill>
          <a:blip r:embed="rId3"/>
          <a:stretch>
            <a:fillRect/>
          </a:stretch>
        </p:blipFill>
        <p:spPr>
          <a:xfrm>
            <a:off x="-470" y="-6871"/>
            <a:ext cx="12192940" cy="1334089"/>
          </a:xfrm>
          <a:prstGeom prst="rect">
            <a:avLst/>
          </a:prstGeom>
          <a:ln w="12700">
            <a:miter lim="400000"/>
          </a:ln>
        </p:spPr>
      </p:pic>
      <p:sp>
        <p:nvSpPr>
          <p:cNvPr id="268" name="Rubrik 2"/>
          <p:cNvSpPr txBox="1">
            <a:spLocks noGrp="1"/>
          </p:cNvSpPr>
          <p:nvPr>
            <p:ph type="title"/>
          </p:nvPr>
        </p:nvSpPr>
        <p:spPr>
          <a:xfrm>
            <a:off x="754718" y="506723"/>
            <a:ext cx="11523041" cy="506902"/>
          </a:xfrm>
          <a:prstGeom prst="rect">
            <a:avLst/>
          </a:prstGeom>
        </p:spPr>
        <p:txBody>
          <a:bodyPr/>
          <a:lstStyle>
            <a:lvl1pPr defTabSz="219455">
              <a:defRPr sz="2688" b="0">
                <a:solidFill>
                  <a:srgbClr val="FFFFFF"/>
                </a:solidFill>
                <a:latin typeface="Oswald-Medium"/>
                <a:ea typeface="Oswald-Medium"/>
                <a:cs typeface="Oswald-Medium"/>
                <a:sym typeface="Oswald-Medium"/>
              </a:defRPr>
            </a:lvl1pPr>
          </a:lstStyle>
          <a:p>
            <a:r>
              <a:rPr lang="sv-SE" sz="3200"/>
              <a:t>BBIC – BARNS BEHOV I CENTRUM</a:t>
            </a:r>
            <a:endParaRPr sz="3200"/>
          </a:p>
        </p:txBody>
      </p:sp>
      <p:sp>
        <p:nvSpPr>
          <p:cNvPr id="269" name="textruta 8"/>
          <p:cNvSpPr txBox="1"/>
          <p:nvPr/>
        </p:nvSpPr>
        <p:spPr>
          <a:xfrm>
            <a:off x="812211" y="2043799"/>
            <a:ext cx="5434476"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342900" indent="-342900">
              <a:buFont typeface="Arial" panose="020B0604020202020204" pitchFamily="34" charset="0"/>
              <a:buChar char="•"/>
            </a:pPr>
            <a:endParaRPr lang="sv-SE" sz="2000"/>
          </a:p>
        </p:txBody>
      </p:sp>
      <p:pic>
        <p:nvPicPr>
          <p:cNvPr id="2" name="Bildobjekt 1">
            <a:extLst>
              <a:ext uri="{FF2B5EF4-FFF2-40B4-BE49-F238E27FC236}">
                <a16:creationId xmlns:a16="http://schemas.microsoft.com/office/drawing/2014/main" id="{36597AD8-B212-817E-DDC5-C411CC99B3AC}"/>
              </a:ext>
            </a:extLst>
          </p:cNvPr>
          <p:cNvPicPr>
            <a:picLocks noChangeAspect="1"/>
          </p:cNvPicPr>
          <p:nvPr/>
        </p:nvPicPr>
        <p:blipFill>
          <a:blip r:embed="rId4"/>
          <a:stretch>
            <a:fillRect/>
          </a:stretch>
        </p:blipFill>
        <p:spPr>
          <a:xfrm>
            <a:off x="2587958" y="1640811"/>
            <a:ext cx="7675529" cy="5023539"/>
          </a:xfrm>
          <a:prstGeom prst="rect">
            <a:avLst/>
          </a:prstGeom>
        </p:spPr>
      </p:pic>
    </p:spTree>
    <p:extLst>
      <p:ext uri="{BB962C8B-B14F-4D97-AF65-F5344CB8AC3E}">
        <p14:creationId xmlns:p14="http://schemas.microsoft.com/office/powerpoint/2010/main" val="354269431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ktangel"/>
          <p:cNvSpPr/>
          <p:nvPr/>
        </p:nvSpPr>
        <p:spPr>
          <a:xfrm>
            <a:off x="-85759" y="1327218"/>
            <a:ext cx="12363518" cy="6998790"/>
          </a:xfrm>
          <a:prstGeom prst="rect">
            <a:avLst/>
          </a:prstGeom>
          <a:solidFill>
            <a:srgbClr val="FFFFFF"/>
          </a:solidFill>
          <a:ln w="12700">
            <a:miter lim="400000"/>
          </a:ln>
        </p:spPr>
        <p:txBody>
          <a:bodyPr lIns="45719" rIns="45719" anchor="ctr"/>
          <a:lstStyle/>
          <a:p>
            <a:pPr>
              <a:defRPr>
                <a:solidFill>
                  <a:srgbClr val="FFFFFF"/>
                </a:solidFill>
              </a:defRPr>
            </a:pPr>
            <a:endParaRPr/>
          </a:p>
        </p:txBody>
      </p:sp>
      <p:pic>
        <p:nvPicPr>
          <p:cNvPr id="267" name="Bild" descr="Bild"/>
          <p:cNvPicPr>
            <a:picLocks noChangeAspect="1"/>
          </p:cNvPicPr>
          <p:nvPr/>
        </p:nvPicPr>
        <p:blipFill>
          <a:blip r:embed="rId3"/>
          <a:stretch>
            <a:fillRect/>
          </a:stretch>
        </p:blipFill>
        <p:spPr>
          <a:xfrm>
            <a:off x="-470" y="-6871"/>
            <a:ext cx="12192940" cy="1334089"/>
          </a:xfrm>
          <a:prstGeom prst="rect">
            <a:avLst/>
          </a:prstGeom>
          <a:ln w="12700">
            <a:miter lim="400000"/>
          </a:ln>
        </p:spPr>
      </p:pic>
      <p:sp>
        <p:nvSpPr>
          <p:cNvPr id="268" name="Rubrik 2"/>
          <p:cNvSpPr txBox="1">
            <a:spLocks noGrp="1"/>
          </p:cNvSpPr>
          <p:nvPr>
            <p:ph type="title"/>
          </p:nvPr>
        </p:nvSpPr>
        <p:spPr>
          <a:xfrm>
            <a:off x="754718" y="506723"/>
            <a:ext cx="11523041" cy="506902"/>
          </a:xfrm>
          <a:prstGeom prst="rect">
            <a:avLst/>
          </a:prstGeom>
        </p:spPr>
        <p:txBody>
          <a:bodyPr/>
          <a:lstStyle>
            <a:lvl1pPr defTabSz="219455">
              <a:defRPr sz="2688" b="0">
                <a:solidFill>
                  <a:srgbClr val="FFFFFF"/>
                </a:solidFill>
                <a:latin typeface="Oswald-Medium"/>
                <a:ea typeface="Oswald-Medium"/>
                <a:cs typeface="Oswald-Medium"/>
                <a:sym typeface="Oswald-Medium"/>
              </a:defRPr>
            </a:lvl1pPr>
          </a:lstStyle>
          <a:p>
            <a:r>
              <a:rPr lang="sv-SE" sz="3200"/>
              <a:t>ATT KNYTA AN OCH HA EN TRYGG BAS - TRYGGHETSCIRKELN</a:t>
            </a:r>
            <a:endParaRPr sz="3200"/>
          </a:p>
        </p:txBody>
      </p:sp>
      <p:sp>
        <p:nvSpPr>
          <p:cNvPr id="269" name="textruta 8"/>
          <p:cNvSpPr txBox="1"/>
          <p:nvPr/>
        </p:nvSpPr>
        <p:spPr>
          <a:xfrm>
            <a:off x="812211" y="2043799"/>
            <a:ext cx="5434476"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342900" indent="-342900">
              <a:buFont typeface="Arial" panose="020B0604020202020204" pitchFamily="34" charset="0"/>
              <a:buChar char="•"/>
            </a:pPr>
            <a:endParaRPr lang="sv-SE" sz="2000"/>
          </a:p>
        </p:txBody>
      </p:sp>
      <p:pic>
        <p:nvPicPr>
          <p:cNvPr id="4" name="Bildobjekt 3">
            <a:extLst>
              <a:ext uri="{FF2B5EF4-FFF2-40B4-BE49-F238E27FC236}">
                <a16:creationId xmlns:a16="http://schemas.microsoft.com/office/drawing/2014/main" id="{F90B3B07-0A21-87D4-2EFC-CCD535074503}"/>
              </a:ext>
            </a:extLst>
          </p:cNvPr>
          <p:cNvPicPr>
            <a:picLocks noChangeAspect="1"/>
          </p:cNvPicPr>
          <p:nvPr/>
        </p:nvPicPr>
        <p:blipFill>
          <a:blip r:embed="rId4"/>
          <a:stretch>
            <a:fillRect/>
          </a:stretch>
        </p:blipFill>
        <p:spPr>
          <a:xfrm>
            <a:off x="2575209" y="1576295"/>
            <a:ext cx="7882058" cy="4573133"/>
          </a:xfrm>
          <a:prstGeom prst="rect">
            <a:avLst/>
          </a:prstGeom>
        </p:spPr>
      </p:pic>
    </p:spTree>
    <p:extLst>
      <p:ext uri="{BB962C8B-B14F-4D97-AF65-F5344CB8AC3E}">
        <p14:creationId xmlns:p14="http://schemas.microsoft.com/office/powerpoint/2010/main" val="101145821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asted-image.pdf" descr="pasted-image.pdf"/>
          <p:cNvPicPr>
            <a:picLocks noChangeAspect="1"/>
          </p:cNvPicPr>
          <p:nvPr/>
        </p:nvPicPr>
        <p:blipFill>
          <a:blip r:embed="rId3"/>
          <a:srcRect b="4362"/>
          <a:stretch>
            <a:fillRect/>
          </a:stretch>
        </p:blipFill>
        <p:spPr>
          <a:xfrm>
            <a:off x="-21792" y="-4622"/>
            <a:ext cx="12235584" cy="6867244"/>
          </a:xfrm>
          <a:prstGeom prst="rect">
            <a:avLst/>
          </a:prstGeom>
          <a:ln w="12700">
            <a:miter lim="400000"/>
          </a:ln>
        </p:spPr>
      </p:pic>
      <p:pic>
        <p:nvPicPr>
          <p:cNvPr id="251" name="pasted-image.pdf" descr="pasted-image.pdf"/>
          <p:cNvPicPr>
            <a:picLocks noChangeAspect="1"/>
          </p:cNvPicPr>
          <p:nvPr/>
        </p:nvPicPr>
        <p:blipFill>
          <a:blip r:embed="rId4"/>
          <a:stretch>
            <a:fillRect/>
          </a:stretch>
        </p:blipFill>
        <p:spPr>
          <a:xfrm>
            <a:off x="10456689" y="6387561"/>
            <a:ext cx="1406675" cy="611564"/>
          </a:xfrm>
          <a:prstGeom prst="rect">
            <a:avLst/>
          </a:prstGeom>
          <a:ln w="12700">
            <a:miter lim="400000"/>
          </a:ln>
        </p:spPr>
      </p:pic>
      <p:sp>
        <p:nvSpPr>
          <p:cNvPr id="252" name="Rubrik 2"/>
          <p:cNvSpPr txBox="1">
            <a:spLocks noGrp="1"/>
          </p:cNvSpPr>
          <p:nvPr>
            <p:ph type="title"/>
          </p:nvPr>
        </p:nvSpPr>
        <p:spPr>
          <a:xfrm>
            <a:off x="996592" y="2240308"/>
            <a:ext cx="10304981" cy="1769030"/>
          </a:xfrm>
          <a:prstGeom prst="rect">
            <a:avLst/>
          </a:prstGeom>
        </p:spPr>
        <p:txBody>
          <a:bodyPr/>
          <a:lstStyle>
            <a:lvl1pPr algn="ctr">
              <a:defRPr sz="5600" b="0">
                <a:solidFill>
                  <a:srgbClr val="FFFFFF"/>
                </a:solidFill>
                <a:latin typeface="Oswald-Medium"/>
                <a:ea typeface="Oswald-Medium"/>
                <a:cs typeface="Oswald-Medium"/>
                <a:sym typeface="Oswald-Medium"/>
              </a:defRPr>
            </a:lvl1pPr>
          </a:lstStyle>
          <a:p>
            <a:r>
              <a:rPr lang="sv-SE"/>
              <a:t>Om ditt barn skulle kunna berätta för oss hur det är mellan er föräldrar just nu – vad skulle ditt barn säga?</a:t>
            </a:r>
            <a:endParaRPr/>
          </a:p>
        </p:txBody>
      </p:sp>
    </p:spTree>
    <p:extLst>
      <p:ext uri="{BB962C8B-B14F-4D97-AF65-F5344CB8AC3E}">
        <p14:creationId xmlns:p14="http://schemas.microsoft.com/office/powerpoint/2010/main" val="228617172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ktangel"/>
          <p:cNvSpPr/>
          <p:nvPr/>
        </p:nvSpPr>
        <p:spPr>
          <a:xfrm>
            <a:off x="-85759" y="1013625"/>
            <a:ext cx="12363518" cy="6998790"/>
          </a:xfrm>
          <a:prstGeom prst="rect">
            <a:avLst/>
          </a:prstGeom>
          <a:solidFill>
            <a:srgbClr val="FFFFFF"/>
          </a:solidFill>
          <a:ln w="12700">
            <a:miter lim="400000"/>
          </a:ln>
        </p:spPr>
        <p:txBody>
          <a:bodyPr lIns="45719" rIns="45719" anchor="ctr"/>
          <a:lstStyle/>
          <a:p>
            <a:pPr>
              <a:defRPr>
                <a:solidFill>
                  <a:srgbClr val="FFFFFF"/>
                </a:solidFill>
              </a:defRPr>
            </a:pPr>
            <a:endParaRPr/>
          </a:p>
        </p:txBody>
      </p:sp>
      <p:pic>
        <p:nvPicPr>
          <p:cNvPr id="267" name="Bild" descr="Bild"/>
          <p:cNvPicPr>
            <a:picLocks noChangeAspect="1"/>
          </p:cNvPicPr>
          <p:nvPr/>
        </p:nvPicPr>
        <p:blipFill>
          <a:blip r:embed="rId3"/>
          <a:stretch>
            <a:fillRect/>
          </a:stretch>
        </p:blipFill>
        <p:spPr>
          <a:xfrm>
            <a:off x="-470" y="-6871"/>
            <a:ext cx="12192940" cy="1334089"/>
          </a:xfrm>
          <a:prstGeom prst="rect">
            <a:avLst/>
          </a:prstGeom>
          <a:ln w="12700">
            <a:miter lim="400000"/>
          </a:ln>
        </p:spPr>
      </p:pic>
      <p:sp>
        <p:nvSpPr>
          <p:cNvPr id="268" name="Rubrik 2"/>
          <p:cNvSpPr txBox="1">
            <a:spLocks noGrp="1"/>
          </p:cNvSpPr>
          <p:nvPr>
            <p:ph type="title"/>
          </p:nvPr>
        </p:nvSpPr>
        <p:spPr>
          <a:xfrm>
            <a:off x="754718" y="506723"/>
            <a:ext cx="11523041" cy="506902"/>
          </a:xfrm>
          <a:prstGeom prst="rect">
            <a:avLst/>
          </a:prstGeom>
        </p:spPr>
        <p:txBody>
          <a:bodyPr/>
          <a:lstStyle>
            <a:lvl1pPr defTabSz="219455">
              <a:defRPr sz="2688" b="0">
                <a:solidFill>
                  <a:srgbClr val="FFFFFF"/>
                </a:solidFill>
                <a:latin typeface="Oswald-Medium"/>
                <a:ea typeface="Oswald-Medium"/>
                <a:cs typeface="Oswald-Medium"/>
                <a:sym typeface="Oswald-Medium"/>
              </a:defRPr>
            </a:lvl1pPr>
          </a:lstStyle>
          <a:p>
            <a:r>
              <a:rPr lang="sv-SE" sz="3200"/>
              <a:t>KONVENTIONEN OM BARNETS RÄTTIGHETER</a:t>
            </a:r>
            <a:endParaRPr sz="3200"/>
          </a:p>
        </p:txBody>
      </p:sp>
      <p:sp>
        <p:nvSpPr>
          <p:cNvPr id="269" name="textruta 8"/>
          <p:cNvSpPr txBox="1"/>
          <p:nvPr/>
        </p:nvSpPr>
        <p:spPr>
          <a:xfrm>
            <a:off x="671521" y="1625798"/>
            <a:ext cx="10848958" cy="5232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r>
              <a:rPr lang="sv-SE" sz="2000" dirty="0">
                <a:latin typeface="Oswald Medium" pitchFamily="2" charset="0"/>
              </a:rPr>
              <a:t>Artikel 3</a:t>
            </a:r>
            <a:r>
              <a:rPr lang="sv-SE" sz="2000" dirty="0">
                <a:latin typeface="Lato" panose="020F0502020204030203" pitchFamily="34" charset="0"/>
              </a:rPr>
              <a:t> – Ett barns bästa ska alltid gå först när det fattas beslut som gäller barnet. Det gäller oavsett i vilken miljö eller av vem som besluten fattas. Vuxna ska alltså alltid tänka på vad som är bäst för barnet och hur olika beslut kan påverka barnet. </a:t>
            </a:r>
          </a:p>
          <a:p>
            <a:endParaRPr lang="sv-SE" sz="2000" dirty="0">
              <a:latin typeface="Lato" panose="020F0502020204030203" pitchFamily="34" charset="0"/>
            </a:endParaRPr>
          </a:p>
          <a:p>
            <a:r>
              <a:rPr lang="sv-SE" sz="2000" dirty="0">
                <a:latin typeface="Oswald Medium" pitchFamily="2" charset="0"/>
              </a:rPr>
              <a:t>Artikel 9</a:t>
            </a:r>
            <a:r>
              <a:rPr lang="sv-SE" sz="2000" dirty="0">
                <a:latin typeface="Lato" panose="020F0502020204030203" pitchFamily="34" charset="0"/>
              </a:rPr>
              <a:t> – Ett barn ska alltid, när det går, få vara hos sina föräldrar. Om föräldrarna skiljer sig har barnet rätt att träffa båda föräldrarna. Ibland är det dock inte det bästa för barnet att bo hos båda föräldrarna eller att träffa båda föräldrarna.</a:t>
            </a:r>
          </a:p>
          <a:p>
            <a:endParaRPr lang="sv-SE" sz="2000" dirty="0">
              <a:latin typeface="Lato" panose="020F0502020204030203" pitchFamily="34" charset="0"/>
            </a:endParaRPr>
          </a:p>
          <a:p>
            <a:r>
              <a:rPr lang="sv-SE" sz="2000" dirty="0">
                <a:latin typeface="Oswald Medium" pitchFamily="2" charset="0"/>
              </a:rPr>
              <a:t>Artikel 12</a:t>
            </a:r>
            <a:r>
              <a:rPr lang="sv-SE" sz="2000" dirty="0">
                <a:latin typeface="Lato" panose="020F0502020204030203" pitchFamily="34" charset="0"/>
              </a:rPr>
              <a:t> – Barn har rätt att uttrycka sina åsikter i alla frågor som rör dem. Barnets åsikter ska tillmätas betydelse i förhållande till ålder och mognad. Barnet ska beredas möjlighet att höras, direkt eller genom ombud, i alla domstols- och administrativa förfaranden som rör barnet.</a:t>
            </a:r>
          </a:p>
          <a:p>
            <a:endParaRPr lang="sv-SE" sz="2000" dirty="0">
              <a:latin typeface="Lato" panose="020F0502020204030203" pitchFamily="34" charset="0"/>
            </a:endParaRPr>
          </a:p>
          <a:p>
            <a:r>
              <a:rPr lang="sv-SE" sz="2000" dirty="0">
                <a:latin typeface="Oswald Medium" pitchFamily="2" charset="0"/>
              </a:rPr>
              <a:t>Artikel 19</a:t>
            </a:r>
            <a:r>
              <a:rPr lang="sv-SE" sz="2000" dirty="0">
                <a:latin typeface="Lato" panose="020F0502020204030203" pitchFamily="34" charset="0"/>
              </a:rPr>
              <a:t> – Varje barn har också rätt till skydd mot alla former av fysiskt eller psykiskt våld, skada eller övergrepp, vanvård eller försumlig behandling, misshandel eller utnyttjande, innefattande sexuella övergrepp, medan barnet är i föräldrarnas eller den ena förälderns, vårdnadshavares eller annan persons vård.</a:t>
            </a:r>
          </a:p>
          <a:p>
            <a:pPr marL="342900" indent="-342900">
              <a:buFont typeface="Arial" panose="020B0604020202020204" pitchFamily="34" charset="0"/>
              <a:buChar char="•"/>
            </a:pPr>
            <a:endParaRPr lang="sv-SE" sz="2000" dirty="0"/>
          </a:p>
        </p:txBody>
      </p:sp>
      <p:pic>
        <p:nvPicPr>
          <p:cNvPr id="271" name="Bild" descr="Bild"/>
          <p:cNvPicPr>
            <a:picLocks noChangeAspect="1"/>
          </p:cNvPicPr>
          <p:nvPr/>
        </p:nvPicPr>
        <p:blipFill>
          <a:blip r:embed="rId4"/>
          <a:stretch>
            <a:fillRect/>
          </a:stretch>
        </p:blipFill>
        <p:spPr>
          <a:xfrm>
            <a:off x="812211" y="7199743"/>
            <a:ext cx="1457153" cy="340577"/>
          </a:xfrm>
          <a:prstGeom prst="rect">
            <a:avLst/>
          </a:prstGeom>
          <a:ln w="12700">
            <a:miter lim="400000"/>
          </a:ln>
        </p:spPr>
      </p:pic>
    </p:spTree>
    <p:extLst>
      <p:ext uri="{BB962C8B-B14F-4D97-AF65-F5344CB8AC3E}">
        <p14:creationId xmlns:p14="http://schemas.microsoft.com/office/powerpoint/2010/main" val="293936869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ktangel"/>
          <p:cNvSpPr/>
          <p:nvPr/>
        </p:nvSpPr>
        <p:spPr>
          <a:xfrm>
            <a:off x="-85759" y="1327218"/>
            <a:ext cx="12363518" cy="6998790"/>
          </a:xfrm>
          <a:prstGeom prst="rect">
            <a:avLst/>
          </a:prstGeom>
          <a:solidFill>
            <a:srgbClr val="FFFFFF"/>
          </a:solidFill>
          <a:ln w="12700">
            <a:miter lim="400000"/>
          </a:ln>
        </p:spPr>
        <p:txBody>
          <a:bodyPr lIns="45719" rIns="45719" anchor="ctr"/>
          <a:lstStyle/>
          <a:p>
            <a:pPr>
              <a:defRPr>
                <a:solidFill>
                  <a:srgbClr val="FFFFFF"/>
                </a:solidFill>
              </a:defRPr>
            </a:pPr>
            <a:endParaRPr/>
          </a:p>
        </p:txBody>
      </p:sp>
      <p:pic>
        <p:nvPicPr>
          <p:cNvPr id="267" name="Bild" descr="Bild"/>
          <p:cNvPicPr>
            <a:picLocks noChangeAspect="1"/>
          </p:cNvPicPr>
          <p:nvPr/>
        </p:nvPicPr>
        <p:blipFill>
          <a:blip r:embed="rId3"/>
          <a:stretch>
            <a:fillRect/>
          </a:stretch>
        </p:blipFill>
        <p:spPr>
          <a:xfrm>
            <a:off x="-470" y="-6871"/>
            <a:ext cx="12192940" cy="1334089"/>
          </a:xfrm>
          <a:prstGeom prst="rect">
            <a:avLst/>
          </a:prstGeom>
          <a:ln w="12700">
            <a:miter lim="400000"/>
          </a:ln>
        </p:spPr>
      </p:pic>
      <p:sp>
        <p:nvSpPr>
          <p:cNvPr id="268" name="Rubrik 2"/>
          <p:cNvSpPr txBox="1">
            <a:spLocks noGrp="1"/>
          </p:cNvSpPr>
          <p:nvPr>
            <p:ph type="title"/>
          </p:nvPr>
        </p:nvSpPr>
        <p:spPr>
          <a:xfrm>
            <a:off x="754718" y="506723"/>
            <a:ext cx="11523041" cy="506902"/>
          </a:xfrm>
          <a:prstGeom prst="rect">
            <a:avLst/>
          </a:prstGeom>
        </p:spPr>
        <p:txBody>
          <a:bodyPr/>
          <a:lstStyle>
            <a:lvl1pPr defTabSz="219455">
              <a:defRPr sz="2688" b="0">
                <a:solidFill>
                  <a:srgbClr val="FFFFFF"/>
                </a:solidFill>
                <a:latin typeface="Oswald-Medium"/>
                <a:ea typeface="Oswald-Medium"/>
                <a:cs typeface="Oswald-Medium"/>
                <a:sym typeface="Oswald-Medium"/>
              </a:defRPr>
            </a:lvl1pPr>
          </a:lstStyle>
          <a:p>
            <a:r>
              <a:rPr lang="sv-SE" sz="3200"/>
              <a:t>VAD ÄR VÅLD?</a:t>
            </a:r>
            <a:endParaRPr sz="3200"/>
          </a:p>
        </p:txBody>
      </p:sp>
      <p:sp>
        <p:nvSpPr>
          <p:cNvPr id="269" name="textruta 8"/>
          <p:cNvSpPr txBox="1"/>
          <p:nvPr/>
        </p:nvSpPr>
        <p:spPr>
          <a:xfrm>
            <a:off x="754718" y="2259556"/>
            <a:ext cx="5434476" cy="31708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342900" indent="-342900">
              <a:lnSpc>
                <a:spcPct val="150000"/>
              </a:lnSpc>
              <a:buFont typeface="Arial" panose="020B0604020202020204" pitchFamily="34" charset="0"/>
              <a:buChar char="•"/>
            </a:pPr>
            <a:r>
              <a:rPr lang="sv-SE" sz="2000" dirty="0">
                <a:latin typeface="Lato" panose="020F0502020204030203" pitchFamily="34" charset="0"/>
              </a:rPr>
              <a:t>Fysiskt våld</a:t>
            </a:r>
          </a:p>
          <a:p>
            <a:pPr marL="342900" indent="-342900">
              <a:lnSpc>
                <a:spcPct val="150000"/>
              </a:lnSpc>
              <a:buFont typeface="Arial" panose="020B0604020202020204" pitchFamily="34" charset="0"/>
              <a:buChar char="•"/>
            </a:pPr>
            <a:r>
              <a:rPr lang="sv-SE" sz="2000" dirty="0">
                <a:latin typeface="Lato" panose="020F0502020204030203" pitchFamily="34" charset="0"/>
              </a:rPr>
              <a:t>Psykiskt våld</a:t>
            </a:r>
          </a:p>
          <a:p>
            <a:pPr marL="342900" indent="-342900">
              <a:lnSpc>
                <a:spcPct val="150000"/>
              </a:lnSpc>
              <a:buFont typeface="Arial" panose="020B0604020202020204" pitchFamily="34" charset="0"/>
              <a:buChar char="•"/>
            </a:pPr>
            <a:r>
              <a:rPr lang="sv-SE" sz="2000" dirty="0">
                <a:latin typeface="Lato" panose="020F0502020204030203" pitchFamily="34" charset="0"/>
              </a:rPr>
              <a:t>Sexuellt våld</a:t>
            </a:r>
          </a:p>
          <a:p>
            <a:pPr marL="342900" indent="-342900">
              <a:lnSpc>
                <a:spcPct val="150000"/>
              </a:lnSpc>
              <a:buFont typeface="Arial" panose="020B0604020202020204" pitchFamily="34" charset="0"/>
              <a:buChar char="•"/>
            </a:pPr>
            <a:r>
              <a:rPr lang="sv-SE" sz="2000" dirty="0">
                <a:latin typeface="Lato" panose="020F0502020204030203" pitchFamily="34" charset="0"/>
              </a:rPr>
              <a:t>Hedersrelaterat våld</a:t>
            </a:r>
          </a:p>
          <a:p>
            <a:pPr marL="342900" indent="-342900">
              <a:lnSpc>
                <a:spcPct val="150000"/>
              </a:lnSpc>
              <a:buFont typeface="Arial" panose="020B0604020202020204" pitchFamily="34" charset="0"/>
              <a:buChar char="•"/>
            </a:pPr>
            <a:r>
              <a:rPr lang="sv-SE" sz="2000" dirty="0">
                <a:latin typeface="Lato" panose="020F0502020204030203" pitchFamily="34" charset="0"/>
              </a:rPr>
              <a:t>Materiellt våld</a:t>
            </a:r>
          </a:p>
          <a:p>
            <a:pPr marL="342900" indent="-342900">
              <a:lnSpc>
                <a:spcPct val="150000"/>
              </a:lnSpc>
              <a:buFont typeface="Arial" panose="020B0604020202020204" pitchFamily="34" charset="0"/>
              <a:buChar char="•"/>
            </a:pPr>
            <a:r>
              <a:rPr lang="sv-SE" sz="2000" dirty="0">
                <a:latin typeface="Lato" panose="020F0502020204030203" pitchFamily="34" charset="0"/>
              </a:rPr>
              <a:t>Latent våld</a:t>
            </a:r>
          </a:p>
          <a:p>
            <a:pPr marL="342900" indent="-342900">
              <a:lnSpc>
                <a:spcPct val="150000"/>
              </a:lnSpc>
              <a:buFont typeface="Arial" panose="020B0604020202020204" pitchFamily="34" charset="0"/>
              <a:buChar char="•"/>
            </a:pPr>
            <a:r>
              <a:rPr lang="sv-SE" sz="2000" dirty="0">
                <a:latin typeface="Lato" panose="020F0502020204030203" pitchFamily="34" charset="0"/>
              </a:rPr>
              <a:t>Försummelse</a:t>
            </a:r>
          </a:p>
        </p:txBody>
      </p:sp>
      <p:pic>
        <p:nvPicPr>
          <p:cNvPr id="4" name="Bildobjekt 3" descr="En bild som visar Människoansikte, person, småbarn, barn&#10;&#10;Automatiskt genererad beskrivning">
            <a:extLst>
              <a:ext uri="{FF2B5EF4-FFF2-40B4-BE49-F238E27FC236}">
                <a16:creationId xmlns:a16="http://schemas.microsoft.com/office/drawing/2014/main" id="{0755CC7B-B75D-AC8E-458C-665B7EFA4743}"/>
              </a:ext>
            </a:extLst>
          </p:cNvPr>
          <p:cNvPicPr>
            <a:picLocks noChangeAspect="1"/>
          </p:cNvPicPr>
          <p:nvPr/>
        </p:nvPicPr>
        <p:blipFill>
          <a:blip r:embed="rId4"/>
          <a:stretch>
            <a:fillRect/>
          </a:stretch>
        </p:blipFill>
        <p:spPr>
          <a:xfrm>
            <a:off x="4890836" y="1952089"/>
            <a:ext cx="6488953" cy="3888769"/>
          </a:xfrm>
          <a:prstGeom prst="rect">
            <a:avLst/>
          </a:prstGeom>
        </p:spPr>
      </p:pic>
    </p:spTree>
    <p:extLst>
      <p:ext uri="{BB962C8B-B14F-4D97-AF65-F5344CB8AC3E}">
        <p14:creationId xmlns:p14="http://schemas.microsoft.com/office/powerpoint/2010/main" val="350024574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12C89-58FF-4226-6779-234E800D5FD6}"/>
            </a:ext>
          </a:extLst>
        </p:cNvPr>
        <p:cNvGrpSpPr/>
        <p:nvPr/>
      </p:nvGrpSpPr>
      <p:grpSpPr>
        <a:xfrm>
          <a:off x="0" y="0"/>
          <a:ext cx="0" cy="0"/>
          <a:chOff x="0" y="0"/>
          <a:chExt cx="0" cy="0"/>
        </a:xfrm>
      </p:grpSpPr>
      <p:sp>
        <p:nvSpPr>
          <p:cNvPr id="266" name="Rektangel">
            <a:extLst>
              <a:ext uri="{FF2B5EF4-FFF2-40B4-BE49-F238E27FC236}">
                <a16:creationId xmlns:a16="http://schemas.microsoft.com/office/drawing/2014/main" id="{F9712901-A1ED-03C2-6BED-EAD89919A90E}"/>
              </a:ext>
            </a:extLst>
          </p:cNvPr>
          <p:cNvSpPr/>
          <p:nvPr/>
        </p:nvSpPr>
        <p:spPr>
          <a:xfrm>
            <a:off x="-85759" y="1327218"/>
            <a:ext cx="12363518" cy="6998790"/>
          </a:xfrm>
          <a:prstGeom prst="rect">
            <a:avLst/>
          </a:prstGeom>
          <a:solidFill>
            <a:srgbClr val="FFFFFF"/>
          </a:solidFill>
          <a:ln w="12700">
            <a:miter lim="400000"/>
          </a:ln>
        </p:spPr>
        <p:txBody>
          <a:bodyPr lIns="45719" rIns="45719" anchor="ctr"/>
          <a:lstStyle/>
          <a:p>
            <a:pPr>
              <a:defRPr>
                <a:solidFill>
                  <a:srgbClr val="FFFFFF"/>
                </a:solidFill>
              </a:defRPr>
            </a:pPr>
            <a:endParaRPr/>
          </a:p>
        </p:txBody>
      </p:sp>
      <p:pic>
        <p:nvPicPr>
          <p:cNvPr id="267" name="Bild" descr="Bild">
            <a:extLst>
              <a:ext uri="{FF2B5EF4-FFF2-40B4-BE49-F238E27FC236}">
                <a16:creationId xmlns:a16="http://schemas.microsoft.com/office/drawing/2014/main" id="{AAC37A26-A829-38E1-B735-2404E398D28E}"/>
              </a:ext>
            </a:extLst>
          </p:cNvPr>
          <p:cNvPicPr>
            <a:picLocks noChangeAspect="1"/>
          </p:cNvPicPr>
          <p:nvPr/>
        </p:nvPicPr>
        <p:blipFill>
          <a:blip r:embed="rId3"/>
          <a:stretch>
            <a:fillRect/>
          </a:stretch>
        </p:blipFill>
        <p:spPr>
          <a:xfrm>
            <a:off x="-470" y="-6871"/>
            <a:ext cx="12192940" cy="1334089"/>
          </a:xfrm>
          <a:prstGeom prst="rect">
            <a:avLst/>
          </a:prstGeom>
          <a:ln w="12700">
            <a:miter lim="400000"/>
          </a:ln>
        </p:spPr>
      </p:pic>
      <p:sp>
        <p:nvSpPr>
          <p:cNvPr id="268" name="Rubrik 2">
            <a:extLst>
              <a:ext uri="{FF2B5EF4-FFF2-40B4-BE49-F238E27FC236}">
                <a16:creationId xmlns:a16="http://schemas.microsoft.com/office/drawing/2014/main" id="{D7C3A3C8-EB2F-9A67-801D-4234DDDB6B06}"/>
              </a:ext>
            </a:extLst>
          </p:cNvPr>
          <p:cNvSpPr txBox="1">
            <a:spLocks noGrp="1"/>
          </p:cNvSpPr>
          <p:nvPr>
            <p:ph type="title"/>
          </p:nvPr>
        </p:nvSpPr>
        <p:spPr>
          <a:xfrm>
            <a:off x="754718" y="506723"/>
            <a:ext cx="11523041" cy="506902"/>
          </a:xfrm>
          <a:prstGeom prst="rect">
            <a:avLst/>
          </a:prstGeom>
        </p:spPr>
        <p:txBody>
          <a:bodyPr/>
          <a:lstStyle>
            <a:lvl1pPr defTabSz="219455">
              <a:defRPr sz="2688" b="0">
                <a:solidFill>
                  <a:srgbClr val="FFFFFF"/>
                </a:solidFill>
                <a:latin typeface="Oswald-Medium"/>
                <a:ea typeface="Oswald-Medium"/>
                <a:cs typeface="Oswald-Medium"/>
                <a:sym typeface="Oswald-Medium"/>
              </a:defRPr>
            </a:lvl1pPr>
          </a:lstStyle>
          <a:p>
            <a:r>
              <a:rPr lang="sv-SE" sz="3200" dirty="0"/>
              <a:t>BARNS STRATEGIER</a:t>
            </a:r>
            <a:endParaRPr sz="3200" dirty="0"/>
          </a:p>
        </p:txBody>
      </p:sp>
      <p:sp>
        <p:nvSpPr>
          <p:cNvPr id="269" name="textruta 8">
            <a:extLst>
              <a:ext uri="{FF2B5EF4-FFF2-40B4-BE49-F238E27FC236}">
                <a16:creationId xmlns:a16="http://schemas.microsoft.com/office/drawing/2014/main" id="{D672F307-92C1-61A1-0403-1230B1F75B72}"/>
              </a:ext>
            </a:extLst>
          </p:cNvPr>
          <p:cNvSpPr txBox="1"/>
          <p:nvPr/>
        </p:nvSpPr>
        <p:spPr>
          <a:xfrm>
            <a:off x="661524" y="2029927"/>
            <a:ext cx="5434476" cy="2247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342900" indent="-342900">
              <a:lnSpc>
                <a:spcPct val="150000"/>
              </a:lnSpc>
              <a:buFont typeface="Arial" panose="020B0604020202020204" pitchFamily="34" charset="0"/>
              <a:buChar char="•"/>
            </a:pPr>
            <a:r>
              <a:rPr lang="sv-SE" sz="2000" dirty="0">
                <a:latin typeface="Lato" panose="020F0502020204030203" pitchFamily="34" charset="0"/>
              </a:rPr>
              <a:t>Anpassar sig och håller med</a:t>
            </a:r>
          </a:p>
          <a:p>
            <a:pPr marL="342900" indent="-342900">
              <a:lnSpc>
                <a:spcPct val="150000"/>
              </a:lnSpc>
              <a:buFont typeface="Arial" panose="020B0604020202020204" pitchFamily="34" charset="0"/>
              <a:buChar char="•"/>
            </a:pPr>
            <a:r>
              <a:rPr lang="sv-SE" sz="2000" dirty="0">
                <a:latin typeface="Lato" panose="020F0502020204030203" pitchFamily="34" charset="0"/>
              </a:rPr>
              <a:t>Tar till lögner</a:t>
            </a:r>
          </a:p>
          <a:p>
            <a:pPr marL="342900" indent="-342900">
              <a:lnSpc>
                <a:spcPct val="150000"/>
              </a:lnSpc>
              <a:buFont typeface="Arial" panose="020B0604020202020204" pitchFamily="34" charset="0"/>
              <a:buChar char="•"/>
            </a:pPr>
            <a:r>
              <a:rPr lang="sv-SE" sz="2000" dirty="0">
                <a:latin typeface="Lato" panose="020F0502020204030203" pitchFamily="34" charset="0"/>
              </a:rPr>
              <a:t>Tar på sig skulden</a:t>
            </a:r>
          </a:p>
          <a:p>
            <a:pPr marL="342900" indent="-342900">
              <a:lnSpc>
                <a:spcPct val="150000"/>
              </a:lnSpc>
              <a:buFont typeface="Arial" panose="020B0604020202020204" pitchFamily="34" charset="0"/>
              <a:buChar char="•"/>
            </a:pPr>
            <a:r>
              <a:rPr lang="sv-SE" sz="2000" dirty="0">
                <a:latin typeface="Lato" panose="020F0502020204030203" pitchFamily="34" charset="0"/>
              </a:rPr>
              <a:t>Lägger skulden på den våldsutsatta föräldern</a:t>
            </a:r>
          </a:p>
          <a:p>
            <a:pPr marL="342900" indent="-342900">
              <a:lnSpc>
                <a:spcPct val="150000"/>
              </a:lnSpc>
              <a:buFont typeface="Arial" panose="020B0604020202020204" pitchFamily="34" charset="0"/>
              <a:buChar char="•"/>
            </a:pPr>
            <a:r>
              <a:rPr lang="sv-SE" sz="2000" dirty="0">
                <a:latin typeface="Lato" panose="020F0502020204030203" pitchFamily="34" charset="0"/>
              </a:rPr>
              <a:t>Går emellan i konfliktsituationer</a:t>
            </a:r>
          </a:p>
        </p:txBody>
      </p:sp>
      <p:pic>
        <p:nvPicPr>
          <p:cNvPr id="271" name="Bild" descr="Bild">
            <a:extLst>
              <a:ext uri="{FF2B5EF4-FFF2-40B4-BE49-F238E27FC236}">
                <a16:creationId xmlns:a16="http://schemas.microsoft.com/office/drawing/2014/main" id="{40F3E2DD-59D8-3BE7-31A4-03FE961E3F83}"/>
              </a:ext>
            </a:extLst>
          </p:cNvPr>
          <p:cNvPicPr>
            <a:picLocks noChangeAspect="1"/>
          </p:cNvPicPr>
          <p:nvPr/>
        </p:nvPicPr>
        <p:blipFill>
          <a:blip r:embed="rId4"/>
          <a:stretch>
            <a:fillRect/>
          </a:stretch>
        </p:blipFill>
        <p:spPr>
          <a:xfrm>
            <a:off x="990145" y="6131448"/>
            <a:ext cx="1457153" cy="340577"/>
          </a:xfrm>
          <a:prstGeom prst="rect">
            <a:avLst/>
          </a:prstGeom>
          <a:ln w="12700">
            <a:miter lim="400000"/>
          </a:ln>
        </p:spPr>
      </p:pic>
      <p:pic>
        <p:nvPicPr>
          <p:cNvPr id="2" name="Bild" descr="Bild">
            <a:extLst>
              <a:ext uri="{FF2B5EF4-FFF2-40B4-BE49-F238E27FC236}">
                <a16:creationId xmlns:a16="http://schemas.microsoft.com/office/drawing/2014/main" id="{3B66B84C-FA5E-58FB-F98B-B390A7FC0390}"/>
              </a:ext>
            </a:extLst>
          </p:cNvPr>
          <p:cNvPicPr>
            <a:picLocks noChangeAspect="1"/>
          </p:cNvPicPr>
          <p:nvPr/>
        </p:nvPicPr>
        <p:blipFill>
          <a:blip r:embed="rId5"/>
          <a:stretch>
            <a:fillRect/>
          </a:stretch>
        </p:blipFill>
        <p:spPr>
          <a:xfrm>
            <a:off x="9010271" y="1763208"/>
            <a:ext cx="2578240" cy="2042270"/>
          </a:xfrm>
          <a:prstGeom prst="rect">
            <a:avLst/>
          </a:prstGeom>
          <a:ln w="12700">
            <a:miter lim="400000"/>
          </a:ln>
        </p:spPr>
      </p:pic>
      <p:pic>
        <p:nvPicPr>
          <p:cNvPr id="3" name="Bild" descr="Bild">
            <a:extLst>
              <a:ext uri="{FF2B5EF4-FFF2-40B4-BE49-F238E27FC236}">
                <a16:creationId xmlns:a16="http://schemas.microsoft.com/office/drawing/2014/main" id="{6A8E0E3F-FFAC-CFAB-5759-8CB57348C3E9}"/>
              </a:ext>
            </a:extLst>
          </p:cNvPr>
          <p:cNvPicPr>
            <a:picLocks noChangeAspect="1"/>
          </p:cNvPicPr>
          <p:nvPr/>
        </p:nvPicPr>
        <p:blipFill>
          <a:blip r:embed="rId6"/>
          <a:stretch>
            <a:fillRect/>
          </a:stretch>
        </p:blipFill>
        <p:spPr>
          <a:xfrm>
            <a:off x="6739682" y="3612396"/>
            <a:ext cx="2532480" cy="1918252"/>
          </a:xfrm>
          <a:prstGeom prst="rect">
            <a:avLst/>
          </a:prstGeom>
          <a:ln w="12700">
            <a:miter lim="400000"/>
          </a:ln>
        </p:spPr>
      </p:pic>
      <p:sp>
        <p:nvSpPr>
          <p:cNvPr id="6" name="textruta 5">
            <a:extLst>
              <a:ext uri="{FF2B5EF4-FFF2-40B4-BE49-F238E27FC236}">
                <a16:creationId xmlns:a16="http://schemas.microsoft.com/office/drawing/2014/main" id="{C75CBB05-C92F-17A8-A429-6C918F4028A2}"/>
              </a:ext>
            </a:extLst>
          </p:cNvPr>
          <p:cNvSpPr txBox="1"/>
          <p:nvPr/>
        </p:nvSpPr>
        <p:spPr>
          <a:xfrm>
            <a:off x="6974833" y="3954299"/>
            <a:ext cx="2062178" cy="646331"/>
          </a:xfrm>
          <a:prstGeom prst="rect">
            <a:avLst/>
          </a:prstGeom>
          <a:noFill/>
        </p:spPr>
        <p:txBody>
          <a:bodyPr wrap="square">
            <a:spAutoFit/>
          </a:bodyPr>
          <a:lstStyle/>
          <a:p>
            <a:pPr marL="0" marR="0" lvl="0" indent="0" algn="l" defTabSz="289305" rtl="0" eaLnBrk="1" fontAlgn="base" latinLnBrk="0" hangingPunct="1">
              <a:lnSpc>
                <a:spcPct val="100000"/>
              </a:lnSpc>
              <a:spcBef>
                <a:spcPct val="0"/>
              </a:spcBef>
              <a:spcAft>
                <a:spcPct val="0"/>
              </a:spcAft>
              <a:buClrTx/>
              <a:buSzTx/>
              <a:buFontTx/>
              <a:buNone/>
              <a:tabLst/>
              <a:defRPr/>
            </a:pPr>
            <a:r>
              <a:rPr kumimoji="0" lang="sv-SE" sz="1800" b="0" u="none" strike="noStrike" kern="0" cap="none" spc="0" normalizeH="0" baseline="0" noProof="0" dirty="0">
                <a:ln>
                  <a:noFill/>
                </a:ln>
                <a:solidFill>
                  <a:srgbClr val="FFFFFF"/>
                </a:solidFill>
                <a:effectLst/>
                <a:uLnTx/>
                <a:uFillTx/>
                <a:latin typeface="Oswald Medium" pitchFamily="2" charset="0"/>
              </a:rPr>
              <a:t>”Det var mitt fel att vi blev sena, pappa!”</a:t>
            </a:r>
          </a:p>
        </p:txBody>
      </p:sp>
      <p:sp>
        <p:nvSpPr>
          <p:cNvPr id="8" name="textruta 7">
            <a:extLst>
              <a:ext uri="{FF2B5EF4-FFF2-40B4-BE49-F238E27FC236}">
                <a16:creationId xmlns:a16="http://schemas.microsoft.com/office/drawing/2014/main" id="{83525A71-0485-68FD-C1C5-260E263F885B}"/>
              </a:ext>
            </a:extLst>
          </p:cNvPr>
          <p:cNvSpPr txBox="1"/>
          <p:nvPr/>
        </p:nvSpPr>
        <p:spPr>
          <a:xfrm>
            <a:off x="9384991" y="2199642"/>
            <a:ext cx="2074826" cy="923330"/>
          </a:xfrm>
          <a:prstGeom prst="rect">
            <a:avLst/>
          </a:prstGeom>
          <a:noFill/>
        </p:spPr>
        <p:txBody>
          <a:bodyPr wrap="square">
            <a:spAutoFit/>
          </a:bodyPr>
          <a:lstStyle/>
          <a:p>
            <a:pPr marL="0" marR="0" lvl="0" indent="0" algn="l" defTabSz="289305" rtl="0" eaLnBrk="1" fontAlgn="base" latinLnBrk="0" hangingPunct="1">
              <a:lnSpc>
                <a:spcPct val="100000"/>
              </a:lnSpc>
              <a:spcBef>
                <a:spcPct val="0"/>
              </a:spcBef>
              <a:spcAft>
                <a:spcPct val="0"/>
              </a:spcAft>
              <a:buClrTx/>
              <a:buSzTx/>
              <a:buFontTx/>
              <a:buNone/>
              <a:tabLst/>
              <a:defRPr/>
            </a:pPr>
            <a:r>
              <a:rPr kumimoji="0" lang="sv-SE" sz="1800" b="0" u="none" strike="noStrike" kern="0" cap="none" spc="0" normalizeH="0" baseline="0" noProof="0" dirty="0">
                <a:ln>
                  <a:noFill/>
                </a:ln>
                <a:solidFill>
                  <a:srgbClr val="FFFFFF"/>
                </a:solidFill>
                <a:effectLst/>
                <a:uLnTx/>
                <a:uFillTx/>
                <a:latin typeface="Oswald Medium" pitchFamily="2" charset="0"/>
              </a:rPr>
              <a:t>”Det gör inget, mamma. Jag behöver inte åka </a:t>
            </a:r>
            <a:r>
              <a:rPr kumimoji="0" lang="sv-SE" sz="1800" b="0" u="none" strike="noStrike" kern="0" cap="none" spc="0" normalizeH="0" baseline="0" noProof="0">
                <a:ln>
                  <a:noFill/>
                </a:ln>
                <a:solidFill>
                  <a:srgbClr val="FFFFFF"/>
                </a:solidFill>
                <a:effectLst/>
                <a:uLnTx/>
                <a:uFillTx/>
                <a:latin typeface="Oswald Medium" pitchFamily="2" charset="0"/>
              </a:rPr>
              <a:t>på lägret.” </a:t>
            </a:r>
            <a:endParaRPr kumimoji="0" lang="sv-SE" sz="1800" b="0" u="none" strike="noStrike" kern="0" cap="none" spc="0" normalizeH="0" baseline="0" noProof="0" dirty="0">
              <a:ln>
                <a:noFill/>
              </a:ln>
              <a:solidFill>
                <a:srgbClr val="FFFFFF"/>
              </a:solidFill>
              <a:effectLst/>
              <a:uLnTx/>
              <a:uFillTx/>
              <a:latin typeface="Oswald Medium" pitchFamily="2" charset="0"/>
            </a:endParaRPr>
          </a:p>
        </p:txBody>
      </p:sp>
    </p:spTree>
    <p:extLst>
      <p:ext uri="{BB962C8B-B14F-4D97-AF65-F5344CB8AC3E}">
        <p14:creationId xmlns:p14="http://schemas.microsoft.com/office/powerpoint/2010/main" val="324946307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asted-image.pdf" descr="pasted-image.pdf"/>
          <p:cNvPicPr>
            <a:picLocks noChangeAspect="1"/>
          </p:cNvPicPr>
          <p:nvPr/>
        </p:nvPicPr>
        <p:blipFill>
          <a:blip r:embed="rId3"/>
          <a:srcRect b="4362"/>
          <a:stretch>
            <a:fillRect/>
          </a:stretch>
        </p:blipFill>
        <p:spPr>
          <a:xfrm>
            <a:off x="-21792" y="-4622"/>
            <a:ext cx="12235584" cy="6867244"/>
          </a:xfrm>
          <a:prstGeom prst="rect">
            <a:avLst/>
          </a:prstGeom>
          <a:ln w="12700">
            <a:miter lim="400000"/>
          </a:ln>
        </p:spPr>
      </p:pic>
      <p:sp>
        <p:nvSpPr>
          <p:cNvPr id="252" name="Rubrik 2"/>
          <p:cNvSpPr txBox="1">
            <a:spLocks noGrp="1"/>
          </p:cNvSpPr>
          <p:nvPr>
            <p:ph type="title"/>
          </p:nvPr>
        </p:nvSpPr>
        <p:spPr>
          <a:xfrm>
            <a:off x="-89171" y="2240308"/>
            <a:ext cx="12192001" cy="1769030"/>
          </a:xfrm>
          <a:prstGeom prst="rect">
            <a:avLst/>
          </a:prstGeom>
        </p:spPr>
        <p:txBody>
          <a:bodyPr/>
          <a:lstStyle>
            <a:lvl1pPr algn="ctr">
              <a:defRPr sz="5600" b="0">
                <a:solidFill>
                  <a:srgbClr val="FFFFFF"/>
                </a:solidFill>
                <a:latin typeface="Oswald-Medium"/>
                <a:ea typeface="Oswald-Medium"/>
                <a:cs typeface="Oswald-Medium"/>
                <a:sym typeface="Oswald-Medium"/>
              </a:defRPr>
            </a:lvl1pPr>
          </a:lstStyle>
          <a:p>
            <a:r>
              <a:rPr lang="sv-SE"/>
              <a:t>TACK FÖR IDAG!</a:t>
            </a:r>
            <a:endParaRPr/>
          </a:p>
        </p:txBody>
      </p:sp>
    </p:spTree>
    <p:extLst>
      <p:ext uri="{BB962C8B-B14F-4D97-AF65-F5344CB8AC3E}">
        <p14:creationId xmlns:p14="http://schemas.microsoft.com/office/powerpoint/2010/main" val="315358103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asted-image.pdf" descr="pasted-image.pdf"/>
          <p:cNvPicPr>
            <a:picLocks noChangeAspect="1"/>
          </p:cNvPicPr>
          <p:nvPr/>
        </p:nvPicPr>
        <p:blipFill>
          <a:blip r:embed="rId3"/>
          <a:srcRect b="4362"/>
          <a:stretch>
            <a:fillRect/>
          </a:stretch>
        </p:blipFill>
        <p:spPr>
          <a:xfrm>
            <a:off x="-21792" y="-4622"/>
            <a:ext cx="12235584" cy="6867244"/>
          </a:xfrm>
          <a:prstGeom prst="rect">
            <a:avLst/>
          </a:prstGeom>
          <a:ln w="12700">
            <a:miter lim="400000"/>
          </a:ln>
        </p:spPr>
      </p:pic>
      <p:sp>
        <p:nvSpPr>
          <p:cNvPr id="252" name="Rubrik 2"/>
          <p:cNvSpPr txBox="1">
            <a:spLocks noGrp="1"/>
          </p:cNvSpPr>
          <p:nvPr>
            <p:ph type="title"/>
          </p:nvPr>
        </p:nvSpPr>
        <p:spPr>
          <a:xfrm>
            <a:off x="-21792" y="2306955"/>
            <a:ext cx="12192001" cy="1769030"/>
          </a:xfrm>
          <a:prstGeom prst="rect">
            <a:avLst/>
          </a:prstGeom>
        </p:spPr>
        <p:txBody>
          <a:bodyPr/>
          <a:lstStyle>
            <a:lvl1pPr algn="ctr">
              <a:defRPr sz="5600" b="0">
                <a:solidFill>
                  <a:srgbClr val="FFFFFF"/>
                </a:solidFill>
                <a:latin typeface="Oswald-Medium"/>
                <a:ea typeface="Oswald-Medium"/>
                <a:cs typeface="Oswald-Medium"/>
                <a:sym typeface="Oswald-Medium"/>
              </a:defRPr>
            </a:lvl1pPr>
          </a:lstStyle>
          <a:p>
            <a:r>
              <a:rPr lang="sv-SE"/>
              <a:t>Välkommen till</a:t>
            </a:r>
            <a:br>
              <a:rPr lang="sv-SE"/>
            </a:br>
            <a:r>
              <a:rPr lang="sv-SE" err="1"/>
              <a:t>BiFF</a:t>
            </a:r>
            <a:r>
              <a:rPr lang="sv-SE"/>
              <a:t> – BARN I FÖRÄLDRARS FOKUS</a:t>
            </a:r>
            <a:br>
              <a:rPr lang="sv-SE"/>
            </a:br>
            <a:r>
              <a:rPr lang="sv-SE"/>
              <a:t>Träff 3</a:t>
            </a:r>
            <a:endParaRPr/>
          </a:p>
        </p:txBody>
      </p:sp>
    </p:spTree>
    <p:extLst>
      <p:ext uri="{BB962C8B-B14F-4D97-AF65-F5344CB8AC3E}">
        <p14:creationId xmlns:p14="http://schemas.microsoft.com/office/powerpoint/2010/main" val="255744379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asted-image.pdf" descr="pasted-image.pdf"/>
          <p:cNvPicPr>
            <a:picLocks noChangeAspect="1"/>
          </p:cNvPicPr>
          <p:nvPr/>
        </p:nvPicPr>
        <p:blipFill>
          <a:blip r:embed="rId3"/>
          <a:srcRect b="4362"/>
          <a:stretch>
            <a:fillRect/>
          </a:stretch>
        </p:blipFill>
        <p:spPr>
          <a:xfrm>
            <a:off x="-21792" y="-4622"/>
            <a:ext cx="12235584" cy="6867244"/>
          </a:xfrm>
          <a:prstGeom prst="rect">
            <a:avLst/>
          </a:prstGeom>
          <a:ln w="12700">
            <a:miter lim="400000"/>
          </a:ln>
        </p:spPr>
      </p:pic>
      <p:sp>
        <p:nvSpPr>
          <p:cNvPr id="252" name="Rubrik 2"/>
          <p:cNvSpPr txBox="1">
            <a:spLocks noGrp="1"/>
          </p:cNvSpPr>
          <p:nvPr>
            <p:ph type="title"/>
          </p:nvPr>
        </p:nvSpPr>
        <p:spPr>
          <a:xfrm>
            <a:off x="-21792" y="2306955"/>
            <a:ext cx="12192001" cy="1769030"/>
          </a:xfrm>
          <a:prstGeom prst="rect">
            <a:avLst/>
          </a:prstGeom>
        </p:spPr>
        <p:txBody>
          <a:bodyPr/>
          <a:lstStyle>
            <a:lvl1pPr algn="ctr">
              <a:defRPr sz="5600" b="0">
                <a:solidFill>
                  <a:srgbClr val="FFFFFF"/>
                </a:solidFill>
                <a:latin typeface="Oswald-Medium"/>
                <a:ea typeface="Oswald-Medium"/>
                <a:cs typeface="Oswald-Medium"/>
                <a:sym typeface="Oswald-Medium"/>
              </a:defRPr>
            </a:lvl1pPr>
          </a:lstStyle>
          <a:p>
            <a:r>
              <a:rPr lang="sv-SE"/>
              <a:t>Välkommen till</a:t>
            </a:r>
            <a:br>
              <a:rPr lang="sv-SE"/>
            </a:br>
            <a:r>
              <a:rPr lang="sv-SE" err="1"/>
              <a:t>BiFF</a:t>
            </a:r>
            <a:r>
              <a:rPr lang="sv-SE"/>
              <a:t> – BARN I FÖRÄLDRARS FOKUS</a:t>
            </a:r>
            <a:br>
              <a:rPr lang="sv-SE"/>
            </a:br>
            <a:r>
              <a:rPr lang="sv-SE"/>
              <a:t>Träff 4</a:t>
            </a:r>
            <a:endParaRPr/>
          </a:p>
        </p:txBody>
      </p:sp>
    </p:spTree>
    <p:extLst>
      <p:ext uri="{BB962C8B-B14F-4D97-AF65-F5344CB8AC3E}">
        <p14:creationId xmlns:p14="http://schemas.microsoft.com/office/powerpoint/2010/main" val="12241987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ktangel"/>
          <p:cNvSpPr/>
          <p:nvPr/>
        </p:nvSpPr>
        <p:spPr>
          <a:xfrm>
            <a:off x="-85759" y="1327218"/>
            <a:ext cx="12363518" cy="6998790"/>
          </a:xfrm>
          <a:prstGeom prst="rect">
            <a:avLst/>
          </a:prstGeom>
          <a:solidFill>
            <a:srgbClr val="FFFFFF"/>
          </a:solidFill>
          <a:ln w="12700">
            <a:miter lim="400000"/>
          </a:ln>
        </p:spPr>
        <p:txBody>
          <a:bodyPr lIns="45719" rIns="45719" anchor="ctr"/>
          <a:lstStyle/>
          <a:p>
            <a:pPr>
              <a:defRPr>
                <a:solidFill>
                  <a:srgbClr val="FFFFFF"/>
                </a:solidFill>
              </a:defRPr>
            </a:pPr>
            <a:endParaRPr/>
          </a:p>
        </p:txBody>
      </p:sp>
      <p:pic>
        <p:nvPicPr>
          <p:cNvPr id="267" name="Bild" descr="Bild"/>
          <p:cNvPicPr>
            <a:picLocks noChangeAspect="1"/>
          </p:cNvPicPr>
          <p:nvPr/>
        </p:nvPicPr>
        <p:blipFill>
          <a:blip r:embed="rId3"/>
          <a:stretch>
            <a:fillRect/>
          </a:stretch>
        </p:blipFill>
        <p:spPr>
          <a:xfrm>
            <a:off x="-470" y="-6871"/>
            <a:ext cx="12192940" cy="1334089"/>
          </a:xfrm>
          <a:prstGeom prst="rect">
            <a:avLst/>
          </a:prstGeom>
          <a:ln w="12700">
            <a:miter lim="400000"/>
          </a:ln>
        </p:spPr>
      </p:pic>
      <p:sp>
        <p:nvSpPr>
          <p:cNvPr id="268" name="Rubrik 2"/>
          <p:cNvSpPr txBox="1">
            <a:spLocks noGrp="1"/>
          </p:cNvSpPr>
          <p:nvPr>
            <p:ph type="title"/>
          </p:nvPr>
        </p:nvSpPr>
        <p:spPr>
          <a:xfrm>
            <a:off x="754718" y="506723"/>
            <a:ext cx="11523041" cy="506902"/>
          </a:xfrm>
          <a:prstGeom prst="rect">
            <a:avLst/>
          </a:prstGeom>
        </p:spPr>
        <p:txBody>
          <a:bodyPr/>
          <a:lstStyle>
            <a:lvl1pPr defTabSz="219455">
              <a:defRPr sz="2688" b="0">
                <a:solidFill>
                  <a:srgbClr val="FFFFFF"/>
                </a:solidFill>
                <a:latin typeface="Oswald-Medium"/>
                <a:ea typeface="Oswald-Medium"/>
                <a:cs typeface="Oswald-Medium"/>
                <a:sym typeface="Oswald-Medium"/>
              </a:defRPr>
            </a:lvl1pPr>
          </a:lstStyle>
          <a:p>
            <a:r>
              <a:rPr lang="sv-SE" sz="3200"/>
              <a:t>BARNS UTVECKLING</a:t>
            </a:r>
            <a:endParaRPr sz="3200"/>
          </a:p>
        </p:txBody>
      </p:sp>
      <p:sp>
        <p:nvSpPr>
          <p:cNvPr id="269" name="textruta 8"/>
          <p:cNvSpPr txBox="1"/>
          <p:nvPr/>
        </p:nvSpPr>
        <p:spPr>
          <a:xfrm>
            <a:off x="924619" y="1785503"/>
            <a:ext cx="5434476" cy="5386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214313" indent="-214313">
              <a:lnSpc>
                <a:spcPct val="150000"/>
              </a:lnSpc>
              <a:buFont typeface="Arial" panose="020B0604020202020204" pitchFamily="34" charset="0"/>
              <a:buChar char="•"/>
            </a:pPr>
            <a:r>
              <a:rPr lang="sv-SE" sz="2000">
                <a:latin typeface="Lato" panose="020F0502020204030203" pitchFamily="34" charset="0"/>
              </a:rPr>
              <a:t>Den första tiden</a:t>
            </a:r>
          </a:p>
          <a:p>
            <a:pPr marL="214313" indent="-214313">
              <a:lnSpc>
                <a:spcPct val="150000"/>
              </a:lnSpc>
              <a:buFont typeface="Arial" panose="020B0604020202020204" pitchFamily="34" charset="0"/>
              <a:buChar char="•"/>
            </a:pPr>
            <a:endParaRPr lang="sv-SE" sz="2000">
              <a:latin typeface="Lato" panose="020F0502020204030203" pitchFamily="34" charset="0"/>
            </a:endParaRPr>
          </a:p>
          <a:p>
            <a:pPr marL="214313" indent="-214313">
              <a:lnSpc>
                <a:spcPct val="150000"/>
              </a:lnSpc>
              <a:buFont typeface="Arial" panose="020B0604020202020204" pitchFamily="34" charset="0"/>
              <a:buChar char="•"/>
            </a:pPr>
            <a:r>
              <a:rPr lang="sv-SE" sz="2000">
                <a:latin typeface="Lato" panose="020F0502020204030203" pitchFamily="34" charset="0"/>
              </a:rPr>
              <a:t>Lägre förskoleåldern</a:t>
            </a:r>
          </a:p>
          <a:p>
            <a:pPr marL="214313" indent="-214313">
              <a:lnSpc>
                <a:spcPct val="150000"/>
              </a:lnSpc>
              <a:buFont typeface="Arial" panose="020B0604020202020204" pitchFamily="34" charset="0"/>
              <a:buChar char="•"/>
            </a:pPr>
            <a:endParaRPr lang="sv-SE" sz="2000">
              <a:latin typeface="Lato" panose="020F0502020204030203" pitchFamily="34" charset="0"/>
            </a:endParaRPr>
          </a:p>
          <a:p>
            <a:pPr marL="214313" indent="-214313">
              <a:lnSpc>
                <a:spcPct val="150000"/>
              </a:lnSpc>
              <a:buFont typeface="Arial" panose="020B0604020202020204" pitchFamily="34" charset="0"/>
              <a:buChar char="•"/>
            </a:pPr>
            <a:r>
              <a:rPr lang="sv-SE" sz="2000">
                <a:latin typeface="Lato" panose="020F0502020204030203" pitchFamily="34" charset="0"/>
              </a:rPr>
              <a:t>Övre förskoleåldern</a:t>
            </a:r>
          </a:p>
          <a:p>
            <a:pPr>
              <a:lnSpc>
                <a:spcPct val="150000"/>
              </a:lnSpc>
            </a:pPr>
            <a:r>
              <a:rPr lang="sv-SE" sz="2000">
                <a:latin typeface="Lato" panose="020F0502020204030203" pitchFamily="34" charset="0"/>
              </a:rPr>
              <a:t>   </a:t>
            </a:r>
          </a:p>
          <a:p>
            <a:pPr marL="214313" indent="-214313">
              <a:lnSpc>
                <a:spcPct val="150000"/>
              </a:lnSpc>
              <a:buFont typeface="Arial" panose="020B0604020202020204" pitchFamily="34" charset="0"/>
              <a:buChar char="•"/>
            </a:pPr>
            <a:r>
              <a:rPr lang="sv-SE" sz="2000">
                <a:latin typeface="Lato" panose="020F0502020204030203" pitchFamily="34" charset="0"/>
              </a:rPr>
              <a:t>Skolåldern</a:t>
            </a:r>
          </a:p>
          <a:p>
            <a:pPr marL="214313" indent="-214313">
              <a:lnSpc>
                <a:spcPct val="150000"/>
              </a:lnSpc>
              <a:buFont typeface="Arial" panose="020B0604020202020204" pitchFamily="34" charset="0"/>
              <a:buChar char="•"/>
            </a:pPr>
            <a:endParaRPr lang="sv-SE" sz="2000">
              <a:latin typeface="Lato" panose="020F0502020204030203" pitchFamily="34" charset="0"/>
            </a:endParaRPr>
          </a:p>
          <a:p>
            <a:pPr marL="214313" indent="-214313">
              <a:lnSpc>
                <a:spcPct val="150000"/>
              </a:lnSpc>
              <a:buFont typeface="Arial" panose="020B0604020202020204" pitchFamily="34" charset="0"/>
              <a:buChar char="•"/>
            </a:pPr>
            <a:r>
              <a:rPr lang="sv-SE" sz="2000">
                <a:latin typeface="Lato" panose="020F0502020204030203" pitchFamily="34" charset="0"/>
              </a:rPr>
              <a:t>Tonårstiden</a:t>
            </a:r>
          </a:p>
          <a:p>
            <a:pPr marL="214313" indent="-214313">
              <a:lnSpc>
                <a:spcPct val="150000"/>
              </a:lnSpc>
              <a:buFont typeface="Arial" panose="020B0604020202020204" pitchFamily="34" charset="0"/>
              <a:buChar char="•"/>
            </a:pPr>
            <a:endParaRPr lang="sv-SE" sz="2000">
              <a:latin typeface="Lato" panose="020F0502020204030203" pitchFamily="34" charset="0"/>
            </a:endParaRPr>
          </a:p>
          <a:p>
            <a:pPr marL="214313" indent="-214313">
              <a:lnSpc>
                <a:spcPct val="150000"/>
              </a:lnSpc>
              <a:buFont typeface="Arial" panose="020B0604020202020204" pitchFamily="34" charset="0"/>
              <a:buChar char="•"/>
            </a:pPr>
            <a:endParaRPr lang="sv-SE" sz="2000">
              <a:latin typeface="Lato" panose="020F0502020204030203" pitchFamily="34" charset="0"/>
            </a:endParaRPr>
          </a:p>
          <a:p>
            <a:pPr marL="342900" indent="-342900">
              <a:buFont typeface="Arial" panose="020B0604020202020204" pitchFamily="34" charset="0"/>
              <a:buChar char="•"/>
            </a:pPr>
            <a:endParaRPr lang="sv-SE" sz="2000"/>
          </a:p>
        </p:txBody>
      </p:sp>
      <p:pic>
        <p:nvPicPr>
          <p:cNvPr id="2" name="Bild" descr="Bild">
            <a:extLst>
              <a:ext uri="{FF2B5EF4-FFF2-40B4-BE49-F238E27FC236}">
                <a16:creationId xmlns:a16="http://schemas.microsoft.com/office/drawing/2014/main" id="{F9C723ED-D0B4-E6D2-FE7A-C27B20752DEC}"/>
              </a:ext>
            </a:extLst>
          </p:cNvPr>
          <p:cNvPicPr>
            <a:picLocks noChangeAspect="1"/>
          </p:cNvPicPr>
          <p:nvPr/>
        </p:nvPicPr>
        <p:blipFill>
          <a:blip r:embed="rId4"/>
          <a:stretch>
            <a:fillRect/>
          </a:stretch>
        </p:blipFill>
        <p:spPr>
          <a:xfrm>
            <a:off x="5501366" y="1429398"/>
            <a:ext cx="2689584" cy="1168322"/>
          </a:xfrm>
          <a:prstGeom prst="rect">
            <a:avLst/>
          </a:prstGeom>
          <a:ln w="12700">
            <a:miter lim="400000"/>
          </a:ln>
        </p:spPr>
      </p:pic>
      <p:pic>
        <p:nvPicPr>
          <p:cNvPr id="4" name="Bild" descr="Bild">
            <a:extLst>
              <a:ext uri="{FF2B5EF4-FFF2-40B4-BE49-F238E27FC236}">
                <a16:creationId xmlns:a16="http://schemas.microsoft.com/office/drawing/2014/main" id="{BEA1FE79-DB63-1129-898C-A33E21AA3EE7}"/>
              </a:ext>
            </a:extLst>
          </p:cNvPr>
          <p:cNvPicPr>
            <a:picLocks noChangeAspect="1"/>
          </p:cNvPicPr>
          <p:nvPr/>
        </p:nvPicPr>
        <p:blipFill>
          <a:blip r:embed="rId5"/>
          <a:stretch>
            <a:fillRect/>
          </a:stretch>
        </p:blipFill>
        <p:spPr>
          <a:xfrm>
            <a:off x="6890759" y="3790922"/>
            <a:ext cx="1890446" cy="1497456"/>
          </a:xfrm>
          <a:prstGeom prst="rect">
            <a:avLst/>
          </a:prstGeom>
          <a:ln w="12700">
            <a:miter lim="400000"/>
          </a:ln>
        </p:spPr>
      </p:pic>
      <p:pic>
        <p:nvPicPr>
          <p:cNvPr id="5" name="Bild" descr="Bild">
            <a:extLst>
              <a:ext uri="{FF2B5EF4-FFF2-40B4-BE49-F238E27FC236}">
                <a16:creationId xmlns:a16="http://schemas.microsoft.com/office/drawing/2014/main" id="{7521E228-17F4-219D-DAB4-8E0CCAFC2053}"/>
              </a:ext>
            </a:extLst>
          </p:cNvPr>
          <p:cNvPicPr>
            <a:picLocks noChangeAspect="1"/>
          </p:cNvPicPr>
          <p:nvPr/>
        </p:nvPicPr>
        <p:blipFill>
          <a:blip r:embed="rId6"/>
          <a:stretch>
            <a:fillRect/>
          </a:stretch>
        </p:blipFill>
        <p:spPr>
          <a:xfrm>
            <a:off x="7519210" y="2203512"/>
            <a:ext cx="2266688" cy="1540145"/>
          </a:xfrm>
          <a:prstGeom prst="rect">
            <a:avLst/>
          </a:prstGeom>
          <a:ln w="12700">
            <a:miter lim="400000"/>
          </a:ln>
        </p:spPr>
      </p:pic>
      <p:pic>
        <p:nvPicPr>
          <p:cNvPr id="6" name="Bild" descr="Bild">
            <a:extLst>
              <a:ext uri="{FF2B5EF4-FFF2-40B4-BE49-F238E27FC236}">
                <a16:creationId xmlns:a16="http://schemas.microsoft.com/office/drawing/2014/main" id="{E128DC81-B33A-A454-288C-21540C076419}"/>
              </a:ext>
            </a:extLst>
          </p:cNvPr>
          <p:cNvPicPr>
            <a:picLocks noChangeAspect="1"/>
          </p:cNvPicPr>
          <p:nvPr/>
        </p:nvPicPr>
        <p:blipFill>
          <a:blip r:embed="rId7"/>
          <a:stretch>
            <a:fillRect/>
          </a:stretch>
        </p:blipFill>
        <p:spPr>
          <a:xfrm>
            <a:off x="5107085" y="3127070"/>
            <a:ext cx="1697913" cy="1286101"/>
          </a:xfrm>
          <a:prstGeom prst="rect">
            <a:avLst/>
          </a:prstGeom>
          <a:ln w="12700">
            <a:miter lim="400000"/>
          </a:ln>
        </p:spPr>
      </p:pic>
      <p:pic>
        <p:nvPicPr>
          <p:cNvPr id="7" name="Bild" descr="Bild">
            <a:extLst>
              <a:ext uri="{FF2B5EF4-FFF2-40B4-BE49-F238E27FC236}">
                <a16:creationId xmlns:a16="http://schemas.microsoft.com/office/drawing/2014/main" id="{3B710B02-F7DE-9901-129F-90E3D1B892A0}"/>
              </a:ext>
            </a:extLst>
          </p:cNvPr>
          <p:cNvPicPr>
            <a:picLocks noChangeAspect="1"/>
          </p:cNvPicPr>
          <p:nvPr/>
        </p:nvPicPr>
        <p:blipFill>
          <a:blip r:embed="rId8"/>
          <a:stretch>
            <a:fillRect/>
          </a:stretch>
        </p:blipFill>
        <p:spPr>
          <a:xfrm>
            <a:off x="4848807" y="4929592"/>
            <a:ext cx="1999071" cy="1077268"/>
          </a:xfrm>
          <a:prstGeom prst="rect">
            <a:avLst/>
          </a:prstGeom>
          <a:ln w="12700">
            <a:miter lim="400000"/>
          </a:ln>
        </p:spPr>
      </p:pic>
      <p:sp>
        <p:nvSpPr>
          <p:cNvPr id="9" name="textruta 8">
            <a:extLst>
              <a:ext uri="{FF2B5EF4-FFF2-40B4-BE49-F238E27FC236}">
                <a16:creationId xmlns:a16="http://schemas.microsoft.com/office/drawing/2014/main" id="{1390F0F1-0DB2-D72C-F038-A6437643AD60}"/>
              </a:ext>
            </a:extLst>
          </p:cNvPr>
          <p:cNvSpPr txBox="1"/>
          <p:nvPr/>
        </p:nvSpPr>
        <p:spPr>
          <a:xfrm>
            <a:off x="5588061" y="1695163"/>
            <a:ext cx="6179904" cy="400110"/>
          </a:xfrm>
          <a:prstGeom prst="rect">
            <a:avLst/>
          </a:prstGeom>
          <a:noFill/>
        </p:spPr>
        <p:txBody>
          <a:bodyPr wrap="square">
            <a:spAutoFit/>
          </a:bodyPr>
          <a:lstStyle/>
          <a:p>
            <a:pPr marL="0" marR="0" lvl="0" indent="0" algn="l" defTabSz="289305" rtl="0" eaLnBrk="1" fontAlgn="base" latinLnBrk="0" hangingPunct="1">
              <a:lnSpc>
                <a:spcPct val="100000"/>
              </a:lnSpc>
              <a:spcBef>
                <a:spcPct val="0"/>
              </a:spcBef>
              <a:spcAft>
                <a:spcPct val="0"/>
              </a:spcAft>
              <a:buClrTx/>
              <a:buSzTx/>
              <a:buFontTx/>
              <a:buNone/>
              <a:tabLst/>
              <a:defRPr/>
            </a:pPr>
            <a:r>
              <a:rPr kumimoji="0" lang="sv-SE" sz="2000" b="0" u="none" strike="noStrike" kern="0" cap="none" spc="0" normalizeH="0" baseline="0" noProof="0" dirty="0">
                <a:ln>
                  <a:noFill/>
                </a:ln>
                <a:solidFill>
                  <a:srgbClr val="FFFFFF"/>
                </a:solidFill>
                <a:effectLst/>
                <a:uLnTx/>
                <a:uFillTx/>
                <a:latin typeface="Oswald Medium" pitchFamily="2" charset="0"/>
              </a:rPr>
              <a:t>”Vågar jag lita på dig?”</a:t>
            </a:r>
          </a:p>
        </p:txBody>
      </p:sp>
      <p:sp>
        <p:nvSpPr>
          <p:cNvPr id="11" name="textruta 10">
            <a:extLst>
              <a:ext uri="{FF2B5EF4-FFF2-40B4-BE49-F238E27FC236}">
                <a16:creationId xmlns:a16="http://schemas.microsoft.com/office/drawing/2014/main" id="{C08DCE36-00E1-7ABF-D939-46467B0DB655}"/>
              </a:ext>
            </a:extLst>
          </p:cNvPr>
          <p:cNvSpPr txBox="1"/>
          <p:nvPr/>
        </p:nvSpPr>
        <p:spPr>
          <a:xfrm>
            <a:off x="7519210" y="2682686"/>
            <a:ext cx="6179904" cy="400110"/>
          </a:xfrm>
          <a:prstGeom prst="rect">
            <a:avLst/>
          </a:prstGeom>
          <a:noFill/>
        </p:spPr>
        <p:txBody>
          <a:bodyPr wrap="square">
            <a:spAutoFit/>
          </a:bodyPr>
          <a:lstStyle/>
          <a:p>
            <a:pPr marL="0" marR="0" lvl="0" indent="0" algn="l" defTabSz="289305" rtl="0" eaLnBrk="1" fontAlgn="base" latinLnBrk="0" hangingPunct="1">
              <a:lnSpc>
                <a:spcPct val="100000"/>
              </a:lnSpc>
              <a:spcBef>
                <a:spcPct val="0"/>
              </a:spcBef>
              <a:spcAft>
                <a:spcPct val="0"/>
              </a:spcAft>
              <a:buClrTx/>
              <a:buSzTx/>
              <a:buFontTx/>
              <a:buNone/>
              <a:tabLst/>
              <a:defRPr/>
            </a:pPr>
            <a:r>
              <a:rPr kumimoji="0" lang="sv-SE" sz="2000" b="0" u="none" strike="noStrike" kern="0" cap="none" spc="0" normalizeH="0" baseline="0" noProof="0" dirty="0">
                <a:ln>
                  <a:noFill/>
                </a:ln>
                <a:solidFill>
                  <a:srgbClr val="FFFFFF"/>
                </a:solidFill>
                <a:effectLst/>
                <a:uLnTx/>
                <a:uFillTx/>
                <a:latin typeface="Oswald Medium" pitchFamily="2" charset="0"/>
              </a:rPr>
              <a:t>”Klarar jag det här?”</a:t>
            </a:r>
          </a:p>
        </p:txBody>
      </p:sp>
      <p:sp>
        <p:nvSpPr>
          <p:cNvPr id="13" name="textruta 12">
            <a:extLst>
              <a:ext uri="{FF2B5EF4-FFF2-40B4-BE49-F238E27FC236}">
                <a16:creationId xmlns:a16="http://schemas.microsoft.com/office/drawing/2014/main" id="{607B1F73-50E8-E974-AB39-A04997FE4BC9}"/>
              </a:ext>
            </a:extLst>
          </p:cNvPr>
          <p:cNvSpPr txBox="1"/>
          <p:nvPr/>
        </p:nvSpPr>
        <p:spPr>
          <a:xfrm>
            <a:off x="5107085" y="3450741"/>
            <a:ext cx="6179904" cy="400110"/>
          </a:xfrm>
          <a:prstGeom prst="rect">
            <a:avLst/>
          </a:prstGeom>
          <a:noFill/>
        </p:spPr>
        <p:txBody>
          <a:bodyPr wrap="square">
            <a:spAutoFit/>
          </a:bodyPr>
          <a:lstStyle/>
          <a:p>
            <a:pPr marL="0" marR="0" lvl="0" indent="0" algn="l" defTabSz="289305" rtl="0" eaLnBrk="1" fontAlgn="base" latinLnBrk="0" hangingPunct="1">
              <a:lnSpc>
                <a:spcPct val="100000"/>
              </a:lnSpc>
              <a:spcBef>
                <a:spcPct val="0"/>
              </a:spcBef>
              <a:spcAft>
                <a:spcPct val="0"/>
              </a:spcAft>
              <a:buClrTx/>
              <a:buSzTx/>
              <a:buFontTx/>
              <a:buNone/>
              <a:tabLst/>
              <a:defRPr/>
            </a:pPr>
            <a:r>
              <a:rPr kumimoji="0" lang="sv-SE" sz="2000" b="0" u="none" strike="noStrike" kern="0" cap="none" spc="0" normalizeH="0" baseline="0" noProof="0" dirty="0">
                <a:ln>
                  <a:noFill/>
                </a:ln>
                <a:solidFill>
                  <a:srgbClr val="FFFFFF"/>
                </a:solidFill>
                <a:effectLst/>
                <a:uLnTx/>
                <a:uFillTx/>
                <a:latin typeface="Oswald Medium" pitchFamily="2" charset="0"/>
              </a:rPr>
              <a:t>”Gör jag rätt?”</a:t>
            </a:r>
          </a:p>
        </p:txBody>
      </p:sp>
      <p:sp>
        <p:nvSpPr>
          <p:cNvPr id="17" name="textruta 16">
            <a:extLst>
              <a:ext uri="{FF2B5EF4-FFF2-40B4-BE49-F238E27FC236}">
                <a16:creationId xmlns:a16="http://schemas.microsoft.com/office/drawing/2014/main" id="{ADE2EE21-5CF4-672A-C79A-A2191A24D0AD}"/>
              </a:ext>
            </a:extLst>
          </p:cNvPr>
          <p:cNvSpPr txBox="1"/>
          <p:nvPr/>
        </p:nvSpPr>
        <p:spPr>
          <a:xfrm>
            <a:off x="7108233" y="4236387"/>
            <a:ext cx="6179904" cy="400110"/>
          </a:xfrm>
          <a:prstGeom prst="rect">
            <a:avLst/>
          </a:prstGeom>
          <a:noFill/>
        </p:spPr>
        <p:txBody>
          <a:bodyPr wrap="square">
            <a:spAutoFit/>
          </a:bodyPr>
          <a:lstStyle/>
          <a:p>
            <a:pPr defTabSz="289305" fontAlgn="base">
              <a:spcBef>
                <a:spcPct val="0"/>
              </a:spcBef>
              <a:spcAft>
                <a:spcPct val="0"/>
              </a:spcAft>
              <a:defRPr/>
            </a:pPr>
            <a:r>
              <a:rPr lang="sv-SE" sz="2000" kern="0" dirty="0">
                <a:solidFill>
                  <a:srgbClr val="FFFFFF"/>
                </a:solidFill>
                <a:latin typeface="Oswald Medium" pitchFamily="2" charset="0"/>
              </a:rPr>
              <a:t>”Duger jag?”</a:t>
            </a:r>
          </a:p>
        </p:txBody>
      </p:sp>
      <p:sp>
        <p:nvSpPr>
          <p:cNvPr id="19" name="textruta 18">
            <a:extLst>
              <a:ext uri="{FF2B5EF4-FFF2-40B4-BE49-F238E27FC236}">
                <a16:creationId xmlns:a16="http://schemas.microsoft.com/office/drawing/2014/main" id="{10870C2C-A291-2F3E-5492-AB3D0D8ED417}"/>
              </a:ext>
            </a:extLst>
          </p:cNvPr>
          <p:cNvSpPr txBox="1"/>
          <p:nvPr/>
        </p:nvSpPr>
        <p:spPr>
          <a:xfrm>
            <a:off x="4995009" y="5307228"/>
            <a:ext cx="6272372" cy="400110"/>
          </a:xfrm>
          <a:prstGeom prst="rect">
            <a:avLst/>
          </a:prstGeom>
          <a:noFill/>
        </p:spPr>
        <p:txBody>
          <a:bodyPr wrap="square">
            <a:spAutoFit/>
          </a:bodyPr>
          <a:lstStyle/>
          <a:p>
            <a:pPr defTabSz="289305" fontAlgn="base">
              <a:spcBef>
                <a:spcPct val="0"/>
              </a:spcBef>
              <a:spcAft>
                <a:spcPct val="0"/>
              </a:spcAft>
              <a:defRPr/>
            </a:pPr>
            <a:r>
              <a:rPr lang="sv-SE" sz="2000" kern="0" dirty="0">
                <a:solidFill>
                  <a:srgbClr val="FFFFFF"/>
                </a:solidFill>
                <a:latin typeface="Oswald Medium" pitchFamily="2" charset="0"/>
              </a:rPr>
              <a:t>”Vem är jag?”</a:t>
            </a:r>
          </a:p>
        </p:txBody>
      </p:sp>
    </p:spTree>
    <p:extLst>
      <p:ext uri="{BB962C8B-B14F-4D97-AF65-F5344CB8AC3E}">
        <p14:creationId xmlns:p14="http://schemas.microsoft.com/office/powerpoint/2010/main" val="182729528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ktangel"/>
          <p:cNvSpPr/>
          <p:nvPr/>
        </p:nvSpPr>
        <p:spPr>
          <a:xfrm>
            <a:off x="-85759" y="1327218"/>
            <a:ext cx="12363518" cy="6998790"/>
          </a:xfrm>
          <a:prstGeom prst="rect">
            <a:avLst/>
          </a:prstGeom>
          <a:solidFill>
            <a:srgbClr val="FFFFFF"/>
          </a:solidFill>
          <a:ln w="12700">
            <a:miter lim="400000"/>
          </a:ln>
        </p:spPr>
        <p:txBody>
          <a:bodyPr lIns="45719" rIns="45719" anchor="ctr"/>
          <a:lstStyle/>
          <a:p>
            <a:pPr>
              <a:defRPr>
                <a:solidFill>
                  <a:srgbClr val="FFFFFF"/>
                </a:solidFill>
              </a:defRPr>
            </a:pPr>
            <a:endParaRPr/>
          </a:p>
        </p:txBody>
      </p:sp>
      <p:pic>
        <p:nvPicPr>
          <p:cNvPr id="267" name="Bild" descr="Bild"/>
          <p:cNvPicPr>
            <a:picLocks noChangeAspect="1"/>
          </p:cNvPicPr>
          <p:nvPr/>
        </p:nvPicPr>
        <p:blipFill>
          <a:blip r:embed="rId3"/>
          <a:stretch>
            <a:fillRect/>
          </a:stretch>
        </p:blipFill>
        <p:spPr>
          <a:xfrm>
            <a:off x="-470" y="-6871"/>
            <a:ext cx="12192940" cy="1334089"/>
          </a:xfrm>
          <a:prstGeom prst="rect">
            <a:avLst/>
          </a:prstGeom>
          <a:ln w="12700">
            <a:miter lim="400000"/>
          </a:ln>
        </p:spPr>
      </p:pic>
      <p:sp>
        <p:nvSpPr>
          <p:cNvPr id="268" name="Rubrik 2"/>
          <p:cNvSpPr txBox="1">
            <a:spLocks noGrp="1"/>
          </p:cNvSpPr>
          <p:nvPr>
            <p:ph type="title"/>
          </p:nvPr>
        </p:nvSpPr>
        <p:spPr>
          <a:xfrm>
            <a:off x="754718" y="506723"/>
            <a:ext cx="11523041" cy="506902"/>
          </a:xfrm>
          <a:prstGeom prst="rect">
            <a:avLst/>
          </a:prstGeom>
        </p:spPr>
        <p:txBody>
          <a:bodyPr/>
          <a:lstStyle>
            <a:lvl1pPr defTabSz="219455">
              <a:defRPr sz="2688" b="0">
                <a:solidFill>
                  <a:srgbClr val="FFFFFF"/>
                </a:solidFill>
                <a:latin typeface="Oswald-Medium"/>
                <a:ea typeface="Oswald-Medium"/>
                <a:cs typeface="Oswald-Medium"/>
                <a:sym typeface="Oswald-Medium"/>
              </a:defRPr>
            </a:lvl1pPr>
          </a:lstStyle>
          <a:p>
            <a:r>
              <a:rPr lang="sv-SE" sz="3200"/>
              <a:t>FAMILJERÄTTSLIGA FAKTA</a:t>
            </a:r>
            <a:endParaRPr sz="3200"/>
          </a:p>
        </p:txBody>
      </p:sp>
      <p:sp>
        <p:nvSpPr>
          <p:cNvPr id="269" name="textruta 8"/>
          <p:cNvSpPr txBox="1"/>
          <p:nvPr/>
        </p:nvSpPr>
        <p:spPr>
          <a:xfrm>
            <a:off x="678646" y="2347714"/>
            <a:ext cx="9009884" cy="2714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214313" indent="-214313">
              <a:lnSpc>
                <a:spcPct val="200000"/>
              </a:lnSpc>
              <a:buFont typeface="Arial" panose="020B0604020202020204" pitchFamily="34" charset="0"/>
              <a:buChar char="•"/>
            </a:pPr>
            <a:r>
              <a:rPr lang="sv-SE" sz="2000" dirty="0">
                <a:latin typeface="Lato" panose="020F0502020204030203" pitchFamily="34" charset="0"/>
              </a:rPr>
              <a:t>Under 2024 var </a:t>
            </a:r>
            <a:r>
              <a:rPr lang="sv-SE" sz="2000">
                <a:latin typeface="Lato" panose="020F0502020204030203" pitchFamily="34" charset="0"/>
              </a:rPr>
              <a:t>drygt 65 000 </a:t>
            </a:r>
            <a:r>
              <a:rPr lang="sv-SE" sz="2000" dirty="0">
                <a:latin typeface="Lato" panose="020F0502020204030203" pitchFamily="34" charset="0"/>
              </a:rPr>
              <a:t>barn med om att deras föräldrar separerade.</a:t>
            </a:r>
          </a:p>
          <a:p>
            <a:pPr marL="214313" indent="-214313">
              <a:lnSpc>
                <a:spcPct val="200000"/>
              </a:lnSpc>
              <a:buFont typeface="Arial" panose="020B0604020202020204" pitchFamily="34" charset="0"/>
              <a:buChar char="•"/>
            </a:pPr>
            <a:r>
              <a:rPr lang="sv-SE" sz="2000" dirty="0">
                <a:latin typeface="Lato" panose="020F0502020204030203" pitchFamily="34" charset="0"/>
              </a:rPr>
              <a:t>Föräldrar till ca 21 000 barn deltog i samarbetssamtal.</a:t>
            </a:r>
          </a:p>
          <a:p>
            <a:pPr marL="214313" indent="-214313">
              <a:lnSpc>
                <a:spcPct val="200000"/>
              </a:lnSpc>
              <a:buFont typeface="Arial" panose="020B0604020202020204" pitchFamily="34" charset="0"/>
              <a:buChar char="•"/>
            </a:pPr>
            <a:r>
              <a:rPr lang="sv-SE" sz="2000" dirty="0">
                <a:latin typeface="Lato" panose="020F0502020204030203" pitchFamily="34" charset="0"/>
              </a:rPr>
              <a:t>Ca 6 000 barn var aktuella för utredning om vårdnad, boende och umgänge.</a:t>
            </a:r>
          </a:p>
          <a:p>
            <a:pPr marL="214313" indent="-214313">
              <a:lnSpc>
                <a:spcPct val="150000"/>
              </a:lnSpc>
              <a:buFont typeface="Arial" panose="020B0604020202020204" pitchFamily="34" charset="0"/>
              <a:buChar char="•"/>
            </a:pPr>
            <a:endParaRPr lang="sv-SE" sz="2000" dirty="0">
              <a:latin typeface="Lato" panose="020F0502020204030203" pitchFamily="34" charset="0"/>
            </a:endParaRPr>
          </a:p>
          <a:p>
            <a:pPr>
              <a:lnSpc>
                <a:spcPct val="150000"/>
              </a:lnSpc>
            </a:pPr>
            <a:r>
              <a:rPr lang="sv-SE" sz="2000" dirty="0">
                <a:latin typeface="Lato" panose="020F0502020204030203" pitchFamily="34" charset="0"/>
              </a:rPr>
              <a:t>   </a:t>
            </a:r>
            <a:endParaRPr lang="sv-SE" sz="2000" dirty="0"/>
          </a:p>
        </p:txBody>
      </p:sp>
    </p:spTree>
    <p:extLst>
      <p:ext uri="{BB962C8B-B14F-4D97-AF65-F5344CB8AC3E}">
        <p14:creationId xmlns:p14="http://schemas.microsoft.com/office/powerpoint/2010/main" val="346497679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ktangel"/>
          <p:cNvSpPr/>
          <p:nvPr/>
        </p:nvSpPr>
        <p:spPr>
          <a:xfrm>
            <a:off x="-85759" y="1327218"/>
            <a:ext cx="12363518" cy="6998790"/>
          </a:xfrm>
          <a:prstGeom prst="rect">
            <a:avLst/>
          </a:prstGeom>
          <a:solidFill>
            <a:srgbClr val="FFFFFF"/>
          </a:solidFill>
          <a:ln w="12700">
            <a:miter lim="400000"/>
          </a:ln>
        </p:spPr>
        <p:txBody>
          <a:bodyPr lIns="45719" rIns="45719" anchor="ctr"/>
          <a:lstStyle/>
          <a:p>
            <a:pPr>
              <a:defRPr>
                <a:solidFill>
                  <a:srgbClr val="FFFFFF"/>
                </a:solidFill>
              </a:defRPr>
            </a:pPr>
            <a:endParaRPr/>
          </a:p>
        </p:txBody>
      </p:sp>
      <p:pic>
        <p:nvPicPr>
          <p:cNvPr id="267" name="Bild" descr="Bild"/>
          <p:cNvPicPr>
            <a:picLocks noChangeAspect="1"/>
          </p:cNvPicPr>
          <p:nvPr/>
        </p:nvPicPr>
        <p:blipFill>
          <a:blip r:embed="rId3"/>
          <a:stretch>
            <a:fillRect/>
          </a:stretch>
        </p:blipFill>
        <p:spPr>
          <a:xfrm>
            <a:off x="-470" y="-6871"/>
            <a:ext cx="12192940" cy="1334089"/>
          </a:xfrm>
          <a:prstGeom prst="rect">
            <a:avLst/>
          </a:prstGeom>
          <a:ln w="12700">
            <a:miter lim="400000"/>
          </a:ln>
        </p:spPr>
      </p:pic>
      <p:sp>
        <p:nvSpPr>
          <p:cNvPr id="268" name="Rubrik 2"/>
          <p:cNvSpPr txBox="1">
            <a:spLocks noGrp="1"/>
          </p:cNvSpPr>
          <p:nvPr>
            <p:ph type="title"/>
          </p:nvPr>
        </p:nvSpPr>
        <p:spPr>
          <a:xfrm>
            <a:off x="754718" y="506723"/>
            <a:ext cx="11523041" cy="506902"/>
          </a:xfrm>
          <a:prstGeom prst="rect">
            <a:avLst/>
          </a:prstGeom>
        </p:spPr>
        <p:txBody>
          <a:bodyPr/>
          <a:lstStyle>
            <a:lvl1pPr defTabSz="219455">
              <a:defRPr sz="2688" b="0">
                <a:solidFill>
                  <a:srgbClr val="FFFFFF"/>
                </a:solidFill>
                <a:latin typeface="Oswald-Medium"/>
                <a:ea typeface="Oswald-Medium"/>
                <a:cs typeface="Oswald-Medium"/>
                <a:sym typeface="Oswald-Medium"/>
              </a:defRPr>
            </a:lvl1pPr>
          </a:lstStyle>
          <a:p>
            <a:r>
              <a:rPr lang="sv-SE" sz="3200"/>
              <a:t>HUR KOMMUNICERAR VI MED VARANDRA?</a:t>
            </a:r>
            <a:endParaRPr sz="3200"/>
          </a:p>
        </p:txBody>
      </p:sp>
      <p:sp>
        <p:nvSpPr>
          <p:cNvPr id="269" name="textruta 8"/>
          <p:cNvSpPr txBox="1"/>
          <p:nvPr/>
        </p:nvSpPr>
        <p:spPr>
          <a:xfrm>
            <a:off x="754718" y="3113780"/>
            <a:ext cx="5434476"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342900" indent="-342900">
              <a:buFont typeface="Arial" panose="020B0604020202020204" pitchFamily="34" charset="0"/>
              <a:buChar char="•"/>
            </a:pPr>
            <a:endParaRPr lang="sv-SE" sz="2000"/>
          </a:p>
        </p:txBody>
      </p:sp>
      <p:pic>
        <p:nvPicPr>
          <p:cNvPr id="5" name="Bildobjekt 4" descr="En bild som visar person, klädsel, Människoansikte, inomhus&#10;&#10;Automatiskt genererad beskrivning">
            <a:extLst>
              <a:ext uri="{FF2B5EF4-FFF2-40B4-BE49-F238E27FC236}">
                <a16:creationId xmlns:a16="http://schemas.microsoft.com/office/drawing/2014/main" id="{F605226F-9BDD-4F6F-F8FE-0F74BD74BDD2}"/>
              </a:ext>
            </a:extLst>
          </p:cNvPr>
          <p:cNvPicPr>
            <a:picLocks noChangeAspect="1"/>
          </p:cNvPicPr>
          <p:nvPr/>
        </p:nvPicPr>
        <p:blipFill>
          <a:blip r:embed="rId4"/>
          <a:stretch>
            <a:fillRect/>
          </a:stretch>
        </p:blipFill>
        <p:spPr>
          <a:xfrm>
            <a:off x="2589088" y="1555063"/>
            <a:ext cx="6857124" cy="4576385"/>
          </a:xfrm>
          <a:prstGeom prst="rect">
            <a:avLst/>
          </a:prstGeom>
        </p:spPr>
      </p:pic>
    </p:spTree>
    <p:extLst>
      <p:ext uri="{BB962C8B-B14F-4D97-AF65-F5344CB8AC3E}">
        <p14:creationId xmlns:p14="http://schemas.microsoft.com/office/powerpoint/2010/main" val="405851012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asted-image.pdf" descr="pasted-image.pdf"/>
          <p:cNvPicPr>
            <a:picLocks noChangeAspect="1"/>
          </p:cNvPicPr>
          <p:nvPr/>
        </p:nvPicPr>
        <p:blipFill>
          <a:blip r:embed="rId3"/>
          <a:srcRect b="4362"/>
          <a:stretch>
            <a:fillRect/>
          </a:stretch>
        </p:blipFill>
        <p:spPr>
          <a:xfrm>
            <a:off x="-21792" y="-4622"/>
            <a:ext cx="12235584" cy="6867244"/>
          </a:xfrm>
          <a:prstGeom prst="rect">
            <a:avLst/>
          </a:prstGeom>
          <a:ln w="12700">
            <a:miter lim="400000"/>
          </a:ln>
        </p:spPr>
      </p:pic>
      <p:sp>
        <p:nvSpPr>
          <p:cNvPr id="252" name="Rubrik 2"/>
          <p:cNvSpPr txBox="1">
            <a:spLocks noGrp="1"/>
          </p:cNvSpPr>
          <p:nvPr>
            <p:ph type="title"/>
          </p:nvPr>
        </p:nvSpPr>
        <p:spPr>
          <a:xfrm>
            <a:off x="943509" y="2240308"/>
            <a:ext cx="10304981" cy="1769030"/>
          </a:xfrm>
          <a:prstGeom prst="rect">
            <a:avLst/>
          </a:prstGeom>
        </p:spPr>
        <p:txBody>
          <a:bodyPr/>
          <a:lstStyle>
            <a:lvl1pPr algn="ctr">
              <a:defRPr sz="5600" b="0">
                <a:solidFill>
                  <a:srgbClr val="FFFFFF"/>
                </a:solidFill>
                <a:latin typeface="Oswald-Medium"/>
                <a:ea typeface="Oswald-Medium"/>
                <a:cs typeface="Oswald-Medium"/>
                <a:sym typeface="Oswald-Medium"/>
              </a:defRPr>
            </a:lvl1pPr>
          </a:lstStyle>
          <a:p>
            <a:r>
              <a:rPr lang="sv-SE"/>
              <a:t>Om vi om fem eller tio år skulle fråga ditt barn hur det är mellan er föräldrar – vad tror du att ditt barn skulle säga?</a:t>
            </a:r>
            <a:endParaRPr/>
          </a:p>
        </p:txBody>
      </p:sp>
    </p:spTree>
    <p:extLst>
      <p:ext uri="{BB962C8B-B14F-4D97-AF65-F5344CB8AC3E}">
        <p14:creationId xmlns:p14="http://schemas.microsoft.com/office/powerpoint/2010/main" val="420470694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ktangel"/>
          <p:cNvSpPr/>
          <p:nvPr/>
        </p:nvSpPr>
        <p:spPr>
          <a:xfrm>
            <a:off x="-171518" y="1327218"/>
            <a:ext cx="12363518" cy="6998790"/>
          </a:xfrm>
          <a:prstGeom prst="rect">
            <a:avLst/>
          </a:prstGeom>
          <a:solidFill>
            <a:srgbClr val="FFFFFF"/>
          </a:solidFill>
          <a:ln w="12700">
            <a:miter lim="400000"/>
          </a:ln>
        </p:spPr>
        <p:txBody>
          <a:bodyPr lIns="45719" rIns="45719" anchor="ctr"/>
          <a:lstStyle/>
          <a:p>
            <a:pPr>
              <a:defRPr>
                <a:solidFill>
                  <a:srgbClr val="FFFFFF"/>
                </a:solidFill>
              </a:defRPr>
            </a:pPr>
            <a:endParaRPr lang="sv-SE"/>
          </a:p>
        </p:txBody>
      </p:sp>
      <p:pic>
        <p:nvPicPr>
          <p:cNvPr id="267" name="Bild" descr="Bild"/>
          <p:cNvPicPr>
            <a:picLocks noChangeAspect="1"/>
          </p:cNvPicPr>
          <p:nvPr/>
        </p:nvPicPr>
        <p:blipFill>
          <a:blip r:embed="rId3"/>
          <a:stretch>
            <a:fillRect/>
          </a:stretch>
        </p:blipFill>
        <p:spPr>
          <a:xfrm>
            <a:off x="-470" y="-6871"/>
            <a:ext cx="12192940" cy="1334089"/>
          </a:xfrm>
          <a:prstGeom prst="rect">
            <a:avLst/>
          </a:prstGeom>
          <a:ln w="12700">
            <a:miter lim="400000"/>
          </a:ln>
        </p:spPr>
      </p:pic>
      <p:sp>
        <p:nvSpPr>
          <p:cNvPr id="268" name="Rubrik 2"/>
          <p:cNvSpPr txBox="1">
            <a:spLocks noGrp="1"/>
          </p:cNvSpPr>
          <p:nvPr>
            <p:ph type="title"/>
          </p:nvPr>
        </p:nvSpPr>
        <p:spPr>
          <a:xfrm>
            <a:off x="754718" y="506723"/>
            <a:ext cx="11523041" cy="506902"/>
          </a:xfrm>
          <a:prstGeom prst="rect">
            <a:avLst/>
          </a:prstGeom>
        </p:spPr>
        <p:txBody>
          <a:bodyPr/>
          <a:lstStyle>
            <a:lvl1pPr defTabSz="219455">
              <a:defRPr sz="2688" b="0">
                <a:solidFill>
                  <a:srgbClr val="FFFFFF"/>
                </a:solidFill>
                <a:latin typeface="Oswald-Medium"/>
                <a:ea typeface="Oswald-Medium"/>
                <a:cs typeface="Oswald-Medium"/>
                <a:sym typeface="Oswald-Medium"/>
              </a:defRPr>
            </a:lvl1pPr>
          </a:lstStyle>
          <a:p>
            <a:r>
              <a:rPr lang="sv-SE" sz="3200"/>
              <a:t>SAMMANFATTNING</a:t>
            </a:r>
            <a:endParaRPr sz="3200"/>
          </a:p>
        </p:txBody>
      </p:sp>
      <p:sp>
        <p:nvSpPr>
          <p:cNvPr id="269" name="textruta 8"/>
          <p:cNvSpPr txBox="1"/>
          <p:nvPr/>
        </p:nvSpPr>
        <p:spPr>
          <a:xfrm>
            <a:off x="575917" y="2095170"/>
            <a:ext cx="5434476" cy="2462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289305" fontAlgn="base">
              <a:spcBef>
                <a:spcPct val="0"/>
              </a:spcBef>
              <a:spcAft>
                <a:spcPct val="0"/>
              </a:spcAft>
            </a:pPr>
            <a:r>
              <a:rPr lang="sv-SE" sz="2000">
                <a:latin typeface="Lato" panose="020F0502020204030203" pitchFamily="34" charset="0"/>
              </a:rPr>
              <a:t>Syfte:</a:t>
            </a:r>
          </a:p>
          <a:p>
            <a:pPr defTabSz="289305" fontAlgn="base">
              <a:spcBef>
                <a:spcPct val="0"/>
              </a:spcBef>
              <a:spcAft>
                <a:spcPct val="0"/>
              </a:spcAft>
            </a:pPr>
            <a:endParaRPr lang="sv-SE" sz="2000">
              <a:latin typeface="Lato" panose="020F0502020204030203" pitchFamily="34" charset="0"/>
            </a:endParaRPr>
          </a:p>
          <a:p>
            <a:pPr defTabSz="289305" fontAlgn="base">
              <a:spcBef>
                <a:spcPct val="0"/>
              </a:spcBef>
              <a:spcAft>
                <a:spcPct val="0"/>
              </a:spcAft>
            </a:pPr>
            <a:r>
              <a:rPr lang="sv-SE" sz="2000">
                <a:latin typeface="Lato" panose="020F0502020204030203" pitchFamily="34" charset="0"/>
              </a:rPr>
              <a:t>Att synliggöra barnets behov och situation och att arbeta med frågan: </a:t>
            </a:r>
          </a:p>
          <a:p>
            <a:pPr algn="ctr" defTabSz="289305" fontAlgn="base">
              <a:spcBef>
                <a:spcPct val="0"/>
              </a:spcBef>
              <a:spcAft>
                <a:spcPct val="0"/>
              </a:spcAft>
            </a:pPr>
            <a:r>
              <a:rPr lang="sv-SE" sz="2000">
                <a:latin typeface="Lato" panose="020F0502020204030203" pitchFamily="34" charset="0"/>
              </a:rPr>
              <a:t> </a:t>
            </a:r>
          </a:p>
          <a:p>
            <a:pPr algn="ctr" defTabSz="289305" fontAlgn="base">
              <a:spcBef>
                <a:spcPct val="0"/>
              </a:spcBef>
              <a:spcAft>
                <a:spcPct val="0"/>
              </a:spcAft>
            </a:pPr>
            <a:r>
              <a:rPr lang="sv-SE" sz="2000">
                <a:latin typeface="Lato" panose="020F0502020204030203" pitchFamily="34" charset="0"/>
              </a:rPr>
              <a:t>”Vad kan jag som förälder göra för att underlätta för mitt barn?”</a:t>
            </a:r>
          </a:p>
          <a:p>
            <a:pPr marL="342900" indent="-342900">
              <a:buFont typeface="Arial" panose="020B0604020202020204" pitchFamily="34" charset="0"/>
              <a:buChar char="•"/>
            </a:pPr>
            <a:endParaRPr lang="sv-SE" sz="2000"/>
          </a:p>
        </p:txBody>
      </p:sp>
      <p:sp>
        <p:nvSpPr>
          <p:cNvPr id="4" name="textruta 3">
            <a:extLst>
              <a:ext uri="{FF2B5EF4-FFF2-40B4-BE49-F238E27FC236}">
                <a16:creationId xmlns:a16="http://schemas.microsoft.com/office/drawing/2014/main" id="{6DC973AF-A990-BF6B-82A4-D72D268054F6}"/>
              </a:ext>
            </a:extLst>
          </p:cNvPr>
          <p:cNvSpPr txBox="1"/>
          <p:nvPr/>
        </p:nvSpPr>
        <p:spPr>
          <a:xfrm>
            <a:off x="6408506" y="1648031"/>
            <a:ext cx="6179904" cy="4955972"/>
          </a:xfrm>
          <a:prstGeom prst="rect">
            <a:avLst/>
          </a:prstGeom>
          <a:noFill/>
        </p:spPr>
        <p:txBody>
          <a:bodyPr wrap="square">
            <a:spAutoFit/>
          </a:bodyPr>
          <a:lstStyle/>
          <a:p>
            <a:r>
              <a:rPr lang="sv-SE" sz="2000">
                <a:latin typeface="Lato" panose="020F0502020204030203" pitchFamily="34" charset="0"/>
              </a:rPr>
              <a:t>Vi har arbetat med följande teman:</a:t>
            </a:r>
          </a:p>
          <a:p>
            <a:pPr marL="285750" indent="-285750">
              <a:lnSpc>
                <a:spcPct val="150000"/>
              </a:lnSpc>
              <a:buFont typeface="Arial" panose="020B0604020202020204" pitchFamily="34" charset="0"/>
              <a:buChar char="•"/>
            </a:pPr>
            <a:r>
              <a:rPr lang="sv-SE" sz="2000">
                <a:latin typeface="Lato" panose="020F0502020204030203" pitchFamily="34" charset="0"/>
              </a:rPr>
              <a:t>Barns röster</a:t>
            </a:r>
          </a:p>
          <a:p>
            <a:pPr marL="285750" indent="-285750">
              <a:lnSpc>
                <a:spcPct val="150000"/>
              </a:lnSpc>
              <a:buFont typeface="Arial" panose="020B0604020202020204" pitchFamily="34" charset="0"/>
              <a:buChar char="•"/>
            </a:pPr>
            <a:r>
              <a:rPr lang="sv-SE" sz="2000">
                <a:latin typeface="Lato" panose="020F0502020204030203" pitchFamily="34" charset="0"/>
              </a:rPr>
              <a:t>Faktiska förändringar för barnet</a:t>
            </a:r>
          </a:p>
          <a:p>
            <a:pPr marL="285750" indent="-285750">
              <a:lnSpc>
                <a:spcPct val="150000"/>
              </a:lnSpc>
              <a:buFont typeface="Arial" panose="020B0604020202020204" pitchFamily="34" charset="0"/>
              <a:buChar char="•"/>
            </a:pPr>
            <a:r>
              <a:rPr lang="sv-SE" sz="2000">
                <a:latin typeface="Lato" panose="020F0502020204030203" pitchFamily="34" charset="0"/>
              </a:rPr>
              <a:t>Erfarenheter och tips</a:t>
            </a:r>
          </a:p>
          <a:p>
            <a:pPr marL="285750" indent="-285750">
              <a:lnSpc>
                <a:spcPct val="150000"/>
              </a:lnSpc>
              <a:buFont typeface="Arial" panose="020B0604020202020204" pitchFamily="34" charset="0"/>
              <a:buChar char="•"/>
            </a:pPr>
            <a:r>
              <a:rPr lang="sv-SE" sz="2000">
                <a:latin typeface="Lato" panose="020F0502020204030203" pitchFamily="34" charset="0"/>
              </a:rPr>
              <a:t>Egenskaper hos mitt barn</a:t>
            </a:r>
          </a:p>
          <a:p>
            <a:pPr marL="285750" indent="-285750">
              <a:lnSpc>
                <a:spcPct val="150000"/>
              </a:lnSpc>
              <a:buFont typeface="Arial" panose="020B0604020202020204" pitchFamily="34" charset="0"/>
              <a:buChar char="•"/>
            </a:pPr>
            <a:r>
              <a:rPr lang="sv-SE" sz="2000" err="1">
                <a:latin typeface="Lato" panose="020F0502020204030203" pitchFamily="34" charset="0"/>
              </a:rPr>
              <a:t>BBiC</a:t>
            </a:r>
            <a:endParaRPr lang="sv-SE" sz="2000">
              <a:latin typeface="Lato" panose="020F0502020204030203" pitchFamily="34" charset="0"/>
            </a:endParaRPr>
          </a:p>
          <a:p>
            <a:pPr marL="285750" indent="-285750">
              <a:lnSpc>
                <a:spcPct val="150000"/>
              </a:lnSpc>
              <a:buFont typeface="Arial" panose="020B0604020202020204" pitchFamily="34" charset="0"/>
              <a:buChar char="•"/>
            </a:pPr>
            <a:r>
              <a:rPr lang="sv-SE" sz="2000">
                <a:latin typeface="Lato" panose="020F0502020204030203" pitchFamily="34" charset="0"/>
              </a:rPr>
              <a:t>Anknytningsteori</a:t>
            </a:r>
          </a:p>
          <a:p>
            <a:pPr marL="285750" indent="-285750">
              <a:lnSpc>
                <a:spcPct val="150000"/>
              </a:lnSpc>
              <a:buFont typeface="Arial" panose="020B0604020202020204" pitchFamily="34" charset="0"/>
              <a:buChar char="•"/>
            </a:pPr>
            <a:r>
              <a:rPr lang="sv-SE" sz="2000">
                <a:latin typeface="Lato" panose="020F0502020204030203" pitchFamily="34" charset="0"/>
              </a:rPr>
              <a:t>Barnkonventionen</a:t>
            </a:r>
          </a:p>
          <a:p>
            <a:pPr marL="285750" indent="-285750">
              <a:lnSpc>
                <a:spcPct val="150000"/>
              </a:lnSpc>
              <a:buFont typeface="Arial" panose="020B0604020202020204" pitchFamily="34" charset="0"/>
              <a:buChar char="•"/>
            </a:pPr>
            <a:r>
              <a:rPr lang="sv-SE" sz="2000">
                <a:latin typeface="Lato" panose="020F0502020204030203" pitchFamily="34" charset="0"/>
              </a:rPr>
              <a:t>Våld, barns reaktioner och strategier</a:t>
            </a:r>
          </a:p>
          <a:p>
            <a:pPr marL="285750" indent="-285750">
              <a:lnSpc>
                <a:spcPct val="150000"/>
              </a:lnSpc>
              <a:buFont typeface="Arial" panose="020B0604020202020204" pitchFamily="34" charset="0"/>
              <a:buChar char="•"/>
            </a:pPr>
            <a:r>
              <a:rPr lang="sv-SE" sz="2000">
                <a:latin typeface="Lato" panose="020F0502020204030203" pitchFamily="34" charset="0"/>
              </a:rPr>
              <a:t>Barns utveckling</a:t>
            </a:r>
          </a:p>
          <a:p>
            <a:pPr marL="285750" indent="-285750">
              <a:lnSpc>
                <a:spcPct val="150000"/>
              </a:lnSpc>
              <a:buFont typeface="Arial" panose="020B0604020202020204" pitchFamily="34" charset="0"/>
              <a:buChar char="•"/>
            </a:pPr>
            <a:r>
              <a:rPr lang="sv-SE" sz="2000">
                <a:latin typeface="Lato" panose="020F0502020204030203" pitchFamily="34" charset="0"/>
              </a:rPr>
              <a:t>Kommunikation</a:t>
            </a:r>
          </a:p>
        </p:txBody>
      </p:sp>
    </p:spTree>
    <p:extLst>
      <p:ext uri="{BB962C8B-B14F-4D97-AF65-F5344CB8AC3E}">
        <p14:creationId xmlns:p14="http://schemas.microsoft.com/office/powerpoint/2010/main" val="4129283656"/>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asted-image.pdf" descr="pasted-image.pdf"/>
          <p:cNvPicPr>
            <a:picLocks noChangeAspect="1"/>
          </p:cNvPicPr>
          <p:nvPr/>
        </p:nvPicPr>
        <p:blipFill>
          <a:blip r:embed="rId3"/>
          <a:srcRect b="4362"/>
          <a:stretch>
            <a:fillRect/>
          </a:stretch>
        </p:blipFill>
        <p:spPr>
          <a:xfrm>
            <a:off x="-21792" y="-4622"/>
            <a:ext cx="12235584" cy="6867244"/>
          </a:xfrm>
          <a:prstGeom prst="rect">
            <a:avLst/>
          </a:prstGeom>
          <a:ln w="12700">
            <a:miter lim="400000"/>
          </a:ln>
        </p:spPr>
      </p:pic>
      <p:sp>
        <p:nvSpPr>
          <p:cNvPr id="252" name="Rubrik 2"/>
          <p:cNvSpPr txBox="1">
            <a:spLocks noGrp="1"/>
          </p:cNvSpPr>
          <p:nvPr>
            <p:ph type="title"/>
          </p:nvPr>
        </p:nvSpPr>
        <p:spPr>
          <a:xfrm>
            <a:off x="-89171" y="2240308"/>
            <a:ext cx="12192001" cy="1769030"/>
          </a:xfrm>
          <a:prstGeom prst="rect">
            <a:avLst/>
          </a:prstGeom>
        </p:spPr>
        <p:txBody>
          <a:bodyPr/>
          <a:lstStyle>
            <a:lvl1pPr algn="ctr">
              <a:defRPr sz="5600" b="0">
                <a:solidFill>
                  <a:srgbClr val="FFFFFF"/>
                </a:solidFill>
                <a:latin typeface="Oswald-Medium"/>
                <a:ea typeface="Oswald-Medium"/>
                <a:cs typeface="Oswald-Medium"/>
                <a:sym typeface="Oswald-Medium"/>
              </a:defRPr>
            </a:lvl1pPr>
          </a:lstStyle>
          <a:p>
            <a:r>
              <a:rPr lang="sv-SE"/>
              <a:t>TACK FÖR IDAG!</a:t>
            </a:r>
            <a:endParaRPr/>
          </a:p>
        </p:txBody>
      </p:sp>
    </p:spTree>
    <p:extLst>
      <p:ext uri="{BB962C8B-B14F-4D97-AF65-F5344CB8AC3E}">
        <p14:creationId xmlns:p14="http://schemas.microsoft.com/office/powerpoint/2010/main" val="60364739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ktangel"/>
          <p:cNvSpPr/>
          <p:nvPr/>
        </p:nvSpPr>
        <p:spPr>
          <a:xfrm>
            <a:off x="-85759" y="1327218"/>
            <a:ext cx="12363518" cy="6998790"/>
          </a:xfrm>
          <a:prstGeom prst="rect">
            <a:avLst/>
          </a:prstGeom>
          <a:solidFill>
            <a:srgbClr val="FFFFFF"/>
          </a:solidFill>
          <a:ln w="12700">
            <a:miter lim="400000"/>
          </a:ln>
        </p:spPr>
        <p:txBody>
          <a:bodyPr lIns="45719" rIns="45719" anchor="ctr"/>
          <a:lstStyle/>
          <a:p>
            <a:pPr marL="0" marR="0" lvl="0" indent="0" algn="ctr" defTabSz="457200" rtl="0" eaLnBrk="1" fontAlgn="auto" latinLnBrk="0" hangingPunct="0">
              <a:lnSpc>
                <a:spcPct val="80000"/>
              </a:lnSpc>
              <a:spcBef>
                <a:spcPts val="0"/>
              </a:spcBef>
              <a:spcAft>
                <a:spcPts val="0"/>
              </a:spcAft>
              <a:buClrTx/>
              <a:buSzTx/>
              <a:buFontTx/>
              <a:buNone/>
              <a:tabLst/>
              <a:defRPr sz="1600">
                <a:solidFill>
                  <a:srgbClr val="FFFFFF"/>
                </a:solidFill>
                <a:latin typeface="Oswald-Medium"/>
                <a:ea typeface="Oswald-Medium"/>
                <a:cs typeface="Oswald-Medium"/>
                <a:sym typeface="Oswald-Medium"/>
              </a:defRPr>
            </a:pPr>
            <a:r>
              <a:rPr kumimoji="0" lang="sv-SE" sz="1600" b="0" i="0" u="none" strike="noStrike" kern="0" cap="none" spc="0" normalizeH="0" baseline="0" noProof="0">
                <a:ln>
                  <a:noFill/>
                </a:ln>
                <a:solidFill>
                  <a:srgbClr val="FFFFFF"/>
                </a:solidFill>
                <a:effectLst/>
                <a:uLnTx/>
                <a:uFillTx/>
                <a:latin typeface="Oswald-Medium"/>
                <a:sym typeface="Oswald-Medium"/>
              </a:rPr>
              <a:t>”Du får gå härifrån, </a:t>
            </a:r>
            <a:br>
              <a:rPr kumimoji="0" lang="sv-SE" sz="1600" b="0" i="0" u="none" strike="noStrike" kern="0" cap="none" spc="0" normalizeH="0" baseline="0" noProof="0">
                <a:ln>
                  <a:noFill/>
                </a:ln>
                <a:solidFill>
                  <a:srgbClr val="FFFFFF"/>
                </a:solidFill>
                <a:effectLst/>
                <a:uLnTx/>
                <a:uFillTx/>
                <a:latin typeface="Oswald-Medium"/>
                <a:sym typeface="Oswald-Medium"/>
              </a:rPr>
            </a:br>
            <a:r>
              <a:rPr kumimoji="0" lang="sv-SE" sz="1600" b="0" i="0" u="none" strike="noStrike" kern="0" cap="none" spc="0" normalizeH="0" baseline="0" noProof="0">
                <a:ln>
                  <a:noFill/>
                </a:ln>
                <a:solidFill>
                  <a:srgbClr val="FFFFFF"/>
                </a:solidFill>
                <a:effectLst/>
                <a:uLnTx/>
                <a:uFillTx/>
                <a:latin typeface="Oswald-Medium"/>
                <a:sym typeface="Oswald-Medium"/>
              </a:rPr>
              <a:t>jag tänker inte träffa </a:t>
            </a:r>
            <a:br>
              <a:rPr kumimoji="0" lang="sv-SE" sz="1600" b="0" i="0" u="none" strike="noStrike" kern="0" cap="none" spc="0" normalizeH="0" baseline="0" noProof="0">
                <a:ln>
                  <a:noFill/>
                </a:ln>
                <a:solidFill>
                  <a:srgbClr val="FFFFFF"/>
                </a:solidFill>
                <a:effectLst/>
                <a:uLnTx/>
                <a:uFillTx/>
                <a:latin typeface="Oswald-Medium"/>
                <a:sym typeface="Oswald-Medium"/>
              </a:rPr>
            </a:br>
            <a:r>
              <a:rPr kumimoji="0" lang="sv-SE" sz="1600" b="0" i="0" u="none" strike="noStrike" kern="0" cap="none" spc="0" normalizeH="0" baseline="0" noProof="0">
                <a:ln>
                  <a:noFill/>
                </a:ln>
                <a:solidFill>
                  <a:srgbClr val="FFFFFF"/>
                </a:solidFill>
                <a:effectLst/>
                <a:uLnTx/>
                <a:uFillTx/>
                <a:latin typeface="Oswald-Medium"/>
                <a:sym typeface="Oswald-Medium"/>
              </a:rPr>
              <a:t>den där idioten”</a:t>
            </a:r>
          </a:p>
        </p:txBody>
      </p:sp>
      <p:pic>
        <p:nvPicPr>
          <p:cNvPr id="267" name="Bild" descr="Bild"/>
          <p:cNvPicPr>
            <a:picLocks noChangeAspect="1"/>
          </p:cNvPicPr>
          <p:nvPr/>
        </p:nvPicPr>
        <p:blipFill>
          <a:blip r:embed="rId3"/>
          <a:stretch>
            <a:fillRect/>
          </a:stretch>
        </p:blipFill>
        <p:spPr>
          <a:xfrm>
            <a:off x="-470" y="-6871"/>
            <a:ext cx="12192940" cy="1334089"/>
          </a:xfrm>
          <a:prstGeom prst="rect">
            <a:avLst/>
          </a:prstGeom>
          <a:ln w="12700">
            <a:miter lim="400000"/>
          </a:ln>
        </p:spPr>
      </p:pic>
      <p:sp>
        <p:nvSpPr>
          <p:cNvPr id="268" name="Rubrik 2"/>
          <p:cNvSpPr txBox="1">
            <a:spLocks noGrp="1"/>
          </p:cNvSpPr>
          <p:nvPr>
            <p:ph type="title"/>
          </p:nvPr>
        </p:nvSpPr>
        <p:spPr>
          <a:xfrm>
            <a:off x="754718" y="506723"/>
            <a:ext cx="11523041" cy="506902"/>
          </a:xfrm>
          <a:prstGeom prst="rect">
            <a:avLst/>
          </a:prstGeom>
        </p:spPr>
        <p:txBody>
          <a:bodyPr/>
          <a:lstStyle>
            <a:lvl1pPr defTabSz="219455">
              <a:defRPr sz="2688" b="0">
                <a:solidFill>
                  <a:srgbClr val="FFFFFF"/>
                </a:solidFill>
                <a:latin typeface="Oswald-Medium"/>
                <a:ea typeface="Oswald-Medium"/>
                <a:cs typeface="Oswald-Medium"/>
                <a:sym typeface="Oswald-Medium"/>
              </a:defRPr>
            </a:lvl1pPr>
          </a:lstStyle>
          <a:p>
            <a:r>
              <a:rPr lang="sv-SE" sz="3200" dirty="0"/>
              <a:t>VAD ÄR </a:t>
            </a:r>
            <a:r>
              <a:rPr lang="sv-SE" sz="3200" dirty="0" err="1"/>
              <a:t>BiFF</a:t>
            </a:r>
            <a:r>
              <a:rPr lang="sv-SE" sz="3200" dirty="0"/>
              <a:t>?</a:t>
            </a:r>
            <a:endParaRPr sz="3200" dirty="0"/>
          </a:p>
        </p:txBody>
      </p:sp>
      <p:sp>
        <p:nvSpPr>
          <p:cNvPr id="269" name="textruta 8"/>
          <p:cNvSpPr txBox="1"/>
          <p:nvPr/>
        </p:nvSpPr>
        <p:spPr>
          <a:xfrm>
            <a:off x="948669" y="1973556"/>
            <a:ext cx="5434476" cy="4001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285750" indent="-285750">
              <a:lnSpc>
                <a:spcPct val="150000"/>
              </a:lnSpc>
              <a:buFont typeface="Arial" panose="020B0604020202020204" pitchFamily="34" charset="0"/>
              <a:buChar char="•"/>
            </a:pPr>
            <a:r>
              <a:rPr lang="sv-SE" sz="2000" dirty="0">
                <a:latin typeface="Lato" panose="020F0502020204030203" pitchFamily="34" charset="0"/>
              </a:rPr>
              <a:t>En utbildning för föräldrar</a:t>
            </a:r>
          </a:p>
          <a:p>
            <a:pPr marL="285750" indent="-285750">
              <a:lnSpc>
                <a:spcPct val="150000"/>
              </a:lnSpc>
              <a:buFont typeface="Arial" panose="020B0604020202020204" pitchFamily="34" charset="0"/>
              <a:buChar char="•"/>
            </a:pPr>
            <a:r>
              <a:rPr lang="sv-SE" sz="2000" dirty="0">
                <a:latin typeface="Lato" panose="020F0502020204030203" pitchFamily="34" charset="0"/>
              </a:rPr>
              <a:t>Syftet är att synliggöra barnets behov och situation när föräldrarna är i konflikt</a:t>
            </a:r>
          </a:p>
          <a:p>
            <a:pPr marL="285750" indent="-285750">
              <a:lnSpc>
                <a:spcPct val="150000"/>
              </a:lnSpc>
              <a:buFont typeface="Arial" panose="020B0604020202020204" pitchFamily="34" charset="0"/>
              <a:buChar char="•"/>
            </a:pPr>
            <a:r>
              <a:rPr lang="sv-SE" sz="2000" dirty="0">
                <a:latin typeface="Lato" panose="020F0502020204030203" pitchFamily="34" charset="0"/>
              </a:rPr>
              <a:t>Kunskapsförmedling</a:t>
            </a:r>
          </a:p>
          <a:p>
            <a:pPr marL="285750" indent="-285750">
              <a:lnSpc>
                <a:spcPct val="150000"/>
              </a:lnSpc>
              <a:buFont typeface="Arial" panose="020B0604020202020204" pitchFamily="34" charset="0"/>
              <a:buChar char="•"/>
            </a:pPr>
            <a:r>
              <a:rPr lang="sv-SE" sz="2000" dirty="0">
                <a:latin typeface="Lato" panose="020F0502020204030203" pitchFamily="34" charset="0"/>
              </a:rPr>
              <a:t>Gruppdiskussioner</a:t>
            </a:r>
          </a:p>
          <a:p>
            <a:pPr marL="285750" indent="-285750">
              <a:lnSpc>
                <a:spcPct val="150000"/>
              </a:lnSpc>
              <a:buFont typeface="Arial" panose="020B0604020202020204" pitchFamily="34" charset="0"/>
              <a:buChar char="•"/>
            </a:pPr>
            <a:r>
              <a:rPr lang="sv-SE" sz="2000" dirty="0">
                <a:latin typeface="Lato" panose="020F0502020204030203" pitchFamily="34" charset="0"/>
              </a:rPr>
              <a:t>Egen reflektion</a:t>
            </a:r>
          </a:p>
          <a:p>
            <a:pPr marL="285750" indent="-285750">
              <a:lnSpc>
                <a:spcPct val="150000"/>
              </a:lnSpc>
              <a:buFont typeface="Arial" panose="020B0604020202020204" pitchFamily="34" charset="0"/>
              <a:buChar char="•"/>
            </a:pPr>
            <a:r>
              <a:rPr lang="sv-SE" sz="2000" dirty="0">
                <a:latin typeface="Lato" panose="020F0502020204030203" pitchFamily="34" charset="0"/>
              </a:rPr>
              <a:t>Tips</a:t>
            </a:r>
          </a:p>
          <a:p>
            <a:pPr marL="285750" indent="-285750">
              <a:lnSpc>
                <a:spcPct val="150000"/>
              </a:lnSpc>
              <a:buFont typeface="Arial" panose="020B0604020202020204" pitchFamily="34" charset="0"/>
              <a:buChar char="•"/>
            </a:pPr>
            <a:endParaRPr lang="sv-SE" sz="2000" dirty="0">
              <a:latin typeface="Lato" panose="020F0502020204030203" pitchFamily="34" charset="0"/>
            </a:endParaRPr>
          </a:p>
          <a:p>
            <a:endParaRPr lang="sv-SE" sz="2000" dirty="0">
              <a:latin typeface="Lato" panose="020F0502020204030203" pitchFamily="34" charset="0"/>
            </a:endParaRPr>
          </a:p>
        </p:txBody>
      </p:sp>
      <p:sp>
        <p:nvSpPr>
          <p:cNvPr id="7" name="textruta 6">
            <a:extLst>
              <a:ext uri="{FF2B5EF4-FFF2-40B4-BE49-F238E27FC236}">
                <a16:creationId xmlns:a16="http://schemas.microsoft.com/office/drawing/2014/main" id="{7BD7207F-75FD-A56B-65CE-37E4D54890B3}"/>
              </a:ext>
            </a:extLst>
          </p:cNvPr>
          <p:cNvSpPr txBox="1"/>
          <p:nvPr/>
        </p:nvSpPr>
        <p:spPr>
          <a:xfrm>
            <a:off x="8104597" y="3892413"/>
            <a:ext cx="2820255" cy="338554"/>
          </a:xfrm>
          <a:prstGeom prst="rect">
            <a:avLst/>
          </a:prstGeom>
          <a:noFill/>
        </p:spPr>
        <p:txBody>
          <a:bodyPr wrap="square">
            <a:spAutoFit/>
          </a:bodyPr>
          <a:lstStyle/>
          <a:p>
            <a:pPr marL="0" marR="0" lvl="0" indent="0" algn="ctr" defTabSz="457200" rtl="0" eaLnBrk="1" fontAlgn="auto" latinLnBrk="0" hangingPunct="0">
              <a:lnSpc>
                <a:spcPct val="80000"/>
              </a:lnSpc>
              <a:spcBef>
                <a:spcPts val="0"/>
              </a:spcBef>
              <a:spcAft>
                <a:spcPts val="0"/>
              </a:spcAft>
              <a:buClrTx/>
              <a:buSzTx/>
              <a:buFontTx/>
              <a:buNone/>
              <a:tabLst/>
              <a:defRPr sz="1600">
                <a:solidFill>
                  <a:srgbClr val="FFFFFF"/>
                </a:solidFill>
                <a:latin typeface="Oswald-Medium"/>
                <a:ea typeface="Oswald-Medium"/>
                <a:cs typeface="Oswald-Medium"/>
                <a:sym typeface="Oswald-Medium"/>
              </a:defRPr>
            </a:pPr>
            <a:r>
              <a:rPr kumimoji="0" lang="sv-SE" sz="2000" b="0" i="0" u="none" strike="noStrike" kern="0" cap="none" spc="0" normalizeH="0" baseline="0" noProof="0">
                <a:ln>
                  <a:noFill/>
                </a:ln>
                <a:solidFill>
                  <a:srgbClr val="FFFFFF"/>
                </a:solidFill>
                <a:effectLst/>
                <a:uLnTx/>
                <a:uFillTx/>
                <a:latin typeface="Oswald-Medium"/>
                <a:sym typeface="Oswald-Medium"/>
              </a:rPr>
              <a:t>Vad</a:t>
            </a:r>
          </a:p>
        </p:txBody>
      </p:sp>
      <p:pic>
        <p:nvPicPr>
          <p:cNvPr id="8" name="Bildobjekt 7">
            <a:extLst>
              <a:ext uri="{FF2B5EF4-FFF2-40B4-BE49-F238E27FC236}">
                <a16:creationId xmlns:a16="http://schemas.microsoft.com/office/drawing/2014/main" id="{301B5E77-9373-5359-7D02-3EF252C9C318}"/>
              </a:ext>
            </a:extLst>
          </p:cNvPr>
          <p:cNvPicPr>
            <a:picLocks noChangeAspect="1"/>
          </p:cNvPicPr>
          <p:nvPr/>
        </p:nvPicPr>
        <p:blipFill>
          <a:blip r:embed="rId4"/>
          <a:stretch>
            <a:fillRect/>
          </a:stretch>
        </p:blipFill>
        <p:spPr>
          <a:xfrm rot="406171">
            <a:off x="6899364" y="2274090"/>
            <a:ext cx="3344297" cy="2703373"/>
          </a:xfrm>
          <a:prstGeom prst="rect">
            <a:avLst/>
          </a:prstGeom>
        </p:spPr>
      </p:pic>
      <p:sp>
        <p:nvSpPr>
          <p:cNvPr id="10" name="textruta 9">
            <a:extLst>
              <a:ext uri="{FF2B5EF4-FFF2-40B4-BE49-F238E27FC236}">
                <a16:creationId xmlns:a16="http://schemas.microsoft.com/office/drawing/2014/main" id="{42DEC0D0-EE67-AA78-19A6-74D126E03D78}"/>
              </a:ext>
            </a:extLst>
          </p:cNvPr>
          <p:cNvSpPr txBox="1"/>
          <p:nvPr/>
        </p:nvSpPr>
        <p:spPr>
          <a:xfrm>
            <a:off x="7337841" y="2719953"/>
            <a:ext cx="2820255"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rgbClr val="FFFFFF"/>
                </a:solidFill>
                <a:effectLst/>
                <a:uLnTx/>
                <a:uFillTx/>
                <a:latin typeface="Oswald Medium" pitchFamily="2" charset="0"/>
              </a:rPr>
              <a:t>Vad kan jag som förälder göra för att underlätta för mitt barn?</a:t>
            </a:r>
          </a:p>
        </p:txBody>
      </p:sp>
    </p:spTree>
    <p:extLst>
      <p:ext uri="{BB962C8B-B14F-4D97-AF65-F5344CB8AC3E}">
        <p14:creationId xmlns:p14="http://schemas.microsoft.com/office/powerpoint/2010/main" val="135488408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ktangel"/>
          <p:cNvSpPr/>
          <p:nvPr/>
        </p:nvSpPr>
        <p:spPr>
          <a:xfrm>
            <a:off x="-85759" y="1327218"/>
            <a:ext cx="12363518" cy="6998790"/>
          </a:xfrm>
          <a:prstGeom prst="rect">
            <a:avLst/>
          </a:prstGeom>
          <a:solidFill>
            <a:srgbClr val="FFFFFF"/>
          </a:solidFill>
          <a:ln w="12700">
            <a:miter lim="400000"/>
          </a:ln>
        </p:spPr>
        <p:txBody>
          <a:bodyPr lIns="45719" rIns="45719" anchor="ctr"/>
          <a:lstStyle/>
          <a:p>
            <a:pPr>
              <a:defRPr>
                <a:solidFill>
                  <a:srgbClr val="FFFFFF"/>
                </a:solidFill>
              </a:defRPr>
            </a:pPr>
            <a:endParaRPr/>
          </a:p>
        </p:txBody>
      </p:sp>
      <p:pic>
        <p:nvPicPr>
          <p:cNvPr id="267" name="Bild" descr="Bild"/>
          <p:cNvPicPr>
            <a:picLocks noChangeAspect="1"/>
          </p:cNvPicPr>
          <p:nvPr/>
        </p:nvPicPr>
        <p:blipFill>
          <a:blip r:embed="rId3"/>
          <a:stretch>
            <a:fillRect/>
          </a:stretch>
        </p:blipFill>
        <p:spPr>
          <a:xfrm>
            <a:off x="-470" y="-6871"/>
            <a:ext cx="12192940" cy="1334089"/>
          </a:xfrm>
          <a:prstGeom prst="rect">
            <a:avLst/>
          </a:prstGeom>
          <a:ln w="12700">
            <a:miter lim="400000"/>
          </a:ln>
        </p:spPr>
      </p:pic>
      <p:sp>
        <p:nvSpPr>
          <p:cNvPr id="268" name="Rubrik 2"/>
          <p:cNvSpPr txBox="1">
            <a:spLocks noGrp="1"/>
          </p:cNvSpPr>
          <p:nvPr>
            <p:ph type="title"/>
          </p:nvPr>
        </p:nvSpPr>
        <p:spPr>
          <a:xfrm>
            <a:off x="754718" y="506723"/>
            <a:ext cx="11523041" cy="506902"/>
          </a:xfrm>
          <a:prstGeom prst="rect">
            <a:avLst/>
          </a:prstGeom>
        </p:spPr>
        <p:txBody>
          <a:bodyPr/>
          <a:lstStyle>
            <a:lvl1pPr defTabSz="219455">
              <a:defRPr sz="2688" b="0">
                <a:solidFill>
                  <a:srgbClr val="FFFFFF"/>
                </a:solidFill>
                <a:latin typeface="Oswald-Medium"/>
                <a:ea typeface="Oswald-Medium"/>
                <a:cs typeface="Oswald-Medium"/>
                <a:sym typeface="Oswald-Medium"/>
              </a:defRPr>
            </a:lvl1pPr>
          </a:lstStyle>
          <a:p>
            <a:r>
              <a:rPr lang="sv-SE" sz="3200"/>
              <a:t>BARNS RÖSTER</a:t>
            </a:r>
            <a:endParaRPr sz="3200"/>
          </a:p>
        </p:txBody>
      </p:sp>
      <p:sp>
        <p:nvSpPr>
          <p:cNvPr id="269" name="textruta 8"/>
          <p:cNvSpPr txBox="1"/>
          <p:nvPr/>
        </p:nvSpPr>
        <p:spPr>
          <a:xfrm>
            <a:off x="812211" y="2043799"/>
            <a:ext cx="5434476"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342900" indent="-342900">
              <a:buFont typeface="Arial" panose="020B0604020202020204" pitchFamily="34" charset="0"/>
              <a:buChar char="•"/>
            </a:pPr>
            <a:endParaRPr lang="sv-SE" sz="2000"/>
          </a:p>
        </p:txBody>
      </p:sp>
      <p:pic>
        <p:nvPicPr>
          <p:cNvPr id="8" name="Bildobjekt 7">
            <a:extLst>
              <a:ext uri="{FF2B5EF4-FFF2-40B4-BE49-F238E27FC236}">
                <a16:creationId xmlns:a16="http://schemas.microsoft.com/office/drawing/2014/main" id="{7D9EB13B-56F1-40A3-1F7D-F5869F791073}"/>
              </a:ext>
            </a:extLst>
          </p:cNvPr>
          <p:cNvPicPr>
            <a:picLocks noChangeAspect="1"/>
          </p:cNvPicPr>
          <p:nvPr/>
        </p:nvPicPr>
        <p:blipFill>
          <a:blip r:embed="rId4"/>
          <a:stretch>
            <a:fillRect/>
          </a:stretch>
        </p:blipFill>
        <p:spPr>
          <a:xfrm>
            <a:off x="4139554" y="1414779"/>
            <a:ext cx="3912892" cy="5217189"/>
          </a:xfrm>
          <a:prstGeom prst="rect">
            <a:avLst/>
          </a:prstGeom>
        </p:spPr>
      </p:pic>
    </p:spTree>
    <p:extLst>
      <p:ext uri="{BB962C8B-B14F-4D97-AF65-F5344CB8AC3E}">
        <p14:creationId xmlns:p14="http://schemas.microsoft.com/office/powerpoint/2010/main" val="27052087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ktangel"/>
          <p:cNvSpPr/>
          <p:nvPr/>
        </p:nvSpPr>
        <p:spPr>
          <a:xfrm>
            <a:off x="-85759" y="1327218"/>
            <a:ext cx="12363518" cy="6998790"/>
          </a:xfrm>
          <a:prstGeom prst="rect">
            <a:avLst/>
          </a:prstGeom>
          <a:solidFill>
            <a:srgbClr val="FFFFFF"/>
          </a:solidFill>
          <a:ln w="12700">
            <a:miter lim="400000"/>
          </a:ln>
        </p:spPr>
        <p:txBody>
          <a:bodyPr lIns="45719" rIns="45719" anchor="ctr"/>
          <a:lstStyle/>
          <a:p>
            <a:pPr>
              <a:defRPr>
                <a:solidFill>
                  <a:srgbClr val="FFFFFF"/>
                </a:solidFill>
              </a:defRPr>
            </a:pPr>
            <a:endParaRPr/>
          </a:p>
        </p:txBody>
      </p:sp>
      <p:pic>
        <p:nvPicPr>
          <p:cNvPr id="267" name="Bild" descr="Bild"/>
          <p:cNvPicPr>
            <a:picLocks noChangeAspect="1"/>
          </p:cNvPicPr>
          <p:nvPr/>
        </p:nvPicPr>
        <p:blipFill>
          <a:blip r:embed="rId3"/>
          <a:stretch>
            <a:fillRect/>
          </a:stretch>
        </p:blipFill>
        <p:spPr>
          <a:xfrm>
            <a:off x="-470" y="-6871"/>
            <a:ext cx="12192940" cy="1334089"/>
          </a:xfrm>
          <a:prstGeom prst="rect">
            <a:avLst/>
          </a:prstGeom>
          <a:ln w="12700">
            <a:miter lim="400000"/>
          </a:ln>
        </p:spPr>
      </p:pic>
      <p:sp>
        <p:nvSpPr>
          <p:cNvPr id="268" name="Rubrik 2"/>
          <p:cNvSpPr txBox="1">
            <a:spLocks noGrp="1"/>
          </p:cNvSpPr>
          <p:nvPr>
            <p:ph type="title"/>
          </p:nvPr>
        </p:nvSpPr>
        <p:spPr>
          <a:xfrm>
            <a:off x="754718" y="506723"/>
            <a:ext cx="11523041" cy="506902"/>
          </a:xfrm>
          <a:prstGeom prst="rect">
            <a:avLst/>
          </a:prstGeom>
        </p:spPr>
        <p:txBody>
          <a:bodyPr/>
          <a:lstStyle>
            <a:lvl1pPr defTabSz="219455">
              <a:defRPr sz="2688" b="0">
                <a:solidFill>
                  <a:srgbClr val="FFFFFF"/>
                </a:solidFill>
                <a:latin typeface="Oswald-Medium"/>
                <a:ea typeface="Oswald-Medium"/>
                <a:cs typeface="Oswald-Medium"/>
                <a:sym typeface="Oswald-Medium"/>
              </a:defRPr>
            </a:lvl1pPr>
          </a:lstStyle>
          <a:p>
            <a:r>
              <a:rPr lang="sv-SE" sz="3200"/>
              <a:t>VILKA ÄR VI I GRUPPEN?</a:t>
            </a:r>
            <a:endParaRPr sz="3200"/>
          </a:p>
        </p:txBody>
      </p:sp>
      <p:sp>
        <p:nvSpPr>
          <p:cNvPr id="269" name="textruta 8"/>
          <p:cNvSpPr txBox="1"/>
          <p:nvPr/>
        </p:nvSpPr>
        <p:spPr>
          <a:xfrm>
            <a:off x="754718" y="2347714"/>
            <a:ext cx="5701605" cy="2616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90408" indent="-90408">
              <a:lnSpc>
                <a:spcPct val="150000"/>
              </a:lnSpc>
              <a:buFont typeface="Arial" panose="020B0604020202020204" pitchFamily="34" charset="0"/>
              <a:buChar char="•"/>
            </a:pPr>
            <a:r>
              <a:rPr lang="sv-SE" sz="2000">
                <a:latin typeface="Lato" panose="020F0502020204030203" pitchFamily="34" charset="0"/>
              </a:rPr>
              <a:t> Mitt/mina barn</a:t>
            </a:r>
          </a:p>
          <a:p>
            <a:pPr marL="90408" indent="-90408">
              <a:lnSpc>
                <a:spcPct val="150000"/>
              </a:lnSpc>
              <a:buFont typeface="Arial" panose="020B0604020202020204" pitchFamily="34" charset="0"/>
              <a:buChar char="•"/>
            </a:pPr>
            <a:r>
              <a:rPr lang="sv-SE" sz="2000">
                <a:latin typeface="Lato" panose="020F0502020204030203" pitchFamily="34" charset="0"/>
              </a:rPr>
              <a:t> Vem är jag?</a:t>
            </a:r>
          </a:p>
          <a:p>
            <a:pPr marL="90408" indent="-90408">
              <a:lnSpc>
                <a:spcPct val="150000"/>
              </a:lnSpc>
              <a:buFont typeface="Arial" panose="020B0604020202020204" pitchFamily="34" charset="0"/>
              <a:buChar char="•"/>
            </a:pPr>
            <a:r>
              <a:rPr lang="sv-SE" sz="2000">
                <a:latin typeface="Lato" panose="020F0502020204030203" pitchFamily="34" charset="0"/>
              </a:rPr>
              <a:t> Vårdnad och umgänge</a:t>
            </a:r>
          </a:p>
          <a:p>
            <a:pPr marL="90408" indent="-90408">
              <a:lnSpc>
                <a:spcPct val="150000"/>
              </a:lnSpc>
              <a:buFont typeface="Arial" panose="020B0604020202020204" pitchFamily="34" charset="0"/>
              <a:buChar char="•"/>
            </a:pPr>
            <a:r>
              <a:rPr lang="sv-SE" sz="2000">
                <a:latin typeface="Lato" panose="020F0502020204030203" pitchFamily="34" charset="0"/>
              </a:rPr>
              <a:t> Förväntningar på utbildningen</a:t>
            </a:r>
          </a:p>
          <a:p>
            <a:pPr marL="90408" indent="-90408">
              <a:lnSpc>
                <a:spcPct val="150000"/>
              </a:lnSpc>
              <a:buFont typeface="Arial" panose="020B0604020202020204" pitchFamily="34" charset="0"/>
              <a:buChar char="•"/>
            </a:pPr>
            <a:r>
              <a:rPr lang="sv-SE" sz="2000">
                <a:latin typeface="Lato" panose="020F0502020204030203" pitchFamily="34" charset="0"/>
              </a:rPr>
              <a:t> Speciell fråga/område som känns viktig att ta upp</a:t>
            </a:r>
          </a:p>
          <a:p>
            <a:pPr marL="342900" indent="-342900">
              <a:buFont typeface="Arial" panose="020B0604020202020204" pitchFamily="34" charset="0"/>
              <a:buChar char="•"/>
            </a:pPr>
            <a:endParaRPr lang="sv-SE" sz="2000"/>
          </a:p>
        </p:txBody>
      </p:sp>
      <p:pic>
        <p:nvPicPr>
          <p:cNvPr id="2" name="Bild" descr="Bild">
            <a:extLst>
              <a:ext uri="{FF2B5EF4-FFF2-40B4-BE49-F238E27FC236}">
                <a16:creationId xmlns:a16="http://schemas.microsoft.com/office/drawing/2014/main" id="{CD7462C7-D07B-AE2A-F7AF-92C594C4BE81}"/>
              </a:ext>
            </a:extLst>
          </p:cNvPr>
          <p:cNvPicPr>
            <a:picLocks noChangeAspect="1"/>
          </p:cNvPicPr>
          <p:nvPr/>
        </p:nvPicPr>
        <p:blipFill>
          <a:blip r:embed="rId4"/>
          <a:stretch>
            <a:fillRect/>
          </a:stretch>
        </p:blipFill>
        <p:spPr>
          <a:xfrm rot="653224">
            <a:off x="9006406" y="3133927"/>
            <a:ext cx="2256924" cy="2057075"/>
          </a:xfrm>
          <a:prstGeom prst="rect">
            <a:avLst/>
          </a:prstGeom>
          <a:ln w="12700">
            <a:miter lim="400000"/>
          </a:ln>
        </p:spPr>
      </p:pic>
      <p:pic>
        <p:nvPicPr>
          <p:cNvPr id="4" name="Bild" descr="Bild">
            <a:extLst>
              <a:ext uri="{FF2B5EF4-FFF2-40B4-BE49-F238E27FC236}">
                <a16:creationId xmlns:a16="http://schemas.microsoft.com/office/drawing/2014/main" id="{2C7DD030-C382-4F47-D343-3E5F8EABCE62}"/>
              </a:ext>
            </a:extLst>
          </p:cNvPr>
          <p:cNvPicPr>
            <a:picLocks noChangeAspect="1"/>
          </p:cNvPicPr>
          <p:nvPr/>
        </p:nvPicPr>
        <p:blipFill>
          <a:blip r:embed="rId5"/>
          <a:stretch>
            <a:fillRect/>
          </a:stretch>
        </p:blipFill>
        <p:spPr>
          <a:xfrm>
            <a:off x="6250113" y="1981649"/>
            <a:ext cx="2578240" cy="2042270"/>
          </a:xfrm>
          <a:prstGeom prst="rect">
            <a:avLst/>
          </a:prstGeom>
          <a:ln w="12700">
            <a:miter lim="400000"/>
          </a:ln>
        </p:spPr>
      </p:pic>
    </p:spTree>
    <p:extLst>
      <p:ext uri="{BB962C8B-B14F-4D97-AF65-F5344CB8AC3E}">
        <p14:creationId xmlns:p14="http://schemas.microsoft.com/office/powerpoint/2010/main" val="137726481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ktangel"/>
          <p:cNvSpPr/>
          <p:nvPr/>
        </p:nvSpPr>
        <p:spPr>
          <a:xfrm>
            <a:off x="-85759" y="1327218"/>
            <a:ext cx="12363518" cy="6998790"/>
          </a:xfrm>
          <a:prstGeom prst="rect">
            <a:avLst/>
          </a:prstGeom>
          <a:solidFill>
            <a:srgbClr val="FFFFFF"/>
          </a:solidFill>
          <a:ln w="12700">
            <a:miter lim="400000"/>
          </a:ln>
        </p:spPr>
        <p:txBody>
          <a:bodyPr lIns="45719" rIns="45719" anchor="ctr"/>
          <a:lstStyle/>
          <a:p>
            <a:pPr>
              <a:defRPr>
                <a:solidFill>
                  <a:srgbClr val="FFFFFF"/>
                </a:solidFill>
              </a:defRPr>
            </a:pPr>
            <a:endParaRPr/>
          </a:p>
        </p:txBody>
      </p:sp>
      <p:pic>
        <p:nvPicPr>
          <p:cNvPr id="267" name="Bild" descr="Bild"/>
          <p:cNvPicPr>
            <a:picLocks noChangeAspect="1"/>
          </p:cNvPicPr>
          <p:nvPr/>
        </p:nvPicPr>
        <p:blipFill>
          <a:blip r:embed="rId3"/>
          <a:stretch>
            <a:fillRect/>
          </a:stretch>
        </p:blipFill>
        <p:spPr>
          <a:xfrm>
            <a:off x="-470" y="-6871"/>
            <a:ext cx="12192940" cy="1334089"/>
          </a:xfrm>
          <a:prstGeom prst="rect">
            <a:avLst/>
          </a:prstGeom>
          <a:ln w="12700">
            <a:miter lim="400000"/>
          </a:ln>
        </p:spPr>
      </p:pic>
      <p:sp>
        <p:nvSpPr>
          <p:cNvPr id="268" name="Rubrik 2"/>
          <p:cNvSpPr txBox="1">
            <a:spLocks noGrp="1"/>
          </p:cNvSpPr>
          <p:nvPr>
            <p:ph type="title"/>
          </p:nvPr>
        </p:nvSpPr>
        <p:spPr>
          <a:xfrm>
            <a:off x="812211" y="506723"/>
            <a:ext cx="11465548" cy="506902"/>
          </a:xfrm>
          <a:prstGeom prst="rect">
            <a:avLst/>
          </a:prstGeom>
        </p:spPr>
        <p:txBody>
          <a:bodyPr/>
          <a:lstStyle>
            <a:lvl1pPr defTabSz="219455">
              <a:defRPr sz="2688" b="0">
                <a:solidFill>
                  <a:srgbClr val="FFFFFF"/>
                </a:solidFill>
                <a:latin typeface="Oswald-Medium"/>
                <a:ea typeface="Oswald-Medium"/>
                <a:cs typeface="Oswald-Medium"/>
                <a:sym typeface="Oswald-Medium"/>
              </a:defRPr>
            </a:lvl1pPr>
          </a:lstStyle>
          <a:p>
            <a:r>
              <a:rPr lang="sv-SE" sz="3200"/>
              <a:t>FÖRÄNDRINGAR FÖR BARNET</a:t>
            </a:r>
            <a:endParaRPr sz="3200"/>
          </a:p>
        </p:txBody>
      </p:sp>
      <p:sp>
        <p:nvSpPr>
          <p:cNvPr id="269" name="textruta 8"/>
          <p:cNvSpPr txBox="1"/>
          <p:nvPr/>
        </p:nvSpPr>
        <p:spPr>
          <a:xfrm>
            <a:off x="661524" y="2230939"/>
            <a:ext cx="5434476" cy="30777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90408" indent="-90408">
              <a:lnSpc>
                <a:spcPct val="150000"/>
              </a:lnSpc>
              <a:buFont typeface="Arial" panose="020B0604020202020204" pitchFamily="34" charset="0"/>
              <a:buChar char="•"/>
            </a:pPr>
            <a:r>
              <a:rPr lang="sv-SE" sz="2000">
                <a:latin typeface="Lato" panose="020F0502020204030203" pitchFamily="34" charset="0"/>
              </a:rPr>
              <a:t> Att flytta</a:t>
            </a:r>
          </a:p>
          <a:p>
            <a:pPr marL="90408" indent="-90408">
              <a:lnSpc>
                <a:spcPct val="150000"/>
              </a:lnSpc>
              <a:buFont typeface="Arial" panose="020B0604020202020204" pitchFamily="34" charset="0"/>
              <a:buChar char="•"/>
            </a:pPr>
            <a:r>
              <a:rPr lang="sv-SE" sz="2000">
                <a:latin typeface="Lato" panose="020F0502020204030203" pitchFamily="34" charset="0"/>
              </a:rPr>
              <a:t> Växelvis boende</a:t>
            </a:r>
          </a:p>
          <a:p>
            <a:pPr marL="90408" indent="-90408">
              <a:lnSpc>
                <a:spcPct val="150000"/>
              </a:lnSpc>
              <a:buFont typeface="Arial" panose="020B0604020202020204" pitchFamily="34" charset="0"/>
              <a:buChar char="•"/>
            </a:pPr>
            <a:r>
              <a:rPr lang="sv-SE" sz="2000">
                <a:latin typeface="Lato" panose="020F0502020204030203" pitchFamily="34" charset="0"/>
              </a:rPr>
              <a:t> Viktiga kamrater och vuxna ”försvinner”</a:t>
            </a:r>
          </a:p>
          <a:p>
            <a:pPr marL="90408" indent="-90408">
              <a:lnSpc>
                <a:spcPct val="150000"/>
              </a:lnSpc>
              <a:buFont typeface="Arial" panose="020B0604020202020204" pitchFamily="34" charset="0"/>
              <a:buChar char="•"/>
            </a:pPr>
            <a:r>
              <a:rPr lang="sv-SE" sz="2000">
                <a:latin typeface="Lato" panose="020F0502020204030203" pitchFamily="34" charset="0"/>
              </a:rPr>
              <a:t> Anpassa sig till två familjer</a:t>
            </a:r>
          </a:p>
          <a:p>
            <a:pPr marL="90408" indent="-90408">
              <a:lnSpc>
                <a:spcPct val="150000"/>
              </a:lnSpc>
              <a:buFont typeface="Arial" panose="020B0604020202020204" pitchFamily="34" charset="0"/>
              <a:buChar char="•"/>
            </a:pPr>
            <a:r>
              <a:rPr lang="sv-SE" sz="2000">
                <a:latin typeface="Lato" panose="020F0502020204030203" pitchFamily="34" charset="0"/>
              </a:rPr>
              <a:t> Nya roller uppstår i familjen</a:t>
            </a:r>
          </a:p>
          <a:p>
            <a:pPr marL="90408" indent="-90408">
              <a:lnSpc>
                <a:spcPct val="150000"/>
              </a:lnSpc>
              <a:buFont typeface="Arial" panose="020B0604020202020204" pitchFamily="34" charset="0"/>
              <a:buChar char="•"/>
            </a:pPr>
            <a:r>
              <a:rPr lang="sv-SE" sz="2000">
                <a:latin typeface="Lato" panose="020F0502020204030203" pitchFamily="34" charset="0"/>
              </a:rPr>
              <a:t> Lära känna nya människor runt den nya familjen</a:t>
            </a:r>
          </a:p>
          <a:p>
            <a:pPr marL="342900" indent="-342900">
              <a:buFont typeface="Arial" panose="020B0604020202020204" pitchFamily="34" charset="0"/>
              <a:buChar char="•"/>
            </a:pPr>
            <a:endParaRPr lang="sv-SE" sz="2000"/>
          </a:p>
        </p:txBody>
      </p:sp>
      <p:pic>
        <p:nvPicPr>
          <p:cNvPr id="5" name="Bildobjekt 4" descr="En bild som visar person, Människoansikte, småbarn, klädsel&#10;&#10;Automatiskt genererad beskrivning">
            <a:extLst>
              <a:ext uri="{FF2B5EF4-FFF2-40B4-BE49-F238E27FC236}">
                <a16:creationId xmlns:a16="http://schemas.microsoft.com/office/drawing/2014/main" id="{25CB172A-9040-7435-FEDF-F406D58C4C12}"/>
              </a:ext>
            </a:extLst>
          </p:cNvPr>
          <p:cNvPicPr>
            <a:picLocks noChangeAspect="1"/>
          </p:cNvPicPr>
          <p:nvPr/>
        </p:nvPicPr>
        <p:blipFill>
          <a:blip r:embed="rId4"/>
          <a:stretch>
            <a:fillRect/>
          </a:stretch>
        </p:blipFill>
        <p:spPr>
          <a:xfrm>
            <a:off x="6843283" y="1004431"/>
            <a:ext cx="3575590" cy="5530782"/>
          </a:xfrm>
          <a:prstGeom prst="rect">
            <a:avLst/>
          </a:prstGeom>
        </p:spPr>
      </p:pic>
    </p:spTree>
    <p:extLst>
      <p:ext uri="{BB962C8B-B14F-4D97-AF65-F5344CB8AC3E}">
        <p14:creationId xmlns:p14="http://schemas.microsoft.com/office/powerpoint/2010/main" val="401768355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asted-image.pdf" descr="pasted-image.pdf"/>
          <p:cNvPicPr>
            <a:picLocks noChangeAspect="1"/>
          </p:cNvPicPr>
          <p:nvPr/>
        </p:nvPicPr>
        <p:blipFill>
          <a:blip r:embed="rId3"/>
          <a:srcRect b="4362"/>
          <a:stretch>
            <a:fillRect/>
          </a:stretch>
        </p:blipFill>
        <p:spPr>
          <a:xfrm>
            <a:off x="-21792" y="-4622"/>
            <a:ext cx="12235584" cy="6867244"/>
          </a:xfrm>
          <a:prstGeom prst="rect">
            <a:avLst/>
          </a:prstGeom>
          <a:ln w="12700">
            <a:miter lim="400000"/>
          </a:ln>
        </p:spPr>
      </p:pic>
      <p:sp>
        <p:nvSpPr>
          <p:cNvPr id="252" name="Rubrik 2"/>
          <p:cNvSpPr txBox="1">
            <a:spLocks noGrp="1"/>
          </p:cNvSpPr>
          <p:nvPr>
            <p:ph type="title"/>
          </p:nvPr>
        </p:nvSpPr>
        <p:spPr>
          <a:xfrm>
            <a:off x="996592" y="2240308"/>
            <a:ext cx="10304981" cy="1769030"/>
          </a:xfrm>
          <a:prstGeom prst="rect">
            <a:avLst/>
          </a:prstGeom>
        </p:spPr>
        <p:txBody>
          <a:bodyPr/>
          <a:lstStyle>
            <a:lvl1pPr algn="ctr">
              <a:defRPr sz="5600" b="0">
                <a:solidFill>
                  <a:srgbClr val="FFFFFF"/>
                </a:solidFill>
                <a:latin typeface="Oswald-Medium"/>
                <a:ea typeface="Oswald-Medium"/>
                <a:cs typeface="Oswald-Medium"/>
                <a:sym typeface="Oswald-Medium"/>
              </a:defRPr>
            </a:lvl1pPr>
          </a:lstStyle>
          <a:p>
            <a:r>
              <a:rPr lang="sv-SE"/>
              <a:t>Om ditt barn skulle kunna berätta för oss hur det är mellan er föräldrar just nu – vad skulle ditt barn säga?</a:t>
            </a:r>
            <a:endParaRPr/>
          </a:p>
        </p:txBody>
      </p:sp>
    </p:spTree>
    <p:extLst>
      <p:ext uri="{BB962C8B-B14F-4D97-AF65-F5344CB8AC3E}">
        <p14:creationId xmlns:p14="http://schemas.microsoft.com/office/powerpoint/2010/main" val="88761942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asted-image.pdf" descr="pasted-image.pdf"/>
          <p:cNvPicPr>
            <a:picLocks noChangeAspect="1"/>
          </p:cNvPicPr>
          <p:nvPr/>
        </p:nvPicPr>
        <p:blipFill>
          <a:blip r:embed="rId3"/>
          <a:srcRect b="4362"/>
          <a:stretch>
            <a:fillRect/>
          </a:stretch>
        </p:blipFill>
        <p:spPr>
          <a:xfrm>
            <a:off x="-21792" y="-4622"/>
            <a:ext cx="12235584" cy="6867244"/>
          </a:xfrm>
          <a:prstGeom prst="rect">
            <a:avLst/>
          </a:prstGeom>
          <a:ln w="12700">
            <a:miter lim="400000"/>
          </a:ln>
        </p:spPr>
      </p:pic>
      <p:sp>
        <p:nvSpPr>
          <p:cNvPr id="252" name="Rubrik 2"/>
          <p:cNvSpPr txBox="1">
            <a:spLocks noGrp="1"/>
          </p:cNvSpPr>
          <p:nvPr>
            <p:ph type="title"/>
          </p:nvPr>
        </p:nvSpPr>
        <p:spPr>
          <a:xfrm>
            <a:off x="-89171" y="2240308"/>
            <a:ext cx="12192001" cy="1769030"/>
          </a:xfrm>
          <a:prstGeom prst="rect">
            <a:avLst/>
          </a:prstGeom>
        </p:spPr>
        <p:txBody>
          <a:bodyPr/>
          <a:lstStyle>
            <a:lvl1pPr algn="ctr">
              <a:defRPr sz="5600" b="0">
                <a:solidFill>
                  <a:srgbClr val="FFFFFF"/>
                </a:solidFill>
                <a:latin typeface="Oswald-Medium"/>
                <a:ea typeface="Oswald-Medium"/>
                <a:cs typeface="Oswald-Medium"/>
                <a:sym typeface="Oswald-Medium"/>
              </a:defRPr>
            </a:lvl1pPr>
          </a:lstStyle>
          <a:p>
            <a:r>
              <a:rPr lang="sv-SE"/>
              <a:t>TACK FÖR IDAG!</a:t>
            </a:r>
            <a:endParaRPr/>
          </a:p>
        </p:txBody>
      </p:sp>
    </p:spTree>
    <p:extLst>
      <p:ext uri="{BB962C8B-B14F-4D97-AF65-F5344CB8AC3E}">
        <p14:creationId xmlns:p14="http://schemas.microsoft.com/office/powerpoint/2010/main" val="304732172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asted-image.pdf" descr="pasted-image.pdf"/>
          <p:cNvPicPr>
            <a:picLocks noChangeAspect="1"/>
          </p:cNvPicPr>
          <p:nvPr/>
        </p:nvPicPr>
        <p:blipFill>
          <a:blip r:embed="rId3"/>
          <a:srcRect b="4362"/>
          <a:stretch>
            <a:fillRect/>
          </a:stretch>
        </p:blipFill>
        <p:spPr>
          <a:xfrm>
            <a:off x="-21792" y="-4622"/>
            <a:ext cx="12235584" cy="6867244"/>
          </a:xfrm>
          <a:prstGeom prst="rect">
            <a:avLst/>
          </a:prstGeom>
          <a:ln w="12700">
            <a:miter lim="400000"/>
          </a:ln>
        </p:spPr>
      </p:pic>
      <p:sp>
        <p:nvSpPr>
          <p:cNvPr id="252" name="Rubrik 2"/>
          <p:cNvSpPr txBox="1">
            <a:spLocks noGrp="1"/>
          </p:cNvSpPr>
          <p:nvPr>
            <p:ph type="title"/>
          </p:nvPr>
        </p:nvSpPr>
        <p:spPr>
          <a:xfrm>
            <a:off x="-21792" y="2306955"/>
            <a:ext cx="12192001" cy="1769030"/>
          </a:xfrm>
          <a:prstGeom prst="rect">
            <a:avLst/>
          </a:prstGeom>
        </p:spPr>
        <p:txBody>
          <a:bodyPr/>
          <a:lstStyle>
            <a:lvl1pPr algn="ctr">
              <a:defRPr sz="5600" b="0">
                <a:solidFill>
                  <a:srgbClr val="FFFFFF"/>
                </a:solidFill>
                <a:latin typeface="Oswald-Medium"/>
                <a:ea typeface="Oswald-Medium"/>
                <a:cs typeface="Oswald-Medium"/>
                <a:sym typeface="Oswald-Medium"/>
              </a:defRPr>
            </a:lvl1pPr>
          </a:lstStyle>
          <a:p>
            <a:r>
              <a:rPr lang="sv-SE" dirty="0"/>
              <a:t>Välkommen till</a:t>
            </a:r>
            <a:br>
              <a:rPr lang="sv-SE" dirty="0"/>
            </a:br>
            <a:r>
              <a:rPr lang="sv-SE" dirty="0"/>
              <a:t>BIFF – BARN I FÖRÄLDRARS FOKUS</a:t>
            </a:r>
            <a:br>
              <a:rPr lang="sv-SE" dirty="0"/>
            </a:br>
            <a:r>
              <a:rPr lang="sv-SE" dirty="0"/>
              <a:t>Träff 2</a:t>
            </a:r>
            <a:endParaRPr dirty="0"/>
          </a:p>
        </p:txBody>
      </p:sp>
    </p:spTree>
    <p:extLst>
      <p:ext uri="{BB962C8B-B14F-4D97-AF65-F5344CB8AC3E}">
        <p14:creationId xmlns:p14="http://schemas.microsoft.com/office/powerpoint/2010/main" val="1618801400"/>
      </p:ext>
    </p:extLst>
  </p:cSld>
  <p:clrMapOvr>
    <a:masterClrMapping/>
  </p:clrMapOvr>
  <p:transition spd="slow">
    <p:fade/>
  </p:transition>
</p:sld>
</file>

<file path=ppt/theme/theme1.xml><?xml version="1.0" encoding="utf-8"?>
<a:theme xmlns:a="http://schemas.openxmlformats.org/drawingml/2006/main" name="Rädda Barnen mallsidor">
  <a:themeElements>
    <a:clrScheme name="Save the Children 1">
      <a:dk1>
        <a:srgbClr val="222221"/>
      </a:dk1>
      <a:lt1>
        <a:srgbClr val="FFFFFF"/>
      </a:lt1>
      <a:dk2>
        <a:srgbClr val="F20F0E"/>
      </a:dk2>
      <a:lt2>
        <a:srgbClr val="D1CCBD"/>
      </a:lt2>
      <a:accent1>
        <a:srgbClr val="9A3324"/>
      </a:accent1>
      <a:accent2>
        <a:srgbClr val="FF4C02"/>
      </a:accent2>
      <a:accent3>
        <a:srgbClr val="F2A900"/>
      </a:accent3>
      <a:accent4>
        <a:srgbClr val="009CA6"/>
      </a:accent4>
      <a:accent5>
        <a:srgbClr val="F31512"/>
      </a:accent5>
      <a:accent6>
        <a:srgbClr val="D1CCBD"/>
      </a:accent6>
      <a:hlink>
        <a:srgbClr val="9A3324"/>
      </a:hlink>
      <a:folHlink>
        <a:srgbClr val="FF4C02"/>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latin typeface="Gill Sans Infant Std"/>
            <a:cs typeface="Gill Sans Infant St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extLst>
    <a:ext uri="{05A4C25C-085E-4340-85A3-A5531E510DB2}">
      <thm15:themeFamily xmlns:thm15="http://schemas.microsoft.com/office/thememl/2012/main" name="Radda_Barnen_mall.potx" id="{FFE1A6B3-7B92-4FA2-A819-6A2B5A2B4B5B}" vid="{08DE2507-03E6-484E-8185-8D6B18E182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1DA2564902AE4ABBF91EFD3F428F69" ma:contentTypeVersion="3" ma:contentTypeDescription="Create a new document." ma:contentTypeScope="" ma:versionID="ba2fcc597b17ec7bb27ac70aaec9bd41">
  <xsd:schema xmlns:xsd="http://www.w3.org/2001/XMLSchema" xmlns:xs="http://www.w3.org/2001/XMLSchema" xmlns:p="http://schemas.microsoft.com/office/2006/metadata/properties" xmlns:ns2="b1211423-351c-438f-920c-be93903d4076" targetNamespace="http://schemas.microsoft.com/office/2006/metadata/properties" ma:root="true" ma:fieldsID="1310449abea0c795d060b462a502f2a9" ns2:_="">
    <xsd:import namespace="b1211423-351c-438f-920c-be93903d4076"/>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211423-351c-438f-920c-be93903d407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654786-52D6-4F9A-A24C-CE49F662D18D}">
  <ds:schemaRefs>
    <ds:schemaRef ds:uri="http://schemas.microsoft.com/sharepoint/v3/contenttype/forms"/>
  </ds:schemaRefs>
</ds:datastoreItem>
</file>

<file path=customXml/itemProps2.xml><?xml version="1.0" encoding="utf-8"?>
<ds:datastoreItem xmlns:ds="http://schemas.openxmlformats.org/officeDocument/2006/customXml" ds:itemID="{39937998-E2D0-4E83-BAF5-10CD0697E6A5}">
  <ds:schemaRef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b1211423-351c-438f-920c-be93903d4076"/>
    <ds:schemaRef ds:uri="http://www.w3.org/XML/1998/namespace"/>
    <ds:schemaRef ds:uri="http://purl.org/dc/terms/"/>
  </ds:schemaRefs>
</ds:datastoreItem>
</file>

<file path=customXml/itemProps3.xml><?xml version="1.0" encoding="utf-8"?>
<ds:datastoreItem xmlns:ds="http://schemas.openxmlformats.org/officeDocument/2006/customXml" ds:itemID="{3AB293CA-734D-4A6E-9B62-F8F60C9CF6EA}">
  <ds:schemaRefs>
    <ds:schemaRef ds:uri="b1211423-351c-438f-920c-be93903d40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1b65a6-64a2-45c8-a49a-c5a1a718040e}" enabled="1" method="Privileged" siteId="{37ef3d19-1651-4452-b761-dc2414bf0416}" removed="0"/>
</clbl:labelList>
</file>

<file path=docProps/app.xml><?xml version="1.0" encoding="utf-8"?>
<Properties xmlns="http://schemas.openxmlformats.org/officeDocument/2006/extended-properties" xmlns:vt="http://schemas.openxmlformats.org/officeDocument/2006/docPropsVTypes">
  <Template>Radda_Barnen_mall</Template>
  <TotalTime>8462</TotalTime>
  <Words>716</Words>
  <Application>Microsoft Office PowerPoint</Application>
  <PresentationFormat>Bredbild</PresentationFormat>
  <Paragraphs>122</Paragraphs>
  <Slides>23</Slides>
  <Notes>23</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23</vt:i4>
      </vt:variant>
    </vt:vector>
  </HeadingPairs>
  <TitlesOfParts>
    <vt:vector size="33" baseType="lpstr">
      <vt:lpstr>Arial</vt:lpstr>
      <vt:lpstr>Calibri</vt:lpstr>
      <vt:lpstr>Gill Sans Infant MT</vt:lpstr>
      <vt:lpstr>Gill Sans MT</vt:lpstr>
      <vt:lpstr>Lato</vt:lpstr>
      <vt:lpstr>Oswald Medium</vt:lpstr>
      <vt:lpstr>Oswald-Medium</vt:lpstr>
      <vt:lpstr>Trade Gothic LT Com Cn</vt:lpstr>
      <vt:lpstr>TradeGothic LT CondEighteen</vt:lpstr>
      <vt:lpstr>Rädda Barnen mallsidor</vt:lpstr>
      <vt:lpstr>Välkommen till BIFF – BARN I FÖRÄLDRARS FOKUS Träff 1</vt:lpstr>
      <vt:lpstr>FAMILJERÄTTSLIGA FAKTA</vt:lpstr>
      <vt:lpstr>VAD ÄR BiFF?</vt:lpstr>
      <vt:lpstr>BARNS RÖSTER</vt:lpstr>
      <vt:lpstr>VILKA ÄR VI I GRUPPEN?</vt:lpstr>
      <vt:lpstr>FÖRÄNDRINGAR FÖR BARNET</vt:lpstr>
      <vt:lpstr>Om ditt barn skulle kunna berätta för oss hur det är mellan er föräldrar just nu – vad skulle ditt barn säga?</vt:lpstr>
      <vt:lpstr>TACK FÖR IDAG!</vt:lpstr>
      <vt:lpstr>Välkommen till BIFF – BARN I FÖRÄLDRARS FOKUS Träff 2</vt:lpstr>
      <vt:lpstr>BBIC – BARNS BEHOV I CENTRUM</vt:lpstr>
      <vt:lpstr>ATT KNYTA AN OCH HA EN TRYGG BAS - TRYGGHETSCIRKELN</vt:lpstr>
      <vt:lpstr>Om ditt barn skulle kunna berätta för oss hur det är mellan er föräldrar just nu – vad skulle ditt barn säga?</vt:lpstr>
      <vt:lpstr>KONVENTIONEN OM BARNETS RÄTTIGHETER</vt:lpstr>
      <vt:lpstr>VAD ÄR VÅLD?</vt:lpstr>
      <vt:lpstr>BARNS STRATEGIER</vt:lpstr>
      <vt:lpstr>TACK FÖR IDAG!</vt:lpstr>
      <vt:lpstr>Välkommen till BiFF – BARN I FÖRÄLDRARS FOKUS Träff 3</vt:lpstr>
      <vt:lpstr>Välkommen till BiFF – BARN I FÖRÄLDRARS FOKUS Träff 4</vt:lpstr>
      <vt:lpstr>BARNS UTVECKLING</vt:lpstr>
      <vt:lpstr>HUR KOMMUNICERAR VI MED VARANDRA?</vt:lpstr>
      <vt:lpstr>Om vi om fem eller tio år skulle fråga ditt barn hur det är mellan er föräldrar – vad tror du att ditt barn skulle säga?</vt:lpstr>
      <vt:lpstr>SAMMANFATTNING</vt:lpstr>
      <vt:lpstr>TACK FÖR IDAG!</vt:lpstr>
    </vt:vector>
  </TitlesOfParts>
  <Company>Rädda Barnen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Sara Sanzen</dc:creator>
  <cp:lastModifiedBy>Nyberg, Kajsa</cp:lastModifiedBy>
  <cp:revision>3</cp:revision>
  <cp:lastPrinted>2023-09-03T20:30:48Z</cp:lastPrinted>
  <dcterms:created xsi:type="dcterms:W3CDTF">2017-09-13T07:50:53Z</dcterms:created>
  <dcterms:modified xsi:type="dcterms:W3CDTF">2026-03-20T10:40:07Z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0x0101009C1DA2564902AE4ABBF91EFD3F428F69</vt:lpwstr>
  </property>
  <property fmtid="{D5CDD505-2E9C-101B-9397-08002B2CF9AE}" pid="3" name="_NewReviewCycle">
    <vt:lpwstr/>
  </property>
</Properties>
</file>