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42"/>
  </p:notesMasterIdLst>
  <p:handoutMasterIdLst>
    <p:handoutMasterId r:id="rId43"/>
  </p:handoutMasterIdLst>
  <p:sldIdLst>
    <p:sldId id="300" r:id="rId6"/>
    <p:sldId id="320" r:id="rId7"/>
    <p:sldId id="277" r:id="rId8"/>
    <p:sldId id="278" r:id="rId9"/>
    <p:sldId id="279" r:id="rId10"/>
    <p:sldId id="319" r:id="rId11"/>
    <p:sldId id="333" r:id="rId12"/>
    <p:sldId id="334" r:id="rId13"/>
    <p:sldId id="337" r:id="rId14"/>
    <p:sldId id="328" r:id="rId15"/>
    <p:sldId id="288" r:id="rId16"/>
    <p:sldId id="285" r:id="rId17"/>
    <p:sldId id="283" r:id="rId18"/>
    <p:sldId id="286" r:id="rId19"/>
    <p:sldId id="290" r:id="rId20"/>
    <p:sldId id="307" r:id="rId21"/>
    <p:sldId id="292" r:id="rId22"/>
    <p:sldId id="314" r:id="rId23"/>
    <p:sldId id="315" r:id="rId24"/>
    <p:sldId id="321" r:id="rId25"/>
    <p:sldId id="317" r:id="rId26"/>
    <p:sldId id="324" r:id="rId27"/>
    <p:sldId id="316" r:id="rId28"/>
    <p:sldId id="332" r:id="rId29"/>
    <p:sldId id="318" r:id="rId30"/>
    <p:sldId id="322" r:id="rId31"/>
    <p:sldId id="297" r:id="rId32"/>
    <p:sldId id="308" r:id="rId33"/>
    <p:sldId id="309" r:id="rId34"/>
    <p:sldId id="310" r:id="rId35"/>
    <p:sldId id="338" r:id="rId36"/>
    <p:sldId id="339" r:id="rId37"/>
    <p:sldId id="340" r:id="rId38"/>
    <p:sldId id="311" r:id="rId39"/>
    <p:sldId id="312" r:id="rId40"/>
    <p:sldId id="313" r:id="rId41"/>
  </p:sldIdLst>
  <p:sldSz cx="12192000" cy="6858000"/>
  <p:notesSz cx="6858000" cy="9144000"/>
  <p:defaultTextStyle>
    <a:defPPr>
      <a:defRPr lang="en-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9"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8F0741-6BDA-899B-83A7-31E19232631F}" name="Westman, Emma" initials="WE" userId="S::emma.westman@rb.se::ae51908e-e18a-49c4-b64e-5390ed61b000" providerId="AD"/>
  <p188:author id="{3F7498B6-BA00-AA5A-7D72-BBE95D53DCEC}" name="Colliander Celik, Linnea" initials="CCL" userId="S::linnea.colliander.celik@rb.se::ebbf58bc-b874-4ecd-90ba-f164844ea743" providerId="AD"/>
  <p188:author id="{7097C2D7-F3C4-D378-1D91-B554D3220769}" name="Saidi, Saman" initials="SS" userId="S::saman.saidi@rb.se::13e5e362-8bd4-49ae-8bc9-b15ab692e5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35AA31-6804-4E27-93F4-29163E582988}" v="1" dt="2025-03-11T13:22:12.1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24" autoAdjust="0"/>
  </p:normalViewPr>
  <p:slideViewPr>
    <p:cSldViewPr snapToGrid="0">
      <p:cViewPr varScale="1">
        <p:scale>
          <a:sx n="56" d="100"/>
          <a:sy n="56" d="100"/>
        </p:scale>
        <p:origin x="1044" y="60"/>
      </p:cViewPr>
      <p:guideLst>
        <p:guide orient="horz" pos="1389"/>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C5FF01-0D94-45B5-A6AA-51FA22C2D7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K"/>
          </a:p>
        </p:txBody>
      </p:sp>
      <p:sp>
        <p:nvSpPr>
          <p:cNvPr id="3" name="Date Placeholder 2">
            <a:extLst>
              <a:ext uri="{FF2B5EF4-FFF2-40B4-BE49-F238E27FC236}">
                <a16:creationId xmlns:a16="http://schemas.microsoft.com/office/drawing/2014/main" id="{DEBE48C1-6ABD-41A7-94C6-4068055F5DA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71EDCF-305F-4C15-8EEB-60C4D10302BC}" type="datetime1">
              <a:rPr lang="LID4096" smtClean="0"/>
              <a:t>03/11/2025</a:t>
            </a:fld>
            <a:endParaRPr lang="en-UK"/>
          </a:p>
        </p:txBody>
      </p:sp>
      <p:sp>
        <p:nvSpPr>
          <p:cNvPr id="4" name="Footer Placeholder 3">
            <a:extLst>
              <a:ext uri="{FF2B5EF4-FFF2-40B4-BE49-F238E27FC236}">
                <a16:creationId xmlns:a16="http://schemas.microsoft.com/office/drawing/2014/main" id="{CCD394F4-9201-492F-B8CE-18E39EC1BF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K"/>
          </a:p>
        </p:txBody>
      </p:sp>
      <p:sp>
        <p:nvSpPr>
          <p:cNvPr id="5" name="Slide Number Placeholder 4">
            <a:extLst>
              <a:ext uri="{FF2B5EF4-FFF2-40B4-BE49-F238E27FC236}">
                <a16:creationId xmlns:a16="http://schemas.microsoft.com/office/drawing/2014/main" id="{C08ED2BF-2B65-42C4-97F8-F99B793B91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CF2DD2-20A7-4DD7-8E44-09CE7E29F5C4}" type="slidenum">
              <a:rPr lang="en-UK" smtClean="0"/>
              <a:t>‹#›</a:t>
            </a:fld>
            <a:endParaRPr lang="en-UK"/>
          </a:p>
        </p:txBody>
      </p:sp>
    </p:spTree>
    <p:extLst>
      <p:ext uri="{BB962C8B-B14F-4D97-AF65-F5344CB8AC3E}">
        <p14:creationId xmlns:p14="http://schemas.microsoft.com/office/powerpoint/2010/main" val="211721891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5E6DBA-6BA2-4CBD-8F5C-1CA5B1F0F18C}" type="datetime1">
              <a:rPr lang="LID4096" smtClean="0"/>
              <a:t>03/11/2025</a:t>
            </a:fld>
            <a:endParaRPr lang="en-U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K"/>
              <a:t>Click to edit Master text styles</a:t>
            </a:r>
          </a:p>
          <a:p>
            <a:pPr lvl="1"/>
            <a:r>
              <a:rPr lang="en-UK"/>
              <a:t>Second level</a:t>
            </a:r>
          </a:p>
          <a:p>
            <a:pPr lvl="2"/>
            <a:r>
              <a:rPr lang="en-UK"/>
              <a:t>Third level</a:t>
            </a:r>
          </a:p>
          <a:p>
            <a:pPr lvl="3"/>
            <a:r>
              <a:rPr lang="en-UK"/>
              <a:t>Fourth level</a:t>
            </a:r>
          </a:p>
          <a:p>
            <a:pPr lvl="4"/>
            <a:r>
              <a:rPr lang="en-UK"/>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3DF67-57A7-4E60-B412-2E26C2D4287B}" type="slidenum">
              <a:rPr lang="en-UK" smtClean="0"/>
              <a:t>‹#›</a:t>
            </a:fld>
            <a:endParaRPr lang="en-UK"/>
          </a:p>
        </p:txBody>
      </p:sp>
    </p:spTree>
    <p:extLst>
      <p:ext uri="{BB962C8B-B14F-4D97-AF65-F5344CB8AC3E}">
        <p14:creationId xmlns:p14="http://schemas.microsoft.com/office/powerpoint/2010/main" val="3929256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200" b="0" i="0" u="none" strike="noStrike" baseline="0">
                <a:solidFill>
                  <a:schemeClr val="bg1"/>
                </a:solidFill>
              </a:rPr>
              <a:t>I allt vårt arbete utgår vi från barnets rättigheter, perspektiv och verklighet. </a:t>
            </a:r>
          </a:p>
          <a:p>
            <a:pPr algn="l"/>
            <a:endParaRPr lang="sv-SE">
              <a:solidFill>
                <a:schemeClr val="bg1"/>
              </a:solidFill>
            </a:endParaRPr>
          </a:p>
          <a:p>
            <a:pPr algn="l"/>
            <a:r>
              <a:rPr lang="sv-SE" sz="1200" b="0" i="0" u="none" strike="noStrike" baseline="0">
                <a:solidFill>
                  <a:schemeClr val="bg1"/>
                </a:solidFill>
              </a:rPr>
              <a:t>FN:s konvention om barnets rättigheter, </a:t>
            </a:r>
            <a:r>
              <a:rPr lang="sv-SE" sz="1200" b="1" i="0" u="none" strike="noStrike" baseline="0">
                <a:solidFill>
                  <a:schemeClr val="bg1"/>
                </a:solidFill>
              </a:rPr>
              <a:t>barnkonventionen</a:t>
            </a:r>
            <a:r>
              <a:rPr lang="sv-SE" sz="1200" b="0" i="0" u="none" strike="noStrike" baseline="0">
                <a:solidFill>
                  <a:schemeClr val="bg1"/>
                </a:solidFill>
              </a:rPr>
              <a:t>, är nu lagstiftad i Sverige, men vi fortsätter att arbeta för att den också ska efterlevas, och att fler länder i världen ska anta konventionen. </a:t>
            </a:r>
          </a:p>
          <a:p>
            <a:pPr algn="l"/>
            <a:endParaRPr lang="sv-SE">
              <a:solidFill>
                <a:schemeClr val="bg1"/>
              </a:solidFill>
            </a:endParaRPr>
          </a:p>
          <a:p>
            <a:pPr algn="l"/>
            <a:r>
              <a:rPr lang="sv-SE" sz="1200" b="0" i="0" u="none" strike="noStrike" baseline="0">
                <a:solidFill>
                  <a:schemeClr val="bg1"/>
                </a:solidFill>
              </a:rPr>
              <a:t>Barn ska vara delaktiga i Rädda Barnens arbete och ha inflytande i frågor som rör deras liv. Därför strävar vi hela tiden efter att arbeta tillsammans med barnen, lyssna på deras berättelser och på de lösningar som de föreslår för att kunna stötta dem på bästa möjliga sätt. </a:t>
            </a:r>
            <a:endParaRPr lang="sv-SE" sz="1600">
              <a:solidFill>
                <a:schemeClr val="bg1"/>
              </a:solidFill>
            </a:endParaRPr>
          </a:p>
          <a:p>
            <a:pPr algn="l"/>
            <a:endParaRPr lang="sv-SE"/>
          </a:p>
        </p:txBody>
      </p:sp>
      <p:sp>
        <p:nvSpPr>
          <p:cNvPr id="4" name="Platshållare för datum 3"/>
          <p:cNvSpPr>
            <a:spLocks noGrp="1"/>
          </p:cNvSpPr>
          <p:nvPr>
            <p:ph type="dt" idx="1"/>
          </p:nvPr>
        </p:nvSpPr>
        <p:spPr/>
        <p:txBody>
          <a:bodyPr/>
          <a:lstStyle/>
          <a:p>
            <a:fld id="{B860692B-4B75-4880-9268-BAC4AFCA4983}" type="datetime1">
              <a:rPr lang="LID4096" smtClean="0"/>
              <a:t>03/11/2025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2</a:t>
            </a:fld>
            <a:endParaRPr lang="en-UK"/>
          </a:p>
        </p:txBody>
      </p:sp>
    </p:spTree>
    <p:extLst>
      <p:ext uri="{BB962C8B-B14F-4D97-AF65-F5344CB8AC3E}">
        <p14:creationId xmlns:p14="http://schemas.microsoft.com/office/powerpoint/2010/main" val="3366067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Vi lever i en tid präglad av omvälvande och världsomspännande förändring. </a:t>
            </a:r>
          </a:p>
          <a:p>
            <a:endParaRPr lang="sv-SE" sz="120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Krig och konflikt: Att skydda barn som befinner sig i krig, är en av de största globala utmaningarna i vår tid. Om vi tittar på de senaste 20 åren lever fler barn i krig än någonsin förut, och de faller offer för omständigheter som indirekt har med konflikterna att göra. Attacker förstör vägar och sjukhus. Hjälpsändningar når inte barnen med mat och hygienartiklar, och barnen får inte tillgång till den sjukvård som de behöver.</a:t>
            </a:r>
          </a:p>
          <a:p>
            <a:r>
              <a:rPr lang="sv-SE" sz="1200" b="0" i="0" kern="1200" dirty="0">
                <a:solidFill>
                  <a:schemeClr val="tx1"/>
                </a:solidFill>
                <a:effectLst/>
                <a:latin typeface="+mn-lt"/>
                <a:ea typeface="+mn-ea"/>
                <a:cs typeface="+mn-cs"/>
              </a:rPr>
              <a:t>Några av orsakerna till att fler barn lever i krigsdrabbade områden, beror på att parterna oftare drabbas samman i boendemiljöer, att attackerna många gånger utförs av civila, samt att internationella överenskommelser inte efterlevs. Det finns sällan ett markerat slagfält, utan attackerna sker slumpvis på platser i närheten av skolor och hem. Dessutom är konflikterna ofta utdragna. Som exempel har kriget i Syrien nu pågått längre än andra världskriget.</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Klimatkris: Världen står inför en växande klimatkris. Barn drabbas redan av effekterna och riskerna kommer öka om inte omfattande omställning sker. För Rädda Barnen handlar klimatomställning ytterst om barns grundläggande rätt till liv och utveckling – idag och i framtiden. Som Rädda Barnen ska vi driva på och stödja omställning i samhället – men också ställa om i vår egen verksamhet. </a:t>
            </a:r>
          </a:p>
          <a:p>
            <a:endParaRPr lang="sv-S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Pandemin:</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De utmaningar som Covid-19 kommer få för barn, för samhällen och för organisationer är också något som kommer få stor påverkan på verksamheten. Barn påverkas värst i kristider, och i pandemin riskerar de att förlora föräldrar och missa skolgång. Isolering och karantän kan vara ett allvarligt hot mot barns trygghet, och risken för övergrepp ökar både i hemmet och på internet. Rädda Barnen kommer i grunden behöva anpassa sina insatser utifrån dessa behov.</a:t>
            </a:r>
          </a:p>
          <a:p>
            <a:endParaRPr lang="sv-SE"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Välfärdssamhället:</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Multilateralism och internationalism får stå tillbaka till förmån för populism och nationalism. Detta slår också igenom i synen på barn och barns rättigheter, även i Sverige. Retorik och politik som för några år sedan var otänkbar vinner större acceptans. Asylrätten undergrävs, tiggeriförbud förespråkas och visitationszoner införs. Biståndet ifrågasätts av fler partier i Sverige, både vad gäller nivåer och inriktning. På global nivå är ett tydligt exempel den nuvarande amerikanska administrationens policy att finansiering av flickors och kvinnors sexuella och reproduktiva hälsorättigheter med bistånd från USA.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Sammantaget gör det här</a:t>
            </a:r>
            <a:r>
              <a:rPr lang="sv-SE" sz="1200" kern="1200" baseline="0" dirty="0">
                <a:solidFill>
                  <a:schemeClr val="tx1"/>
                </a:solidFill>
                <a:effectLst/>
                <a:latin typeface="+mn-lt"/>
                <a:ea typeface="+mn-ea"/>
                <a:cs typeface="+mn-cs"/>
              </a:rPr>
              <a:t> att vårt arbete är viktigare än någonsin – både i globalt och i Sverige.</a:t>
            </a:r>
            <a:endParaRPr lang="sv-SE" sz="1200" kern="1200" dirty="0">
              <a:solidFill>
                <a:schemeClr val="tx1"/>
              </a:solidFill>
              <a:effectLst/>
              <a:latin typeface="+mn-lt"/>
              <a:ea typeface="+mn-ea"/>
              <a:cs typeface="+mn-cs"/>
            </a:endParaRPr>
          </a:p>
          <a:p>
            <a:br>
              <a:rPr lang="sv-SE" dirty="0"/>
            </a:br>
            <a:endParaRPr lang="sv-SE" dirty="0"/>
          </a:p>
          <a:p>
            <a:endParaRPr lang="sv-SE"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11</a:t>
            </a:fld>
            <a:endParaRPr lang="en-US"/>
          </a:p>
        </p:txBody>
      </p:sp>
    </p:spTree>
    <p:extLst>
      <p:ext uri="{BB962C8B-B14F-4D97-AF65-F5344CB8AC3E}">
        <p14:creationId xmlns:p14="http://schemas.microsoft.com/office/powerpoint/2010/main" val="3321137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 sz="1200" dirty="0">
                <a:solidFill>
                  <a:schemeClr val="bg1"/>
                </a:solidFill>
                <a:latin typeface="Lato" panose="020F0502020204030203" pitchFamily="34" charset="0"/>
                <a:ea typeface="Proxima Nova"/>
                <a:cs typeface="Proxima Nova"/>
                <a:sym typeface="Proxima Nova"/>
              </a:rPr>
              <a:t>Vi är många som arbetar för att förverkliga vårt syfte och vårt löfte. Rädda Barnens arbete möjliggörs av engagemang flera </a:t>
            </a:r>
            <a:r>
              <a:rPr lang="sv-SE" sz="1200" dirty="0">
                <a:solidFill>
                  <a:schemeClr val="bg1"/>
                </a:solidFill>
                <a:latin typeface="Lato" panose="020F0502020204030203" pitchFamily="34" charset="0"/>
                <a:ea typeface="Proxima Nova"/>
                <a:cs typeface="Proxima Nova"/>
                <a:sym typeface="Proxima Nova"/>
              </a:rPr>
              <a:t>i</a:t>
            </a:r>
            <a:r>
              <a:rPr lang="en" sz="1200" dirty="0">
                <a:solidFill>
                  <a:schemeClr val="bg1"/>
                </a:solidFill>
                <a:latin typeface="Lato" panose="020F0502020204030203" pitchFamily="34" charset="0"/>
                <a:ea typeface="Proxima Nova"/>
                <a:cs typeface="Proxima Nova"/>
                <a:sym typeface="Proxima Nova"/>
              </a:rPr>
              <a:t> olika former, från swishgåvor till volontärarbete, till partnerskap och samarbeten.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 sz="1200" dirty="0">
              <a:solidFill>
                <a:schemeClr val="bg1"/>
              </a:solidFill>
              <a:latin typeface="Lato" panose="020F0502020204030203" pitchFamily="34" charset="0"/>
              <a:ea typeface="Proxima Nova"/>
              <a:cs typeface="Proxima Nova"/>
              <a:sym typeface="Proxima Nova"/>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sym typeface="Proxima Nova"/>
              </a:rPr>
              <a:t>Och</a:t>
            </a:r>
            <a:r>
              <a:rPr lang="sv-SE" sz="1200" kern="1200" baseline="0" dirty="0">
                <a:solidFill>
                  <a:schemeClr val="tx1"/>
                </a:solidFill>
                <a:effectLst/>
                <a:latin typeface="+mn-lt"/>
                <a:ea typeface="+mn-ea"/>
                <a:cs typeface="+mn-cs"/>
                <a:sym typeface="Proxima Nova"/>
              </a:rPr>
              <a:t> u</a:t>
            </a:r>
            <a:r>
              <a:rPr lang="sv-SE" sz="1200" kern="1200" dirty="0">
                <a:solidFill>
                  <a:schemeClr val="tx1"/>
                </a:solidFill>
                <a:effectLst/>
                <a:latin typeface="+mn-lt"/>
                <a:ea typeface="+mn-ea"/>
                <a:cs typeface="+mn-cs"/>
              </a:rPr>
              <a:t>tan barns, ungas och föräldrars kraft, kunskap och engagemang skulle mycket av vårt arbete inte vara möjligt.</a:t>
            </a:r>
            <a:endParaRPr lang="en" sz="1200" dirty="0">
              <a:solidFill>
                <a:schemeClr val="bg1"/>
              </a:solidFill>
              <a:latin typeface="Lato" panose="020F0502020204030203" pitchFamily="34" charset="0"/>
              <a:ea typeface="Proxima Nova"/>
              <a:cs typeface="Proxima Nova"/>
              <a:sym typeface="Proxima Nova"/>
            </a:endParaRPr>
          </a:p>
          <a:p>
            <a:endParaRPr lang="sv-SE"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12</a:t>
            </a:fld>
            <a:endParaRPr lang="en-US"/>
          </a:p>
        </p:txBody>
      </p:sp>
    </p:spTree>
    <p:extLst>
      <p:ext uri="{BB962C8B-B14F-4D97-AF65-F5344CB8AC3E}">
        <p14:creationId xmlns:p14="http://schemas.microsoft.com/office/powerpoint/2010/main" val="286529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888d1944ca_0_1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888d1944ca_0_1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sv-SE" sz="1200" b="1" kern="1200" dirty="0">
                <a:solidFill>
                  <a:schemeClr val="tx1"/>
                </a:solidFill>
                <a:effectLst/>
                <a:latin typeface="+mn-lt"/>
                <a:ea typeface="+mn-ea"/>
                <a:cs typeface="+mn-cs"/>
              </a:rPr>
              <a:t>Vårt</a:t>
            </a:r>
            <a:r>
              <a:rPr lang="sv-SE" sz="1200" b="1" kern="1200" baseline="0" dirty="0">
                <a:solidFill>
                  <a:schemeClr val="tx1"/>
                </a:solidFill>
                <a:effectLst/>
                <a:latin typeface="+mn-lt"/>
                <a:ea typeface="+mn-ea"/>
                <a:cs typeface="+mn-cs"/>
              </a:rPr>
              <a:t> syfte, v</a:t>
            </a:r>
            <a:r>
              <a:rPr lang="sv-SE" sz="1200" b="1" kern="1200" dirty="0">
                <a:solidFill>
                  <a:schemeClr val="tx1"/>
                </a:solidFill>
                <a:effectLst/>
                <a:latin typeface="+mn-lt"/>
                <a:ea typeface="+mn-ea"/>
                <a:cs typeface="+mn-cs"/>
              </a:rPr>
              <a:t>arför vi finns</a:t>
            </a:r>
            <a:endParaRPr lang="sv-SE" sz="1200" kern="1200" dirty="0">
              <a:solidFill>
                <a:schemeClr val="tx1"/>
              </a:solidFill>
              <a:effectLst/>
              <a:latin typeface="+mn-lt"/>
              <a:ea typeface="+mn-ea"/>
              <a:cs typeface="+mn-cs"/>
            </a:endParaRPr>
          </a:p>
          <a:p>
            <a:r>
              <a:rPr lang="sv-SE" sz="1200" kern="1200" baseline="0" dirty="0">
                <a:solidFill>
                  <a:schemeClr val="tx1"/>
                </a:solidFill>
                <a:effectLst/>
                <a:latin typeface="+mn-lt"/>
                <a:ea typeface="+mn-ea"/>
                <a:cs typeface="+mn-cs"/>
              </a:rPr>
              <a:t>För även om verkligheten och världen står inför enorma utmaningar och det kan tyckas som att det aldrig tar slut, vet vi på Rädda Barnen att det finns hopp. Vi ser det varje dag. Därför finns det </a:t>
            </a:r>
            <a:r>
              <a:rPr lang="sv-SE" sz="1200" kern="1200" dirty="0">
                <a:solidFill>
                  <a:schemeClr val="tx1"/>
                </a:solidFill>
                <a:effectLst/>
                <a:latin typeface="+mn-lt"/>
                <a:ea typeface="+mn-ea"/>
                <a:cs typeface="+mn-cs"/>
              </a:rPr>
              <a:t>en stolthet på Rädda Barnen som vi alla delar. En glädje som kommer av att faktiskt </a:t>
            </a:r>
            <a:r>
              <a:rPr lang="sv-SE" sz="1200" i="1" kern="1200" dirty="0">
                <a:solidFill>
                  <a:schemeClr val="tx1"/>
                </a:solidFill>
                <a:effectLst/>
                <a:latin typeface="+mn-lt"/>
                <a:ea typeface="+mn-ea"/>
                <a:cs typeface="+mn-cs"/>
              </a:rPr>
              <a:t>veta</a:t>
            </a:r>
            <a:r>
              <a:rPr lang="sv-SE" sz="1200" kern="1200" dirty="0">
                <a:solidFill>
                  <a:schemeClr val="tx1"/>
                </a:solidFill>
                <a:effectLst/>
                <a:latin typeface="+mn-lt"/>
                <a:ea typeface="+mn-ea"/>
                <a:cs typeface="+mn-cs"/>
              </a:rPr>
              <a:t> att vi varje dag gör världen lite bättre för barn. Det är ju därför vi finns, och orsaken till varför många väljer att engagera sig i Rädda Barnen. Få verksamheter är lika engagerade som vi. Få har ett lika tydligt löfte</a:t>
            </a:r>
            <a:r>
              <a:rPr lang="sv-SE" sz="1200" kern="1200" baseline="0" dirty="0">
                <a:solidFill>
                  <a:schemeClr val="tx1"/>
                </a:solidFill>
                <a:effectLst/>
                <a:latin typeface="+mn-lt"/>
                <a:ea typeface="+mn-ea"/>
                <a:cs typeface="+mn-cs"/>
              </a:rPr>
              <a:t>, ett lika tydligt syfte. </a:t>
            </a:r>
            <a:endParaRPr lang="sv-SE" sz="1200" kern="1200" dirty="0">
              <a:solidFill>
                <a:schemeClr val="tx1"/>
              </a:solidFill>
              <a:effectLst/>
              <a:latin typeface="+mn-lt"/>
              <a:ea typeface="+mn-ea"/>
              <a:cs typeface="+mn-c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962217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Välj mellan denna eller nästa </a:t>
            </a:r>
            <a:r>
              <a:rPr lang="sv-SE" i="1" dirty="0" err="1"/>
              <a:t>slide</a:t>
            </a:r>
            <a:r>
              <a:rPr lang="sv-SE" i="1" dirty="0"/>
              <a:t> – eller</a:t>
            </a:r>
            <a:r>
              <a:rPr lang="sv-SE" i="1" baseline="0" dirty="0"/>
              <a:t> </a:t>
            </a:r>
            <a:r>
              <a:rPr lang="sv-SE" i="1" dirty="0"/>
              <a:t>anpassa utifrån</a:t>
            </a:r>
            <a:r>
              <a:rPr lang="sv-SE" i="1" baseline="0" dirty="0"/>
              <a:t> vem som är mottagare av presentationen.</a:t>
            </a:r>
            <a:endParaRPr lang="sv-SE" i="1" dirty="0"/>
          </a:p>
          <a:p>
            <a:endParaRPr lang="sv-SE"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14</a:t>
            </a:fld>
            <a:endParaRPr lang="en-US"/>
          </a:p>
        </p:txBody>
      </p:sp>
    </p:spTree>
    <p:extLst>
      <p:ext uri="{BB962C8B-B14F-4D97-AF65-F5344CB8AC3E}">
        <p14:creationId xmlns:p14="http://schemas.microsoft.com/office/powerpoint/2010/main" val="3451070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Välj mellan denna eller föregående </a:t>
            </a:r>
            <a:r>
              <a:rPr lang="sv-SE" i="1" dirty="0" err="1"/>
              <a:t>slide</a:t>
            </a:r>
            <a:r>
              <a:rPr lang="sv-SE" i="1" dirty="0"/>
              <a:t> – eller</a:t>
            </a:r>
            <a:r>
              <a:rPr lang="sv-SE" i="1" baseline="0" dirty="0"/>
              <a:t> </a:t>
            </a:r>
            <a:r>
              <a:rPr lang="sv-SE" i="1" dirty="0"/>
              <a:t>anpassa utifrån</a:t>
            </a:r>
            <a:r>
              <a:rPr lang="sv-SE" i="1" baseline="0" dirty="0"/>
              <a:t> vem som är mottagare av presentationen.</a:t>
            </a:r>
            <a:endParaRPr lang="sv-SE" i="1"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15</a:t>
            </a:fld>
            <a:endParaRPr lang="en-US"/>
          </a:p>
        </p:txBody>
      </p:sp>
    </p:spTree>
    <p:extLst>
      <p:ext uri="{BB962C8B-B14F-4D97-AF65-F5344CB8AC3E}">
        <p14:creationId xmlns:p14="http://schemas.microsoft.com/office/powerpoint/2010/main" val="2513648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i="0" dirty="0">
                <a:effectLst/>
                <a:latin typeface="Garamond" panose="02020404030301010803" pitchFamily="18" charset="0"/>
                <a:ea typeface="Calibri" panose="020F0502020204030204" pitchFamily="34" charset="0"/>
              </a:rPr>
              <a:t>Barnen är vår riktiga uppdragsgivare. Det är för deras skull vi går till arbetet varje dag. Vi lyssnar på dem och ser till att deras röster hörs – eftersom vi vill se en framtid där barnkonventionen blir verklig</a:t>
            </a:r>
            <a:r>
              <a:rPr lang="sv-SE" sz="1200" i="0" baseline="0" dirty="0">
                <a:effectLst/>
                <a:latin typeface="Garamond" panose="02020404030301010803" pitchFamily="18" charset="0"/>
                <a:ea typeface="Calibri" panose="020F0502020204030204" pitchFamily="34" charset="0"/>
              </a:rPr>
              <a:t> och efterlevs </a:t>
            </a:r>
            <a:r>
              <a:rPr lang="sv-SE" sz="1200" i="0" u="sng" baseline="0" dirty="0">
                <a:effectLst/>
                <a:latin typeface="Garamond" panose="02020404030301010803" pitchFamily="18" charset="0"/>
                <a:ea typeface="Calibri" panose="020F0502020204030204" pitchFamily="34" charset="0"/>
              </a:rPr>
              <a:t>varje dag,</a:t>
            </a:r>
            <a:r>
              <a:rPr lang="sv-SE" sz="1200" i="0" u="sng" dirty="0">
                <a:effectLst/>
                <a:latin typeface="Garamond" panose="02020404030301010803" pitchFamily="18" charset="0"/>
                <a:ea typeface="Calibri" panose="020F0502020204030204" pitchFamily="34" charset="0"/>
              </a:rPr>
              <a:t> för alla barn, i alla länder</a:t>
            </a:r>
            <a:r>
              <a:rPr lang="sv-SE" sz="1200" i="0" dirty="0">
                <a:effectLst/>
                <a:latin typeface="Garamond" panose="02020404030301010803" pitchFamily="18" charset="0"/>
                <a:ea typeface="Calibri" panose="020F050202020403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i="0" dirty="0">
              <a:effectLst/>
              <a:latin typeface="Garamond" panose="02020404030301010803" pitchFamily="18" charset="0"/>
              <a:ea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i="0" dirty="0">
                <a:effectLst/>
                <a:latin typeface="Garamond" panose="02020404030301010803" pitchFamily="18" charset="0"/>
                <a:ea typeface="Calibri" panose="020F0502020204030204" pitchFamily="34" charset="0"/>
              </a:rPr>
              <a:t>För när barnen blir trygga blir världen trygg. Att rädda barnen är att rädda världen. Det är vår drivkraft och vägen vi valt att gå.</a:t>
            </a:r>
            <a:endParaRPr lang="sv-SE" sz="1100" i="0" dirty="0">
              <a:effectLst/>
              <a:latin typeface="Calibri" panose="020F0502020204030204" pitchFamily="34" charset="0"/>
              <a:ea typeface="Calibri" panose="020F0502020204030204" pitchFamily="34" charset="0"/>
            </a:endParaRPr>
          </a:p>
          <a:p>
            <a:endParaRPr lang="sv-SE"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16</a:t>
            </a:fld>
            <a:endParaRPr lang="en-US"/>
          </a:p>
        </p:txBody>
      </p:sp>
    </p:spTree>
    <p:extLst>
      <p:ext uri="{BB962C8B-B14F-4D97-AF65-F5344CB8AC3E}">
        <p14:creationId xmlns:p14="http://schemas.microsoft.com/office/powerpoint/2010/main" val="2016768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FFFF08-BA74-3E4E-B67B-CFCBDE5D9836}" type="slidenum">
              <a:rPr lang="en-US" smtClean="0"/>
              <a:t>17</a:t>
            </a:fld>
            <a:endParaRPr lang="en-US"/>
          </a:p>
        </p:txBody>
      </p:sp>
    </p:spTree>
    <p:extLst>
      <p:ext uri="{BB962C8B-B14F-4D97-AF65-F5344CB8AC3E}">
        <p14:creationId xmlns:p14="http://schemas.microsoft.com/office/powerpoint/2010/main" val="2392212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dirty="0">
                <a:solidFill>
                  <a:srgbClr val="000000"/>
                </a:solidFill>
                <a:latin typeface="AAAAAB+Lato-Regular"/>
              </a:rPr>
              <a:t>Hela den internationella Rädda Barnen-rörelsen har kommit överens om en ny gemensam global strategi för åren 2022–2024 med fyra strategiska mål. Här berättar vi kort om de fyra målen och vad Rädda Barnen vill uppnå globalt under varje mål.</a:t>
            </a:r>
          </a:p>
        </p:txBody>
      </p:sp>
      <p:sp>
        <p:nvSpPr>
          <p:cNvPr id="4" name="Platshållare för bildnummer 3"/>
          <p:cNvSpPr>
            <a:spLocks noGrp="1"/>
          </p:cNvSpPr>
          <p:nvPr>
            <p:ph type="sldNum" sz="quarter" idx="10"/>
          </p:nvPr>
        </p:nvSpPr>
        <p:spPr/>
        <p:txBody>
          <a:bodyPr/>
          <a:lstStyle/>
          <a:p>
            <a:fld id="{23FFFF08-BA74-3E4E-B67B-CFCBDE5D9836}" type="slidenum">
              <a:rPr lang="en-US" smtClean="0"/>
              <a:t>18</a:t>
            </a:fld>
            <a:endParaRPr lang="en-US"/>
          </a:p>
        </p:txBody>
      </p:sp>
    </p:spTree>
    <p:extLst>
      <p:ext uri="{BB962C8B-B14F-4D97-AF65-F5344CB8AC3E}">
        <p14:creationId xmlns:p14="http://schemas.microsoft.com/office/powerpoint/2010/main" val="2021545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b="0" i="0" u="none" strike="noStrike" baseline="0" dirty="0">
              <a:solidFill>
                <a:srgbClr val="000000"/>
              </a:solidFill>
              <a:latin typeface="AAAAAB+Lato-Regular"/>
            </a:endParaRPr>
          </a:p>
        </p:txBody>
      </p:sp>
      <p:sp>
        <p:nvSpPr>
          <p:cNvPr id="4" name="Platshållare för bildnummer 3"/>
          <p:cNvSpPr>
            <a:spLocks noGrp="1"/>
          </p:cNvSpPr>
          <p:nvPr>
            <p:ph type="sldNum" sz="quarter" idx="10"/>
          </p:nvPr>
        </p:nvSpPr>
        <p:spPr/>
        <p:txBody>
          <a:bodyPr/>
          <a:lstStyle/>
          <a:p>
            <a:fld id="{23FFFF08-BA74-3E4E-B67B-CFCBDE5D9836}" type="slidenum">
              <a:rPr lang="en-US" smtClean="0"/>
              <a:t>19</a:t>
            </a:fld>
            <a:endParaRPr lang="en-US"/>
          </a:p>
        </p:txBody>
      </p:sp>
    </p:spTree>
    <p:extLst>
      <p:ext uri="{BB962C8B-B14F-4D97-AF65-F5344CB8AC3E}">
        <p14:creationId xmlns:p14="http://schemas.microsoft.com/office/powerpoint/2010/main" val="3173829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b="0" i="0" u="none" strike="noStrike" baseline="0" dirty="0">
              <a:solidFill>
                <a:srgbClr val="000000"/>
              </a:solidFill>
              <a:latin typeface="AAAAAB+Lato-Regular"/>
            </a:endParaRPr>
          </a:p>
        </p:txBody>
      </p:sp>
      <p:sp>
        <p:nvSpPr>
          <p:cNvPr id="4" name="Platshållare för bildnummer 3"/>
          <p:cNvSpPr>
            <a:spLocks noGrp="1"/>
          </p:cNvSpPr>
          <p:nvPr>
            <p:ph type="sldNum" sz="quarter" idx="10"/>
          </p:nvPr>
        </p:nvSpPr>
        <p:spPr/>
        <p:txBody>
          <a:bodyPr/>
          <a:lstStyle/>
          <a:p>
            <a:fld id="{23FFFF08-BA74-3E4E-B67B-CFCBDE5D9836}" type="slidenum">
              <a:rPr lang="en-US" smtClean="0"/>
              <a:t>20</a:t>
            </a:fld>
            <a:endParaRPr lang="en-US"/>
          </a:p>
        </p:txBody>
      </p:sp>
    </p:spTree>
    <p:extLst>
      <p:ext uri="{BB962C8B-B14F-4D97-AF65-F5344CB8AC3E}">
        <p14:creationId xmlns:p14="http://schemas.microsoft.com/office/powerpoint/2010/main" val="347080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a:solidFill>
                  <a:schemeClr val="tx1"/>
                </a:solidFill>
                <a:effectLst/>
                <a:latin typeface="+mn-lt"/>
                <a:ea typeface="+mn-ea"/>
                <a:cs typeface="+mn-cs"/>
              </a:rPr>
              <a:t>Rädda Barnen är en barnrättsorganisation som arbetar </a:t>
            </a:r>
            <a:r>
              <a:rPr lang="sv-SE" sz="1200" b="1" kern="1200">
                <a:solidFill>
                  <a:schemeClr val="tx1"/>
                </a:solidFill>
                <a:effectLst/>
                <a:latin typeface="+mn-lt"/>
                <a:ea typeface="+mn-ea"/>
                <a:cs typeface="+mn-cs"/>
              </a:rPr>
              <a:t>i barnen och framtidens tjänst. </a:t>
            </a:r>
          </a:p>
          <a:p>
            <a:endParaRPr lang="sv-SE" sz="1200"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Vi är en förändrande kraft för barnrätt, en barnrättsorganisation och </a:t>
            </a:r>
            <a:r>
              <a:rPr lang="sv-SE" sz="1200" b="1" kern="1200">
                <a:solidFill>
                  <a:schemeClr val="tx1"/>
                </a:solidFill>
                <a:effectLst/>
                <a:latin typeface="+mn-lt"/>
                <a:ea typeface="+mn-ea"/>
                <a:cs typeface="+mn-cs"/>
              </a:rPr>
              <a:t>modern folkrörelse </a:t>
            </a:r>
            <a:r>
              <a:rPr lang="sv-SE" sz="1200" kern="1200">
                <a:solidFill>
                  <a:schemeClr val="tx1"/>
                </a:solidFill>
                <a:effectLst/>
                <a:latin typeface="+mn-lt"/>
                <a:ea typeface="+mn-ea"/>
                <a:cs typeface="+mn-cs"/>
              </a:rPr>
              <a:t>som varje</a:t>
            </a:r>
            <a:r>
              <a:rPr lang="sv-SE" sz="1200" kern="1200" baseline="0">
                <a:solidFill>
                  <a:schemeClr val="tx1"/>
                </a:solidFill>
                <a:effectLst/>
                <a:latin typeface="+mn-lt"/>
                <a:ea typeface="+mn-ea"/>
                <a:cs typeface="+mn-cs"/>
              </a:rPr>
              <a:t> dag arbetar</a:t>
            </a:r>
            <a:r>
              <a:rPr lang="sv-SE" sz="1200" kern="1200">
                <a:solidFill>
                  <a:schemeClr val="tx1"/>
                </a:solidFill>
                <a:effectLst/>
                <a:latin typeface="+mn-lt"/>
                <a:ea typeface="+mn-ea"/>
                <a:cs typeface="+mn-cs"/>
              </a:rPr>
              <a:t> för barns rättigheter. En förändrande kraft som finns överallt där barn behöver oss; från globala naturkatastrofer och humanitära kriser till Riksdagen i Sverige. Från flyktingläger till digitala fritidsgårdar.  </a:t>
            </a:r>
          </a:p>
          <a:p>
            <a:endParaRPr lang="sv-SE" sz="1200" kern="1200">
              <a:solidFill>
                <a:schemeClr val="tx1"/>
              </a:solidFill>
              <a:effectLst/>
              <a:latin typeface="+mn-lt"/>
              <a:ea typeface="+mn-ea"/>
              <a:cs typeface="+mn-cs"/>
            </a:endParaRPr>
          </a:p>
          <a:p>
            <a:r>
              <a:rPr lang="sv-SE" sz="1200" kern="1200">
                <a:solidFill>
                  <a:schemeClr val="tx1"/>
                </a:solidFill>
                <a:effectLst/>
                <a:latin typeface="+mn-lt"/>
                <a:ea typeface="+mn-ea"/>
                <a:cs typeface="+mn-cs"/>
              </a:rPr>
              <a:t>Genom </a:t>
            </a:r>
            <a:r>
              <a:rPr lang="sv-SE" sz="1200" b="1" kern="1200">
                <a:solidFill>
                  <a:schemeClr val="tx1"/>
                </a:solidFill>
                <a:effectLst/>
                <a:latin typeface="+mn-lt"/>
                <a:ea typeface="+mn-ea"/>
                <a:cs typeface="+mn-cs"/>
              </a:rPr>
              <a:t>engagemanget</a:t>
            </a:r>
            <a:r>
              <a:rPr lang="sv-SE" sz="1200" kern="1200">
                <a:solidFill>
                  <a:schemeClr val="tx1"/>
                </a:solidFill>
                <a:effectLst/>
                <a:latin typeface="+mn-lt"/>
                <a:ea typeface="+mn-ea"/>
                <a:cs typeface="+mn-cs"/>
              </a:rPr>
              <a:t> från våra medarbetare, medlemmar, partners och givare kan vi tillsammans säkerställa rättigheter för barnen, med barnen</a:t>
            </a:r>
            <a:r>
              <a:rPr lang="sv-SE" sz="1200" kern="1200" baseline="0">
                <a:solidFill>
                  <a:schemeClr val="tx1"/>
                </a:solidFill>
                <a:effectLst/>
                <a:latin typeface="+mn-lt"/>
                <a:ea typeface="+mn-ea"/>
                <a:cs typeface="+mn-cs"/>
              </a:rPr>
              <a:t> och skapa långsiktigt hållbar förändring. </a:t>
            </a:r>
            <a:endParaRPr lang="sv-SE" sz="1200" kern="1200">
              <a:solidFill>
                <a:schemeClr val="tx1"/>
              </a:solidFill>
              <a:effectLst/>
              <a:latin typeface="+mn-lt"/>
              <a:ea typeface="+mn-ea"/>
              <a:cs typeface="+mn-cs"/>
            </a:endParaRPr>
          </a:p>
          <a:p>
            <a:endParaRPr lang="sv-SE" sz="1200" kern="120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23FFFF08-BA74-3E4E-B67B-CFCBDE5D9836}" type="slidenum">
              <a:rPr lang="en-US" smtClean="0"/>
              <a:t>3</a:t>
            </a:fld>
            <a:endParaRPr lang="en-US"/>
          </a:p>
        </p:txBody>
      </p:sp>
    </p:spTree>
    <p:extLst>
      <p:ext uri="{BB962C8B-B14F-4D97-AF65-F5344CB8AC3E}">
        <p14:creationId xmlns:p14="http://schemas.microsoft.com/office/powerpoint/2010/main" val="4281209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b="0" i="0" u="none" strike="noStrike" baseline="0" dirty="0">
              <a:solidFill>
                <a:srgbClr val="000000"/>
              </a:solidFill>
              <a:latin typeface="AAAAAB+Lato-Regular"/>
            </a:endParaRPr>
          </a:p>
        </p:txBody>
      </p:sp>
      <p:sp>
        <p:nvSpPr>
          <p:cNvPr id="4" name="Platshållare för bildnummer 3"/>
          <p:cNvSpPr>
            <a:spLocks noGrp="1"/>
          </p:cNvSpPr>
          <p:nvPr>
            <p:ph type="sldNum" sz="quarter" idx="10"/>
          </p:nvPr>
        </p:nvSpPr>
        <p:spPr/>
        <p:txBody>
          <a:bodyPr/>
          <a:lstStyle/>
          <a:p>
            <a:fld id="{23FFFF08-BA74-3E4E-B67B-CFCBDE5D9836}" type="slidenum">
              <a:rPr lang="en-US" smtClean="0"/>
              <a:t>21</a:t>
            </a:fld>
            <a:endParaRPr lang="en-US"/>
          </a:p>
        </p:txBody>
      </p:sp>
    </p:spTree>
    <p:extLst>
      <p:ext uri="{BB962C8B-B14F-4D97-AF65-F5344CB8AC3E}">
        <p14:creationId xmlns:p14="http://schemas.microsoft.com/office/powerpoint/2010/main" val="747581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b="0" i="0" u="none" strike="noStrike" baseline="0" dirty="0">
              <a:solidFill>
                <a:srgbClr val="000000"/>
              </a:solidFill>
              <a:latin typeface="AAAAAB+Lato-Regular"/>
            </a:endParaRPr>
          </a:p>
        </p:txBody>
      </p:sp>
      <p:sp>
        <p:nvSpPr>
          <p:cNvPr id="4" name="Platshållare för bildnummer 3"/>
          <p:cNvSpPr>
            <a:spLocks noGrp="1"/>
          </p:cNvSpPr>
          <p:nvPr>
            <p:ph type="sldNum" sz="quarter" idx="10"/>
          </p:nvPr>
        </p:nvSpPr>
        <p:spPr/>
        <p:txBody>
          <a:bodyPr/>
          <a:lstStyle/>
          <a:p>
            <a:fld id="{23FFFF08-BA74-3E4E-B67B-CFCBDE5D9836}" type="slidenum">
              <a:rPr lang="en-US" smtClean="0"/>
              <a:t>22</a:t>
            </a:fld>
            <a:endParaRPr lang="en-US"/>
          </a:p>
        </p:txBody>
      </p:sp>
    </p:spTree>
    <p:extLst>
      <p:ext uri="{BB962C8B-B14F-4D97-AF65-F5344CB8AC3E}">
        <p14:creationId xmlns:p14="http://schemas.microsoft.com/office/powerpoint/2010/main" val="129363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b="0" i="0" u="none" strike="noStrike" baseline="0" dirty="0">
              <a:solidFill>
                <a:srgbClr val="000000"/>
              </a:solidFill>
              <a:latin typeface="AAAAAB+Lato-Regular"/>
            </a:endParaRPr>
          </a:p>
        </p:txBody>
      </p:sp>
      <p:sp>
        <p:nvSpPr>
          <p:cNvPr id="4" name="Platshållare för bildnummer 3"/>
          <p:cNvSpPr>
            <a:spLocks noGrp="1"/>
          </p:cNvSpPr>
          <p:nvPr>
            <p:ph type="sldNum" sz="quarter" idx="10"/>
          </p:nvPr>
        </p:nvSpPr>
        <p:spPr/>
        <p:txBody>
          <a:bodyPr/>
          <a:lstStyle/>
          <a:p>
            <a:fld id="{23FFFF08-BA74-3E4E-B67B-CFCBDE5D9836}" type="slidenum">
              <a:rPr lang="en-US" smtClean="0"/>
              <a:t>23</a:t>
            </a:fld>
            <a:endParaRPr lang="en-US"/>
          </a:p>
        </p:txBody>
      </p:sp>
    </p:spTree>
    <p:extLst>
      <p:ext uri="{BB962C8B-B14F-4D97-AF65-F5344CB8AC3E}">
        <p14:creationId xmlns:p14="http://schemas.microsoft.com/office/powerpoint/2010/main" val="1112341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b="0" i="0" u="none" strike="noStrike" baseline="0" dirty="0">
              <a:solidFill>
                <a:srgbClr val="000000"/>
              </a:solidFill>
              <a:latin typeface="AAAAAB+Lato-Regular"/>
            </a:endParaRPr>
          </a:p>
        </p:txBody>
      </p:sp>
      <p:sp>
        <p:nvSpPr>
          <p:cNvPr id="4" name="Platshållare för bildnummer 3"/>
          <p:cNvSpPr>
            <a:spLocks noGrp="1"/>
          </p:cNvSpPr>
          <p:nvPr>
            <p:ph type="sldNum" sz="quarter" idx="10"/>
          </p:nvPr>
        </p:nvSpPr>
        <p:spPr/>
        <p:txBody>
          <a:bodyPr/>
          <a:lstStyle/>
          <a:p>
            <a:fld id="{23FFFF08-BA74-3E4E-B67B-CFCBDE5D9836}" type="slidenum">
              <a:rPr lang="en-US" smtClean="0"/>
              <a:t>24</a:t>
            </a:fld>
            <a:endParaRPr lang="en-US"/>
          </a:p>
        </p:txBody>
      </p:sp>
    </p:spTree>
    <p:extLst>
      <p:ext uri="{BB962C8B-B14F-4D97-AF65-F5344CB8AC3E}">
        <p14:creationId xmlns:p14="http://schemas.microsoft.com/office/powerpoint/2010/main" val="169963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b="0" i="0" u="none" strike="noStrike" baseline="0" dirty="0">
              <a:solidFill>
                <a:srgbClr val="000000"/>
              </a:solidFill>
              <a:latin typeface="AAAAAB+Lato-Regular"/>
            </a:endParaRPr>
          </a:p>
        </p:txBody>
      </p:sp>
      <p:sp>
        <p:nvSpPr>
          <p:cNvPr id="4" name="Platshållare för bildnummer 3"/>
          <p:cNvSpPr>
            <a:spLocks noGrp="1"/>
          </p:cNvSpPr>
          <p:nvPr>
            <p:ph type="sldNum" sz="quarter" idx="10"/>
          </p:nvPr>
        </p:nvSpPr>
        <p:spPr/>
        <p:txBody>
          <a:bodyPr/>
          <a:lstStyle/>
          <a:p>
            <a:fld id="{23FFFF08-BA74-3E4E-B67B-CFCBDE5D9836}" type="slidenum">
              <a:rPr lang="en-US" smtClean="0"/>
              <a:t>25</a:t>
            </a:fld>
            <a:endParaRPr lang="en-US"/>
          </a:p>
        </p:txBody>
      </p:sp>
    </p:spTree>
    <p:extLst>
      <p:ext uri="{BB962C8B-B14F-4D97-AF65-F5344CB8AC3E}">
        <p14:creationId xmlns:p14="http://schemas.microsoft.com/office/powerpoint/2010/main" val="16329218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b="0" i="0" u="none" strike="noStrike" baseline="0" dirty="0">
              <a:solidFill>
                <a:srgbClr val="000000"/>
              </a:solidFill>
              <a:latin typeface="AAAAAB+Lato-Regular"/>
            </a:endParaRPr>
          </a:p>
        </p:txBody>
      </p:sp>
      <p:sp>
        <p:nvSpPr>
          <p:cNvPr id="4" name="Platshållare för bildnummer 3"/>
          <p:cNvSpPr>
            <a:spLocks noGrp="1"/>
          </p:cNvSpPr>
          <p:nvPr>
            <p:ph type="sldNum" sz="quarter" idx="10"/>
          </p:nvPr>
        </p:nvSpPr>
        <p:spPr/>
        <p:txBody>
          <a:bodyPr/>
          <a:lstStyle/>
          <a:p>
            <a:fld id="{23FFFF08-BA74-3E4E-B67B-CFCBDE5D9836}" type="slidenum">
              <a:rPr lang="en-US" smtClean="0"/>
              <a:t>26</a:t>
            </a:fld>
            <a:endParaRPr lang="en-US"/>
          </a:p>
        </p:txBody>
      </p:sp>
    </p:spTree>
    <p:extLst>
      <p:ext uri="{BB962C8B-B14F-4D97-AF65-F5344CB8AC3E}">
        <p14:creationId xmlns:p14="http://schemas.microsoft.com/office/powerpoint/2010/main" val="652243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FFFF08-BA74-3E4E-B67B-CFCBDE5D9836}" type="slidenum">
              <a:rPr lang="en-US" smtClean="0"/>
              <a:t>27</a:t>
            </a:fld>
            <a:endParaRPr lang="en-US"/>
          </a:p>
        </p:txBody>
      </p:sp>
    </p:spTree>
    <p:extLst>
      <p:ext uri="{BB962C8B-B14F-4D97-AF65-F5344CB8AC3E}">
        <p14:creationId xmlns:p14="http://schemas.microsoft.com/office/powerpoint/2010/main" val="30682632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FFFF08-BA74-3E4E-B67B-CFCBDE5D9836}" type="slidenum">
              <a:rPr lang="en-US" smtClean="0"/>
              <a:t>28</a:t>
            </a:fld>
            <a:endParaRPr lang="en-US"/>
          </a:p>
        </p:txBody>
      </p:sp>
    </p:spTree>
    <p:extLst>
      <p:ext uri="{BB962C8B-B14F-4D97-AF65-F5344CB8AC3E}">
        <p14:creationId xmlns:p14="http://schemas.microsoft.com/office/powerpoint/2010/main" val="11679311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9366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527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Save the Children startades i London 1919 av </a:t>
            </a:r>
            <a:r>
              <a:rPr lang="sv-SE" sz="1200" kern="1200" err="1">
                <a:solidFill>
                  <a:schemeClr val="tx1"/>
                </a:solidFill>
                <a:effectLst/>
                <a:latin typeface="+mn-lt"/>
                <a:ea typeface="+mn-ea"/>
                <a:cs typeface="+mn-cs"/>
              </a:rPr>
              <a:t>Eglantyne</a:t>
            </a:r>
            <a:r>
              <a:rPr lang="sv-SE" sz="1200" kern="1200">
                <a:solidFill>
                  <a:schemeClr val="tx1"/>
                </a:solidFill>
                <a:effectLst/>
                <a:latin typeface="+mn-lt"/>
                <a:ea typeface="+mn-ea"/>
                <a:cs typeface="+mn-cs"/>
              </a:rPr>
              <a:t> </a:t>
            </a:r>
            <a:r>
              <a:rPr lang="sv-SE" sz="1200" kern="1200" err="1">
                <a:solidFill>
                  <a:schemeClr val="tx1"/>
                </a:solidFill>
                <a:effectLst/>
                <a:latin typeface="+mn-lt"/>
                <a:ea typeface="+mn-ea"/>
                <a:cs typeface="+mn-cs"/>
              </a:rPr>
              <a:t>Jebb</a:t>
            </a:r>
            <a:r>
              <a:rPr lang="sv-SE" sz="1200" kern="1200">
                <a:solidFill>
                  <a:schemeClr val="tx1"/>
                </a:solidFill>
                <a:effectLst/>
                <a:latin typeface="+mn-lt"/>
                <a:ea typeface="+mn-ea"/>
                <a:cs typeface="+mn-cs"/>
              </a:rPr>
              <a:t>, med målet att ge alla barn hjälp, utbildning och mänskliga rättigheter.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Trots att Sverige förskonats från krig var gensvaret stort och svenska Rädda Barnen bildades redan samma år.</a:t>
            </a:r>
            <a:r>
              <a:rPr lang="sv-SE" sz="1200" b="0" i="0" kern="1200">
                <a:solidFill>
                  <a:schemeClr val="tx1"/>
                </a:solidFill>
                <a:effectLst/>
                <a:latin typeface="+mn-lt"/>
                <a:ea typeface="+mn-ea"/>
                <a:cs typeface="+mn-cs"/>
              </a:rPr>
              <a:t> Ordförande var Ellen Palmstierna och bland de aktiva fanns journalisterna Gerda Marcus och Elin Wägner. </a:t>
            </a:r>
            <a:r>
              <a:rPr lang="sv-SE" sz="1200" kern="1200">
                <a:solidFill>
                  <a:schemeClr val="tx1"/>
                </a:solidFill>
                <a:effectLst/>
                <a:latin typeface="+mn-lt"/>
                <a:ea typeface="+mn-ea"/>
                <a:cs typeface="+mn-cs"/>
              </a:rPr>
              <a:t>Att barn skulle ha egna rättigheter var otänkbart för hundra år sedan.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err="1">
                <a:solidFill>
                  <a:schemeClr val="tx1"/>
                </a:solidFill>
                <a:effectLst/>
                <a:latin typeface="+mn-lt"/>
                <a:ea typeface="+mn-ea"/>
                <a:cs typeface="+mn-cs"/>
              </a:rPr>
              <a:t>Eglantyne</a:t>
            </a:r>
            <a:r>
              <a:rPr lang="sv-SE" sz="1200" kern="1200">
                <a:solidFill>
                  <a:schemeClr val="tx1"/>
                </a:solidFill>
                <a:effectLst/>
                <a:latin typeface="+mn-lt"/>
                <a:ea typeface="+mn-ea"/>
                <a:cs typeface="+mn-cs"/>
              </a:rPr>
              <a:t> </a:t>
            </a:r>
            <a:r>
              <a:rPr lang="sv-SE" sz="1200" kern="1200" err="1">
                <a:solidFill>
                  <a:schemeClr val="tx1"/>
                </a:solidFill>
                <a:effectLst/>
                <a:latin typeface="+mn-lt"/>
                <a:ea typeface="+mn-ea"/>
                <a:cs typeface="+mn-cs"/>
              </a:rPr>
              <a:t>Jebb</a:t>
            </a:r>
            <a:r>
              <a:rPr lang="sv-SE" sz="1200" kern="1200">
                <a:solidFill>
                  <a:schemeClr val="tx1"/>
                </a:solidFill>
                <a:effectLst/>
                <a:latin typeface="+mn-lt"/>
                <a:ea typeface="+mn-ea"/>
                <a:cs typeface="+mn-cs"/>
              </a:rPr>
              <a:t> fick själv skriva det första utkastet till barnkonventionen. Fler hade resonerat som hon, men ingen hade tidigare lyckats omvandla vilja till ord, och ord till handling. Save the Children blev snabbt en global rörelse, kända för att både reagera och agera. Den 20 november 1988 antas Konventionen om barnets rättigheter av FN:s generalförsamling, efter tio års förhandlingar och kompromissande. Konventionen blir vägledande för Rädda Barnens arbete.</a:t>
            </a:r>
            <a:r>
              <a:rPr lang="sv-SE" sz="1200" kern="1200" baseline="0">
                <a:solidFill>
                  <a:schemeClr val="tx1"/>
                </a:solidFill>
                <a:effectLst/>
                <a:latin typeface="+mn-lt"/>
                <a:ea typeface="+mn-ea"/>
                <a:cs typeface="+mn-cs"/>
              </a:rPr>
              <a:t> Trettio år senare, 2018 röstar Riksdagen ja till att barnkonventionen blir svensk lag 2020.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kern="1200" baseline="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baseline="0">
                <a:solidFill>
                  <a:schemeClr val="tx1"/>
                </a:solidFill>
                <a:effectLst/>
                <a:latin typeface="+mn-lt"/>
                <a:ea typeface="+mn-ea"/>
                <a:cs typeface="+mn-cs"/>
              </a:rPr>
              <a:t>Några andra exempel på vad Rädda Barnen gjort under de drygt hundra år varit aktiva:</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kern="1200" baseline="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a:t>1921</a:t>
            </a:r>
            <a:r>
              <a:rPr lang="sv-SE" baseline="0"/>
              <a:t> - </a:t>
            </a:r>
            <a:r>
              <a:rPr lang="sv-SE"/>
              <a:t>Svältkatastrof i Ryssland.</a:t>
            </a:r>
            <a:r>
              <a:rPr lang="sv-SE" baseline="0"/>
              <a:t> </a:t>
            </a:r>
            <a:r>
              <a:rPr lang="sv-SE"/>
              <a:t>Internationella Rädda</a:t>
            </a:r>
            <a:r>
              <a:rPr lang="sv-SE" baseline="0"/>
              <a:t> </a:t>
            </a:r>
            <a:r>
              <a:rPr lang="sv-SE"/>
              <a:t>Barnen Unionen ger</a:t>
            </a:r>
            <a:r>
              <a:rPr lang="sv-SE" baseline="0"/>
              <a:t> </a:t>
            </a:r>
            <a:r>
              <a:rPr lang="sv-SE"/>
              <a:t>katastrofhjälp till fler än</a:t>
            </a:r>
            <a:r>
              <a:rPr lang="sv-SE" baseline="0"/>
              <a:t> </a:t>
            </a:r>
            <a:r>
              <a:rPr lang="sv-SE"/>
              <a:t>650 000 människor.</a:t>
            </a:r>
          </a:p>
          <a:p>
            <a:pPr marL="0" marR="0" lvl="0" indent="0" algn="l" defTabSz="457200" rtl="0" eaLnBrk="1" fontAlgn="auto" latinLnBrk="0" hangingPunct="1">
              <a:lnSpc>
                <a:spcPct val="100000"/>
              </a:lnSpc>
              <a:spcBef>
                <a:spcPts val="0"/>
              </a:spcBef>
              <a:spcAft>
                <a:spcPts val="0"/>
              </a:spcAft>
              <a:buClrTx/>
              <a:buSzTx/>
              <a:buFontTx/>
              <a:buNone/>
              <a:tabLst/>
              <a:defRPr/>
            </a:pPr>
            <a:r>
              <a:rPr lang="sv-SE"/>
              <a:t>1931</a:t>
            </a:r>
            <a:r>
              <a:rPr lang="sv-SE" baseline="0"/>
              <a:t> - </a:t>
            </a:r>
            <a:r>
              <a:rPr lang="sv-SE" err="1"/>
              <a:t>Eglantyne</a:t>
            </a:r>
            <a:r>
              <a:rPr lang="sv-SE"/>
              <a:t> </a:t>
            </a:r>
            <a:r>
              <a:rPr lang="sv-SE" err="1"/>
              <a:t>Jebb</a:t>
            </a:r>
            <a:r>
              <a:rPr lang="sv-SE"/>
              <a:t> tar fram den första</a:t>
            </a:r>
            <a:r>
              <a:rPr lang="sv-SE" baseline="0"/>
              <a:t> </a:t>
            </a:r>
            <a:r>
              <a:rPr lang="sv-SE"/>
              <a:t>vetenskapliga studien om afrikanska</a:t>
            </a:r>
            <a:r>
              <a:rPr lang="sv-SE" baseline="0"/>
              <a:t> </a:t>
            </a:r>
            <a:r>
              <a:rPr lang="sv-SE"/>
              <a:t>barns levnadsförhållanden. Den leder</a:t>
            </a:r>
            <a:r>
              <a:rPr lang="sv-SE" baseline="0"/>
              <a:t> </a:t>
            </a:r>
            <a:r>
              <a:rPr lang="sv-SE"/>
              <a:t>till en första internationell konferens som leder till ökade satsningar</a:t>
            </a:r>
            <a:r>
              <a:rPr lang="sv-SE" baseline="0"/>
              <a:t> </a:t>
            </a:r>
            <a:r>
              <a:rPr lang="sv-SE"/>
              <a:t>på barns utbildning.</a:t>
            </a:r>
          </a:p>
          <a:p>
            <a:pPr marL="0" marR="0" lvl="0" indent="0" algn="l" defTabSz="457200" rtl="0" eaLnBrk="1" fontAlgn="auto" latinLnBrk="0" hangingPunct="1">
              <a:lnSpc>
                <a:spcPct val="100000"/>
              </a:lnSpc>
              <a:spcBef>
                <a:spcPts val="0"/>
              </a:spcBef>
              <a:spcAft>
                <a:spcPts val="0"/>
              </a:spcAft>
              <a:buClrTx/>
              <a:buSzTx/>
              <a:buFontTx/>
              <a:buNone/>
              <a:tabLst/>
              <a:defRPr/>
            </a:pPr>
            <a:r>
              <a:rPr lang="sv-SE"/>
              <a:t>Under och</a:t>
            </a:r>
            <a:r>
              <a:rPr lang="sv-SE" baseline="0"/>
              <a:t> efter andra världskriget - Rädda Barnen administrerar hjälp (mat/kläder men även fadder-) till många tusen barn i Finland, Norge, Danmark, Österrike, Nederländerna, Belgien, Frankrike, Rumänien och flera andra länder i central- och </a:t>
            </a:r>
            <a:r>
              <a:rPr lang="sv-SE" baseline="0" err="1"/>
              <a:t>östeuropa</a:t>
            </a:r>
            <a:r>
              <a:rPr lang="sv-SE" baseline="0"/>
              <a:t>.</a:t>
            </a:r>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50880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 </a:t>
            </a:r>
          </a:p>
        </p:txBody>
      </p:sp>
      <p:sp>
        <p:nvSpPr>
          <p:cNvPr id="4" name="Platshållare för bildnummer 3"/>
          <p:cNvSpPr>
            <a:spLocks noGrp="1"/>
          </p:cNvSpPr>
          <p:nvPr>
            <p:ph type="sldNum" sz="quarter" idx="10"/>
          </p:nvPr>
        </p:nvSpPr>
        <p:spPr/>
        <p:txBody>
          <a:bodyPr/>
          <a:lstStyle/>
          <a:p>
            <a:fld id="{23FFFF08-BA74-3E4E-B67B-CFCBDE5D9836}" type="slidenum">
              <a:rPr lang="en-US" smtClean="0"/>
              <a:t>34</a:t>
            </a:fld>
            <a:endParaRPr lang="en-US"/>
          </a:p>
        </p:txBody>
      </p:sp>
    </p:spTree>
    <p:extLst>
      <p:ext uri="{BB962C8B-B14F-4D97-AF65-F5344CB8AC3E}">
        <p14:creationId xmlns:p14="http://schemas.microsoft.com/office/powerpoint/2010/main" val="15670234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Sammanfattningsvis</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Vi</a:t>
            </a:r>
            <a:r>
              <a:rPr lang="sv-SE" sz="1200" kern="1200" baseline="0" dirty="0">
                <a:solidFill>
                  <a:schemeClr val="tx1"/>
                </a:solidFill>
                <a:effectLst/>
                <a:latin typeface="+mn-lt"/>
                <a:ea typeface="+mn-ea"/>
                <a:cs typeface="+mn-cs"/>
              </a:rPr>
              <a:t> skapar förändring. </a:t>
            </a:r>
            <a:r>
              <a:rPr lang="sv-SE" sz="1200" kern="1200" dirty="0">
                <a:solidFill>
                  <a:schemeClr val="tx1"/>
                </a:solidFill>
                <a:effectLst/>
                <a:latin typeface="+mn-lt"/>
                <a:ea typeface="+mn-ea"/>
                <a:cs typeface="+mn-cs"/>
              </a:rPr>
              <a:t>Som världens största självständiga barnrättsorganisation agerar Rädda Barnen där vi gör mest nytta för barn – i Sverige och i världen. Med ett fokus på långsiktigt hållbara insatser, gör vi omedelbara och bestående skillnader i barns liv.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Vi gör helt enkelt världen lite bättre för barn, varje dag. Här och nu, för framtiden. För vi är övertygade om…</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i="1" kern="1200" dirty="0">
                <a:solidFill>
                  <a:schemeClr val="tx1"/>
                </a:solidFill>
                <a:effectLst/>
                <a:latin typeface="+mn-lt"/>
                <a:ea typeface="+mn-ea"/>
                <a:cs typeface="+mn-cs"/>
              </a:rPr>
              <a:t>[Nästa bild]</a:t>
            </a:r>
          </a:p>
          <a:p>
            <a:endParaRPr lang="sv-SE"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35</a:t>
            </a:fld>
            <a:endParaRPr lang="en-US"/>
          </a:p>
        </p:txBody>
      </p:sp>
    </p:spTree>
    <p:extLst>
      <p:ext uri="{BB962C8B-B14F-4D97-AF65-F5344CB8AC3E}">
        <p14:creationId xmlns:p14="http://schemas.microsoft.com/office/powerpoint/2010/main" val="40856123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888d1944ca_0_1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888d1944ca_0_1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spcAft>
                <a:spcPts val="0"/>
              </a:spcAft>
            </a:pPr>
            <a:r>
              <a:rPr lang="en" dirty="0"/>
              <a:t>…att Rädda Barnen är att rädda världen.</a:t>
            </a:r>
          </a:p>
          <a:p>
            <a:pPr>
              <a:spcAft>
                <a:spcPts val="0"/>
              </a:spcAft>
            </a:pPr>
            <a:endParaRPr lang="en" dirty="0"/>
          </a:p>
          <a:p>
            <a:pPr>
              <a:spcAft>
                <a:spcPts val="0"/>
              </a:spcAft>
            </a:pPr>
            <a:r>
              <a:rPr lang="en" dirty="0"/>
              <a:t>Det är det här vi tror</a:t>
            </a:r>
            <a:r>
              <a:rPr lang="en" baseline="0" dirty="0"/>
              <a:t> på. Och d</a:t>
            </a:r>
            <a:r>
              <a:rPr lang="en" dirty="0"/>
              <a:t>et är här och nu vi lyssnar på morgondagens röster.</a:t>
            </a:r>
            <a:endParaRPr lang="en" baseline="0" dirty="0"/>
          </a:p>
        </p:txBody>
      </p:sp>
    </p:spTree>
    <p:extLst>
      <p:ext uri="{BB962C8B-B14F-4D97-AF65-F5344CB8AC3E}">
        <p14:creationId xmlns:p14="http://schemas.microsoft.com/office/powerpoint/2010/main" val="146170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Sedan starten 1919 har vi vuxit till att bli världens största självständiga barnrättsorganisation.</a:t>
            </a:r>
            <a:r>
              <a:rPr lang="sv-SE" baseline="0"/>
              <a:t> </a:t>
            </a:r>
          </a:p>
          <a:p>
            <a:endParaRPr lang="sv-SE" sz="1200" kern="1200">
              <a:solidFill>
                <a:schemeClr val="tx1"/>
              </a:solidFill>
              <a:effectLst/>
              <a:latin typeface="+mn-lt"/>
              <a:ea typeface="+mn-ea"/>
              <a:cs typeface="+mn-cs"/>
            </a:endParaRPr>
          </a:p>
          <a:p>
            <a:r>
              <a:rPr lang="sv-SE" sz="1200" kern="1200">
                <a:solidFill>
                  <a:schemeClr val="tx1"/>
                </a:solidFill>
                <a:effectLst/>
                <a:latin typeface="+mn-lt"/>
                <a:ea typeface="+mn-ea"/>
                <a:cs typeface="+mn-cs"/>
              </a:rPr>
              <a:t>Redan från start visste våra grundare att enbart kortsiktiga insatser inte räckte. Om barns rätt till skydd och utveckling skulle tryggas, måste samhället förändras i grunden. Därför har vi alltid arbetat på två fronter samtidigt. Dels med direkta insatser som insamlingar och akut hjälp, dels med att driva starka budskap om långsiktig förändring för att få världen och alla beslutsfattare med oss.</a:t>
            </a:r>
          </a:p>
          <a:p>
            <a:endParaRPr lang="sv-SE" sz="1200" kern="1200">
              <a:solidFill>
                <a:schemeClr val="tx1"/>
              </a:solidFill>
              <a:effectLst/>
              <a:latin typeface="+mn-lt"/>
              <a:ea typeface="+mn-ea"/>
              <a:cs typeface="+mn-cs"/>
            </a:endParaRPr>
          </a:p>
          <a:p>
            <a:r>
              <a:rPr lang="sv-SE" sz="1200" kern="1200">
                <a:solidFill>
                  <a:schemeClr val="tx1"/>
                </a:solidFill>
                <a:effectLst/>
                <a:latin typeface="+mn-lt"/>
                <a:ea typeface="+mn-ea"/>
                <a:cs typeface="+mn-cs"/>
              </a:rPr>
              <a:t>Det här har gett oss kunskap vi använder för att skapa långsiktigt hållbar förändring. För Barnkonventionen bär ett budskap som aldrig får glömmas. Varken i Sverige eller i andra länder. </a:t>
            </a:r>
            <a:endParaRPr lang="sv-SE" baseline="0"/>
          </a:p>
          <a:p>
            <a:endParaRPr lang="sv-SE"/>
          </a:p>
        </p:txBody>
      </p:sp>
      <p:sp>
        <p:nvSpPr>
          <p:cNvPr id="4" name="Platshållare för bildnummer 3"/>
          <p:cNvSpPr>
            <a:spLocks noGrp="1"/>
          </p:cNvSpPr>
          <p:nvPr>
            <p:ph type="sldNum" sz="quarter" idx="10"/>
          </p:nvPr>
        </p:nvSpPr>
        <p:spPr/>
        <p:txBody>
          <a:bodyPr/>
          <a:lstStyle/>
          <a:p>
            <a:fld id="{23FFFF08-BA74-3E4E-B67B-CFCBDE5D9836}" type="slidenum">
              <a:rPr lang="en-US" smtClean="0"/>
              <a:t>5</a:t>
            </a:fld>
            <a:endParaRPr lang="en-US"/>
          </a:p>
        </p:txBody>
      </p:sp>
    </p:spTree>
    <p:extLst>
      <p:ext uri="{BB962C8B-B14F-4D97-AF65-F5344CB8AC3E}">
        <p14:creationId xmlns:p14="http://schemas.microsoft.com/office/powerpoint/2010/main" val="1070109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baseline="0">
                <a:solidFill>
                  <a:srgbClr val="000000"/>
                </a:solidFill>
                <a:latin typeface="AAAAAB+Lato-Regular"/>
              </a:rPr>
              <a:t>Målet med verksamheten är att uppnå </a:t>
            </a:r>
            <a:r>
              <a:rPr lang="sv-SE" sz="1200" b="1" i="0" u="none" strike="noStrike" baseline="0">
                <a:solidFill>
                  <a:srgbClr val="000000"/>
                </a:solidFill>
                <a:latin typeface="AAAAAB+Lato-Regular"/>
              </a:rPr>
              <a:t>långsiktiga resultat </a:t>
            </a:r>
            <a:r>
              <a:rPr lang="sv-SE" sz="1200" b="0" i="0" u="none" strike="noStrike" baseline="0">
                <a:solidFill>
                  <a:srgbClr val="000000"/>
                </a:solidFill>
                <a:latin typeface="AAAAAB+Lato-Regular"/>
              </a:rPr>
              <a:t>i stor skala. För att nå dit genomför vi direkta insatser för barn, förmedlar expertkunskap och bedriver politisk påverkan.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baseline="0">
              <a:solidFill>
                <a:srgbClr val="000000"/>
              </a:solidFill>
              <a:latin typeface="AAAAAB+Lat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baseline="0">
                <a:solidFill>
                  <a:srgbClr val="000000"/>
                </a:solidFill>
                <a:latin typeface="AAAAAF+Lato-Bold"/>
              </a:rPr>
              <a:t>Direkta insatser </a:t>
            </a:r>
            <a:r>
              <a:rPr lang="sv-SE" sz="1200" b="0" i="0" u="none" strike="noStrike" baseline="0">
                <a:solidFill>
                  <a:srgbClr val="000000"/>
                </a:solidFill>
                <a:latin typeface="AAAAAB+Lato-Regular"/>
              </a:rPr>
              <a:t>En stor del av våra direkta insatser genomförs av lokala partnerorganisationer och civilsamhälle. Vi är med och bygger ett starkt lokalt civilsamhälle för barns rättigheter och ökar det lokala ägarskapet för att våra insatser ska vara hållbara över tid. Vi bidrar till livräddande insatser i katastrofer världen över med sjukvård och insatser för trygghet och skydd. Vi arbetar också förebyggande och samarbetar med nationella och lokala aktörer och myndigheter.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baseline="0">
              <a:solidFill>
                <a:srgbClr val="000000"/>
              </a:solidFill>
              <a:latin typeface="AAAAAB+Lat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baseline="0">
                <a:solidFill>
                  <a:srgbClr val="000000"/>
                </a:solidFill>
                <a:latin typeface="AAAAAF+Lato-Bold"/>
              </a:rPr>
              <a:t>Kunskap </a:t>
            </a:r>
            <a:r>
              <a:rPr lang="sv-SE" sz="1200" b="0" i="0" u="none" strike="noStrike" baseline="0">
                <a:solidFill>
                  <a:srgbClr val="000000"/>
                </a:solidFill>
                <a:latin typeface="AAAAAB+Lato-Regular"/>
              </a:rPr>
              <a:t>Vi sprider kunskap och erfarenhet till dem som har inflytande över barns livsvillkor, till exempel lärare, föräldrar och socialarbetare. I Sverige arbetar vi med att höja kunskapen hos olika samhällsaktörer om barn som lever i socioekonomisk utsatthet. Vi finns i socioekonomiskt utsatta områden för att minska diskriminering och stärka barnens inflytande över frågor som berör dem. Vi kan samla in rätt kunskap genom våra insatser och blir därför en trovärdig expert som kan påverka i samhället.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baseline="0">
              <a:solidFill>
                <a:srgbClr val="000000"/>
              </a:solidFill>
              <a:latin typeface="AAAAAB+Lat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baseline="0">
                <a:solidFill>
                  <a:srgbClr val="000000"/>
                </a:solidFill>
                <a:latin typeface="AAAAAF+Lato-Bold"/>
              </a:rPr>
              <a:t>Påverkan </a:t>
            </a:r>
            <a:r>
              <a:rPr lang="sv-SE" sz="1200" b="0" i="0" u="none" strike="noStrike" baseline="0">
                <a:solidFill>
                  <a:srgbClr val="000000"/>
                </a:solidFill>
                <a:latin typeface="AAAAAB+Lato-Regular"/>
              </a:rPr>
              <a:t>Vi påverkar för att förändra samhällen och säkerställa att barns rättigheter respekteras. Vi väcker debatt, bildar opinion, besvarar remisser och lämnar förslag på ändringar i lagförslag för att stärka barns rättsliga skydd. Rädda Barnen arbetar för att få stater att ta ansvar för att barnets rättigheter respekteras. Det behövs lagar, oberoende barnombudsmän och statistik om barn. </a:t>
            </a:r>
            <a:endParaRPr lang="sv-SE"/>
          </a:p>
          <a:p>
            <a:endParaRPr lang="sv-SE"/>
          </a:p>
        </p:txBody>
      </p:sp>
      <p:sp>
        <p:nvSpPr>
          <p:cNvPr id="4" name="Platshållare för datum 3"/>
          <p:cNvSpPr>
            <a:spLocks noGrp="1"/>
          </p:cNvSpPr>
          <p:nvPr>
            <p:ph type="dt" idx="1"/>
          </p:nvPr>
        </p:nvSpPr>
        <p:spPr/>
        <p:txBody>
          <a:bodyPr/>
          <a:lstStyle/>
          <a:p>
            <a:fld id="{42633159-6E9E-4C04-9D93-D84C3CE83BA1}" type="datetime1">
              <a:rPr lang="LID4096" smtClean="0"/>
              <a:t>03/11/2025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6</a:t>
            </a:fld>
            <a:endParaRPr lang="en-UK"/>
          </a:p>
        </p:txBody>
      </p:sp>
    </p:spTree>
    <p:extLst>
      <p:ext uri="{BB962C8B-B14F-4D97-AF65-F5344CB8AC3E}">
        <p14:creationId xmlns:p14="http://schemas.microsoft.com/office/powerpoint/2010/main" val="1227326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a:solidFill>
                  <a:srgbClr val="222221"/>
                </a:solidFill>
                <a:effectLst/>
                <a:latin typeface="Lato" panose="020F0502020204030203" pitchFamily="34" charset="0"/>
              </a:rPr>
              <a:t>Afghanistan, Albanien, Argentina*, Australien, Bangladesh, Belgien*, Bhutan, Bolivia, Bosnien </a:t>
            </a:r>
            <a:r>
              <a:rPr lang="sv-SE" b="0" i="0" err="1">
                <a:solidFill>
                  <a:srgbClr val="222221"/>
                </a:solidFill>
                <a:effectLst/>
                <a:latin typeface="Lato" panose="020F0502020204030203" pitchFamily="34" charset="0"/>
              </a:rPr>
              <a:t>Herzegovina</a:t>
            </a:r>
            <a:r>
              <a:rPr lang="sv-SE" b="0" i="0">
                <a:solidFill>
                  <a:srgbClr val="222221"/>
                </a:solidFill>
                <a:effectLst/>
                <a:latin typeface="Lato" panose="020F0502020204030203" pitchFamily="34" charset="0"/>
              </a:rPr>
              <a:t>, Botswana*, Brasilien*, Burkina Faso, Burundi, Chile*, Colombia, Costa Rica, Danmark, Dominikanska Republiken, Egypten, El Salvador,, Elfenbenskusten, </a:t>
            </a:r>
            <a:r>
              <a:rPr lang="sv-SE" b="0" i="0" err="1">
                <a:solidFill>
                  <a:srgbClr val="222221"/>
                </a:solidFill>
                <a:effectLst/>
                <a:latin typeface="Lato" panose="020F0502020204030203" pitchFamily="34" charset="0"/>
              </a:rPr>
              <a:t>Eswatini</a:t>
            </a:r>
            <a:r>
              <a:rPr lang="sv-SE" b="0" i="0">
                <a:solidFill>
                  <a:srgbClr val="222221"/>
                </a:solidFill>
                <a:effectLst/>
                <a:latin typeface="Lato" panose="020F0502020204030203" pitchFamily="34" charset="0"/>
              </a:rPr>
              <a:t>, Etiopien, Fiji, Filippinerna, Finland, Förenade </a:t>
            </a:r>
            <a:r>
              <a:rPr lang="sv-SE" b="0" i="0" err="1">
                <a:solidFill>
                  <a:srgbClr val="222221"/>
                </a:solidFill>
                <a:effectLst/>
                <a:latin typeface="Lato" panose="020F0502020204030203" pitchFamily="34" charset="0"/>
              </a:rPr>
              <a:t>Arabemiraten,Gambia</a:t>
            </a:r>
            <a:r>
              <a:rPr lang="sv-SE" b="0" i="0">
                <a:solidFill>
                  <a:srgbClr val="222221"/>
                </a:solidFill>
                <a:effectLst/>
                <a:latin typeface="Lato" panose="020F0502020204030203" pitchFamily="34" charset="0"/>
              </a:rPr>
              <a:t>, Georgien, Grekland*, Guatemala, Guinea, Guinea Bissau, Haiti, Honduras, Hong Kong, Island, Indien, Indonesien, Irak, Italien, Japan, Jemen, Jordanien, Kambodja, Kanada, Kenya, Kina, Kongo-Kinshasa, Kosovo, Kuba*, Laos, Libanon, Liberia, Litauen, Madagaskar *, Malawi, Mali, Mauretanien, Mexiko, Moldavien*, Mongoliet*, Montenegro, </a:t>
            </a:r>
            <a:r>
              <a:rPr lang="sv-SE" b="0" i="0" err="1">
                <a:solidFill>
                  <a:srgbClr val="222221"/>
                </a:solidFill>
                <a:effectLst/>
                <a:latin typeface="Lato" panose="020F0502020204030203" pitchFamily="34" charset="0"/>
              </a:rPr>
              <a:t>Mozambique</a:t>
            </a:r>
            <a:r>
              <a:rPr lang="sv-SE" b="0" i="0">
                <a:solidFill>
                  <a:srgbClr val="222221"/>
                </a:solidFill>
                <a:effectLst/>
                <a:latin typeface="Lato" panose="020F0502020204030203" pitchFamily="34" charset="0"/>
              </a:rPr>
              <a:t>, Myanmar Nederländerna, Nepal, Nicaragua, Niger*, Nigeria, </a:t>
            </a:r>
            <a:r>
              <a:rPr lang="sv-SE" b="0" i="0" err="1">
                <a:solidFill>
                  <a:srgbClr val="222221"/>
                </a:solidFill>
                <a:effectLst/>
                <a:latin typeface="Lato" panose="020F0502020204030203" pitchFamily="34" charset="0"/>
              </a:rPr>
              <a:t>Nordmakedonien</a:t>
            </a:r>
            <a:r>
              <a:rPr lang="sv-SE" b="0" i="0">
                <a:solidFill>
                  <a:srgbClr val="222221"/>
                </a:solidFill>
                <a:effectLst/>
                <a:latin typeface="Lato" panose="020F0502020204030203" pitchFamily="34" charset="0"/>
              </a:rPr>
              <a:t>, Norge, Nya Zeeland, Pakistan, Palestina, Panama*, Papua Nya Guinea*, Paraguay*, Peru, Polen, Rumänien, Rwanda, Ryssland*, Salomonöarna, Schweiz, Senegal, Serbien, Sierra Leone, Somalia, Spanien, Sri Lanka, Storbritannien, Sudan, Sverige, Sydafrika, Sydkorea, Sydsudan, Syrien, Tanzania, Tchad*, Thailand, Togo*, Tunisien, Turkiet, Tyskland, Uganda, Ukraina, Uruguay*, USA, Vanuatu, Venezuela, Vietnam, Zambia, Zimbabwe, Östtimor.</a:t>
            </a:r>
          </a:p>
          <a:p>
            <a:pPr algn="l"/>
            <a:endParaRPr lang="sv-SE" b="0" i="0">
              <a:solidFill>
                <a:srgbClr val="222221"/>
              </a:solidFill>
              <a:effectLst/>
              <a:latin typeface="Lato" panose="020F0502020204030203" pitchFamily="34" charset="0"/>
            </a:endParaRPr>
          </a:p>
          <a:p>
            <a:pPr algn="l"/>
            <a:r>
              <a:rPr lang="sv-SE" b="0" i="0">
                <a:solidFill>
                  <a:srgbClr val="222221"/>
                </a:solidFill>
                <a:effectLst/>
                <a:latin typeface="Lato" panose="020F0502020204030203" pitchFamily="34" charset="0"/>
              </a:rPr>
              <a:t>*Här arbetar vi genom lokala partnerorganisationer.</a:t>
            </a:r>
          </a:p>
          <a:p>
            <a:endParaRPr lang="sv-SE"/>
          </a:p>
        </p:txBody>
      </p:sp>
      <p:sp>
        <p:nvSpPr>
          <p:cNvPr id="4" name="Platshållare för datum 3"/>
          <p:cNvSpPr>
            <a:spLocks noGrp="1"/>
          </p:cNvSpPr>
          <p:nvPr>
            <p:ph type="dt" idx="1"/>
          </p:nvPr>
        </p:nvSpPr>
        <p:spPr/>
        <p:txBody>
          <a:bodyPr/>
          <a:lstStyle/>
          <a:p>
            <a:fld id="{16E38A08-28B8-4ECE-A7DF-48DFCF28C024}" type="datetime1">
              <a:rPr lang="LID4096" smtClean="0"/>
              <a:t>03/11/2025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7</a:t>
            </a:fld>
            <a:endParaRPr lang="en-UK"/>
          </a:p>
        </p:txBody>
      </p:sp>
    </p:spTree>
    <p:extLst>
      <p:ext uri="{BB962C8B-B14F-4D97-AF65-F5344CB8AC3E}">
        <p14:creationId xmlns:p14="http://schemas.microsoft.com/office/powerpoint/2010/main" val="1505410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sv-SE" sz="1800" noProof="0" dirty="0">
                <a:ea typeface="+mn-lt"/>
                <a:cs typeface="+mn-lt"/>
              </a:rPr>
              <a:t>Rädda Barnen är ett demokratiskt riksförbund med </a:t>
            </a:r>
            <a:r>
              <a:rPr lang="sv-SE" sz="1800" b="1" dirty="0">
                <a:ea typeface="+mn-lt"/>
                <a:cs typeface="+mn-lt"/>
              </a:rPr>
              <a:t>53 271 </a:t>
            </a:r>
            <a:r>
              <a:rPr lang="sv-SE" sz="1800" noProof="0" dirty="0">
                <a:ea typeface="+mn-lt"/>
                <a:cs typeface="+mn-lt"/>
              </a:rPr>
              <a:t>medlemmar som står upp för barns rättigheter. Våra medlemmar är våra gräsrötter.</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sv-SE" sz="1800" kern="100" noProof="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v-SE" sz="1800" noProof="0" dirty="0">
                <a:ea typeface="+mn-lt"/>
                <a:cs typeface="+mn-lt"/>
              </a:rPr>
              <a:t>Varje medlem tillhör en av våra 1119 lokalföreningar, vilka i sin tur tillhör ett av våra 21 distrikt. </a:t>
            </a:r>
            <a:endParaRPr lang="sv-SE" sz="1800" kern="100" noProof="0" dirty="0">
              <a:effectLst/>
              <a:latin typeface="Calibri" panose="020F0502020204030204" pitchFamily="34" charset="0"/>
              <a:ea typeface="+mn-lt"/>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sv-SE" sz="1800" kern="100" noProof="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v-SE" sz="1800" noProof="0" dirty="0">
                <a:ea typeface="+mn-lt"/>
                <a:cs typeface="+mn-lt"/>
              </a:rPr>
              <a:t>Riksmötet, som sker vartannat år, är Rädda Barnens högst beslutande organ. Där tillsätts riksstyrelsen och förbundsordföranden. </a:t>
            </a:r>
            <a:r>
              <a:rPr lang="sv-SE" sz="1800" kern="100" noProof="0" dirty="0">
                <a:effectLst/>
                <a:latin typeface="Calibri" panose="020F0502020204030204" pitchFamily="34" charset="0"/>
                <a:ea typeface="Calibri" panose="020F0502020204030204" pitchFamily="34" charset="0"/>
                <a:cs typeface="Arial" panose="020B0604020202020204" pitchFamily="34" charset="0"/>
              </a:rPr>
              <a:t>Alla våra medlemmar har demokratiskt inflytande i världens största oberoende barnrättsorganisation. </a:t>
            </a:r>
          </a:p>
        </p:txBody>
      </p:sp>
      <p:sp>
        <p:nvSpPr>
          <p:cNvPr id="4" name="Platshållare för datum 3"/>
          <p:cNvSpPr>
            <a:spLocks noGrp="1"/>
          </p:cNvSpPr>
          <p:nvPr>
            <p:ph type="dt" idx="1"/>
          </p:nvPr>
        </p:nvSpPr>
        <p:spPr/>
        <p:txBody>
          <a:bodyPr/>
          <a:lstStyle/>
          <a:p>
            <a:fld id="{AF8CDD45-49F3-484F-A0EC-C5F365AD5429}" type="datetime1">
              <a:rPr lang="LID4096" smtClean="0"/>
              <a:t>03/11/2025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8</a:t>
            </a:fld>
            <a:endParaRPr lang="en-UK"/>
          </a:p>
        </p:txBody>
      </p:sp>
    </p:spTree>
    <p:extLst>
      <p:ext uri="{BB962C8B-B14F-4D97-AF65-F5344CB8AC3E}">
        <p14:creationId xmlns:p14="http://schemas.microsoft.com/office/powerpoint/2010/main" val="2105200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noProof="0" dirty="0">
                <a:effectLst/>
                <a:latin typeface="Calibri" panose="020F0502020204030204" pitchFamily="34" charset="0"/>
                <a:ea typeface="Calibri" panose="020F0502020204030204" pitchFamily="34" charset="0"/>
                <a:cs typeface="Arial" panose="020B0604020202020204" pitchFamily="34" charset="0"/>
              </a:rPr>
              <a:t>Förutom att driva lokala verksamheter och direktinsatser för barn så ägnar sig våra aktiva medlemmar ägnar även åt påverkansarbete, insamlingar, kampanjer och kunskapshöjande insatser. Deras erfarenheter och lokala förankring är  en av Rädda Barnens främsta resurser.</a:t>
            </a:r>
          </a:p>
        </p:txBody>
      </p:sp>
      <p:sp>
        <p:nvSpPr>
          <p:cNvPr id="4" name="Date Placeholder 3"/>
          <p:cNvSpPr>
            <a:spLocks noGrp="1"/>
          </p:cNvSpPr>
          <p:nvPr>
            <p:ph type="dt" idx="1"/>
          </p:nvPr>
        </p:nvSpPr>
        <p:spPr/>
        <p:txBody>
          <a:bodyPr/>
          <a:lstStyle/>
          <a:p>
            <a:fld id="{E95E6DBA-6BA2-4CBD-8F5C-1CA5B1F0F18C}" type="datetime1">
              <a:rPr lang="LID4096" smtClean="0"/>
              <a:t>03/11/2025</a:t>
            </a:fld>
            <a:endParaRPr lang="en-UK"/>
          </a:p>
        </p:txBody>
      </p:sp>
      <p:sp>
        <p:nvSpPr>
          <p:cNvPr id="5" name="Slide Number Placeholder 4"/>
          <p:cNvSpPr>
            <a:spLocks noGrp="1"/>
          </p:cNvSpPr>
          <p:nvPr>
            <p:ph type="sldNum" sz="quarter" idx="5"/>
          </p:nvPr>
        </p:nvSpPr>
        <p:spPr/>
        <p:txBody>
          <a:bodyPr/>
          <a:lstStyle/>
          <a:p>
            <a:fld id="{B963DF67-57A7-4E60-B412-2E26C2D4287B}" type="slidenum">
              <a:rPr lang="en-UK" smtClean="0"/>
              <a:t>9</a:t>
            </a:fld>
            <a:endParaRPr lang="en-UK"/>
          </a:p>
        </p:txBody>
      </p:sp>
    </p:spTree>
    <p:extLst>
      <p:ext uri="{BB962C8B-B14F-4D97-AF65-F5344CB8AC3E}">
        <p14:creationId xmlns:p14="http://schemas.microsoft.com/office/powerpoint/2010/main" val="3305935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noProof="0" dirty="0">
                <a:effectLst/>
                <a:latin typeface="Calibri" panose="020F0502020204030204" pitchFamily="34" charset="0"/>
                <a:ea typeface="Calibri" panose="020F0502020204030204" pitchFamily="34" charset="0"/>
                <a:cs typeface="Arial" panose="020B0604020202020204" pitchFamily="34" charset="0"/>
              </a:rPr>
              <a:t>Att vara medlem är det enklaste sättet att stå upp för barns rättigheter och stötta vår vision om att göra barnkonventionen verklig för alla barn.</a:t>
            </a:r>
            <a:r>
              <a:rPr lang="en-GB" sz="1200" kern="100" noProof="0" dirty="0">
                <a:effectLst/>
                <a:latin typeface="Calibri" panose="020F0502020204030204" pitchFamily="34" charset="0"/>
                <a:ea typeface="Calibri" panose="020F0502020204030204" pitchFamily="34" charset="0"/>
                <a:cs typeface="Arial" panose="020B0604020202020204" pitchFamily="34" charset="0"/>
              </a:rPr>
              <a:t> </a:t>
            </a:r>
            <a:br>
              <a:rPr lang="en-GB" sz="1200" kern="100" noProof="0" dirty="0">
                <a:effectLst/>
                <a:latin typeface="Calibri" panose="020F0502020204030204" pitchFamily="34" charset="0"/>
                <a:ea typeface="Calibri" panose="020F0502020204030204" pitchFamily="34" charset="0"/>
                <a:cs typeface="Arial" panose="020B0604020202020204" pitchFamily="34" charset="0"/>
              </a:rPr>
            </a:br>
            <a:r>
              <a:rPr lang="en-GB" sz="1200" kern="100" noProof="0" dirty="0">
                <a:effectLst/>
                <a:latin typeface="Calibri" panose="020F0502020204030204" pitchFamily="34" charset="0"/>
                <a:ea typeface="Calibri" panose="020F0502020204030204" pitchFamily="34" charset="0"/>
                <a:cs typeface="Arial" panose="020B0604020202020204" pitchFamily="34" charset="0"/>
              </a:rPr>
              <a:t>Det </a:t>
            </a:r>
            <a:r>
              <a:rPr lang="en-GB" sz="1200" kern="100" noProof="0" dirty="0" err="1">
                <a:effectLst/>
                <a:latin typeface="Calibri" panose="020F0502020204030204" pitchFamily="34" charset="0"/>
                <a:ea typeface="Calibri" panose="020F0502020204030204" pitchFamily="34" charset="0"/>
                <a:cs typeface="Arial" panose="020B0604020202020204" pitchFamily="34" charset="0"/>
              </a:rPr>
              <a:t>finns</a:t>
            </a:r>
            <a:r>
              <a:rPr lang="en-GB" sz="1200" kern="100" noProof="0" dirty="0">
                <a:effectLst/>
                <a:latin typeface="Calibri" panose="020F0502020204030204" pitchFamily="34" charset="0"/>
                <a:ea typeface="Calibri" panose="020F0502020204030204" pitchFamily="34" charset="0"/>
                <a:cs typeface="Arial" panose="020B0604020202020204" pitchFamily="34" charset="0"/>
              </a:rPr>
              <a:t> </a:t>
            </a:r>
            <a:r>
              <a:rPr lang="en-GB" sz="1200" kern="100" noProof="0" dirty="0" err="1">
                <a:effectLst/>
                <a:latin typeface="Calibri" panose="020F0502020204030204" pitchFamily="34" charset="0"/>
                <a:ea typeface="Calibri" panose="020F0502020204030204" pitchFamily="34" charset="0"/>
                <a:cs typeface="Arial" panose="020B0604020202020204" pitchFamily="34" charset="0"/>
              </a:rPr>
              <a:t>många</a:t>
            </a:r>
            <a:r>
              <a:rPr lang="en-GB" sz="1200" kern="100" noProof="0" dirty="0">
                <a:effectLst/>
                <a:latin typeface="Calibri" panose="020F0502020204030204" pitchFamily="34" charset="0"/>
                <a:ea typeface="Calibri" panose="020F0502020204030204" pitchFamily="34" charset="0"/>
                <a:cs typeface="Arial" panose="020B0604020202020204" pitchFamily="34" charset="0"/>
              </a:rPr>
              <a:t> </a:t>
            </a:r>
            <a:r>
              <a:rPr lang="en-GB" sz="1200" kern="100" noProof="0" dirty="0" err="1">
                <a:effectLst/>
                <a:latin typeface="Calibri" panose="020F0502020204030204" pitchFamily="34" charset="0"/>
                <a:ea typeface="Calibri" panose="020F0502020204030204" pitchFamily="34" charset="0"/>
                <a:cs typeface="Arial" panose="020B0604020202020204" pitchFamily="34" charset="0"/>
              </a:rPr>
              <a:t>olika</a:t>
            </a:r>
            <a:r>
              <a:rPr lang="en-GB" sz="1200" kern="100" noProof="0" dirty="0">
                <a:effectLst/>
                <a:latin typeface="Calibri" panose="020F0502020204030204" pitchFamily="34" charset="0"/>
                <a:ea typeface="Calibri" panose="020F0502020204030204" pitchFamily="34" charset="0"/>
                <a:cs typeface="Arial" panose="020B0604020202020204" pitchFamily="34" charset="0"/>
              </a:rPr>
              <a:t> </a:t>
            </a:r>
            <a:r>
              <a:rPr lang="en-GB" sz="1200" kern="100" noProof="0" dirty="0" err="1">
                <a:effectLst/>
                <a:latin typeface="Calibri" panose="020F0502020204030204" pitchFamily="34" charset="0"/>
                <a:ea typeface="Calibri" panose="020F0502020204030204" pitchFamily="34" charset="0"/>
                <a:cs typeface="Arial" panose="020B0604020202020204" pitchFamily="34" charset="0"/>
              </a:rPr>
              <a:t>anledningar</a:t>
            </a:r>
            <a:r>
              <a:rPr lang="en-GB" sz="1200" kern="100" noProof="0" dirty="0">
                <a:effectLst/>
                <a:latin typeface="Calibri" panose="020F0502020204030204" pitchFamily="34" charset="0"/>
                <a:ea typeface="Calibri" panose="020F0502020204030204" pitchFamily="34" charset="0"/>
                <a:cs typeface="Arial" panose="020B0604020202020204" pitchFamily="34" charset="0"/>
              </a:rPr>
              <a:t> till </a:t>
            </a:r>
            <a:r>
              <a:rPr lang="en-GB" sz="1200" kern="100" noProof="0" dirty="0" err="1">
                <a:effectLst/>
                <a:latin typeface="Calibri" panose="020F0502020204030204" pitchFamily="34" charset="0"/>
                <a:ea typeface="Calibri" panose="020F0502020204030204" pitchFamily="34" charset="0"/>
                <a:cs typeface="Arial" panose="020B0604020202020204" pitchFamily="34" charset="0"/>
              </a:rPr>
              <a:t>att</a:t>
            </a:r>
            <a:r>
              <a:rPr lang="en-GB" sz="1200" kern="100" noProof="0" dirty="0">
                <a:effectLst/>
                <a:latin typeface="Calibri" panose="020F0502020204030204" pitchFamily="34" charset="0"/>
                <a:ea typeface="Calibri" panose="020F0502020204030204" pitchFamily="34" charset="0"/>
                <a:cs typeface="Arial" panose="020B0604020202020204" pitchFamily="34" charset="0"/>
              </a:rPr>
              <a:t> </a:t>
            </a:r>
            <a:r>
              <a:rPr lang="en-GB" sz="1200" kern="100" noProof="0" dirty="0" err="1">
                <a:effectLst/>
                <a:latin typeface="Calibri" panose="020F0502020204030204" pitchFamily="34" charset="0"/>
                <a:ea typeface="Calibri" panose="020F0502020204030204" pitchFamily="34" charset="0"/>
                <a:cs typeface="Arial" panose="020B0604020202020204" pitchFamily="34" charset="0"/>
              </a:rPr>
              <a:t>en</a:t>
            </a:r>
            <a:r>
              <a:rPr lang="en-GB" sz="1200" kern="100" noProof="0" dirty="0">
                <a:effectLst/>
                <a:latin typeface="Calibri" panose="020F0502020204030204" pitchFamily="34" charset="0"/>
                <a:ea typeface="Calibri" panose="020F0502020204030204" pitchFamily="34" charset="0"/>
                <a:cs typeface="Arial" panose="020B0604020202020204" pitchFamily="34" charset="0"/>
              </a:rPr>
              <a:t> </a:t>
            </a:r>
            <a:r>
              <a:rPr lang="en-GB" sz="1200" kern="100" noProof="0" dirty="0" err="1">
                <a:effectLst/>
                <a:latin typeface="Calibri" panose="020F0502020204030204" pitchFamily="34" charset="0"/>
                <a:ea typeface="Calibri" panose="020F0502020204030204" pitchFamily="34" charset="0"/>
                <a:cs typeface="Arial" panose="020B0604020202020204" pitchFamily="34" charset="0"/>
              </a:rPr>
              <a:t>väljer</a:t>
            </a:r>
            <a:r>
              <a:rPr lang="en-GB" sz="1200" kern="100" noProof="0" dirty="0">
                <a:effectLst/>
                <a:latin typeface="Calibri" panose="020F0502020204030204" pitchFamily="34" charset="0"/>
                <a:ea typeface="Calibri" panose="020F0502020204030204" pitchFamily="34" charset="0"/>
                <a:cs typeface="Arial" panose="020B0604020202020204" pitchFamily="34" charset="0"/>
              </a:rPr>
              <a:t> </a:t>
            </a:r>
            <a:r>
              <a:rPr lang="en-GB" sz="1200" kern="100" noProof="0" dirty="0" err="1">
                <a:effectLst/>
                <a:latin typeface="Calibri" panose="020F0502020204030204" pitchFamily="34" charset="0"/>
                <a:ea typeface="Calibri" panose="020F0502020204030204" pitchFamily="34" charset="0"/>
                <a:cs typeface="Arial" panose="020B0604020202020204" pitchFamily="34" charset="0"/>
              </a:rPr>
              <a:t>att</a:t>
            </a:r>
            <a:r>
              <a:rPr lang="en-GB" sz="1200" kern="100" noProof="0" dirty="0">
                <a:effectLst/>
                <a:latin typeface="Calibri" panose="020F0502020204030204" pitchFamily="34" charset="0"/>
                <a:ea typeface="Calibri" panose="020F0502020204030204" pitchFamily="34" charset="0"/>
                <a:cs typeface="Arial" panose="020B0604020202020204" pitchFamily="34" charset="0"/>
              </a:rPr>
              <a:t> </a:t>
            </a:r>
            <a:r>
              <a:rPr lang="en-GB" sz="1200" kern="100" noProof="0" dirty="0" err="1">
                <a:effectLst/>
                <a:latin typeface="Calibri" panose="020F0502020204030204" pitchFamily="34" charset="0"/>
                <a:ea typeface="Calibri" panose="020F0502020204030204" pitchFamily="34" charset="0"/>
                <a:cs typeface="Arial" panose="020B0604020202020204" pitchFamily="34" charset="0"/>
              </a:rPr>
              <a:t>engagera</a:t>
            </a:r>
            <a:r>
              <a:rPr lang="en-GB" sz="1200" kern="100" noProof="0" dirty="0">
                <a:effectLst/>
                <a:latin typeface="Calibri" panose="020F0502020204030204" pitchFamily="34" charset="0"/>
                <a:ea typeface="Calibri" panose="020F0502020204030204" pitchFamily="34" charset="0"/>
                <a:cs typeface="Arial" panose="020B0604020202020204" pitchFamily="34" charset="0"/>
              </a:rPr>
              <a:t> sig </a:t>
            </a:r>
            <a:r>
              <a:rPr lang="en-GB" sz="1200" kern="100" noProof="0" dirty="0" err="1">
                <a:effectLst/>
                <a:latin typeface="Calibri" panose="020F0502020204030204" pitchFamily="34" charset="0"/>
                <a:ea typeface="Calibri" panose="020F0502020204030204" pitchFamily="34" charset="0"/>
                <a:cs typeface="Arial" panose="020B0604020202020204" pitchFamily="34" charset="0"/>
              </a:rPr>
              <a:t>som</a:t>
            </a:r>
            <a:r>
              <a:rPr lang="en-GB" sz="1200" kern="100" noProof="0" dirty="0">
                <a:effectLst/>
                <a:latin typeface="Calibri" panose="020F0502020204030204" pitchFamily="34" charset="0"/>
                <a:ea typeface="Calibri" panose="020F0502020204030204" pitchFamily="34" charset="0"/>
                <a:cs typeface="Arial" panose="020B0604020202020204" pitchFamily="34" charset="0"/>
              </a:rPr>
              <a:t> </a:t>
            </a:r>
            <a:r>
              <a:rPr lang="en-GB" sz="1200" kern="100" noProof="0" dirty="0" err="1">
                <a:effectLst/>
                <a:latin typeface="Calibri" panose="020F0502020204030204" pitchFamily="34" charset="0"/>
                <a:ea typeface="Calibri" panose="020F0502020204030204" pitchFamily="34" charset="0"/>
                <a:cs typeface="Arial" panose="020B0604020202020204" pitchFamily="34" charset="0"/>
              </a:rPr>
              <a:t>medlem</a:t>
            </a:r>
            <a:r>
              <a:rPr lang="en-GB" sz="1200" kern="100" noProof="0" dirty="0">
                <a:effectLst/>
                <a:latin typeface="Calibri" panose="020F0502020204030204" pitchFamily="34" charset="0"/>
                <a:ea typeface="Calibri" panose="020F0502020204030204" pitchFamily="34" charset="0"/>
                <a:cs typeface="Arial" panose="020B0604020202020204" pitchFamily="34" charset="0"/>
              </a:rPr>
              <a:t>. </a:t>
            </a:r>
            <a:r>
              <a:rPr lang="en-GB" sz="1200" kern="100" noProof="0" dirty="0" err="1">
                <a:effectLst/>
                <a:latin typeface="Calibri" panose="020F0502020204030204" pitchFamily="34" charset="0"/>
                <a:ea typeface="Calibri" panose="020F0502020204030204" pitchFamily="34" charset="0"/>
                <a:cs typeface="Arial" panose="020B0604020202020204" pitchFamily="34" charset="0"/>
              </a:rPr>
              <a:t>Här</a:t>
            </a:r>
            <a:r>
              <a:rPr lang="en-GB" sz="1200" kern="100" noProof="0" dirty="0">
                <a:effectLst/>
                <a:latin typeface="Calibri" panose="020F0502020204030204" pitchFamily="34" charset="0"/>
                <a:ea typeface="Calibri" panose="020F0502020204030204" pitchFamily="34" charset="0"/>
                <a:cs typeface="Arial" panose="020B0604020202020204" pitchFamily="34" charset="0"/>
              </a:rPr>
              <a:t> </a:t>
            </a:r>
            <a:r>
              <a:rPr lang="en-GB" sz="1200" kern="100" noProof="0" dirty="0" err="1">
                <a:effectLst/>
                <a:latin typeface="Calibri" panose="020F0502020204030204" pitchFamily="34" charset="0"/>
                <a:ea typeface="Calibri" panose="020F0502020204030204" pitchFamily="34" charset="0"/>
                <a:cs typeface="Arial" panose="020B0604020202020204" pitchFamily="34" charset="0"/>
              </a:rPr>
              <a:t>är</a:t>
            </a:r>
            <a:r>
              <a:rPr lang="en-GB" sz="1200" kern="100" noProof="0" dirty="0">
                <a:effectLst/>
                <a:latin typeface="Calibri" panose="020F0502020204030204" pitchFamily="34" charset="0"/>
                <a:ea typeface="Calibri" panose="020F0502020204030204" pitchFamily="34" charset="0"/>
                <a:cs typeface="Arial" panose="020B0604020202020204" pitchFamily="34" charset="0"/>
              </a:rPr>
              <a:t> </a:t>
            </a:r>
            <a:r>
              <a:rPr lang="en-GB" sz="1200" kern="100" noProof="0" dirty="0" err="1">
                <a:effectLst/>
                <a:latin typeface="Calibri" panose="020F0502020204030204" pitchFamily="34" charset="0"/>
                <a:ea typeface="Calibri" panose="020F0502020204030204" pitchFamily="34" charset="0"/>
                <a:cs typeface="Arial" panose="020B0604020202020204" pitchFamily="34" charset="0"/>
              </a:rPr>
              <a:t>några</a:t>
            </a:r>
            <a:r>
              <a:rPr lang="en-GB" sz="1200" kern="100" noProof="0" dirty="0">
                <a:effectLst/>
                <a:latin typeface="Calibri" panose="020F0502020204030204" pitchFamily="34" charset="0"/>
                <a:ea typeface="Calibri" panose="020F0502020204030204" pitchFamily="34" charset="0"/>
                <a:cs typeface="Arial" panose="020B0604020202020204" pitchFamily="34" charset="0"/>
              </a:rPr>
              <a:t> </a:t>
            </a:r>
            <a:r>
              <a:rPr lang="en-GB" sz="1200" kern="100" noProof="0" dirty="0" err="1">
                <a:effectLst/>
                <a:latin typeface="Calibri" panose="020F0502020204030204" pitchFamily="34" charset="0"/>
                <a:ea typeface="Calibri" panose="020F0502020204030204" pitchFamily="34" charset="0"/>
                <a:cs typeface="Arial" panose="020B0604020202020204" pitchFamily="34" charset="0"/>
              </a:rPr>
              <a:t>citat</a:t>
            </a:r>
            <a:r>
              <a:rPr lang="en-GB" sz="1200" kern="100" noProof="0" dirty="0">
                <a:effectLst/>
                <a:latin typeface="Calibri" panose="020F0502020204030204" pitchFamily="34" charset="0"/>
                <a:ea typeface="Calibri" panose="020F0502020204030204" pitchFamily="34" charset="0"/>
                <a:cs typeface="Arial" panose="020B0604020202020204" pitchFamily="34" charset="0"/>
              </a:rPr>
              <a:t> </a:t>
            </a:r>
            <a:r>
              <a:rPr lang="en-GB" sz="1200" kern="100" noProof="0" dirty="0" err="1">
                <a:effectLst/>
                <a:latin typeface="Calibri" panose="020F0502020204030204" pitchFamily="34" charset="0"/>
                <a:ea typeface="Calibri" panose="020F0502020204030204" pitchFamily="34" charset="0"/>
                <a:cs typeface="Arial" panose="020B0604020202020204" pitchFamily="34" charset="0"/>
              </a:rPr>
              <a:t>från</a:t>
            </a:r>
            <a:r>
              <a:rPr lang="en-GB" sz="1200" kern="100" noProof="0" dirty="0">
                <a:effectLst/>
                <a:latin typeface="Calibri" panose="020F0502020204030204" pitchFamily="34" charset="0"/>
                <a:ea typeface="Calibri" panose="020F0502020204030204" pitchFamily="34" charset="0"/>
                <a:cs typeface="Arial" panose="020B0604020202020204" pitchFamily="34" charset="0"/>
              </a:rPr>
              <a:t> </a:t>
            </a:r>
            <a:r>
              <a:rPr lang="en-GB" sz="1200" kern="100" noProof="0" dirty="0" err="1">
                <a:effectLst/>
                <a:latin typeface="Calibri" panose="020F0502020204030204" pitchFamily="34" charset="0"/>
                <a:ea typeface="Calibri" panose="020F0502020204030204" pitchFamily="34" charset="0"/>
                <a:cs typeface="Arial" panose="020B0604020202020204" pitchFamily="34" charset="0"/>
              </a:rPr>
              <a:t>Riksmötet</a:t>
            </a:r>
            <a:r>
              <a:rPr lang="en-GB" sz="1200" kern="100" noProof="0" dirty="0">
                <a:effectLst/>
                <a:latin typeface="Calibri" panose="020F0502020204030204" pitchFamily="34" charset="0"/>
                <a:ea typeface="Calibri" panose="020F0502020204030204" pitchFamily="34" charset="0"/>
                <a:cs typeface="Arial" panose="020B0604020202020204" pitchFamily="34" charset="0"/>
              </a:rPr>
              <a:t> 2022.</a:t>
            </a:r>
            <a:endParaRPr lang="sv-SE" sz="1200" kern="100" noProof="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Date Placeholder 3"/>
          <p:cNvSpPr>
            <a:spLocks noGrp="1"/>
          </p:cNvSpPr>
          <p:nvPr>
            <p:ph type="dt" idx="1"/>
          </p:nvPr>
        </p:nvSpPr>
        <p:spPr/>
        <p:txBody>
          <a:bodyPr/>
          <a:lstStyle/>
          <a:p>
            <a:fld id="{E95E6DBA-6BA2-4CBD-8F5C-1CA5B1F0F18C}" type="datetime1">
              <a:rPr lang="LID4096" smtClean="0"/>
              <a:t>03/11/2025</a:t>
            </a:fld>
            <a:endParaRPr lang="en-UK"/>
          </a:p>
        </p:txBody>
      </p:sp>
      <p:sp>
        <p:nvSpPr>
          <p:cNvPr id="5" name="Slide Number Placeholder 4"/>
          <p:cNvSpPr>
            <a:spLocks noGrp="1"/>
          </p:cNvSpPr>
          <p:nvPr>
            <p:ph type="sldNum" sz="quarter" idx="5"/>
          </p:nvPr>
        </p:nvSpPr>
        <p:spPr/>
        <p:txBody>
          <a:bodyPr/>
          <a:lstStyle/>
          <a:p>
            <a:fld id="{B963DF67-57A7-4E60-B412-2E26C2D4287B}" type="slidenum">
              <a:rPr lang="en-UK" smtClean="0"/>
              <a:t>10</a:t>
            </a:fld>
            <a:endParaRPr lang="en-UK"/>
          </a:p>
        </p:txBody>
      </p:sp>
    </p:spTree>
    <p:extLst>
      <p:ext uri="{BB962C8B-B14F-4D97-AF65-F5344CB8AC3E}">
        <p14:creationId xmlns:p14="http://schemas.microsoft.com/office/powerpoint/2010/main" val="560544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BDF8-3294-F243-8E02-B6435E5E5394}"/>
              </a:ext>
            </a:extLst>
          </p:cNvPr>
          <p:cNvSpPr>
            <a:spLocks noGrp="1"/>
          </p:cNvSpPr>
          <p:nvPr>
            <p:ph type="ctrTitle"/>
          </p:nvPr>
        </p:nvSpPr>
        <p:spPr>
          <a:xfrm>
            <a:off x="1524000" y="1268413"/>
            <a:ext cx="9144000" cy="2241550"/>
          </a:xfrm>
          <a:prstGeom prst="rect">
            <a:avLst/>
          </a:prstGeom>
        </p:spPr>
        <p:txBody>
          <a:bodyPr anchor="b"/>
          <a:lstStyle>
            <a:lvl1pPr algn="ctr">
              <a:defRPr sz="6000"/>
            </a:lvl1pPr>
          </a:lstStyle>
          <a:p>
            <a:r>
              <a:rPr lang="sv-SE"/>
              <a:t>Klicka här för att ändra mall för rubrikformat</a:t>
            </a:r>
            <a:endParaRPr lang="en-UK"/>
          </a:p>
        </p:txBody>
      </p:sp>
      <p:sp>
        <p:nvSpPr>
          <p:cNvPr id="3" name="Subtitle 2">
            <a:extLst>
              <a:ext uri="{FF2B5EF4-FFF2-40B4-BE49-F238E27FC236}">
                <a16:creationId xmlns:a16="http://schemas.microsoft.com/office/drawing/2014/main" id="{2E6F2B1C-7582-114C-B870-5C836A68055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K"/>
          </a:p>
        </p:txBody>
      </p:sp>
      <p:sp>
        <p:nvSpPr>
          <p:cNvPr id="4" name="Platshållare för datum 3">
            <a:extLst>
              <a:ext uri="{FF2B5EF4-FFF2-40B4-BE49-F238E27FC236}">
                <a16:creationId xmlns:a16="http://schemas.microsoft.com/office/drawing/2014/main" id="{11006A92-8224-65D5-A67B-D7D7B290E885}"/>
              </a:ext>
            </a:extLst>
          </p:cNvPr>
          <p:cNvSpPr>
            <a:spLocks noGrp="1"/>
          </p:cNvSpPr>
          <p:nvPr>
            <p:ph type="dt" sz="half" idx="10"/>
          </p:nvPr>
        </p:nvSpPr>
        <p:spPr/>
        <p:txBody>
          <a:bodyPr/>
          <a:lstStyle/>
          <a:p>
            <a:fld id="{DA59F34C-6C9F-4C25-B23E-73E7E6C0FF60}" type="datetime1">
              <a:rPr lang="sv-SE" smtClean="0"/>
              <a:t>2025-03-11</a:t>
            </a:fld>
            <a:endParaRPr lang="en-UK"/>
          </a:p>
        </p:txBody>
      </p:sp>
      <p:sp>
        <p:nvSpPr>
          <p:cNvPr id="5" name="Platshållare för sidfot 4">
            <a:extLst>
              <a:ext uri="{FF2B5EF4-FFF2-40B4-BE49-F238E27FC236}">
                <a16:creationId xmlns:a16="http://schemas.microsoft.com/office/drawing/2014/main" id="{6851FB78-34C1-EE06-E26C-F903DFE978E7}"/>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9207808F-9FA4-9F6B-D8ED-9CFF8BF67CBF}"/>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23708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2">
    <p:bg>
      <p:bgPr>
        <a:solidFill>
          <a:schemeClr val="accent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C0FC662E-5766-3987-B567-276D1CE5127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349907" y="6349706"/>
            <a:ext cx="1431763" cy="440918"/>
          </a:xfrm>
          <a:prstGeom prst="rect">
            <a:avLst/>
          </a:prstGeom>
        </p:spPr>
      </p:pic>
    </p:spTree>
    <p:extLst>
      <p:ext uri="{BB962C8B-B14F-4D97-AF65-F5344CB8AC3E}">
        <p14:creationId xmlns:p14="http://schemas.microsoft.com/office/powerpoint/2010/main" val="4019852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EA29B1-FF2C-5D44-9076-0C2ECB267F4A}"/>
              </a:ext>
            </a:extLst>
          </p:cNvPr>
          <p:cNvSpPr>
            <a:spLocks noGrp="1"/>
          </p:cNvSpPr>
          <p:nvPr>
            <p:ph type="title" orient="vert"/>
          </p:nvPr>
        </p:nvSpPr>
        <p:spPr>
          <a:xfrm>
            <a:off x="8724900" y="365125"/>
            <a:ext cx="2628900" cy="5811838"/>
          </a:xfrm>
          <a:prstGeom prst="rect">
            <a:avLst/>
          </a:prstGeom>
        </p:spPr>
        <p:txBody>
          <a:bodyPr vert="eaVert"/>
          <a:lstStyle/>
          <a:p>
            <a:r>
              <a:rPr lang="sv-SE"/>
              <a:t>Klicka här för att ändra mall för rubrikformat</a:t>
            </a:r>
            <a:endParaRPr lang="en-UK"/>
          </a:p>
        </p:txBody>
      </p:sp>
      <p:sp>
        <p:nvSpPr>
          <p:cNvPr id="3" name="Vertical Text Placeholder 2">
            <a:extLst>
              <a:ext uri="{FF2B5EF4-FFF2-40B4-BE49-F238E27FC236}">
                <a16:creationId xmlns:a16="http://schemas.microsoft.com/office/drawing/2014/main" id="{4712C061-2248-9248-9E14-C827AD0EA249}"/>
              </a:ext>
            </a:extLst>
          </p:cNvPr>
          <p:cNvSpPr>
            <a:spLocks noGrp="1"/>
          </p:cNvSpPr>
          <p:nvPr>
            <p:ph type="body" orient="vert" idx="1"/>
          </p:nvPr>
        </p:nvSpPr>
        <p:spPr>
          <a:xfrm>
            <a:off x="838200" y="365125"/>
            <a:ext cx="7734300" cy="5811838"/>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pic>
        <p:nvPicPr>
          <p:cNvPr id="8" name="Picture 7">
            <a:extLst>
              <a:ext uri="{FF2B5EF4-FFF2-40B4-BE49-F238E27FC236}">
                <a16:creationId xmlns:a16="http://schemas.microsoft.com/office/drawing/2014/main" id="{A38B412C-FF15-0145-9A45-54D2DADA8F4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rot="5400000">
            <a:off x="-439372" y="5614935"/>
            <a:ext cx="1539875" cy="396979"/>
          </a:xfrm>
          <a:prstGeom prst="rect">
            <a:avLst/>
          </a:prstGeom>
        </p:spPr>
      </p:pic>
    </p:spTree>
    <p:extLst>
      <p:ext uri="{BB962C8B-B14F-4D97-AF65-F5344CB8AC3E}">
        <p14:creationId xmlns:p14="http://schemas.microsoft.com/office/powerpoint/2010/main" val="3016031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lodrät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25D86D15-51D2-A24C-B04F-939835159E13}"/>
              </a:ext>
            </a:extLst>
          </p:cNvPr>
          <p:cNvSpPr>
            <a:spLocks noGrp="1"/>
          </p:cNvSpPr>
          <p:nvPr>
            <p:ph type="body" orient="vert" idx="1"/>
          </p:nvPr>
        </p:nvSpPr>
        <p:spPr>
          <a:xfrm>
            <a:off x="479425" y="576470"/>
            <a:ext cx="11233150" cy="5600493"/>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Tree>
    <p:extLst>
      <p:ext uri="{BB962C8B-B14F-4D97-AF65-F5344CB8AC3E}">
        <p14:creationId xmlns:p14="http://schemas.microsoft.com/office/powerpoint/2010/main" val="4162578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Mellansida 2">
    <p:spTree>
      <p:nvGrpSpPr>
        <p:cNvPr id="1" name=""/>
        <p:cNvGrpSpPr/>
        <p:nvPr/>
      </p:nvGrpSpPr>
      <p:grpSpPr>
        <a:xfrm>
          <a:off x="0" y="0"/>
          <a:ext cx="0" cy="0"/>
          <a:chOff x="0" y="0"/>
          <a:chExt cx="0" cy="0"/>
        </a:xfrm>
      </p:grpSpPr>
      <p:sp>
        <p:nvSpPr>
          <p:cNvPr id="15" name="Rectangle 14"/>
          <p:cNvSpPr/>
          <p:nvPr userDrawn="1"/>
        </p:nvSpPr>
        <p:spPr>
          <a:xfrm>
            <a:off x="0" y="0"/>
            <a:ext cx="12192000" cy="117230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5DF3B7E7-3495-454A-9A00-48830182BE76}" type="datetime1">
              <a:rPr lang="sv-SE" smtClean="0"/>
              <a:t>2025-03-11</a:t>
            </a:fld>
            <a:endParaRPr lang="en-US"/>
          </a:p>
        </p:txBody>
      </p:sp>
      <p:sp>
        <p:nvSpPr>
          <p:cNvPr id="5" name="Footer Placeholder 4"/>
          <p:cNvSpPr>
            <a:spLocks noGrp="1"/>
          </p:cNvSpPr>
          <p:nvPr>
            <p:ph type="ftr" sz="quarter" idx="11"/>
          </p:nvPr>
        </p:nvSpPr>
        <p:spPr/>
        <p:txBody>
          <a:bodyPr/>
          <a:lstStyle/>
          <a:p>
            <a:r>
              <a:rPr lang="sv-SE"/>
              <a:t>Varje dag gör vi världen lite bättre för barn.</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2" name="Title 1"/>
          <p:cNvSpPr>
            <a:spLocks noGrp="1"/>
          </p:cNvSpPr>
          <p:nvPr>
            <p:ph type="title"/>
          </p:nvPr>
        </p:nvSpPr>
        <p:spPr>
          <a:xfrm>
            <a:off x="566351" y="310836"/>
            <a:ext cx="11043524" cy="1348102"/>
          </a:xfrm>
        </p:spPr>
        <p:txBody>
          <a:bodyPr anchor="t">
            <a:normAutofit/>
          </a:bodyPr>
          <a:lstStyle>
            <a:lvl1pPr algn="l">
              <a:lnSpc>
                <a:spcPct val="85000"/>
              </a:lnSpc>
              <a:defRPr sz="4800" b="0" i="0" cap="none">
                <a:solidFill>
                  <a:schemeClr val="tx1"/>
                </a:solidFill>
                <a:latin typeface="Oswald Medium" pitchFamily="2" charset="0"/>
                <a:cs typeface="Oswald Medium" pitchFamily="2" charset="0"/>
              </a:defRPr>
            </a:lvl1pPr>
          </a:lstStyle>
          <a:p>
            <a:r>
              <a:rPr lang="sv-SE"/>
              <a:t>Klicka här för att ändra mall för rubrikformat</a:t>
            </a:r>
            <a:endParaRPr lang="en-US"/>
          </a:p>
        </p:txBody>
      </p:sp>
      <p:cxnSp>
        <p:nvCxnSpPr>
          <p:cNvPr id="9" name="Straight Connector 8"/>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207651" y="2200274"/>
            <a:ext cx="11766333" cy="4106864"/>
          </a:xfrm>
        </p:spPr>
        <p:txBody>
          <a:bodyPr/>
          <a:lstStyle/>
          <a:p>
            <a:r>
              <a:rPr lang="sv-SE"/>
              <a:t>Klicka på ikonen för att lägga till en bild</a:t>
            </a:r>
            <a:endParaRPr lang="en-US"/>
          </a:p>
        </p:txBody>
      </p:sp>
      <p:pic>
        <p:nvPicPr>
          <p:cNvPr id="13" name="Bild 12">
            <a:extLst>
              <a:ext uri="{FF2B5EF4-FFF2-40B4-BE49-F238E27FC236}">
                <a16:creationId xmlns:a16="http://schemas.microsoft.com/office/drawing/2014/main" id="{DE026B18-D1F9-192A-112F-EA1D84514E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8506" y="6388033"/>
            <a:ext cx="1675509" cy="413483"/>
          </a:xfrm>
          <a:prstGeom prst="rect">
            <a:avLst/>
          </a:prstGeom>
        </p:spPr>
      </p:pic>
    </p:spTree>
    <p:extLst>
      <p:ext uri="{BB962C8B-B14F-4D97-AF65-F5344CB8AC3E}">
        <p14:creationId xmlns:p14="http://schemas.microsoft.com/office/powerpoint/2010/main" val="25407483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Mellansida 1">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B380BB2-B0E3-4049-8DA4-49DA2EE3CF36}" type="datetime1">
              <a:rPr lang="sv-SE" smtClean="0"/>
              <a:t>2025-03-11</a:t>
            </a:fld>
            <a:endParaRPr lang="en-US"/>
          </a:p>
        </p:txBody>
      </p:sp>
      <p:sp>
        <p:nvSpPr>
          <p:cNvPr id="5" name="Footer Placeholder 4"/>
          <p:cNvSpPr>
            <a:spLocks noGrp="1"/>
          </p:cNvSpPr>
          <p:nvPr>
            <p:ph type="ftr" sz="quarter" idx="11"/>
          </p:nvPr>
        </p:nvSpPr>
        <p:spPr/>
        <p:txBody>
          <a:bodyPr/>
          <a:lstStyle/>
          <a:p>
            <a:r>
              <a:rPr lang="sv-SE"/>
              <a:t>Varje dag gör vi världen lite bättre för barn.</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7" name="Rectangle 6"/>
          <p:cNvSpPr/>
          <p:nvPr userDrawn="1"/>
        </p:nvSpPr>
        <p:spPr>
          <a:xfrm>
            <a:off x="6096000" y="0"/>
            <a:ext cx="6096000" cy="630713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294358" y="1171576"/>
            <a:ext cx="4324025" cy="1219798"/>
          </a:xfrm>
        </p:spPr>
        <p:txBody>
          <a:bodyPr anchor="t">
            <a:normAutofit/>
          </a:bodyPr>
          <a:lstStyle>
            <a:lvl1pPr algn="l">
              <a:lnSpc>
                <a:spcPct val="95000"/>
              </a:lnSpc>
              <a:defRPr sz="3200" b="0" i="0" cap="none">
                <a:solidFill>
                  <a:schemeClr val="bg1"/>
                </a:solidFill>
                <a:latin typeface="Oswald Medium" pitchFamily="2" charset="0"/>
                <a:cs typeface="Oswald Medium" pitchFamily="2" charset="0"/>
              </a:defRPr>
            </a:lvl1pPr>
          </a:lstStyle>
          <a:p>
            <a:r>
              <a:rPr lang="sv-SE"/>
              <a:t>Klicka här för att ändra mall för rubrikformat</a:t>
            </a:r>
          </a:p>
        </p:txBody>
      </p:sp>
      <p:sp>
        <p:nvSpPr>
          <p:cNvPr id="3" name="Text Placeholder 2"/>
          <p:cNvSpPr>
            <a:spLocks noGrp="1"/>
          </p:cNvSpPr>
          <p:nvPr>
            <p:ph type="body" idx="1"/>
          </p:nvPr>
        </p:nvSpPr>
        <p:spPr>
          <a:xfrm>
            <a:off x="7294356" y="2395664"/>
            <a:ext cx="4324027" cy="2684219"/>
          </a:xfrm>
        </p:spPr>
        <p:txBody>
          <a:bodyPr anchor="t">
            <a:normAutofit/>
          </a:bodyPr>
          <a:lstStyle>
            <a:lvl1pPr marL="0" indent="0">
              <a:buNone/>
              <a:defRPr sz="1800" b="0" i="0">
                <a:solidFill>
                  <a:srgbClr val="FFFFFF"/>
                </a:solidFill>
                <a:latin typeface="+mn-lt"/>
                <a:cs typeface="Lato" panose="020F0502020204030203" pitchFamily="34" charset="0"/>
              </a:defRPr>
            </a:lvl1pPr>
            <a:lvl2pPr marL="0" indent="0">
              <a:buNone/>
              <a:defRPr sz="1800">
                <a:solidFill>
                  <a:schemeClr val="bg1"/>
                </a:solidFill>
              </a:defRPr>
            </a:lvl2pPr>
            <a:lvl3pPr marL="1588" indent="0">
              <a:buNone/>
              <a:defRPr sz="1800">
                <a:solidFill>
                  <a:srgbClr val="FFFFFF"/>
                </a:solidFill>
              </a:defRPr>
            </a:lvl3pPr>
            <a:lvl4pPr marL="0" indent="0">
              <a:buNone/>
              <a:defRPr sz="1800">
                <a:solidFill>
                  <a:srgbClr val="FFFFFF"/>
                </a:solidFill>
              </a:defRPr>
            </a:lvl4pPr>
            <a:lvl5pPr marL="0" indent="0">
              <a:buNone/>
              <a:defRPr sz="1800">
                <a:solidFill>
                  <a:srgbClr val="FFFFFF"/>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cxnSp>
        <p:nvCxnSpPr>
          <p:cNvPr id="9" name="Straight Connector 8"/>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203200" y="155738"/>
            <a:ext cx="6669888" cy="5985852"/>
          </a:xfrm>
        </p:spPr>
        <p:txBody>
          <a:bodyPr/>
          <a:lstStyle/>
          <a:p>
            <a:r>
              <a:rPr lang="sv-SE"/>
              <a:t>Klicka på ikonen för att lägga till en bild</a:t>
            </a:r>
            <a:endParaRPr lang="en-US"/>
          </a:p>
        </p:txBody>
      </p:sp>
      <p:pic>
        <p:nvPicPr>
          <p:cNvPr id="13" name="Bild 12">
            <a:extLst>
              <a:ext uri="{FF2B5EF4-FFF2-40B4-BE49-F238E27FC236}">
                <a16:creationId xmlns:a16="http://schemas.microsoft.com/office/drawing/2014/main" id="{B98384C7-1FAA-5F7B-1FD7-87DC236A20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8506" y="6388033"/>
            <a:ext cx="1675509" cy="413483"/>
          </a:xfrm>
          <a:prstGeom prst="rect">
            <a:avLst/>
          </a:prstGeom>
        </p:spPr>
      </p:pic>
    </p:spTree>
    <p:extLst>
      <p:ext uri="{BB962C8B-B14F-4D97-AF65-F5344CB8AC3E}">
        <p14:creationId xmlns:p14="http://schemas.microsoft.com/office/powerpoint/2010/main" val="33520785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åstående 2">
    <p:spTree>
      <p:nvGrpSpPr>
        <p:cNvPr id="1" name=""/>
        <p:cNvGrpSpPr/>
        <p:nvPr/>
      </p:nvGrpSpPr>
      <p:grpSpPr>
        <a:xfrm>
          <a:off x="0" y="0"/>
          <a:ext cx="0" cy="0"/>
          <a:chOff x="0" y="0"/>
          <a:chExt cx="0" cy="0"/>
        </a:xfrm>
      </p:grpSpPr>
      <p:sp>
        <p:nvSpPr>
          <p:cNvPr id="13" name="Rectangle 12"/>
          <p:cNvSpPr/>
          <p:nvPr userDrawn="1"/>
        </p:nvSpPr>
        <p:spPr>
          <a:xfrm>
            <a:off x="0" y="0"/>
            <a:ext cx="12192000" cy="630713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fld id="{4984ACBC-3BDD-4660-BE9B-8E09EC6BB248}" type="datetime1">
              <a:rPr lang="sv-SE" smtClean="0"/>
              <a:t>2025-03-11</a:t>
            </a:fld>
            <a:endParaRPr lang="en-US"/>
          </a:p>
        </p:txBody>
      </p:sp>
      <p:sp>
        <p:nvSpPr>
          <p:cNvPr id="3" name="Footer Placeholder 2"/>
          <p:cNvSpPr>
            <a:spLocks noGrp="1"/>
          </p:cNvSpPr>
          <p:nvPr>
            <p:ph type="ftr" sz="quarter" idx="11"/>
          </p:nvPr>
        </p:nvSpPr>
        <p:spPr/>
        <p:txBody>
          <a:bodyPr/>
          <a:lstStyle/>
          <a:p>
            <a:r>
              <a:rPr lang="sv-SE"/>
              <a:t>Varje dag gör vi världen lite bättre för barn.</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Tree>
    <p:extLst>
      <p:ext uri="{BB962C8B-B14F-4D97-AF65-F5344CB8AC3E}">
        <p14:creationId xmlns:p14="http://schemas.microsoft.com/office/powerpoint/2010/main" val="419315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Rubrik och innehåll 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idx="1"/>
          </p:nvPr>
        </p:nvSpPr>
        <p:spPr>
          <a:xfrm>
            <a:off x="574863" y="1600200"/>
            <a:ext cx="5330095" cy="47069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F9B59B3B-9278-40AA-B25E-B4BBEAF83073}" type="datetime1">
              <a:rPr lang="sv-SE" smtClean="0"/>
              <a:t>2025-03-11</a:t>
            </a:fld>
            <a:endParaRPr lang="en-US"/>
          </a:p>
        </p:txBody>
      </p:sp>
      <p:sp>
        <p:nvSpPr>
          <p:cNvPr id="5" name="Footer Placeholder 4"/>
          <p:cNvSpPr>
            <a:spLocks noGrp="1"/>
          </p:cNvSpPr>
          <p:nvPr>
            <p:ph type="ftr" sz="quarter" idx="11"/>
          </p:nvPr>
        </p:nvSpPr>
        <p:spPr/>
        <p:txBody>
          <a:bodyPr/>
          <a:lstStyle/>
          <a:p>
            <a:r>
              <a:rPr lang="sv-SE"/>
              <a:t>Varje dag gör vi världen lite bättre för barn.</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9" name="Content Placeholder 2"/>
          <p:cNvSpPr>
            <a:spLocks noGrp="1"/>
          </p:cNvSpPr>
          <p:nvPr>
            <p:ph idx="14"/>
          </p:nvPr>
        </p:nvSpPr>
        <p:spPr>
          <a:xfrm>
            <a:off x="6279605" y="1600200"/>
            <a:ext cx="5330095" cy="47069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0" name="Text Placeholder 7"/>
          <p:cNvSpPr>
            <a:spLocks noGrp="1"/>
          </p:cNvSpPr>
          <p:nvPr>
            <p:ph type="body" sz="quarter" idx="13"/>
          </p:nvPr>
        </p:nvSpPr>
        <p:spPr>
          <a:xfrm>
            <a:off x="567049" y="837805"/>
            <a:ext cx="11042868" cy="363537"/>
          </a:xfrm>
        </p:spPr>
        <p:txBody>
          <a:bodyPr>
            <a:noAutofit/>
          </a:bodyPr>
          <a:lstStyle>
            <a:lvl1pPr>
              <a:defRPr sz="18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sv-SE"/>
              <a:t>Klicka här för att ändra format på bakgrundstexten</a:t>
            </a:r>
          </a:p>
        </p:txBody>
      </p:sp>
    </p:spTree>
    <p:extLst>
      <p:ext uri="{BB962C8B-B14F-4D97-AF65-F5344CB8AC3E}">
        <p14:creationId xmlns:p14="http://schemas.microsoft.com/office/powerpoint/2010/main" val="32957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RÄTT RÖD">
  <p:cSld name="RÄTT RÖD">
    <p:bg>
      <p:bgPr>
        <a:solidFill>
          <a:srgbClr val="E21C1C"/>
        </a:solidFill>
        <a:effectLst/>
      </p:bgPr>
    </p:bg>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81829" y="181478"/>
            <a:ext cx="253903" cy="248567"/>
          </a:xfrm>
          <a:prstGeom prst="rect">
            <a:avLst/>
          </a:prstGeom>
          <a:noFill/>
          <a:ln>
            <a:noFill/>
          </a:ln>
        </p:spPr>
      </p:pic>
      <p:sp>
        <p:nvSpPr>
          <p:cNvPr id="52" name="Google Shape;52;p13"/>
          <p:cNvSpPr txBox="1">
            <a:spLocks noGrp="1"/>
          </p:cNvSpPr>
          <p:nvPr>
            <p:ph type="sldNum" idx="12"/>
          </p:nvPr>
        </p:nvSpPr>
        <p:spPr>
          <a:xfrm>
            <a:off x="11296611" y="6339197"/>
            <a:ext cx="731600" cy="524800"/>
          </a:xfrm>
          <a:prstGeom prst="rect">
            <a:avLst/>
          </a:prstGeom>
        </p:spPr>
        <p:txBody>
          <a:bodyPr spcFirstLastPara="1" wrap="square" lIns="91425" tIns="91425" rIns="91425" bIns="91425" anchor="ctr" anchorCtr="0">
            <a:noAutofit/>
          </a:bodyPr>
          <a:lstStyle>
            <a:lvl1pPr lvl="0" rtl="0">
              <a:buNone/>
              <a:defRPr sz="933">
                <a:solidFill>
                  <a:srgbClr val="000000"/>
                </a:solidFill>
                <a:latin typeface="Montserrat SemiBold"/>
                <a:ea typeface="Montserrat SemiBold"/>
                <a:cs typeface="Montserrat SemiBold"/>
                <a:sym typeface="Montserrat SemiBold"/>
              </a:defRPr>
            </a:lvl1pPr>
            <a:lvl2pPr lvl="1" rtl="0">
              <a:buNone/>
              <a:defRPr sz="933">
                <a:solidFill>
                  <a:srgbClr val="000000"/>
                </a:solidFill>
                <a:latin typeface="Montserrat SemiBold"/>
                <a:ea typeface="Montserrat SemiBold"/>
                <a:cs typeface="Montserrat SemiBold"/>
                <a:sym typeface="Montserrat SemiBold"/>
              </a:defRPr>
            </a:lvl2pPr>
            <a:lvl3pPr lvl="2" rtl="0">
              <a:buNone/>
              <a:defRPr sz="933">
                <a:solidFill>
                  <a:srgbClr val="000000"/>
                </a:solidFill>
                <a:latin typeface="Montserrat SemiBold"/>
                <a:ea typeface="Montserrat SemiBold"/>
                <a:cs typeface="Montserrat SemiBold"/>
                <a:sym typeface="Montserrat SemiBold"/>
              </a:defRPr>
            </a:lvl3pPr>
            <a:lvl4pPr lvl="3" rtl="0">
              <a:buNone/>
              <a:defRPr sz="933">
                <a:solidFill>
                  <a:srgbClr val="000000"/>
                </a:solidFill>
                <a:latin typeface="Montserrat SemiBold"/>
                <a:ea typeface="Montserrat SemiBold"/>
                <a:cs typeface="Montserrat SemiBold"/>
                <a:sym typeface="Montserrat SemiBold"/>
              </a:defRPr>
            </a:lvl4pPr>
            <a:lvl5pPr lvl="4" rtl="0">
              <a:buNone/>
              <a:defRPr sz="933">
                <a:solidFill>
                  <a:srgbClr val="000000"/>
                </a:solidFill>
                <a:latin typeface="Montserrat SemiBold"/>
                <a:ea typeface="Montserrat SemiBold"/>
                <a:cs typeface="Montserrat SemiBold"/>
                <a:sym typeface="Montserrat SemiBold"/>
              </a:defRPr>
            </a:lvl5pPr>
            <a:lvl6pPr lvl="5" rtl="0">
              <a:buNone/>
              <a:defRPr sz="933">
                <a:solidFill>
                  <a:srgbClr val="000000"/>
                </a:solidFill>
                <a:latin typeface="Montserrat SemiBold"/>
                <a:ea typeface="Montserrat SemiBold"/>
                <a:cs typeface="Montserrat SemiBold"/>
                <a:sym typeface="Montserrat SemiBold"/>
              </a:defRPr>
            </a:lvl6pPr>
            <a:lvl7pPr lvl="6" rtl="0">
              <a:buNone/>
              <a:defRPr sz="933">
                <a:solidFill>
                  <a:srgbClr val="000000"/>
                </a:solidFill>
                <a:latin typeface="Montserrat SemiBold"/>
                <a:ea typeface="Montserrat SemiBold"/>
                <a:cs typeface="Montserrat SemiBold"/>
                <a:sym typeface="Montserrat SemiBold"/>
              </a:defRPr>
            </a:lvl7pPr>
            <a:lvl8pPr lvl="7" rtl="0">
              <a:buNone/>
              <a:defRPr sz="933">
                <a:solidFill>
                  <a:srgbClr val="000000"/>
                </a:solidFill>
                <a:latin typeface="Montserrat SemiBold"/>
                <a:ea typeface="Montserrat SemiBold"/>
                <a:cs typeface="Montserrat SemiBold"/>
                <a:sym typeface="Montserrat SemiBold"/>
              </a:defRPr>
            </a:lvl8pPr>
            <a:lvl9pPr lvl="8" rtl="0">
              <a:buNone/>
              <a:defRPr sz="933">
                <a:solidFill>
                  <a:srgbClr val="000000"/>
                </a:solidFill>
                <a:latin typeface="Montserrat SemiBold"/>
                <a:ea typeface="Montserrat SemiBold"/>
                <a:cs typeface="Montserrat SemiBold"/>
                <a:sym typeface="Montserrat SemiBold"/>
              </a:defRPr>
            </a:lvl9pPr>
          </a:lstStyle>
          <a:p>
            <a:fld id="{00000000-1234-1234-1234-123412341234}" type="slidenum">
              <a:rPr lang="en" smtClean="0"/>
              <a:pPr/>
              <a:t>‹#›</a:t>
            </a:fld>
            <a:endParaRPr lang="en"/>
          </a:p>
        </p:txBody>
      </p:sp>
      <p:pic>
        <p:nvPicPr>
          <p:cNvPr id="53" name="Google Shape;53;p1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94234" y="6433434"/>
            <a:ext cx="221367" cy="221367"/>
          </a:xfrm>
          <a:prstGeom prst="rect">
            <a:avLst/>
          </a:prstGeom>
          <a:noFill/>
          <a:ln>
            <a:noFill/>
          </a:ln>
        </p:spPr>
      </p:pic>
      <p:sp>
        <p:nvSpPr>
          <p:cNvPr id="54" name="Google Shape;54;p13"/>
          <p:cNvSpPr txBox="1"/>
          <p:nvPr/>
        </p:nvSpPr>
        <p:spPr>
          <a:xfrm rot="-5400000">
            <a:off x="-1782829" y="3175600"/>
            <a:ext cx="4342800" cy="5068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667">
                <a:latin typeface="Proxima Nova Semibold"/>
                <a:ea typeface="Proxima Nova Semibold"/>
                <a:cs typeface="Proxima Nova Semibold"/>
                <a:sym typeface="Proxima Nova Semibold"/>
              </a:rPr>
              <a:t>KOMMUNIKATIONSKONCEPT</a:t>
            </a:r>
            <a:endParaRPr sz="667" baseline="-25000">
              <a:latin typeface="Proxima Nova Semibold"/>
              <a:ea typeface="Proxima Nova Semibold"/>
              <a:cs typeface="Proxima Nova Semibold"/>
              <a:sym typeface="Proxima Nova Semibold"/>
            </a:endParaRPr>
          </a:p>
        </p:txBody>
      </p:sp>
      <p:sp>
        <p:nvSpPr>
          <p:cNvPr id="55" name="Google Shape;55;p13"/>
          <p:cNvSpPr txBox="1"/>
          <p:nvPr/>
        </p:nvSpPr>
        <p:spPr>
          <a:xfrm rot="5400000">
            <a:off x="9716773" y="3297900"/>
            <a:ext cx="4342800" cy="365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Clr>
                <a:schemeClr val="dk1"/>
              </a:buClr>
              <a:buSzPts val="1100"/>
              <a:buFont typeface="Arial"/>
              <a:buNone/>
            </a:pPr>
            <a:r>
              <a:rPr lang="en" sz="667">
                <a:latin typeface="Montserrat Medium"/>
                <a:ea typeface="Montserrat Medium"/>
                <a:cs typeface="Montserrat Medium"/>
                <a:sym typeface="Montserrat Medium"/>
              </a:rPr>
              <a:t>14 JANUARI 2020</a:t>
            </a:r>
            <a:endParaRPr sz="667">
              <a:latin typeface="Montserrat Medium"/>
              <a:ea typeface="Montserrat Medium"/>
              <a:cs typeface="Montserrat Medium"/>
              <a:sym typeface="Montserrat Medium"/>
            </a:endParaRPr>
          </a:p>
          <a:p>
            <a:pPr marL="0" lvl="0" indent="0" algn="ctr" rtl="0">
              <a:spcBef>
                <a:spcPts val="0"/>
              </a:spcBef>
              <a:spcAft>
                <a:spcPts val="0"/>
              </a:spcAft>
              <a:buClr>
                <a:schemeClr val="dk1"/>
              </a:buClr>
              <a:buSzPts val="1100"/>
              <a:buFont typeface="Arial"/>
              <a:buNone/>
            </a:pPr>
            <a:endParaRPr sz="667">
              <a:latin typeface="Montserrat Medium"/>
              <a:ea typeface="Montserrat Medium"/>
              <a:cs typeface="Montserrat Medium"/>
              <a:sym typeface="Montserrat Medium"/>
            </a:endParaRPr>
          </a:p>
          <a:p>
            <a:pPr marL="0" lvl="0" indent="0" algn="ctr" rtl="0">
              <a:spcBef>
                <a:spcPts val="0"/>
              </a:spcBef>
              <a:spcAft>
                <a:spcPts val="0"/>
              </a:spcAft>
              <a:buNone/>
            </a:pPr>
            <a:endParaRPr sz="667">
              <a:latin typeface="Montserrat Medium"/>
              <a:ea typeface="Montserrat Medium"/>
              <a:cs typeface="Montserrat Medium"/>
              <a:sym typeface="Montserrat Medium"/>
            </a:endParaRPr>
          </a:p>
        </p:txBody>
      </p:sp>
    </p:spTree>
    <p:extLst>
      <p:ext uri="{BB962C8B-B14F-4D97-AF65-F5344CB8AC3E}">
        <p14:creationId xmlns:p14="http://schemas.microsoft.com/office/powerpoint/2010/main" val="254531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D1C598-B3E4-4AF5-8E10-FF434A7BE025}" type="datetime1">
              <a:rPr lang="sv-SE" smtClean="0"/>
              <a:t>2025-03-11</a:t>
            </a:fld>
            <a:endParaRPr lang="en-US"/>
          </a:p>
        </p:txBody>
      </p:sp>
      <p:sp>
        <p:nvSpPr>
          <p:cNvPr id="3" name="Footer Placeholder 2"/>
          <p:cNvSpPr>
            <a:spLocks noGrp="1"/>
          </p:cNvSpPr>
          <p:nvPr>
            <p:ph type="ftr" sz="quarter" idx="11"/>
          </p:nvPr>
        </p:nvSpPr>
        <p:spPr/>
        <p:txBody>
          <a:bodyPr/>
          <a:lstStyle/>
          <a:p>
            <a:r>
              <a:rPr lang="sv-SE"/>
              <a:t>Varje dag gör vi världen lite bättre för barn.</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
        <p:nvSpPr>
          <p:cNvPr id="5" name="Rectangle 4"/>
          <p:cNvSpPr/>
          <p:nvPr userDrawn="1"/>
        </p:nvSpPr>
        <p:spPr>
          <a:xfrm>
            <a:off x="460239" y="1081129"/>
            <a:ext cx="11278472"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8033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4" name="Date Placeholder 3"/>
          <p:cNvSpPr>
            <a:spLocks noGrp="1"/>
          </p:cNvSpPr>
          <p:nvPr>
            <p:ph type="dt" sz="half" idx="10"/>
          </p:nvPr>
        </p:nvSpPr>
        <p:spPr/>
        <p:txBody>
          <a:bodyPr/>
          <a:lstStyle/>
          <a:p>
            <a:fld id="{DA858781-D638-4FDD-951F-6CA9D5A16641}" type="datetime1">
              <a:rPr lang="sv-SE" smtClean="0"/>
              <a:t>2025-03-11</a:t>
            </a:fld>
            <a:endParaRPr lang="en-US"/>
          </a:p>
        </p:txBody>
      </p:sp>
      <p:sp>
        <p:nvSpPr>
          <p:cNvPr id="5" name="Footer Placeholder 4"/>
          <p:cNvSpPr>
            <a:spLocks noGrp="1"/>
          </p:cNvSpPr>
          <p:nvPr>
            <p:ph type="ftr" sz="quarter" idx="11"/>
          </p:nvPr>
        </p:nvSpPr>
        <p:spPr/>
        <p:txBody>
          <a:bodyPr/>
          <a:lstStyle/>
          <a:p>
            <a:r>
              <a:rPr lang="sv-SE"/>
              <a:t>Varje dag gör vi världen lite bättre för barn.</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7" name="Text Placeholder 7"/>
          <p:cNvSpPr>
            <a:spLocks noGrp="1"/>
          </p:cNvSpPr>
          <p:nvPr>
            <p:ph type="body" sz="quarter" idx="13"/>
          </p:nvPr>
        </p:nvSpPr>
        <p:spPr>
          <a:xfrm>
            <a:off x="567049" y="837805"/>
            <a:ext cx="11042868" cy="363537"/>
          </a:xfrm>
        </p:spPr>
        <p:txBody>
          <a:bodyPr>
            <a:noAutofit/>
          </a:bodyPr>
          <a:lstStyle>
            <a:lvl1pPr>
              <a:defRPr sz="18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sv-SE"/>
              <a:t>Klicka här för att ändra format på bakgrundstexten</a:t>
            </a:r>
          </a:p>
        </p:txBody>
      </p:sp>
    </p:spTree>
    <p:extLst>
      <p:ext uri="{BB962C8B-B14F-4D97-AF65-F5344CB8AC3E}">
        <p14:creationId xmlns:p14="http://schemas.microsoft.com/office/powerpoint/2010/main" val="344915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FB7A2149-42B2-ABD1-DCE7-EF150FA5BD5A}"/>
              </a:ext>
            </a:extLst>
          </p:cNvPr>
          <p:cNvSpPr>
            <a:spLocks noGrp="1"/>
          </p:cNvSpPr>
          <p:nvPr>
            <p:ph type="dt" sz="half" idx="10"/>
          </p:nvPr>
        </p:nvSpPr>
        <p:spPr/>
        <p:txBody>
          <a:bodyPr/>
          <a:lstStyle/>
          <a:p>
            <a:fld id="{D8F937D9-E8E2-46DE-8D19-D390D952CDA5}" type="datetime1">
              <a:rPr lang="sv-SE" smtClean="0"/>
              <a:t>2025-03-11</a:t>
            </a:fld>
            <a:endParaRPr lang="en-UK"/>
          </a:p>
        </p:txBody>
      </p:sp>
      <p:sp>
        <p:nvSpPr>
          <p:cNvPr id="5" name="Platshållare för sidfot 4">
            <a:extLst>
              <a:ext uri="{FF2B5EF4-FFF2-40B4-BE49-F238E27FC236}">
                <a16:creationId xmlns:a16="http://schemas.microsoft.com/office/drawing/2014/main" id="{ED6C876F-838D-EC8F-2C54-252C07A82DF6}"/>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A20DD810-B813-6A4A-F642-17894DD36C7D}"/>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61774271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507C89-5F1B-9D47-9498-3C7F4510D874}"/>
              </a:ext>
            </a:extLst>
          </p:cNvPr>
          <p:cNvSpPr/>
          <p:nvPr userDrawn="1"/>
        </p:nvSpPr>
        <p:spPr>
          <a:xfrm>
            <a:off x="0" y="0"/>
            <a:ext cx="479425"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E5923481-21D1-8E46-828B-4243BA1244B4}"/>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E6386036-21EF-4A07-A6CE-792BE9344D37}"/>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B6283D99-B745-688D-7639-7C9D20C57E12}"/>
              </a:ext>
            </a:extLst>
          </p:cNvPr>
          <p:cNvSpPr>
            <a:spLocks noGrp="1"/>
          </p:cNvSpPr>
          <p:nvPr>
            <p:ph type="dt" sz="half" idx="10"/>
          </p:nvPr>
        </p:nvSpPr>
        <p:spPr/>
        <p:txBody>
          <a:bodyPr/>
          <a:lstStyle/>
          <a:p>
            <a:fld id="{9D4273C6-B1C4-4CD3-89CF-9D9B2EAD670E}" type="datetime1">
              <a:rPr lang="sv-SE" smtClean="0"/>
              <a:t>2025-03-11</a:t>
            </a:fld>
            <a:endParaRPr lang="en-UK"/>
          </a:p>
        </p:txBody>
      </p:sp>
      <p:sp>
        <p:nvSpPr>
          <p:cNvPr id="5" name="Platshållare för sidfot 4">
            <a:extLst>
              <a:ext uri="{FF2B5EF4-FFF2-40B4-BE49-F238E27FC236}">
                <a16:creationId xmlns:a16="http://schemas.microsoft.com/office/drawing/2014/main" id="{0E9055B7-0423-2822-88EC-3E5E81711C78}"/>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CBC1150C-52F3-83D1-2406-250FC05DA8C0}"/>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4145086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BC083B-0971-EE44-8965-5C1B1EAA73A2}"/>
              </a:ext>
            </a:extLst>
          </p:cNvPr>
          <p:cNvSpPr/>
          <p:nvPr userDrawn="1"/>
        </p:nvSpPr>
        <p:spPr>
          <a:xfrm>
            <a:off x="0" y="0"/>
            <a:ext cx="479425" cy="6858000"/>
          </a:xfrm>
          <a:prstGeom prst="rect">
            <a:avLst/>
          </a:prstGeom>
          <a:solidFill>
            <a:srgbClr val="A57F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A93DC165-D8C6-2C4D-87D0-E01DC0039D82}"/>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BF869DD1-EE61-4EBD-99D0-03078588FC7A}"/>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450494A5-5071-613A-F185-BB758E992AA2}"/>
              </a:ext>
            </a:extLst>
          </p:cNvPr>
          <p:cNvSpPr>
            <a:spLocks noGrp="1"/>
          </p:cNvSpPr>
          <p:nvPr>
            <p:ph type="dt" sz="half" idx="10"/>
          </p:nvPr>
        </p:nvSpPr>
        <p:spPr/>
        <p:txBody>
          <a:bodyPr/>
          <a:lstStyle/>
          <a:p>
            <a:fld id="{BAB8E3B9-8298-4A0C-B2C2-D2E0982D6BA3}" type="datetime1">
              <a:rPr lang="sv-SE" smtClean="0"/>
              <a:t>2025-03-11</a:t>
            </a:fld>
            <a:endParaRPr lang="en-UK"/>
          </a:p>
        </p:txBody>
      </p:sp>
      <p:sp>
        <p:nvSpPr>
          <p:cNvPr id="5" name="Platshållare för sidfot 4">
            <a:extLst>
              <a:ext uri="{FF2B5EF4-FFF2-40B4-BE49-F238E27FC236}">
                <a16:creationId xmlns:a16="http://schemas.microsoft.com/office/drawing/2014/main" id="{A5942E38-2138-2C34-C891-B644B4B158F8}"/>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0CE47A2E-309D-6E43-D026-B41347898292}"/>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67113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A1ED10-E662-2740-A36A-71074A6507B1}"/>
              </a:ext>
            </a:extLst>
          </p:cNvPr>
          <p:cNvSpPr/>
          <p:nvPr userDrawn="1"/>
        </p:nvSpPr>
        <p:spPr>
          <a:xfrm>
            <a:off x="0" y="0"/>
            <a:ext cx="479425"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51C3D6C7-3B5C-BB42-9770-788A38938171}"/>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A84D9912-D5BE-49AD-A7AB-3DC8A9B05312}"/>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EA97099A-4EF8-D112-FBF8-76BBEE3742D9}"/>
              </a:ext>
            </a:extLst>
          </p:cNvPr>
          <p:cNvSpPr>
            <a:spLocks noGrp="1"/>
          </p:cNvSpPr>
          <p:nvPr>
            <p:ph type="dt" sz="half" idx="10"/>
          </p:nvPr>
        </p:nvSpPr>
        <p:spPr/>
        <p:txBody>
          <a:bodyPr/>
          <a:lstStyle/>
          <a:p>
            <a:fld id="{7CC4591B-49F5-4A77-88CC-4564C2A047F8}" type="datetime1">
              <a:rPr lang="sv-SE" smtClean="0"/>
              <a:t>2025-03-11</a:t>
            </a:fld>
            <a:endParaRPr lang="en-UK"/>
          </a:p>
        </p:txBody>
      </p:sp>
      <p:sp>
        <p:nvSpPr>
          <p:cNvPr id="5" name="Platshållare för sidfot 4">
            <a:extLst>
              <a:ext uri="{FF2B5EF4-FFF2-40B4-BE49-F238E27FC236}">
                <a16:creationId xmlns:a16="http://schemas.microsoft.com/office/drawing/2014/main" id="{AEA82478-A06D-E705-7081-1C39C7C96E65}"/>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F334D6C2-EA05-7152-6ABE-B2BC14C9EC33}"/>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4105626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4226F4-18C7-4D48-8BBF-042243518ECB}"/>
              </a:ext>
            </a:extLst>
          </p:cNvPr>
          <p:cNvSpPr/>
          <p:nvPr userDrawn="1"/>
        </p:nvSpPr>
        <p:spPr>
          <a:xfrm>
            <a:off x="0" y="0"/>
            <a:ext cx="479425" cy="6858000"/>
          </a:xfrm>
          <a:prstGeom prst="rect">
            <a:avLst/>
          </a:prstGeom>
          <a:solidFill>
            <a:srgbClr val="71C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30D888EF-8511-8447-84C9-54FE5B1BCC73}"/>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555AA1C7-A8C7-4EE0-83BE-36035D8460C5}"/>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15C0AE6D-61CF-C1C3-8EB2-5109426A4F8E}"/>
              </a:ext>
            </a:extLst>
          </p:cNvPr>
          <p:cNvSpPr>
            <a:spLocks noGrp="1"/>
          </p:cNvSpPr>
          <p:nvPr>
            <p:ph type="dt" sz="half" idx="10"/>
          </p:nvPr>
        </p:nvSpPr>
        <p:spPr/>
        <p:txBody>
          <a:bodyPr/>
          <a:lstStyle/>
          <a:p>
            <a:fld id="{19620690-3260-4E2C-9845-21D0897DCAD9}" type="datetime1">
              <a:rPr lang="sv-SE" smtClean="0"/>
              <a:t>2025-03-11</a:t>
            </a:fld>
            <a:endParaRPr lang="en-UK"/>
          </a:p>
        </p:txBody>
      </p:sp>
      <p:sp>
        <p:nvSpPr>
          <p:cNvPr id="5" name="Platshållare för sidfot 4">
            <a:extLst>
              <a:ext uri="{FF2B5EF4-FFF2-40B4-BE49-F238E27FC236}">
                <a16:creationId xmlns:a16="http://schemas.microsoft.com/office/drawing/2014/main" id="{61C0D0F3-949B-B8EA-DDF7-6E4C90E5340C}"/>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68EA7938-E8F7-4765-1E3E-46CC3375CA6A}"/>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255199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4830938-9E79-4F9C-AB82-F47C6100B0F1}"/>
              </a:ext>
            </a:extLst>
          </p:cNvPr>
          <p:cNvSpPr>
            <a:spLocks noGrp="1"/>
          </p:cNvSpPr>
          <p:nvPr>
            <p:ph type="pic" sz="quarter" idx="10"/>
          </p:nvPr>
        </p:nvSpPr>
        <p:spPr>
          <a:xfrm>
            <a:off x="479425" y="257175"/>
            <a:ext cx="11501438" cy="6051550"/>
          </a:xfrm>
        </p:spPr>
        <p:txBody>
          <a:bodyPr/>
          <a:lstStyle/>
          <a:p>
            <a:r>
              <a:rPr lang="sv-SE"/>
              <a:t>Klicka på ikonen för att lägga till en bild</a:t>
            </a:r>
            <a:endParaRPr lang="en-UK"/>
          </a:p>
        </p:txBody>
      </p:sp>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2" name="Platshållare för datum 1">
            <a:extLst>
              <a:ext uri="{FF2B5EF4-FFF2-40B4-BE49-F238E27FC236}">
                <a16:creationId xmlns:a16="http://schemas.microsoft.com/office/drawing/2014/main" id="{C9D8F49B-F7EC-1E90-FD39-27BEEF011021}"/>
              </a:ext>
            </a:extLst>
          </p:cNvPr>
          <p:cNvSpPr>
            <a:spLocks noGrp="1"/>
          </p:cNvSpPr>
          <p:nvPr>
            <p:ph type="dt" sz="half" idx="11"/>
          </p:nvPr>
        </p:nvSpPr>
        <p:spPr/>
        <p:txBody>
          <a:bodyPr/>
          <a:lstStyle/>
          <a:p>
            <a:fld id="{4C2396E5-AF48-4545-82D0-699303F5C655}" type="datetime1">
              <a:rPr lang="sv-SE" smtClean="0"/>
              <a:t>2025-03-11</a:t>
            </a:fld>
            <a:endParaRPr lang="en-UK"/>
          </a:p>
        </p:txBody>
      </p:sp>
      <p:sp>
        <p:nvSpPr>
          <p:cNvPr id="3" name="Platshållare för sidfot 2">
            <a:extLst>
              <a:ext uri="{FF2B5EF4-FFF2-40B4-BE49-F238E27FC236}">
                <a16:creationId xmlns:a16="http://schemas.microsoft.com/office/drawing/2014/main" id="{3D010ACD-7185-81EF-185D-2EEEF7D60886}"/>
              </a:ext>
            </a:extLst>
          </p:cNvPr>
          <p:cNvSpPr>
            <a:spLocks noGrp="1"/>
          </p:cNvSpPr>
          <p:nvPr>
            <p:ph type="ftr" sz="quarter" idx="12"/>
          </p:nvPr>
        </p:nvSpPr>
        <p:spPr/>
        <p:txBody>
          <a:bodyPr/>
          <a:lstStyle/>
          <a:p>
            <a:r>
              <a:rPr lang="sv-SE"/>
              <a:t>Varje dag gör vi världen lite bättre för barn.</a:t>
            </a:r>
            <a:endParaRPr lang="en-UK"/>
          </a:p>
        </p:txBody>
      </p:sp>
      <p:sp>
        <p:nvSpPr>
          <p:cNvPr id="4" name="Platshållare för bildnummer 3">
            <a:extLst>
              <a:ext uri="{FF2B5EF4-FFF2-40B4-BE49-F238E27FC236}">
                <a16:creationId xmlns:a16="http://schemas.microsoft.com/office/drawing/2014/main" id="{C59CF382-FEA4-69D1-8BD5-421AB7B704C0}"/>
              </a:ext>
            </a:extLst>
          </p:cNvPr>
          <p:cNvSpPr>
            <a:spLocks noGrp="1"/>
          </p:cNvSpPr>
          <p:nvPr>
            <p:ph type="sldNum" sz="quarter" idx="13"/>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40067206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ave the Children">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71B573-4064-4E6C-AB4B-578B45CB4EF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854196" y="2204357"/>
            <a:ext cx="6496524" cy="2000638"/>
          </a:xfrm>
          <a:prstGeom prst="rect">
            <a:avLst/>
          </a:prstGeom>
        </p:spPr>
      </p:pic>
      <p:sp>
        <p:nvSpPr>
          <p:cNvPr id="2" name="Platshållare för datum 1">
            <a:extLst>
              <a:ext uri="{FF2B5EF4-FFF2-40B4-BE49-F238E27FC236}">
                <a16:creationId xmlns:a16="http://schemas.microsoft.com/office/drawing/2014/main" id="{34887711-FA48-FC94-E31C-3BFC0863D145}"/>
              </a:ext>
            </a:extLst>
          </p:cNvPr>
          <p:cNvSpPr>
            <a:spLocks noGrp="1"/>
          </p:cNvSpPr>
          <p:nvPr>
            <p:ph type="dt" sz="half" idx="10"/>
          </p:nvPr>
        </p:nvSpPr>
        <p:spPr/>
        <p:txBody>
          <a:bodyPr/>
          <a:lstStyle>
            <a:lvl1pPr>
              <a:defRPr>
                <a:solidFill>
                  <a:schemeClr val="bg1"/>
                </a:solidFill>
              </a:defRPr>
            </a:lvl1pPr>
          </a:lstStyle>
          <a:p>
            <a:fld id="{9CF513BD-69D3-4D1E-86B1-171D9039F4ED}" type="datetime1">
              <a:rPr lang="sv-SE" smtClean="0"/>
              <a:t>2025-03-11</a:t>
            </a:fld>
            <a:endParaRPr lang="en-UK"/>
          </a:p>
        </p:txBody>
      </p:sp>
      <p:sp>
        <p:nvSpPr>
          <p:cNvPr id="4" name="Platshållare för sidfot 3">
            <a:extLst>
              <a:ext uri="{FF2B5EF4-FFF2-40B4-BE49-F238E27FC236}">
                <a16:creationId xmlns:a16="http://schemas.microsoft.com/office/drawing/2014/main" id="{C7E5F012-C191-CC22-28FF-B934292B14A2}"/>
              </a:ext>
            </a:extLst>
          </p:cNvPr>
          <p:cNvSpPr>
            <a:spLocks noGrp="1"/>
          </p:cNvSpPr>
          <p:nvPr>
            <p:ph type="ftr" sz="quarter" idx="11"/>
          </p:nvPr>
        </p:nvSpPr>
        <p:spPr/>
        <p:txBody>
          <a:bodyPr/>
          <a:lstStyle>
            <a:lvl1pPr>
              <a:defRPr>
                <a:solidFill>
                  <a:schemeClr val="bg1"/>
                </a:solidFill>
              </a:defRPr>
            </a:lvl1pPr>
          </a:lstStyle>
          <a:p>
            <a:r>
              <a:rPr lang="sv-SE"/>
              <a:t>Varje dag gör vi världen lite bättre för barn.</a:t>
            </a:r>
            <a:endParaRPr lang="en-UK"/>
          </a:p>
        </p:txBody>
      </p:sp>
      <p:sp>
        <p:nvSpPr>
          <p:cNvPr id="5" name="Platshållare för bildnummer 4">
            <a:extLst>
              <a:ext uri="{FF2B5EF4-FFF2-40B4-BE49-F238E27FC236}">
                <a16:creationId xmlns:a16="http://schemas.microsoft.com/office/drawing/2014/main" id="{B44BFF11-A334-8939-0324-0E61D63053D6}"/>
              </a:ext>
            </a:extLst>
          </p:cNvPr>
          <p:cNvSpPr>
            <a:spLocks noGrp="1"/>
          </p:cNvSpPr>
          <p:nvPr>
            <p:ph type="sldNum" sz="quarter" idx="12"/>
          </p:nvPr>
        </p:nvSpPr>
        <p:spPr/>
        <p:txBody>
          <a:bodyPr/>
          <a:lstStyle>
            <a:lvl1pPr>
              <a:defRPr>
                <a:solidFill>
                  <a:schemeClr val="bg1"/>
                </a:solidFill>
              </a:defRPr>
            </a:lvl1pPr>
          </a:lstStyle>
          <a:p>
            <a:fld id="{BF413B3B-BFB3-42E3-B409-FAAF558C2ACC}" type="slidenum">
              <a:rPr lang="en-UK" smtClean="0"/>
              <a:pPr/>
              <a:t>‹#›</a:t>
            </a:fld>
            <a:endParaRPr lang="en-UK"/>
          </a:p>
        </p:txBody>
      </p:sp>
    </p:spTree>
    <p:extLst>
      <p:ext uri="{BB962C8B-B14F-4D97-AF65-F5344CB8AC3E}">
        <p14:creationId xmlns:p14="http://schemas.microsoft.com/office/powerpoint/2010/main" val="14145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tx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3A9DF24-DAC3-2CF9-E9C2-3BFD5E46244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349907" y="6349706"/>
            <a:ext cx="1431763" cy="440918"/>
          </a:xfrm>
          <a:prstGeom prst="rect">
            <a:avLst/>
          </a:prstGeom>
        </p:spPr>
      </p:pic>
    </p:spTree>
    <p:extLst>
      <p:ext uri="{BB962C8B-B14F-4D97-AF65-F5344CB8AC3E}">
        <p14:creationId xmlns:p14="http://schemas.microsoft.com/office/powerpoint/2010/main" val="89195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5BA18A-3EF3-4F77-BA84-CFDEC376884C}"/>
              </a:ext>
            </a:extLst>
          </p:cNvPr>
          <p:cNvPicPr>
            <a:picLocks noChangeAspect="1"/>
          </p:cNvPicPr>
          <p:nvPr userDrawn="1"/>
        </p:nvPicPr>
        <p:blipFill>
          <a:blip r:embed="rId21" cstate="screen">
            <a:extLst>
              <a:ext uri="{28A0092B-C50C-407E-A947-70E740481C1C}">
                <a14:useLocalDpi xmlns:a14="http://schemas.microsoft.com/office/drawing/2010/main"/>
              </a:ext>
            </a:extLst>
          </a:blip>
          <a:srcRect/>
          <a:stretch/>
        </p:blipFill>
        <p:spPr>
          <a:xfrm>
            <a:off x="10349907" y="6349706"/>
            <a:ext cx="1431763" cy="440919"/>
          </a:xfrm>
          <a:prstGeom prst="rect">
            <a:avLst/>
          </a:prstGeom>
        </p:spPr>
      </p:pic>
      <p:sp>
        <p:nvSpPr>
          <p:cNvPr id="2" name="Title Placeholder 1">
            <a:extLst>
              <a:ext uri="{FF2B5EF4-FFF2-40B4-BE49-F238E27FC236}">
                <a16:creationId xmlns:a16="http://schemas.microsoft.com/office/drawing/2014/main" id="{ADB3B62D-B5F3-43D5-AF61-262F4EDB8658}"/>
              </a:ext>
            </a:extLst>
          </p:cNvPr>
          <p:cNvSpPr>
            <a:spLocks noGrp="1"/>
          </p:cNvSpPr>
          <p:nvPr>
            <p:ph type="title"/>
          </p:nvPr>
        </p:nvSpPr>
        <p:spPr>
          <a:xfrm>
            <a:off x="832104" y="640184"/>
            <a:ext cx="9528048" cy="905256"/>
          </a:xfrm>
          <a:prstGeom prst="rect">
            <a:avLst/>
          </a:prstGeom>
        </p:spPr>
        <p:txBody>
          <a:bodyPr vert="horz" lIns="91440" tIns="45720" rIns="91440" bIns="45720" rtlCol="0" anchor="ctr">
            <a:normAutofit/>
          </a:bodyPr>
          <a:lstStyle/>
          <a:p>
            <a:r>
              <a:rPr lang="sv-SE"/>
              <a:t>Klicka här för att ändra mall för rubrikformat</a:t>
            </a:r>
            <a:endParaRPr lang="en-UK"/>
          </a:p>
        </p:txBody>
      </p:sp>
      <p:sp>
        <p:nvSpPr>
          <p:cNvPr id="3" name="Text Placeholder 2">
            <a:extLst>
              <a:ext uri="{FF2B5EF4-FFF2-40B4-BE49-F238E27FC236}">
                <a16:creationId xmlns:a16="http://schemas.microsoft.com/office/drawing/2014/main" id="{7782A019-0712-4C58-B69B-2E930E508FE7}"/>
              </a:ext>
            </a:extLst>
          </p:cNvPr>
          <p:cNvSpPr>
            <a:spLocks noGrp="1"/>
          </p:cNvSpPr>
          <p:nvPr>
            <p:ph type="body" idx="1"/>
          </p:nvPr>
        </p:nvSpPr>
        <p:spPr>
          <a:xfrm>
            <a:off x="813816" y="1673351"/>
            <a:ext cx="9528048" cy="463537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4" name="Date Placeholder 3">
            <a:extLst>
              <a:ext uri="{FF2B5EF4-FFF2-40B4-BE49-F238E27FC236}">
                <a16:creationId xmlns:a16="http://schemas.microsoft.com/office/drawing/2014/main" id="{E6990B4C-104C-4581-BE11-4D52BE864CF9}"/>
              </a:ext>
            </a:extLst>
          </p:cNvPr>
          <p:cNvSpPr>
            <a:spLocks noGrp="1"/>
          </p:cNvSpPr>
          <p:nvPr>
            <p:ph type="dt" sz="half" idx="2"/>
          </p:nvPr>
        </p:nvSpPr>
        <p:spPr>
          <a:xfrm>
            <a:off x="813816" y="6458740"/>
            <a:ext cx="1716733" cy="182880"/>
          </a:xfrm>
          <a:prstGeom prst="rect">
            <a:avLst/>
          </a:prstGeom>
        </p:spPr>
        <p:txBody>
          <a:bodyPr vert="horz" lIns="91440" tIns="45720" rIns="91440" bIns="45720" rtlCol="0" anchor="ctr"/>
          <a:lstStyle>
            <a:lvl1pPr algn="l">
              <a:defRPr sz="1200">
                <a:solidFill>
                  <a:schemeClr val="tx1"/>
                </a:solidFill>
              </a:defRPr>
            </a:lvl1pPr>
          </a:lstStyle>
          <a:p>
            <a:fld id="{8AB30411-9485-40E5-8539-FE8FE76F93CB}" type="datetime1">
              <a:rPr lang="sv-SE" smtClean="0"/>
              <a:t>2025-03-11</a:t>
            </a:fld>
            <a:endParaRPr lang="en-UK"/>
          </a:p>
        </p:txBody>
      </p:sp>
      <p:sp>
        <p:nvSpPr>
          <p:cNvPr id="5" name="Footer Placeholder 4">
            <a:extLst>
              <a:ext uri="{FF2B5EF4-FFF2-40B4-BE49-F238E27FC236}">
                <a16:creationId xmlns:a16="http://schemas.microsoft.com/office/drawing/2014/main" id="{DB45E446-7590-4BB6-A46F-9F209928531A}"/>
              </a:ext>
            </a:extLst>
          </p:cNvPr>
          <p:cNvSpPr>
            <a:spLocks noGrp="1"/>
          </p:cNvSpPr>
          <p:nvPr>
            <p:ph type="ftr" sz="quarter" idx="3"/>
          </p:nvPr>
        </p:nvSpPr>
        <p:spPr>
          <a:xfrm>
            <a:off x="2530549" y="6458740"/>
            <a:ext cx="7130902" cy="182880"/>
          </a:xfrm>
          <a:prstGeom prst="rect">
            <a:avLst/>
          </a:prstGeom>
        </p:spPr>
        <p:txBody>
          <a:bodyPr vert="horz" lIns="91440" tIns="45720" rIns="91440" bIns="45720" rtlCol="0" anchor="ctr"/>
          <a:lstStyle>
            <a:lvl1pPr algn="ctr">
              <a:defRPr sz="1200">
                <a:solidFill>
                  <a:schemeClr val="tx1"/>
                </a:solidFill>
              </a:defRPr>
            </a:lvl1pPr>
          </a:lstStyle>
          <a:p>
            <a:r>
              <a:rPr lang="sv-SE"/>
              <a:t>Varje dag gör vi världen lite bättre för barn.</a:t>
            </a:r>
            <a:endParaRPr lang="en-UK"/>
          </a:p>
        </p:txBody>
      </p:sp>
      <p:sp>
        <p:nvSpPr>
          <p:cNvPr id="6" name="Slide Number Placeholder 5">
            <a:extLst>
              <a:ext uri="{FF2B5EF4-FFF2-40B4-BE49-F238E27FC236}">
                <a16:creationId xmlns:a16="http://schemas.microsoft.com/office/drawing/2014/main" id="{55B05C91-E720-47F5-88B2-1B7D578E38F5}"/>
              </a:ext>
            </a:extLst>
          </p:cNvPr>
          <p:cNvSpPr>
            <a:spLocks noGrp="1"/>
          </p:cNvSpPr>
          <p:nvPr>
            <p:ph type="sldNum" sz="quarter" idx="4"/>
          </p:nvPr>
        </p:nvSpPr>
        <p:spPr>
          <a:xfrm>
            <a:off x="9661451" y="6458740"/>
            <a:ext cx="640589" cy="182880"/>
          </a:xfrm>
          <a:prstGeom prst="rect">
            <a:avLst/>
          </a:prstGeom>
        </p:spPr>
        <p:txBody>
          <a:bodyPr vert="horz" lIns="91440" tIns="45720" rIns="91440" bIns="45720" rtlCol="0" anchor="ctr"/>
          <a:lstStyle>
            <a:lvl1pPr algn="r">
              <a:defRPr sz="1200">
                <a:solidFill>
                  <a:schemeClr val="tx1"/>
                </a:solidFill>
              </a:defRPr>
            </a:lvl1pPr>
          </a:lstStyle>
          <a:p>
            <a:fld id="{BF413B3B-BFB3-42E3-B409-FAAF558C2ACC}" type="slidenum">
              <a:rPr lang="en-UK" smtClean="0"/>
              <a:pPr/>
              <a:t>‹#›</a:t>
            </a:fld>
            <a:endParaRPr lang="en-UK"/>
          </a:p>
        </p:txBody>
      </p:sp>
    </p:spTree>
    <p:extLst>
      <p:ext uri="{BB962C8B-B14F-4D97-AF65-F5344CB8AC3E}">
        <p14:creationId xmlns:p14="http://schemas.microsoft.com/office/powerpoint/2010/main" val="3746645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7" r:id="rId5"/>
    <p:sldLayoutId id="2147483653" r:id="rId6"/>
    <p:sldLayoutId id="2147483660" r:id="rId7"/>
    <p:sldLayoutId id="2147483654" r:id="rId8"/>
    <p:sldLayoutId id="2147483655" r:id="rId9"/>
    <p:sldLayoutId id="2147483656" r:id="rId10"/>
    <p:sldLayoutId id="2147483659" r:id="rId11"/>
    <p:sldLayoutId id="2147483658" r:id="rId12"/>
    <p:sldLayoutId id="2147483661" r:id="rId13"/>
    <p:sldLayoutId id="2147483662" r:id="rId14"/>
    <p:sldLayoutId id="2147483663" r:id="rId15"/>
    <p:sldLayoutId id="2147483664" r:id="rId16"/>
    <p:sldLayoutId id="2147483665" r:id="rId17"/>
    <p:sldLayoutId id="2147483667" r:id="rId18"/>
    <p:sldLayoutId id="2147483668"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userDrawn="1">
          <p15:clr>
            <a:srgbClr val="F26B43"/>
          </p15:clr>
        </p15:guide>
        <p15:guide id="2" pos="3840" userDrawn="1">
          <p15:clr>
            <a:srgbClr val="F26B43"/>
          </p15:clr>
        </p15:guide>
        <p15:guide id="3" orient="horz" pos="1049" userDrawn="1">
          <p15:clr>
            <a:srgbClr val="F26B43"/>
          </p15:clr>
        </p15:guide>
        <p15:guide id="4" orient="horz" pos="3974" userDrawn="1">
          <p15:clr>
            <a:srgbClr val="F26B43"/>
          </p15:clr>
        </p15:guide>
        <p15:guide id="5" pos="302" userDrawn="1">
          <p15:clr>
            <a:srgbClr val="F26B43"/>
          </p15:clr>
        </p15:guide>
        <p15:guide id="6" pos="7378" userDrawn="1">
          <p15:clr>
            <a:srgbClr val="F26B43"/>
          </p15:clr>
        </p15:guide>
        <p15:guide id="7" pos="506" userDrawn="1">
          <p15:clr>
            <a:srgbClr val="F26B43"/>
          </p15:clr>
        </p15:guide>
        <p15:guide id="8"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image" Target="../media/image33.jpeg"/><Relationship Id="rId7" Type="http://schemas.openxmlformats.org/officeDocument/2006/relationships/image" Target="../media/image37.png"/><Relationship Id="rId12" Type="http://schemas.openxmlformats.org/officeDocument/2006/relationships/image" Target="../media/image42.jpeg"/><Relationship Id="rId17" Type="http://schemas.openxmlformats.org/officeDocument/2006/relationships/image" Target="../media/image47.png"/><Relationship Id="rId2" Type="http://schemas.openxmlformats.org/officeDocument/2006/relationships/notesSlide" Target="../notesSlides/notesSlide14.xml"/><Relationship Id="rId16" Type="http://schemas.openxmlformats.org/officeDocument/2006/relationships/image" Target="../media/image46.png"/><Relationship Id="rId20"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jpe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jpeg"/><Relationship Id="rId19"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7.emf"/><Relationship Id="rId4" Type="http://schemas.openxmlformats.org/officeDocument/2006/relationships/image" Target="../media/image56.emf"/></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0.emf"/></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7.emf"/></Relationships>
</file>

<file path=ppt/slides/_rels/slide2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B25802-FC39-BC49-92F3-6F6EC2C4DE5A}"/>
              </a:ext>
            </a:extLst>
          </p:cNvPr>
          <p:cNvSpPr txBox="1">
            <a:spLocks/>
          </p:cNvSpPr>
          <p:nvPr/>
        </p:nvSpPr>
        <p:spPr>
          <a:xfrm>
            <a:off x="735010" y="6308724"/>
            <a:ext cx="11233150" cy="320675"/>
          </a:xfrm>
          <a:prstGeom prst="rect">
            <a:avLst/>
          </a:prstGeom>
          <a:noFill/>
        </p:spPr>
        <p:txBody>
          <a:bodyPr tIns="72000" bIns="0"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pPr>
              <a:lnSpc>
                <a:spcPct val="110000"/>
              </a:lnSpc>
            </a:pPr>
            <a:r>
              <a:rPr lang="sv-SE" sz="1400" dirty="0">
                <a:solidFill>
                  <a:schemeClr val="bg1"/>
                </a:solidFill>
                <a:latin typeface="Lato" panose="020F0502020204030203" pitchFamily="34" charset="0"/>
              </a:rPr>
              <a:t>Version 1.3</a:t>
            </a:r>
          </a:p>
        </p:txBody>
      </p:sp>
      <p:pic>
        <p:nvPicPr>
          <p:cNvPr id="5" name="Picture 4">
            <a:extLst>
              <a:ext uri="{FF2B5EF4-FFF2-40B4-BE49-F238E27FC236}">
                <a16:creationId xmlns:a16="http://schemas.microsoft.com/office/drawing/2014/main" id="{475C31DA-F392-457D-82A9-17F28C66B45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21756" y="2095138"/>
            <a:ext cx="4221026" cy="1299886"/>
          </a:xfrm>
          <a:prstGeom prst="rect">
            <a:avLst/>
          </a:prstGeom>
        </p:spPr>
      </p:pic>
      <p:sp>
        <p:nvSpPr>
          <p:cNvPr id="2" name="Title 1">
            <a:extLst>
              <a:ext uri="{FF2B5EF4-FFF2-40B4-BE49-F238E27FC236}">
                <a16:creationId xmlns:a16="http://schemas.microsoft.com/office/drawing/2014/main" id="{7697D5F4-8CEA-FF17-777A-1E861D442DE2}"/>
              </a:ext>
            </a:extLst>
          </p:cNvPr>
          <p:cNvSpPr txBox="1">
            <a:spLocks/>
          </p:cNvSpPr>
          <p:nvPr/>
        </p:nvSpPr>
        <p:spPr>
          <a:xfrm>
            <a:off x="487360" y="3261360"/>
            <a:ext cx="11233150" cy="1381760"/>
          </a:xfrm>
          <a:prstGeom prst="rect">
            <a:avLst/>
          </a:prstGeom>
          <a:noFill/>
        </p:spPr>
        <p:txBody>
          <a:bodyPr tIns="72000" bIns="0"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pPr algn="ctr">
              <a:lnSpc>
                <a:spcPct val="110000"/>
              </a:lnSpc>
            </a:pPr>
            <a:r>
              <a:rPr lang="sv-SE" sz="2800" dirty="0">
                <a:solidFill>
                  <a:schemeClr val="bg1"/>
                </a:solidFill>
              </a:rPr>
              <a:t>VARJE DAG GÖR VI VÄRLDEN</a:t>
            </a:r>
          </a:p>
          <a:p>
            <a:pPr algn="ctr">
              <a:lnSpc>
                <a:spcPct val="110000"/>
              </a:lnSpc>
            </a:pPr>
            <a:r>
              <a:rPr lang="sv-SE" sz="2800" dirty="0">
                <a:solidFill>
                  <a:schemeClr val="bg1"/>
                </a:solidFill>
              </a:rPr>
              <a:t>LITE BÄTTRE FÖR BARN</a:t>
            </a:r>
          </a:p>
        </p:txBody>
      </p:sp>
      <p:sp>
        <p:nvSpPr>
          <p:cNvPr id="3" name="Slide Number Placeholder 2">
            <a:extLst>
              <a:ext uri="{FF2B5EF4-FFF2-40B4-BE49-F238E27FC236}">
                <a16:creationId xmlns:a16="http://schemas.microsoft.com/office/drawing/2014/main" id="{9783AF37-DC72-76CB-0173-6B24DB005AC6}"/>
              </a:ext>
            </a:extLst>
          </p:cNvPr>
          <p:cNvSpPr>
            <a:spLocks noGrp="1"/>
          </p:cNvSpPr>
          <p:nvPr>
            <p:ph type="sldNum" sz="quarter" idx="12"/>
          </p:nvPr>
        </p:nvSpPr>
        <p:spPr/>
        <p:txBody>
          <a:bodyPr/>
          <a:lstStyle/>
          <a:p>
            <a:fld id="{BF413B3B-BFB3-42E3-B409-FAAF558C2ACC}" type="slidenum">
              <a:rPr lang="en-UK" smtClean="0"/>
              <a:pPr/>
              <a:t>1</a:t>
            </a:fld>
            <a:endParaRPr lang="en-UK"/>
          </a:p>
        </p:txBody>
      </p:sp>
    </p:spTree>
    <p:extLst>
      <p:ext uri="{BB962C8B-B14F-4D97-AF65-F5344CB8AC3E}">
        <p14:creationId xmlns:p14="http://schemas.microsoft.com/office/powerpoint/2010/main" val="28221072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9">
            <a:extLst>
              <a:ext uri="{FF2B5EF4-FFF2-40B4-BE49-F238E27FC236}">
                <a16:creationId xmlns:a16="http://schemas.microsoft.com/office/drawing/2014/main" id="{E541A345-6D55-4D9B-E75C-7D734A5966FF}"/>
              </a:ext>
            </a:extLst>
          </p:cNvPr>
          <p:cNvSpPr/>
          <p:nvPr/>
        </p:nvSpPr>
        <p:spPr>
          <a:xfrm>
            <a:off x="479895" y="0"/>
            <a:ext cx="11712105" cy="6848778"/>
          </a:xfrm>
          <a:prstGeom prst="rect">
            <a:avLst/>
          </a:prstGeom>
          <a:solidFill>
            <a:srgbClr val="F3F3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tshållare för innehåll 1">
            <a:extLst>
              <a:ext uri="{FF2B5EF4-FFF2-40B4-BE49-F238E27FC236}">
                <a16:creationId xmlns:a16="http://schemas.microsoft.com/office/drawing/2014/main" id="{EFBC0B72-2D7D-897F-81EE-0A9C10E41F41}"/>
              </a:ext>
            </a:extLst>
          </p:cNvPr>
          <p:cNvSpPr>
            <a:spLocks noGrp="1"/>
          </p:cNvSpPr>
          <p:nvPr>
            <p:ph idx="1"/>
          </p:nvPr>
        </p:nvSpPr>
        <p:spPr>
          <a:xfrm>
            <a:off x="811733" y="1805142"/>
            <a:ext cx="6649382" cy="4476750"/>
          </a:xfrm>
        </p:spPr>
        <p:txBody>
          <a:bodyPr>
            <a:normAutofit/>
          </a:bodyPr>
          <a:lstStyle/>
          <a:p>
            <a:pPr marL="342900" indent="-342900">
              <a:spcAft>
                <a:spcPts val="600"/>
              </a:spcAft>
              <a:buFont typeface="Lato" panose="020F0502020204030203" pitchFamily="34" charset="0"/>
              <a:buChar char="–"/>
            </a:pPr>
            <a:r>
              <a:rPr lang="sv-SE" sz="2000" dirty="0"/>
              <a:t>Barnets bästa ska alltid vara högsta </a:t>
            </a:r>
            <a:r>
              <a:rPr lang="sv-SE" sz="2000" dirty="0" err="1"/>
              <a:t>prio</a:t>
            </a:r>
            <a:r>
              <a:rPr lang="sv-SE" sz="2000" dirty="0"/>
              <a:t> för politikerna.</a:t>
            </a:r>
          </a:p>
          <a:p>
            <a:pPr marL="342900" indent="-342900">
              <a:spcAft>
                <a:spcPts val="600"/>
              </a:spcAft>
              <a:buFont typeface="Lato" panose="020F0502020204030203" pitchFamily="34" charset="0"/>
              <a:buChar char="–"/>
            </a:pPr>
            <a:r>
              <a:rPr lang="sv-SE" sz="2000" dirty="0">
                <a:effectLst/>
                <a:ea typeface="Calibri" panose="020F0502020204030204" pitchFamily="34" charset="0"/>
                <a:cs typeface="Times New Roman" panose="02020603050405020304" pitchFamily="18" charset="0"/>
              </a:rPr>
              <a:t>Jag tycker att alla barn ska må bra, </a:t>
            </a:r>
            <a:br>
              <a:rPr lang="sv-SE" sz="2000" dirty="0">
                <a:effectLst/>
                <a:ea typeface="Calibri" panose="020F0502020204030204" pitchFamily="34" charset="0"/>
                <a:cs typeface="Times New Roman" panose="02020603050405020304" pitchFamily="18" charset="0"/>
              </a:rPr>
            </a:br>
            <a:r>
              <a:rPr lang="sv-SE" sz="2000" dirty="0">
                <a:effectLst/>
                <a:ea typeface="Calibri" panose="020F0502020204030204" pitchFamily="34" charset="0"/>
                <a:cs typeface="Times New Roman" panose="02020603050405020304" pitchFamily="18" charset="0"/>
              </a:rPr>
              <a:t>det är ju en självklarhet!</a:t>
            </a:r>
          </a:p>
          <a:p>
            <a:pPr marL="342900" indent="-342900">
              <a:spcAft>
                <a:spcPts val="600"/>
              </a:spcAft>
              <a:buFont typeface="Lato" panose="020F0502020204030203" pitchFamily="34" charset="0"/>
              <a:buChar char="–"/>
            </a:pPr>
            <a:r>
              <a:rPr lang="sv-SE" sz="2000" dirty="0">
                <a:effectLst/>
                <a:ea typeface="Calibri" panose="020F0502020204030204" pitchFamily="34" charset="0"/>
                <a:cs typeface="Times New Roman" panose="02020603050405020304" pitchFamily="18" charset="0"/>
              </a:rPr>
              <a:t>Jag står för barnens rättigheter </a:t>
            </a:r>
            <a:br>
              <a:rPr lang="sv-SE" sz="2000" dirty="0">
                <a:effectLst/>
                <a:ea typeface="Calibri" panose="020F0502020204030204" pitchFamily="34" charset="0"/>
                <a:cs typeface="Times New Roman" panose="02020603050405020304" pitchFamily="18" charset="0"/>
              </a:rPr>
            </a:br>
            <a:r>
              <a:rPr lang="sv-SE" sz="2000" dirty="0">
                <a:effectLst/>
                <a:ea typeface="Calibri" panose="020F0502020204030204" pitchFamily="34" charset="0"/>
                <a:cs typeface="Times New Roman" panose="02020603050405020304" pitchFamily="18" charset="0"/>
              </a:rPr>
              <a:t>och vill vara en röst för folk vars röster inte hörs.</a:t>
            </a:r>
          </a:p>
          <a:p>
            <a:pPr marL="342900" indent="-342900">
              <a:spcAft>
                <a:spcPts val="600"/>
              </a:spcAft>
              <a:buFont typeface="Lato" panose="020F0502020204030203" pitchFamily="34" charset="0"/>
              <a:buChar char="–"/>
            </a:pPr>
            <a:r>
              <a:rPr lang="sv-SE" sz="2000" dirty="0">
                <a:effectLst/>
                <a:ea typeface="Calibri" panose="020F0502020204030204" pitchFamily="34" charset="0"/>
                <a:cs typeface="Times New Roman" panose="02020603050405020304" pitchFamily="18" charset="0"/>
              </a:rPr>
              <a:t>Man ska lyssna på barn, de vet vad de behöver.</a:t>
            </a:r>
          </a:p>
          <a:p>
            <a:pPr marL="342900" indent="-342900">
              <a:spcAft>
                <a:spcPts val="600"/>
              </a:spcAft>
              <a:buFont typeface="Lato" panose="020F0502020204030203" pitchFamily="34" charset="0"/>
              <a:buChar char="–"/>
            </a:pPr>
            <a:r>
              <a:rPr lang="sv-SE" sz="2000" dirty="0">
                <a:effectLst/>
                <a:ea typeface="Calibri" panose="020F0502020204030204" pitchFamily="34" charset="0"/>
                <a:cs typeface="Times New Roman" panose="02020603050405020304" pitchFamily="18" charset="0"/>
              </a:rPr>
              <a:t>Det är lätt att känna att man vill göra mer, </a:t>
            </a:r>
            <a:br>
              <a:rPr lang="sv-SE" sz="2000" dirty="0">
                <a:effectLst/>
                <a:ea typeface="Calibri" panose="020F0502020204030204" pitchFamily="34" charset="0"/>
                <a:cs typeface="Times New Roman" panose="02020603050405020304" pitchFamily="18" charset="0"/>
              </a:rPr>
            </a:br>
            <a:r>
              <a:rPr lang="sv-SE" sz="2000" dirty="0">
                <a:effectLst/>
                <a:ea typeface="Calibri" panose="020F0502020204030204" pitchFamily="34" charset="0"/>
                <a:cs typeface="Times New Roman" panose="02020603050405020304" pitchFamily="18" charset="0"/>
              </a:rPr>
              <a:t>men det är bra att börja nånstans.</a:t>
            </a:r>
          </a:p>
          <a:p>
            <a:pPr marL="342900" indent="-342900">
              <a:buFont typeface="Lato" panose="020F0502020204030203" pitchFamily="34" charset="0"/>
              <a:buChar char="–"/>
            </a:pPr>
            <a:endParaRPr lang="sv-SE" sz="2400" dirty="0">
              <a:effectLst/>
              <a:ea typeface="Calibri" panose="020F0502020204030204" pitchFamily="34" charset="0"/>
              <a:cs typeface="Times New Roman" panose="02020603050405020304" pitchFamily="18" charset="0"/>
            </a:endParaRPr>
          </a:p>
          <a:p>
            <a:pPr algn="r"/>
            <a:r>
              <a:rPr lang="en-GB" sz="1600" i="1" dirty="0">
                <a:solidFill>
                  <a:schemeClr val="bg1">
                    <a:lumMod val="50000"/>
                  </a:schemeClr>
                </a:solidFill>
              </a:rPr>
              <a:t>*</a:t>
            </a:r>
            <a:r>
              <a:rPr lang="en-GB" sz="1600" i="1" dirty="0" err="1">
                <a:solidFill>
                  <a:schemeClr val="bg1">
                    <a:lumMod val="50000"/>
                  </a:schemeClr>
                </a:solidFill>
              </a:rPr>
              <a:t>Citat</a:t>
            </a:r>
            <a:r>
              <a:rPr lang="en-GB" sz="1600" i="1" dirty="0">
                <a:solidFill>
                  <a:schemeClr val="bg1">
                    <a:lumMod val="50000"/>
                  </a:schemeClr>
                </a:solidFill>
              </a:rPr>
              <a:t> </a:t>
            </a:r>
            <a:r>
              <a:rPr lang="en-GB" sz="1600" i="1" dirty="0" err="1">
                <a:solidFill>
                  <a:schemeClr val="bg1">
                    <a:lumMod val="50000"/>
                  </a:schemeClr>
                </a:solidFill>
              </a:rPr>
              <a:t>från</a:t>
            </a:r>
            <a:r>
              <a:rPr lang="en-GB" sz="1600" i="1" dirty="0">
                <a:solidFill>
                  <a:schemeClr val="bg1">
                    <a:lumMod val="50000"/>
                  </a:schemeClr>
                </a:solidFill>
              </a:rPr>
              <a:t> </a:t>
            </a:r>
            <a:r>
              <a:rPr lang="en-GB" sz="1600" i="1" dirty="0" err="1">
                <a:solidFill>
                  <a:schemeClr val="bg1">
                    <a:lumMod val="50000"/>
                  </a:schemeClr>
                </a:solidFill>
              </a:rPr>
              <a:t>medlemmar</a:t>
            </a:r>
            <a:r>
              <a:rPr lang="en-GB" sz="1600" i="1" dirty="0">
                <a:solidFill>
                  <a:schemeClr val="bg1">
                    <a:lumMod val="50000"/>
                  </a:schemeClr>
                </a:solidFill>
              </a:rPr>
              <a:t> på </a:t>
            </a:r>
            <a:r>
              <a:rPr lang="en-GB" sz="1600" i="1" dirty="0" err="1">
                <a:solidFill>
                  <a:schemeClr val="bg1">
                    <a:lumMod val="50000"/>
                  </a:schemeClr>
                </a:solidFill>
              </a:rPr>
              <a:t>Riksmötet</a:t>
            </a:r>
            <a:r>
              <a:rPr lang="en-GB" sz="1600" i="1" dirty="0">
                <a:solidFill>
                  <a:schemeClr val="bg1">
                    <a:lumMod val="50000"/>
                  </a:schemeClr>
                </a:solidFill>
              </a:rPr>
              <a:t> 2022.</a:t>
            </a:r>
          </a:p>
        </p:txBody>
      </p:sp>
      <p:sp>
        <p:nvSpPr>
          <p:cNvPr id="3" name="Rubrik 2">
            <a:extLst>
              <a:ext uri="{FF2B5EF4-FFF2-40B4-BE49-F238E27FC236}">
                <a16:creationId xmlns:a16="http://schemas.microsoft.com/office/drawing/2014/main" id="{2215AA3C-DE4D-83B9-761D-53A2499B98E9}"/>
              </a:ext>
            </a:extLst>
          </p:cNvPr>
          <p:cNvSpPr>
            <a:spLocks noGrp="1"/>
          </p:cNvSpPr>
          <p:nvPr>
            <p:ph type="title"/>
          </p:nvPr>
        </p:nvSpPr>
        <p:spPr>
          <a:xfrm>
            <a:off x="832104" y="640184"/>
            <a:ext cx="6908986" cy="905256"/>
          </a:xfrm>
        </p:spPr>
        <p:txBody>
          <a:bodyPr>
            <a:normAutofit fontScale="90000"/>
          </a:bodyPr>
          <a:lstStyle/>
          <a:p>
            <a:r>
              <a:rPr lang="sv-SE" sz="4400" dirty="0">
                <a:latin typeface="+mj-lt"/>
                <a:cs typeface="Gill Sans Infant Std"/>
              </a:rPr>
              <a:t>Jag är medlem i </a:t>
            </a:r>
            <a:br>
              <a:rPr lang="sv-SE" sz="4400" dirty="0">
                <a:latin typeface="+mj-lt"/>
                <a:cs typeface="Gill Sans Infant Std"/>
              </a:rPr>
            </a:br>
            <a:r>
              <a:rPr lang="sv-SE" sz="4400" dirty="0">
                <a:latin typeface="+mj-lt"/>
                <a:cs typeface="Gill Sans Infant Std"/>
              </a:rPr>
              <a:t>Rädda Barnen för att…</a:t>
            </a:r>
            <a:endParaRPr lang="en-GB" dirty="0"/>
          </a:p>
        </p:txBody>
      </p:sp>
      <p:sp>
        <p:nvSpPr>
          <p:cNvPr id="6" name="Platshållare för bildnummer 5">
            <a:extLst>
              <a:ext uri="{FF2B5EF4-FFF2-40B4-BE49-F238E27FC236}">
                <a16:creationId xmlns:a16="http://schemas.microsoft.com/office/drawing/2014/main" id="{75BC47AD-5FB1-7557-0A73-F48E8F275A9F}"/>
              </a:ext>
            </a:extLst>
          </p:cNvPr>
          <p:cNvSpPr>
            <a:spLocks noGrp="1"/>
          </p:cNvSpPr>
          <p:nvPr>
            <p:ph type="sldNum" sz="quarter" idx="12"/>
          </p:nvPr>
        </p:nvSpPr>
        <p:spPr/>
        <p:txBody>
          <a:bodyPr/>
          <a:lstStyle/>
          <a:p>
            <a:fld id="{BF413B3B-BFB3-42E3-B409-FAAF558C2ACC}" type="slidenum">
              <a:rPr lang="en-UK" smtClean="0"/>
              <a:pPr/>
              <a:t>10</a:t>
            </a:fld>
            <a:endParaRPr lang="en-UK"/>
          </a:p>
        </p:txBody>
      </p:sp>
      <p:pic>
        <p:nvPicPr>
          <p:cNvPr id="10" name="Bildobjekt 9" descr="En bild som visar klädsel, person, Människoansikte, person&#10;&#10;Automatiskt genererad beskrivning">
            <a:extLst>
              <a:ext uri="{FF2B5EF4-FFF2-40B4-BE49-F238E27FC236}">
                <a16:creationId xmlns:a16="http://schemas.microsoft.com/office/drawing/2014/main" id="{6B8B9DE0-B07C-774C-D61D-DD2D6D84ED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89115" y="640184"/>
            <a:ext cx="3915000" cy="5220000"/>
          </a:xfrm>
          <a:prstGeom prst="rect">
            <a:avLst/>
          </a:prstGeom>
        </p:spPr>
      </p:pic>
      <p:pic>
        <p:nvPicPr>
          <p:cNvPr id="16" name="Bildobjekt 15" descr="En bild som visar klädsel, vägg, person, Människoansikte&#10;&#10;Automatiskt genererad beskrivning">
            <a:extLst>
              <a:ext uri="{FF2B5EF4-FFF2-40B4-BE49-F238E27FC236}">
                <a16:creationId xmlns:a16="http://schemas.microsoft.com/office/drawing/2014/main" id="{64717A2E-4E6F-81F4-B2A1-A7EECBB40A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89115" y="640184"/>
            <a:ext cx="3915000" cy="5220000"/>
          </a:xfrm>
          <a:prstGeom prst="rect">
            <a:avLst/>
          </a:prstGeom>
        </p:spPr>
      </p:pic>
      <p:pic>
        <p:nvPicPr>
          <p:cNvPr id="18" name="Bildobjekt 17">
            <a:extLst>
              <a:ext uri="{FF2B5EF4-FFF2-40B4-BE49-F238E27FC236}">
                <a16:creationId xmlns:a16="http://schemas.microsoft.com/office/drawing/2014/main" id="{634BF431-7686-088C-4ADD-ACAF208C096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889115" y="640184"/>
            <a:ext cx="3915000" cy="5220000"/>
          </a:xfrm>
          <a:prstGeom prst="rect">
            <a:avLst/>
          </a:prstGeom>
        </p:spPr>
      </p:pic>
      <p:pic>
        <p:nvPicPr>
          <p:cNvPr id="14" name="Bildobjekt 13" descr="En bild som visar klädsel, Människoansikte, person, inomhus&#10;&#10;Automatiskt genererad beskrivning">
            <a:extLst>
              <a:ext uri="{FF2B5EF4-FFF2-40B4-BE49-F238E27FC236}">
                <a16:creationId xmlns:a16="http://schemas.microsoft.com/office/drawing/2014/main" id="{3E3BCF44-CB87-C6EA-DD04-CCF7B5AB372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889115" y="640184"/>
            <a:ext cx="3915000" cy="5220000"/>
          </a:xfrm>
          <a:prstGeom prst="rect">
            <a:avLst/>
          </a:prstGeom>
        </p:spPr>
      </p:pic>
      <p:pic>
        <p:nvPicPr>
          <p:cNvPr id="12" name="Bildobjekt 11" descr="En bild som visar Människoansikte, person, klädsel, inomhus&#10;&#10;Automatiskt genererad beskrivning">
            <a:extLst>
              <a:ext uri="{FF2B5EF4-FFF2-40B4-BE49-F238E27FC236}">
                <a16:creationId xmlns:a16="http://schemas.microsoft.com/office/drawing/2014/main" id="{E5BFF5A4-54ED-7E5D-244B-F09B7B79C28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889115" y="640184"/>
            <a:ext cx="3915000" cy="5220000"/>
          </a:xfrm>
          <a:prstGeom prst="rect">
            <a:avLst/>
          </a:prstGeom>
        </p:spPr>
      </p:pic>
    </p:spTree>
    <p:extLst>
      <p:ext uri="{BB962C8B-B14F-4D97-AF65-F5344CB8AC3E}">
        <p14:creationId xmlns:p14="http://schemas.microsoft.com/office/powerpoint/2010/main" val="91772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750"/>
                            </p:stCondLst>
                            <p:childTnLst>
                              <p:par>
                                <p:cTn id="9" presetID="10" presetClass="entr" presetSubtype="0" fill="hold" nodeType="afterEffect">
                                  <p:stCondLst>
                                    <p:cond delay="175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3000"/>
                            </p:stCondLst>
                            <p:childTnLst>
                              <p:par>
                                <p:cTn id="13" presetID="10" presetClass="entr" presetSubtype="0" fill="hold" nodeType="afterEffect">
                                  <p:stCondLst>
                                    <p:cond delay="200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5500"/>
                            </p:stCondLst>
                            <p:childTnLst>
                              <p:par>
                                <p:cTn id="17" presetID="10" presetClass="entr" presetSubtype="0" fill="hold" nodeType="afterEffect">
                                  <p:stCondLst>
                                    <p:cond delay="20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8000"/>
                            </p:stCondLst>
                            <p:childTnLst>
                              <p:par>
                                <p:cTn id="21" presetID="10" presetClass="entr" presetSubtype="0" fill="hold" nodeType="afterEffect">
                                  <p:stCondLst>
                                    <p:cond delay="20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Bildobjekt 21" descr="En bild som visar gräs, liten, utomhus, barn&#10;&#10;Automatiskt genererad beskrivning">
            <a:extLst>
              <a:ext uri="{FF2B5EF4-FFF2-40B4-BE49-F238E27FC236}">
                <a16:creationId xmlns:a16="http://schemas.microsoft.com/office/drawing/2014/main" id="{A2649173-3038-6B48-88DF-3F88977A70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4" name="Slide Number Placeholder 3"/>
          <p:cNvSpPr>
            <a:spLocks noGrp="1"/>
          </p:cNvSpPr>
          <p:nvPr>
            <p:ph type="sldNum" sz="quarter" idx="12"/>
          </p:nvPr>
        </p:nvSpPr>
        <p:spPr/>
        <p:txBody>
          <a:bodyPr/>
          <a:lstStyle/>
          <a:p>
            <a:fld id="{C3FDE51E-0052-334C-A4B2-C567FE9F326F}" type="slidenum">
              <a:rPr lang="sv-SE" smtClean="0"/>
              <a:t>11</a:t>
            </a:fld>
            <a:endParaRPr lang="sv-SE"/>
          </a:p>
        </p:txBody>
      </p:sp>
      <p:grpSp>
        <p:nvGrpSpPr>
          <p:cNvPr id="2" name="Grupp 1"/>
          <p:cNvGrpSpPr/>
          <p:nvPr/>
        </p:nvGrpSpPr>
        <p:grpSpPr>
          <a:xfrm>
            <a:off x="335053" y="1776201"/>
            <a:ext cx="2551839" cy="2384733"/>
            <a:chOff x="335053" y="1776201"/>
            <a:chExt cx="2551839" cy="2384733"/>
          </a:xfrm>
        </p:grpSpPr>
        <p:sp>
          <p:nvSpPr>
            <p:cNvPr id="14" name="Google Shape;378;p46">
              <a:extLst>
                <a:ext uri="{FF2B5EF4-FFF2-40B4-BE49-F238E27FC236}">
                  <a16:creationId xmlns:a16="http://schemas.microsoft.com/office/drawing/2014/main" id="{3BCA5FEB-D92E-3743-B029-96C3F2952F15}"/>
                </a:ext>
              </a:extLst>
            </p:cNvPr>
            <p:cNvSpPr/>
            <p:nvPr/>
          </p:nvSpPr>
          <p:spPr>
            <a:xfrm>
              <a:off x="336176" y="1776201"/>
              <a:ext cx="2550716" cy="2384733"/>
            </a:xfrm>
            <a:prstGeom prst="roundRect">
              <a:avLst>
                <a:gd name="adj" fmla="val 7042"/>
              </a:avLst>
            </a:prstGeom>
            <a:solidFill>
              <a:srgbClr val="EFEAE5"/>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 </a:t>
              </a:r>
              <a:endParaRPr sz="1000">
                <a:solidFill>
                  <a:schemeClr val="dk1"/>
                </a:solidFill>
                <a:latin typeface="Proxima Nova"/>
                <a:ea typeface="Proxima Nova"/>
                <a:cs typeface="Proxima Nova"/>
                <a:sym typeface="Proxima Nova"/>
              </a:endParaRPr>
            </a:p>
          </p:txBody>
        </p:sp>
        <p:sp>
          <p:nvSpPr>
            <p:cNvPr id="15" name="Google Shape;386;p46">
              <a:extLst>
                <a:ext uri="{FF2B5EF4-FFF2-40B4-BE49-F238E27FC236}">
                  <a16:creationId xmlns:a16="http://schemas.microsoft.com/office/drawing/2014/main" id="{860CDDE0-47A9-3A49-A030-28DE1CE538F8}"/>
                </a:ext>
              </a:extLst>
            </p:cNvPr>
            <p:cNvSpPr txBox="1"/>
            <p:nvPr/>
          </p:nvSpPr>
          <p:spPr>
            <a:xfrm>
              <a:off x="335053" y="1776201"/>
              <a:ext cx="2444313" cy="2377405"/>
            </a:xfrm>
            <a:prstGeom prst="rect">
              <a:avLst/>
            </a:prstGeom>
            <a:noFill/>
            <a:ln>
              <a:noFill/>
            </a:ln>
          </p:spPr>
          <p:txBody>
            <a:bodyPr spcFirstLastPara="1" wrap="square" lIns="91425" tIns="91425" rIns="91425" bIns="91425" anchor="t" anchorCtr="0">
              <a:noAutofit/>
            </a:bodyPr>
            <a:lstStyle/>
            <a:p>
              <a:pPr marL="144000" lvl="0" indent="0" algn="l" rtl="0">
                <a:spcBef>
                  <a:spcPts val="600"/>
                </a:spcBef>
                <a:spcAft>
                  <a:spcPts val="600"/>
                </a:spcAft>
                <a:buNone/>
              </a:pPr>
              <a:r>
                <a:rPr lang="sv-SE" sz="1600" dirty="0">
                  <a:solidFill>
                    <a:schemeClr val="accent1"/>
                  </a:solidFill>
                  <a:latin typeface="Oswald Medium" pitchFamily="2" charset="0"/>
                  <a:ea typeface="Oswald Regular"/>
                  <a:cs typeface="Oswald Regular"/>
                  <a:sym typeface="Oswald Regular"/>
                </a:rPr>
                <a:t>Fler barn i </a:t>
              </a:r>
              <a:br>
                <a:rPr lang="sv-SE" sz="1600" dirty="0">
                  <a:solidFill>
                    <a:schemeClr val="accent1"/>
                  </a:solidFill>
                  <a:latin typeface="Oswald Medium" pitchFamily="2" charset="0"/>
                  <a:ea typeface="Oswald Regular"/>
                  <a:cs typeface="Oswald Regular"/>
                  <a:sym typeface="Oswald Regular"/>
                </a:rPr>
              </a:br>
              <a:r>
                <a:rPr lang="sv-SE" sz="1600" dirty="0">
                  <a:solidFill>
                    <a:schemeClr val="accent1"/>
                  </a:solidFill>
                  <a:latin typeface="Oswald Medium" pitchFamily="2" charset="0"/>
                  <a:ea typeface="Oswald Regular"/>
                  <a:cs typeface="Oswald Regular"/>
                  <a:sym typeface="Oswald Regular"/>
                </a:rPr>
                <a:t>krig än någonsin</a:t>
              </a:r>
              <a:endParaRPr sz="1600" dirty="0">
                <a:solidFill>
                  <a:schemeClr val="accent1"/>
                </a:solidFill>
                <a:latin typeface="Oswald Medium" pitchFamily="2" charset="0"/>
                <a:ea typeface="Oswald Regular"/>
                <a:cs typeface="Oswald Regular"/>
                <a:sym typeface="Oswald Regular"/>
              </a:endParaRPr>
            </a:p>
            <a:p>
              <a:pPr marL="144000">
                <a:spcBef>
                  <a:spcPts val="600"/>
                </a:spcBef>
                <a:spcAft>
                  <a:spcPts val="600"/>
                </a:spcAft>
              </a:pPr>
              <a:r>
                <a:rPr lang="sv-SE" sz="1200" dirty="0">
                  <a:latin typeface="Lato" panose="020F0502020204030203" pitchFamily="34" charset="0"/>
                </a:rPr>
                <a:t>Dagens konflikter ser annorlunda ut än förut. Krigen pågår längre och utkämpas allt oftare i städer och byar mitt bland civilbefolkningen. Idag lever nästan vart femte barn i ett krigsdrabbat område.</a:t>
              </a:r>
            </a:p>
          </p:txBody>
        </p:sp>
      </p:grpSp>
      <p:sp>
        <p:nvSpPr>
          <p:cNvPr id="27" name="Title 7">
            <a:extLst>
              <a:ext uri="{FF2B5EF4-FFF2-40B4-BE49-F238E27FC236}">
                <a16:creationId xmlns:a16="http://schemas.microsoft.com/office/drawing/2014/main" id="{5412091D-D60B-1D4E-9938-3B569F35F600}"/>
              </a:ext>
            </a:extLst>
          </p:cNvPr>
          <p:cNvSpPr>
            <a:spLocks noGrp="1"/>
          </p:cNvSpPr>
          <p:nvPr>
            <p:ph type="title"/>
          </p:nvPr>
        </p:nvSpPr>
        <p:spPr>
          <a:xfrm>
            <a:off x="566397" y="590424"/>
            <a:ext cx="11043520" cy="506900"/>
          </a:xfrm>
        </p:spPr>
        <p:txBody>
          <a:bodyPr>
            <a:normAutofit fontScale="90000"/>
          </a:bodyPr>
          <a:lstStyle/>
          <a:p>
            <a:r>
              <a:rPr lang="sv-SE" sz="4400" b="0">
                <a:solidFill>
                  <a:schemeClr val="bg1"/>
                </a:solidFill>
              </a:rPr>
              <a:t>IDAG ÄR VÅRT ARBETE VIKTIGARE ÄN NÅGONSIN</a:t>
            </a:r>
          </a:p>
        </p:txBody>
      </p:sp>
      <p:grpSp>
        <p:nvGrpSpPr>
          <p:cNvPr id="3" name="Grupp 2"/>
          <p:cNvGrpSpPr/>
          <p:nvPr/>
        </p:nvGrpSpPr>
        <p:grpSpPr>
          <a:xfrm>
            <a:off x="3191695" y="1760833"/>
            <a:ext cx="2358163" cy="2384733"/>
            <a:chOff x="3191695" y="1760833"/>
            <a:chExt cx="2358163" cy="2384733"/>
          </a:xfrm>
        </p:grpSpPr>
        <p:sp>
          <p:nvSpPr>
            <p:cNvPr id="23" name="Google Shape;378;p46">
              <a:extLst>
                <a:ext uri="{FF2B5EF4-FFF2-40B4-BE49-F238E27FC236}">
                  <a16:creationId xmlns:a16="http://schemas.microsoft.com/office/drawing/2014/main" id="{3BCA5FEB-D92E-3743-B029-96C3F2952F15}"/>
                </a:ext>
              </a:extLst>
            </p:cNvPr>
            <p:cNvSpPr/>
            <p:nvPr/>
          </p:nvSpPr>
          <p:spPr>
            <a:xfrm>
              <a:off x="3191696" y="1760833"/>
              <a:ext cx="2358162" cy="2384733"/>
            </a:xfrm>
            <a:prstGeom prst="roundRect">
              <a:avLst>
                <a:gd name="adj" fmla="val 7042"/>
              </a:avLst>
            </a:prstGeom>
            <a:solidFill>
              <a:srgbClr val="EFEAE5"/>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 </a:t>
              </a:r>
              <a:endParaRPr sz="1000">
                <a:solidFill>
                  <a:schemeClr val="dk1"/>
                </a:solidFill>
                <a:latin typeface="Proxima Nova"/>
                <a:ea typeface="Proxima Nova"/>
                <a:cs typeface="Proxima Nova"/>
                <a:sym typeface="Proxima Nova"/>
              </a:endParaRPr>
            </a:p>
          </p:txBody>
        </p:sp>
        <p:sp>
          <p:nvSpPr>
            <p:cNvPr id="29" name="Google Shape;386;p46">
              <a:extLst>
                <a:ext uri="{FF2B5EF4-FFF2-40B4-BE49-F238E27FC236}">
                  <a16:creationId xmlns:a16="http://schemas.microsoft.com/office/drawing/2014/main" id="{39371A38-49DA-5447-B426-8E256C199143}"/>
                </a:ext>
              </a:extLst>
            </p:cNvPr>
            <p:cNvSpPr txBox="1"/>
            <p:nvPr/>
          </p:nvSpPr>
          <p:spPr>
            <a:xfrm>
              <a:off x="3191695" y="1776202"/>
              <a:ext cx="2218505" cy="2353790"/>
            </a:xfrm>
            <a:prstGeom prst="rect">
              <a:avLst/>
            </a:prstGeom>
            <a:noFill/>
            <a:ln>
              <a:noFill/>
            </a:ln>
          </p:spPr>
          <p:txBody>
            <a:bodyPr spcFirstLastPara="1" wrap="square" lIns="91425" tIns="91425" rIns="91425" bIns="91425" anchor="t" anchorCtr="0">
              <a:noAutofit/>
            </a:bodyPr>
            <a:lstStyle/>
            <a:p>
              <a:pPr marL="180000" lvl="0" indent="0" algn="l" rtl="0">
                <a:spcBef>
                  <a:spcPts val="600"/>
                </a:spcBef>
                <a:spcAft>
                  <a:spcPts val="600"/>
                </a:spcAft>
                <a:buNone/>
              </a:pPr>
              <a:r>
                <a:rPr lang="sv-SE" sz="1600">
                  <a:solidFill>
                    <a:srgbClr val="E21C1C"/>
                  </a:solidFill>
                  <a:latin typeface="Oswald Medium" pitchFamily="2" charset="0"/>
                  <a:ea typeface="Oswald Regular"/>
                  <a:cs typeface="Oswald Regular"/>
                  <a:sym typeface="Oswald Regular"/>
                </a:rPr>
                <a:t>Långvariga och </a:t>
              </a:r>
              <a:br>
                <a:rPr lang="sv-SE" sz="1600">
                  <a:solidFill>
                    <a:srgbClr val="E21C1C"/>
                  </a:solidFill>
                  <a:latin typeface="Oswald Medium" pitchFamily="2" charset="0"/>
                  <a:ea typeface="Oswald Regular"/>
                  <a:cs typeface="Oswald Regular"/>
                  <a:sym typeface="Oswald Regular"/>
                </a:rPr>
              </a:br>
              <a:r>
                <a:rPr lang="sv-SE" sz="1600">
                  <a:solidFill>
                    <a:srgbClr val="E21C1C"/>
                  </a:solidFill>
                  <a:latin typeface="Oswald Medium" pitchFamily="2" charset="0"/>
                  <a:ea typeface="Oswald Regular"/>
                  <a:cs typeface="Oswald Regular"/>
                  <a:sym typeface="Oswald Regular"/>
                </a:rPr>
                <a:t>komplexa konflikter</a:t>
              </a:r>
              <a:endParaRPr sz="1600">
                <a:solidFill>
                  <a:srgbClr val="E21C1C"/>
                </a:solidFill>
                <a:latin typeface="Oswald Medium" pitchFamily="2" charset="0"/>
                <a:ea typeface="Oswald Regular"/>
                <a:cs typeface="Oswald Regular"/>
                <a:sym typeface="Oswald Regular"/>
              </a:endParaRPr>
            </a:p>
            <a:p>
              <a:pPr marL="180000">
                <a:spcBef>
                  <a:spcPts val="600"/>
                </a:spcBef>
                <a:spcAft>
                  <a:spcPts val="600"/>
                </a:spcAft>
              </a:pPr>
              <a:r>
                <a:rPr lang="sv-SE" sz="1200">
                  <a:latin typeface="Lato" panose="020F0502020204030203" pitchFamily="34" charset="0"/>
                </a:rPr>
                <a:t>Utdragna konflikter och våld har drivit miljontals familjer från sina hem och många av dessa till andra länder. Kriser och konflikter stoppar inte bara framsteg, de backar utvecklingen.</a:t>
              </a:r>
            </a:p>
            <a:p>
              <a:pPr marL="0" lvl="0" indent="0" algn="l" rtl="0">
                <a:lnSpc>
                  <a:spcPct val="115000"/>
                </a:lnSpc>
                <a:spcBef>
                  <a:spcPts val="0"/>
                </a:spcBef>
                <a:spcAft>
                  <a:spcPts val="0"/>
                </a:spcAft>
                <a:buNone/>
              </a:pPr>
              <a:endParaRPr sz="1100">
                <a:solidFill>
                  <a:srgbClr val="E21C1C"/>
                </a:solidFill>
                <a:latin typeface="Oswald Medium" pitchFamily="2" charset="0"/>
                <a:ea typeface="Oswald Regular"/>
                <a:cs typeface="Oswald Regular"/>
                <a:sym typeface="Oswald Regular"/>
              </a:endParaRPr>
            </a:p>
          </p:txBody>
        </p:sp>
      </p:grpSp>
      <p:grpSp>
        <p:nvGrpSpPr>
          <p:cNvPr id="5" name="Grupp 4"/>
          <p:cNvGrpSpPr/>
          <p:nvPr/>
        </p:nvGrpSpPr>
        <p:grpSpPr>
          <a:xfrm>
            <a:off x="335053" y="4528562"/>
            <a:ext cx="3326732" cy="1961811"/>
            <a:chOff x="335053" y="4528562"/>
            <a:chExt cx="3326732" cy="1961811"/>
          </a:xfrm>
        </p:grpSpPr>
        <p:sp>
          <p:nvSpPr>
            <p:cNvPr id="24" name="Google Shape;378;p46">
              <a:extLst>
                <a:ext uri="{FF2B5EF4-FFF2-40B4-BE49-F238E27FC236}">
                  <a16:creationId xmlns:a16="http://schemas.microsoft.com/office/drawing/2014/main" id="{3BCA5FEB-D92E-3743-B029-96C3F2952F15}"/>
                </a:ext>
              </a:extLst>
            </p:cNvPr>
            <p:cNvSpPr/>
            <p:nvPr/>
          </p:nvSpPr>
          <p:spPr>
            <a:xfrm>
              <a:off x="335630" y="4528563"/>
              <a:ext cx="3326155" cy="1961810"/>
            </a:xfrm>
            <a:prstGeom prst="roundRect">
              <a:avLst>
                <a:gd name="adj" fmla="val 7042"/>
              </a:avLst>
            </a:prstGeom>
            <a:solidFill>
              <a:srgbClr val="EFEAE5"/>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 </a:t>
              </a:r>
              <a:endParaRPr sz="1000">
                <a:solidFill>
                  <a:schemeClr val="dk1"/>
                </a:solidFill>
                <a:latin typeface="Proxima Nova"/>
                <a:ea typeface="Proxima Nova"/>
                <a:cs typeface="Proxima Nova"/>
                <a:sym typeface="Proxima Nova"/>
              </a:endParaRPr>
            </a:p>
          </p:txBody>
        </p:sp>
        <p:sp>
          <p:nvSpPr>
            <p:cNvPr id="19" name="Google Shape;386;p46">
              <a:extLst>
                <a:ext uri="{FF2B5EF4-FFF2-40B4-BE49-F238E27FC236}">
                  <a16:creationId xmlns:a16="http://schemas.microsoft.com/office/drawing/2014/main" id="{39371A38-49DA-5447-B426-8E256C199143}"/>
                </a:ext>
              </a:extLst>
            </p:cNvPr>
            <p:cNvSpPr txBox="1"/>
            <p:nvPr/>
          </p:nvSpPr>
          <p:spPr>
            <a:xfrm>
              <a:off x="335053" y="4528562"/>
              <a:ext cx="3187074" cy="1881301"/>
            </a:xfrm>
            <a:prstGeom prst="rect">
              <a:avLst/>
            </a:prstGeom>
            <a:noFill/>
            <a:ln>
              <a:noFill/>
            </a:ln>
          </p:spPr>
          <p:txBody>
            <a:bodyPr spcFirstLastPara="1" wrap="square" lIns="91425" tIns="91425" rIns="91425" bIns="91425" anchor="t" anchorCtr="0">
              <a:noAutofit/>
            </a:bodyPr>
            <a:lstStyle/>
            <a:p>
              <a:pPr marL="180000" lvl="0" indent="0" algn="l" rtl="0">
                <a:lnSpc>
                  <a:spcPct val="115000"/>
                </a:lnSpc>
                <a:spcBef>
                  <a:spcPts val="600"/>
                </a:spcBef>
                <a:spcAft>
                  <a:spcPts val="600"/>
                </a:spcAft>
                <a:buNone/>
              </a:pPr>
              <a:r>
                <a:rPr lang="sv-SE" sz="1600">
                  <a:solidFill>
                    <a:srgbClr val="E21C1C"/>
                  </a:solidFill>
                  <a:latin typeface="Oswald Medium" pitchFamily="2" charset="0"/>
                  <a:ea typeface="Oswald Regular"/>
                  <a:cs typeface="Oswald Regular"/>
                  <a:sym typeface="Oswald Regular"/>
                </a:rPr>
                <a:t>Pandemier hotar tryggheten</a:t>
              </a:r>
              <a:endParaRPr sz="1600">
                <a:solidFill>
                  <a:srgbClr val="E21C1C"/>
                </a:solidFill>
                <a:latin typeface="Oswald Medium" pitchFamily="2" charset="0"/>
                <a:ea typeface="Oswald Regular"/>
                <a:cs typeface="Oswald Regular"/>
                <a:sym typeface="Oswald Regular"/>
              </a:endParaRPr>
            </a:p>
            <a:p>
              <a:pPr marL="180000">
                <a:spcBef>
                  <a:spcPts val="600"/>
                </a:spcBef>
                <a:spcAft>
                  <a:spcPts val="600"/>
                </a:spcAft>
              </a:pPr>
              <a:r>
                <a:rPr lang="sv-SE" sz="1200">
                  <a:latin typeface="Lato" panose="020F0502020204030203" pitchFamily="34" charset="0"/>
                </a:rPr>
                <a:t>Globala pandemier skapar stora konsekvenser för barn, samhällen och organisationer. Barn påverkas värst i kristider, och i pandemier riskerar de att förlora föräldrar och missa skolgång. </a:t>
              </a:r>
            </a:p>
          </p:txBody>
        </p:sp>
      </p:grpSp>
      <p:grpSp>
        <p:nvGrpSpPr>
          <p:cNvPr id="6" name="Grupp 5"/>
          <p:cNvGrpSpPr/>
          <p:nvPr/>
        </p:nvGrpSpPr>
        <p:grpSpPr>
          <a:xfrm>
            <a:off x="3928480" y="4528562"/>
            <a:ext cx="4554428" cy="1961812"/>
            <a:chOff x="3928480" y="4528562"/>
            <a:chExt cx="4554428" cy="1961812"/>
          </a:xfrm>
        </p:grpSpPr>
        <p:sp>
          <p:nvSpPr>
            <p:cNvPr id="26" name="Google Shape;378;p46">
              <a:extLst>
                <a:ext uri="{FF2B5EF4-FFF2-40B4-BE49-F238E27FC236}">
                  <a16:creationId xmlns:a16="http://schemas.microsoft.com/office/drawing/2014/main" id="{3BCA5FEB-D92E-3743-B029-96C3F2952F15}"/>
                </a:ext>
              </a:extLst>
            </p:cNvPr>
            <p:cNvSpPr/>
            <p:nvPr/>
          </p:nvSpPr>
          <p:spPr>
            <a:xfrm>
              <a:off x="3928480" y="4528562"/>
              <a:ext cx="4431762" cy="1961812"/>
            </a:xfrm>
            <a:prstGeom prst="roundRect">
              <a:avLst>
                <a:gd name="adj" fmla="val 7042"/>
              </a:avLst>
            </a:prstGeom>
            <a:solidFill>
              <a:srgbClr val="EFEAE5"/>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 </a:t>
              </a:r>
              <a:endParaRPr sz="1000">
                <a:solidFill>
                  <a:schemeClr val="dk1"/>
                </a:solidFill>
                <a:latin typeface="Proxima Nova"/>
                <a:ea typeface="Proxima Nova"/>
                <a:cs typeface="Proxima Nova"/>
                <a:sym typeface="Proxima Nova"/>
              </a:endParaRPr>
            </a:p>
          </p:txBody>
        </p:sp>
        <p:sp>
          <p:nvSpPr>
            <p:cNvPr id="17" name="Google Shape;386;p46">
              <a:extLst>
                <a:ext uri="{FF2B5EF4-FFF2-40B4-BE49-F238E27FC236}">
                  <a16:creationId xmlns:a16="http://schemas.microsoft.com/office/drawing/2014/main" id="{4B91B754-BBC3-0A48-990A-7EF330B38A47}"/>
                </a:ext>
              </a:extLst>
            </p:cNvPr>
            <p:cNvSpPr txBox="1"/>
            <p:nvPr/>
          </p:nvSpPr>
          <p:spPr>
            <a:xfrm>
              <a:off x="3928481" y="4528562"/>
              <a:ext cx="4554427" cy="1851430"/>
            </a:xfrm>
            <a:prstGeom prst="rect">
              <a:avLst/>
            </a:prstGeom>
            <a:noFill/>
            <a:ln>
              <a:noFill/>
            </a:ln>
          </p:spPr>
          <p:txBody>
            <a:bodyPr spcFirstLastPara="1" wrap="square" lIns="91425" tIns="91425" rIns="91425" bIns="91425" anchor="t" anchorCtr="0">
              <a:noAutofit/>
            </a:bodyPr>
            <a:lstStyle/>
            <a:p>
              <a:pPr marL="180000" lvl="0" indent="0" algn="l" rtl="0">
                <a:lnSpc>
                  <a:spcPct val="115000"/>
                </a:lnSpc>
                <a:spcBef>
                  <a:spcPts val="600"/>
                </a:spcBef>
                <a:spcAft>
                  <a:spcPts val="600"/>
                </a:spcAft>
                <a:buNone/>
              </a:pPr>
              <a:r>
                <a:rPr lang="sv-SE" sz="1600">
                  <a:solidFill>
                    <a:srgbClr val="E21C1C"/>
                  </a:solidFill>
                  <a:latin typeface="Oswald Medium" pitchFamily="2" charset="0"/>
                  <a:ea typeface="Oswald Regular"/>
                  <a:cs typeface="Oswald Regular"/>
                  <a:sym typeface="Oswald Regular"/>
                </a:rPr>
                <a:t>Utmaningar för välfärdssamhället</a:t>
              </a:r>
              <a:endParaRPr sz="1600">
                <a:solidFill>
                  <a:srgbClr val="E21C1C"/>
                </a:solidFill>
                <a:latin typeface="Oswald Medium" pitchFamily="2" charset="0"/>
                <a:ea typeface="Oswald Regular"/>
                <a:cs typeface="Oswald Regular"/>
                <a:sym typeface="Oswald Regular"/>
              </a:endParaRPr>
            </a:p>
            <a:p>
              <a:pPr marL="180000">
                <a:spcBef>
                  <a:spcPts val="600"/>
                </a:spcBef>
                <a:spcAft>
                  <a:spcPts val="600"/>
                </a:spcAft>
              </a:pPr>
              <a:r>
                <a:rPr lang="sv-SE" sz="1200">
                  <a:latin typeface="Lato" panose="020F0502020204030203" pitchFamily="34" charset="0"/>
                </a:rPr>
                <a:t>Ökande hemlöshet bland barnfamiljer, integrationspolitik </a:t>
              </a:r>
              <a:br>
                <a:rPr lang="sv-SE" sz="1200">
                  <a:latin typeface="Lato" panose="020F0502020204030203" pitchFamily="34" charset="0"/>
                </a:rPr>
              </a:br>
              <a:r>
                <a:rPr lang="sv-SE" sz="1200">
                  <a:latin typeface="Lato" panose="020F0502020204030203" pitchFamily="34" charset="0"/>
                </a:rPr>
                <a:t>som försvårar för människor att bli en del av samhället, </a:t>
              </a:r>
              <a:br>
                <a:rPr lang="sv-SE" sz="1200">
                  <a:latin typeface="Lato" panose="020F0502020204030203" pitchFamily="34" charset="0"/>
                </a:rPr>
              </a:br>
              <a:r>
                <a:rPr lang="sv-SE" sz="1200">
                  <a:latin typeface="Lato" panose="020F0502020204030203" pitchFamily="34" charset="0"/>
                </a:rPr>
                <a:t>ensidigt fokus på kriminalitet och otrygghet i förorter och </a:t>
              </a:r>
              <a:br>
                <a:rPr lang="sv-SE" sz="1200">
                  <a:latin typeface="Lato" panose="020F0502020204030203" pitchFamily="34" charset="0"/>
                </a:rPr>
              </a:br>
              <a:r>
                <a:rPr lang="sv-SE" sz="1200">
                  <a:latin typeface="Lato" panose="020F0502020204030203" pitchFamily="34" charset="0"/>
                </a:rPr>
                <a:t>politiska låsningar inom skolan. Utmaningarna är många i </a:t>
              </a:r>
              <a:br>
                <a:rPr lang="sv-SE" sz="1200">
                  <a:latin typeface="Lato" panose="020F0502020204030203" pitchFamily="34" charset="0"/>
                </a:rPr>
              </a:br>
              <a:r>
                <a:rPr lang="sv-SE" sz="1200">
                  <a:latin typeface="Lato" panose="020F0502020204030203" pitchFamily="34" charset="0"/>
                </a:rPr>
                <a:t>det svenska välfärdssystemet, och konsekvenserna för barn </a:t>
              </a:r>
              <a:br>
                <a:rPr lang="sv-SE" sz="1200">
                  <a:latin typeface="Lato" panose="020F0502020204030203" pitchFamily="34" charset="0"/>
                </a:rPr>
              </a:br>
              <a:r>
                <a:rPr lang="sv-SE" sz="1200">
                  <a:latin typeface="Lato" panose="020F0502020204030203" pitchFamily="34" charset="0"/>
                </a:rPr>
                <a:t>är stora.</a:t>
              </a:r>
            </a:p>
          </p:txBody>
        </p:sp>
      </p:grpSp>
      <p:grpSp>
        <p:nvGrpSpPr>
          <p:cNvPr id="7" name="Grupp 6"/>
          <p:cNvGrpSpPr/>
          <p:nvPr/>
        </p:nvGrpSpPr>
        <p:grpSpPr>
          <a:xfrm>
            <a:off x="8622566" y="4528561"/>
            <a:ext cx="3326155" cy="1961812"/>
            <a:chOff x="8622566" y="4528561"/>
            <a:chExt cx="3326155" cy="1961812"/>
          </a:xfrm>
        </p:grpSpPr>
        <p:sp>
          <p:nvSpPr>
            <p:cNvPr id="30" name="Google Shape;378;p46">
              <a:extLst>
                <a:ext uri="{FF2B5EF4-FFF2-40B4-BE49-F238E27FC236}">
                  <a16:creationId xmlns:a16="http://schemas.microsoft.com/office/drawing/2014/main" id="{3BCA5FEB-D92E-3743-B029-96C3F2952F15}"/>
                </a:ext>
              </a:extLst>
            </p:cNvPr>
            <p:cNvSpPr/>
            <p:nvPr/>
          </p:nvSpPr>
          <p:spPr>
            <a:xfrm>
              <a:off x="8622566" y="4528563"/>
              <a:ext cx="3326155" cy="1961810"/>
            </a:xfrm>
            <a:prstGeom prst="roundRect">
              <a:avLst>
                <a:gd name="adj" fmla="val 7042"/>
              </a:avLst>
            </a:prstGeom>
            <a:solidFill>
              <a:srgbClr val="EFEAE5"/>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 </a:t>
              </a:r>
              <a:endParaRPr sz="1000">
                <a:solidFill>
                  <a:schemeClr val="dk1"/>
                </a:solidFill>
                <a:latin typeface="Proxima Nova"/>
                <a:ea typeface="Proxima Nova"/>
                <a:cs typeface="Proxima Nova"/>
                <a:sym typeface="Proxima Nova"/>
              </a:endParaRPr>
            </a:p>
          </p:txBody>
        </p:sp>
        <p:sp>
          <p:nvSpPr>
            <p:cNvPr id="21" name="Google Shape;386;p46">
              <a:extLst>
                <a:ext uri="{FF2B5EF4-FFF2-40B4-BE49-F238E27FC236}">
                  <a16:creationId xmlns:a16="http://schemas.microsoft.com/office/drawing/2014/main" id="{C6A91615-96CD-6449-A0CA-695DF2FFFFDD}"/>
                </a:ext>
              </a:extLst>
            </p:cNvPr>
            <p:cNvSpPr txBox="1"/>
            <p:nvPr/>
          </p:nvSpPr>
          <p:spPr>
            <a:xfrm>
              <a:off x="8622567" y="4528561"/>
              <a:ext cx="3231976" cy="1912459"/>
            </a:xfrm>
            <a:prstGeom prst="rect">
              <a:avLst/>
            </a:prstGeom>
            <a:noFill/>
            <a:ln>
              <a:noFill/>
            </a:ln>
          </p:spPr>
          <p:txBody>
            <a:bodyPr spcFirstLastPara="1" wrap="square" lIns="91425" tIns="91425" rIns="91425" bIns="91425" anchor="t" anchorCtr="0">
              <a:noAutofit/>
            </a:bodyPr>
            <a:lstStyle/>
            <a:p>
              <a:pPr marL="180000" lvl="0" indent="0" algn="l" rtl="0">
                <a:lnSpc>
                  <a:spcPct val="115000"/>
                </a:lnSpc>
                <a:spcBef>
                  <a:spcPts val="600"/>
                </a:spcBef>
                <a:spcAft>
                  <a:spcPts val="600"/>
                </a:spcAft>
                <a:buNone/>
              </a:pPr>
              <a:r>
                <a:rPr lang="sv-SE" sz="1600">
                  <a:solidFill>
                    <a:srgbClr val="E21C1C"/>
                  </a:solidFill>
                  <a:latin typeface="Oswald Medium" pitchFamily="2" charset="0"/>
                  <a:ea typeface="Oswald Regular"/>
                  <a:cs typeface="Oswald Regular"/>
                  <a:sym typeface="Oswald Regular"/>
                </a:rPr>
                <a:t>Växande klimatkris</a:t>
              </a:r>
              <a:endParaRPr sz="1600">
                <a:solidFill>
                  <a:srgbClr val="E21C1C"/>
                </a:solidFill>
                <a:latin typeface="Oswald Medium" pitchFamily="2" charset="0"/>
                <a:ea typeface="Oswald Regular"/>
                <a:cs typeface="Oswald Regular"/>
                <a:sym typeface="Oswald Regular"/>
              </a:endParaRPr>
            </a:p>
            <a:p>
              <a:pPr marL="180000">
                <a:spcBef>
                  <a:spcPts val="600"/>
                </a:spcBef>
                <a:spcAft>
                  <a:spcPts val="600"/>
                </a:spcAft>
              </a:pPr>
              <a:r>
                <a:rPr lang="sv-SE" sz="1200">
                  <a:latin typeface="Lato" panose="020F0502020204030203" pitchFamily="34" charset="0"/>
                </a:rPr>
                <a:t>Tyfoner, översvämningar, bränder och torka blir allt vanligare, och det är barnen som drabbas hårdast. Under de senaste </a:t>
              </a:r>
              <a:br>
                <a:rPr lang="sv-SE" sz="1200">
                  <a:latin typeface="Lato" panose="020F0502020204030203" pitchFamily="34" charset="0"/>
                </a:rPr>
              </a:br>
              <a:r>
                <a:rPr lang="sv-SE" sz="1200">
                  <a:latin typeface="Lato" panose="020F0502020204030203" pitchFamily="34" charset="0"/>
                </a:rPr>
                <a:t>20 åren har antalet naturkatastrofer i världen fördubblats. </a:t>
              </a:r>
            </a:p>
          </p:txBody>
        </p:sp>
      </p:grpSp>
    </p:spTree>
    <p:extLst>
      <p:ext uri="{BB962C8B-B14F-4D97-AF65-F5344CB8AC3E}">
        <p14:creationId xmlns:p14="http://schemas.microsoft.com/office/powerpoint/2010/main" val="34989953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Bildobjekt 27"/>
          <p:cNvPicPr>
            <a:picLocks noChangeAspect="1"/>
          </p:cNvPicPr>
          <p:nvPr/>
        </p:nvPicPr>
        <p:blipFill rotWithShape="1">
          <a:blip r:embed="rId3" cstate="screen">
            <a:extLst>
              <a:ext uri="{28A0092B-C50C-407E-A947-70E740481C1C}">
                <a14:useLocalDpi xmlns:a14="http://schemas.microsoft.com/office/drawing/2010/main"/>
              </a:ext>
            </a:extLst>
          </a:blip>
          <a:srcRect t="-2435" b="-1592"/>
          <a:stretch/>
        </p:blipFill>
        <p:spPr>
          <a:xfrm>
            <a:off x="479424" y="-190500"/>
            <a:ext cx="11712576" cy="7162800"/>
          </a:xfrm>
          <a:prstGeom prst="rect">
            <a:avLst/>
          </a:prstGeom>
        </p:spPr>
      </p:pic>
      <p:sp>
        <p:nvSpPr>
          <p:cNvPr id="3" name="Rubrik 2">
            <a:extLst>
              <a:ext uri="{FF2B5EF4-FFF2-40B4-BE49-F238E27FC236}">
                <a16:creationId xmlns:a16="http://schemas.microsoft.com/office/drawing/2014/main" id="{5E942FE3-DBD4-A770-8E6F-F7E48960C75C}"/>
              </a:ext>
            </a:extLst>
          </p:cNvPr>
          <p:cNvSpPr>
            <a:spLocks noGrp="1"/>
          </p:cNvSpPr>
          <p:nvPr>
            <p:ph type="title"/>
          </p:nvPr>
        </p:nvSpPr>
        <p:spPr>
          <a:xfrm>
            <a:off x="832104" y="640184"/>
            <a:ext cx="11512296" cy="905256"/>
          </a:xfrm>
        </p:spPr>
        <p:txBody>
          <a:bodyPr>
            <a:normAutofit fontScale="90000"/>
          </a:bodyPr>
          <a:lstStyle/>
          <a:p>
            <a:r>
              <a:rPr lang="sv-SE" sz="4400" b="0">
                <a:solidFill>
                  <a:schemeClr val="bg1"/>
                </a:solidFill>
              </a:rPr>
              <a:t>ENGAGEMANG FRÅN MÅNGA MÖJLIGGÖR VÅRT ARBETE</a:t>
            </a:r>
            <a:endParaRPr lang="sv-SE">
              <a:solidFill>
                <a:schemeClr val="bg1"/>
              </a:solidFill>
            </a:endParaRPr>
          </a:p>
        </p:txBody>
      </p:sp>
      <p:sp>
        <p:nvSpPr>
          <p:cNvPr id="4" name="Slide Number Placeholder 3"/>
          <p:cNvSpPr>
            <a:spLocks noGrp="1"/>
          </p:cNvSpPr>
          <p:nvPr>
            <p:ph type="sldNum" sz="quarter" idx="12"/>
          </p:nvPr>
        </p:nvSpPr>
        <p:spPr/>
        <p:txBody>
          <a:bodyPr/>
          <a:lstStyle/>
          <a:p>
            <a:fld id="{C3FDE51E-0052-334C-A4B2-C567FE9F326F}" type="slidenum">
              <a:rPr lang="sv-SE" smtClean="0"/>
              <a:t>12</a:t>
            </a:fld>
            <a:endParaRPr lang="sv-SE"/>
          </a:p>
        </p:txBody>
      </p:sp>
      <p:sp>
        <p:nvSpPr>
          <p:cNvPr id="17" name="Google Shape;311;p42">
            <a:extLst>
              <a:ext uri="{FF2B5EF4-FFF2-40B4-BE49-F238E27FC236}">
                <a16:creationId xmlns:a16="http://schemas.microsoft.com/office/drawing/2014/main" id="{2CC9280B-1DA4-2740-81DF-3DDC755B2170}"/>
              </a:ext>
            </a:extLst>
          </p:cNvPr>
          <p:cNvSpPr/>
          <p:nvPr/>
        </p:nvSpPr>
        <p:spPr>
          <a:xfrm>
            <a:off x="763605" y="2196710"/>
            <a:ext cx="2218134" cy="3104159"/>
          </a:xfrm>
          <a:prstGeom prst="roundRect">
            <a:avLst>
              <a:gd name="adj" fmla="val 16667"/>
            </a:avLst>
          </a:prstGeom>
          <a:noFill/>
          <a:ln>
            <a:noFill/>
          </a:ln>
        </p:spPr>
        <p:txBody>
          <a:bodyPr spcFirstLastPara="1" wrap="square" lIns="91425" tIns="91425" rIns="91425" bIns="91425" anchor="ctr" anchorCtr="0">
            <a:noAutofit/>
          </a:bodyPr>
          <a:lstStyle/>
          <a:p>
            <a:pPr lvl="0"/>
            <a:r>
              <a:rPr lang="en" sz="2000" dirty="0">
                <a:solidFill>
                  <a:schemeClr val="bg1"/>
                </a:solidFill>
                <a:latin typeface="Oswald Medium" pitchFamily="2" charset="0"/>
                <a:ea typeface="Oswald Regular"/>
                <a:cs typeface="Oswald Regular"/>
                <a:sym typeface="Oswald Regular"/>
              </a:rPr>
              <a:t>MEDLEMMAR</a:t>
            </a:r>
          </a:p>
          <a:p>
            <a:pPr lvl="0"/>
            <a:endParaRPr lang="en" sz="2000" dirty="0">
              <a:solidFill>
                <a:schemeClr val="bg1"/>
              </a:solidFill>
              <a:latin typeface="Oswald Medium" pitchFamily="2" charset="0"/>
              <a:ea typeface="Oswald Regular"/>
              <a:cs typeface="Oswald Regular"/>
              <a:sym typeface="Oswald Regular"/>
            </a:endParaRPr>
          </a:p>
          <a:p>
            <a:pPr lvl="0"/>
            <a:r>
              <a:rPr lang="sv-SE" sz="2000" dirty="0">
                <a:solidFill>
                  <a:schemeClr val="bg1"/>
                </a:solidFill>
                <a:latin typeface="Oswald Medium" pitchFamily="2" charset="0"/>
                <a:ea typeface="Oswald Regular"/>
                <a:cs typeface="Oswald Regular"/>
                <a:sym typeface="Oswald Regular"/>
              </a:rPr>
              <a:t>OPINIONSBILDARE</a:t>
            </a:r>
          </a:p>
          <a:p>
            <a:endParaRPr lang="sv-SE" sz="2000" dirty="0">
              <a:solidFill>
                <a:schemeClr val="bg1"/>
              </a:solidFill>
              <a:latin typeface="Oswald Medium" pitchFamily="2" charset="0"/>
              <a:ea typeface="Oswald Regular"/>
              <a:cs typeface="Oswald Regular"/>
              <a:sym typeface="Oswald Regular"/>
            </a:endParaRPr>
          </a:p>
          <a:p>
            <a:r>
              <a:rPr lang="en" sz="2000" dirty="0">
                <a:solidFill>
                  <a:schemeClr val="bg1"/>
                </a:solidFill>
                <a:latin typeface="Oswald Medium" pitchFamily="2" charset="0"/>
                <a:ea typeface="Oswald Regular"/>
                <a:cs typeface="Oswald Regular"/>
                <a:sym typeface="Oswald Regular"/>
              </a:rPr>
              <a:t>FÖRETAG</a:t>
            </a:r>
            <a:r>
              <a:rPr lang="sv-SE" sz="2000" dirty="0">
                <a:solidFill>
                  <a:schemeClr val="bg1"/>
                </a:solidFill>
                <a:latin typeface="Oswald Medium" pitchFamily="2" charset="0"/>
                <a:ea typeface="Oswald Regular"/>
                <a:cs typeface="Oswald Regular"/>
                <a:sym typeface="Oswald Regular"/>
              </a:rPr>
              <a:t> </a:t>
            </a:r>
          </a:p>
          <a:p>
            <a:endParaRPr lang="sv-SE" sz="2000" dirty="0">
              <a:solidFill>
                <a:schemeClr val="bg1"/>
              </a:solidFill>
              <a:latin typeface="Oswald Medium" pitchFamily="2" charset="0"/>
              <a:ea typeface="Oswald Regular"/>
              <a:cs typeface="Oswald Regular"/>
              <a:sym typeface="Oswald Regular"/>
            </a:endParaRPr>
          </a:p>
          <a:p>
            <a:pPr lvl="0"/>
            <a:endParaRPr sz="2000" dirty="0">
              <a:solidFill>
                <a:schemeClr val="bg1"/>
              </a:solidFill>
              <a:latin typeface="Oswald Medium" pitchFamily="2" charset="0"/>
              <a:ea typeface="Oswald Regular"/>
              <a:cs typeface="Oswald Regular"/>
              <a:sym typeface="Oswald Regular"/>
            </a:endParaRPr>
          </a:p>
        </p:txBody>
      </p:sp>
      <p:sp>
        <p:nvSpPr>
          <p:cNvPr id="2" name="Google Shape;311;p42">
            <a:extLst>
              <a:ext uri="{FF2B5EF4-FFF2-40B4-BE49-F238E27FC236}">
                <a16:creationId xmlns:a16="http://schemas.microsoft.com/office/drawing/2014/main" id="{7EB30B03-59B5-EB2D-6998-B6FF7CB42210}"/>
              </a:ext>
            </a:extLst>
          </p:cNvPr>
          <p:cNvSpPr/>
          <p:nvPr/>
        </p:nvSpPr>
        <p:spPr>
          <a:xfrm>
            <a:off x="8765516" y="2196709"/>
            <a:ext cx="2947060" cy="3104159"/>
          </a:xfrm>
          <a:prstGeom prst="roundRect">
            <a:avLst>
              <a:gd name="adj" fmla="val 16667"/>
            </a:avLst>
          </a:prstGeom>
          <a:noFill/>
          <a:ln>
            <a:noFill/>
          </a:ln>
        </p:spPr>
        <p:txBody>
          <a:bodyPr spcFirstLastPara="1" wrap="square" lIns="91425" tIns="91425" rIns="91425" bIns="91425" anchor="ctr" anchorCtr="0">
            <a:noAutofit/>
          </a:bodyPr>
          <a:lstStyle/>
          <a:p>
            <a:r>
              <a:rPr lang="sv-SE" sz="2000" dirty="0">
                <a:solidFill>
                  <a:schemeClr val="bg1"/>
                </a:solidFill>
                <a:latin typeface="Oswald Medium" pitchFamily="2" charset="0"/>
                <a:ea typeface="Oswald Regular"/>
                <a:cs typeface="Oswald Regular"/>
                <a:sym typeface="Oswald Regular"/>
              </a:rPr>
              <a:t>BARN OCH DERAS FAMILJER</a:t>
            </a:r>
            <a:endParaRPr lang="en" sz="2000" dirty="0">
              <a:solidFill>
                <a:schemeClr val="bg1"/>
              </a:solidFill>
              <a:latin typeface="Oswald Medium" pitchFamily="2" charset="0"/>
              <a:ea typeface="Oswald Regular"/>
              <a:cs typeface="Oswald Regular"/>
              <a:sym typeface="Oswald Regular"/>
            </a:endParaRPr>
          </a:p>
          <a:p>
            <a:pPr lvl="0"/>
            <a:endParaRPr lang="en" sz="800" dirty="0">
              <a:solidFill>
                <a:schemeClr val="bg1"/>
              </a:solidFill>
              <a:latin typeface="Oswald Medium" pitchFamily="2" charset="0"/>
              <a:ea typeface="Oswald Regular"/>
              <a:cs typeface="Oswald Regular"/>
              <a:sym typeface="Oswald Regular"/>
            </a:endParaRPr>
          </a:p>
          <a:p>
            <a:r>
              <a:rPr lang="en" sz="2000" dirty="0">
                <a:solidFill>
                  <a:schemeClr val="bg1"/>
                </a:solidFill>
                <a:latin typeface="Oswald Medium" pitchFamily="2" charset="0"/>
                <a:ea typeface="Oswald Regular"/>
                <a:cs typeface="Oswald Regular"/>
                <a:sym typeface="Oswald Regular"/>
              </a:rPr>
              <a:t>GIVARE</a:t>
            </a:r>
          </a:p>
          <a:p>
            <a:endParaRPr lang="sv-SE" sz="800" dirty="0">
              <a:solidFill>
                <a:schemeClr val="bg1"/>
              </a:solidFill>
              <a:latin typeface="Oswald Medium" pitchFamily="2" charset="0"/>
              <a:ea typeface="Oswald Regular"/>
              <a:cs typeface="Oswald Regular"/>
              <a:sym typeface="Oswald Regular"/>
            </a:endParaRPr>
          </a:p>
          <a:p>
            <a:r>
              <a:rPr lang="sv-SE" sz="2000" dirty="0">
                <a:solidFill>
                  <a:schemeClr val="bg1"/>
                </a:solidFill>
                <a:latin typeface="Oswald Medium" pitchFamily="2" charset="0"/>
                <a:ea typeface="Oswald Regular"/>
                <a:cs typeface="Oswald Regular"/>
                <a:sym typeface="Oswald Regular"/>
              </a:rPr>
              <a:t>SAMARBETSPARTNERS</a:t>
            </a:r>
          </a:p>
          <a:p>
            <a:endParaRPr lang="sv-SE" sz="800" dirty="0">
              <a:solidFill>
                <a:schemeClr val="bg1"/>
              </a:solidFill>
              <a:latin typeface="Oswald Medium" pitchFamily="2" charset="0"/>
              <a:ea typeface="Oswald Regular"/>
              <a:cs typeface="Oswald Regular"/>
              <a:sym typeface="Oswald Regular"/>
            </a:endParaRPr>
          </a:p>
          <a:p>
            <a:r>
              <a:rPr lang="sv-SE" sz="2000" dirty="0">
                <a:solidFill>
                  <a:schemeClr val="bg1"/>
                </a:solidFill>
                <a:latin typeface="Oswald Medium" pitchFamily="2" charset="0"/>
                <a:ea typeface="Oswald Regular"/>
                <a:cs typeface="Oswald Regular"/>
                <a:sym typeface="Oswald Regular"/>
              </a:rPr>
              <a:t>med flera</a:t>
            </a:r>
          </a:p>
          <a:p>
            <a:endParaRPr lang="sv-SE" sz="2000" dirty="0">
              <a:solidFill>
                <a:schemeClr val="bg1"/>
              </a:solidFill>
              <a:latin typeface="Oswald Medium" pitchFamily="2" charset="0"/>
              <a:ea typeface="Oswald Regular"/>
              <a:cs typeface="Oswald Regular"/>
              <a:sym typeface="Oswald Regular"/>
            </a:endParaRPr>
          </a:p>
          <a:p>
            <a:pPr lvl="0"/>
            <a:endParaRPr sz="2000" dirty="0">
              <a:solidFill>
                <a:schemeClr val="bg1"/>
              </a:solidFill>
              <a:latin typeface="Oswald Medium" pitchFamily="2" charset="0"/>
              <a:ea typeface="Oswald Regular"/>
              <a:cs typeface="Oswald Regular"/>
              <a:sym typeface="Oswald Regular"/>
            </a:endParaRPr>
          </a:p>
        </p:txBody>
      </p:sp>
    </p:spTree>
    <p:extLst>
      <p:ext uri="{BB962C8B-B14F-4D97-AF65-F5344CB8AC3E}">
        <p14:creationId xmlns:p14="http://schemas.microsoft.com/office/powerpoint/2010/main" val="6328938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pic>
        <p:nvPicPr>
          <p:cNvPr id="2" name="Bildobjekt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9425" y="1"/>
            <a:ext cx="11712575" cy="6858000"/>
          </a:xfrm>
          <a:prstGeom prst="rect">
            <a:avLst/>
          </a:prstGeom>
        </p:spPr>
      </p:pic>
      <p:sp>
        <p:nvSpPr>
          <p:cNvPr id="5" name="Google Shape;696;p67"/>
          <p:cNvSpPr txBox="1"/>
          <p:nvPr/>
        </p:nvSpPr>
        <p:spPr>
          <a:xfrm>
            <a:off x="7252900" y="1237120"/>
            <a:ext cx="4891475" cy="2997794"/>
          </a:xfrm>
          <a:prstGeom prst="rect">
            <a:avLst/>
          </a:prstGeom>
          <a:noFill/>
          <a:ln>
            <a:noFill/>
          </a:ln>
        </p:spPr>
        <p:txBody>
          <a:bodyPr spcFirstLastPara="1" wrap="square" lIns="121900" tIns="121900" rIns="121900" bIns="121900" anchor="t" anchorCtr="0">
            <a:noAutofit/>
          </a:bodyPr>
          <a:lstStyle/>
          <a:p>
            <a:pPr>
              <a:buClr>
                <a:prstClr val="black"/>
              </a:buClr>
              <a:buSzPts val="1100"/>
              <a:defRPr/>
            </a:pPr>
            <a:r>
              <a:rPr lang="en" sz="4000" dirty="0">
                <a:solidFill>
                  <a:schemeClr val="accent1"/>
                </a:solidFill>
                <a:latin typeface="Oswald Medium" pitchFamily="2" charset="0"/>
                <a:ea typeface="Oswald Regular"/>
                <a:cs typeface="Oswald Regular"/>
                <a:sym typeface="Oswald Regular"/>
              </a:rPr>
              <a:t>VÅRT LÖFTE:</a:t>
            </a:r>
          </a:p>
          <a:p>
            <a:pPr marL="0" marR="0" lvl="0" indent="0" algn="l" defTabSz="914400" rtl="0" eaLnBrk="1" fontAlgn="auto" latinLnBrk="0" hangingPunct="1">
              <a:lnSpc>
                <a:spcPct val="100000"/>
              </a:lnSpc>
              <a:spcBef>
                <a:spcPts val="0"/>
              </a:spcBef>
              <a:spcAft>
                <a:spcPts val="0"/>
              </a:spcAft>
              <a:buClr>
                <a:prstClr val="black"/>
              </a:buClr>
              <a:buSzPts val="1100"/>
              <a:buFontTx/>
              <a:buNone/>
              <a:tabLst/>
              <a:defRPr/>
            </a:pPr>
            <a:r>
              <a:rPr kumimoji="0" lang="en" sz="4000" b="0" i="0" u="none" strike="noStrike" kern="1200" cap="none" spc="0" normalizeH="0" baseline="0" noProof="0" dirty="0">
                <a:ln>
                  <a:noFill/>
                </a:ln>
                <a:solidFill>
                  <a:schemeClr val="bg1"/>
                </a:solidFill>
                <a:effectLst/>
                <a:uLnTx/>
                <a:uFillTx/>
                <a:latin typeface="Oswald Medium" pitchFamily="2" charset="0"/>
                <a:ea typeface="Oswald Regular"/>
                <a:cs typeface="Oswald Regular"/>
                <a:sym typeface="Oswald Regular"/>
              </a:rPr>
              <a:t>VARJE DAG GÖR VI </a:t>
            </a:r>
            <a:br>
              <a:rPr kumimoji="0" lang="en" sz="4000" b="0" i="0" u="none" strike="noStrike" kern="1200" cap="none" spc="0" normalizeH="0" baseline="0" noProof="0" dirty="0">
                <a:ln>
                  <a:noFill/>
                </a:ln>
                <a:solidFill>
                  <a:schemeClr val="bg1"/>
                </a:solidFill>
                <a:effectLst/>
                <a:uLnTx/>
                <a:uFillTx/>
                <a:latin typeface="Oswald Medium" pitchFamily="2" charset="0"/>
                <a:ea typeface="Oswald Regular"/>
                <a:cs typeface="Oswald Regular"/>
                <a:sym typeface="Oswald Regular"/>
              </a:rPr>
            </a:br>
            <a:r>
              <a:rPr kumimoji="0" lang="en" sz="4000" b="0" i="0" u="none" strike="noStrike" kern="1200" cap="none" spc="0" normalizeH="0" baseline="0" noProof="0" dirty="0">
                <a:ln>
                  <a:noFill/>
                </a:ln>
                <a:solidFill>
                  <a:schemeClr val="bg1"/>
                </a:solidFill>
                <a:effectLst/>
                <a:uLnTx/>
                <a:uFillTx/>
                <a:latin typeface="Oswald Medium" pitchFamily="2" charset="0"/>
                <a:ea typeface="Oswald Regular"/>
                <a:cs typeface="Oswald Regular"/>
                <a:sym typeface="Oswald Regular"/>
              </a:rPr>
              <a:t>VÄRLDEN LITE </a:t>
            </a:r>
            <a:br>
              <a:rPr kumimoji="0" lang="en" sz="4000" b="0" i="0" u="none" strike="noStrike" kern="1200" cap="none" spc="0" normalizeH="0" baseline="0" noProof="0" dirty="0">
                <a:ln>
                  <a:noFill/>
                </a:ln>
                <a:solidFill>
                  <a:schemeClr val="bg1"/>
                </a:solidFill>
                <a:effectLst/>
                <a:uLnTx/>
                <a:uFillTx/>
                <a:latin typeface="Oswald Medium" pitchFamily="2" charset="0"/>
                <a:ea typeface="Oswald Regular"/>
                <a:cs typeface="Oswald Regular"/>
                <a:sym typeface="Oswald Regular"/>
              </a:rPr>
            </a:br>
            <a:r>
              <a:rPr kumimoji="0" lang="en" sz="4000" b="0" i="0" u="none" strike="noStrike" kern="1200" cap="none" spc="0" normalizeH="0" baseline="0" noProof="0" dirty="0">
                <a:ln>
                  <a:noFill/>
                </a:ln>
                <a:solidFill>
                  <a:schemeClr val="bg1"/>
                </a:solidFill>
                <a:effectLst/>
                <a:uLnTx/>
                <a:uFillTx/>
                <a:latin typeface="Oswald Medium" pitchFamily="2" charset="0"/>
                <a:ea typeface="Oswald Regular"/>
                <a:cs typeface="Oswald Regular"/>
                <a:sym typeface="Oswald Regular"/>
              </a:rPr>
              <a:t>BÄTTRE FÖR BARN</a:t>
            </a:r>
            <a:endParaRPr kumimoji="0" lang="sv-SE" sz="4000" b="0" i="0" u="none" strike="noStrike" kern="1200" cap="none" spc="0" normalizeH="0" baseline="0" noProof="0" dirty="0">
              <a:ln>
                <a:noFill/>
              </a:ln>
              <a:solidFill>
                <a:schemeClr val="bg1"/>
              </a:solidFill>
              <a:effectLst/>
              <a:uLnTx/>
              <a:uFillTx/>
              <a:latin typeface="Oswald Medium" pitchFamily="2" charset="0"/>
              <a:ea typeface="Oswald Regular"/>
              <a:cs typeface="Oswald Regular"/>
              <a:sym typeface="Oswald Regular"/>
            </a:endParaRPr>
          </a:p>
        </p:txBody>
      </p:sp>
      <p:sp>
        <p:nvSpPr>
          <p:cNvPr id="3" name="Slide Number Placeholder 2">
            <a:extLst>
              <a:ext uri="{FF2B5EF4-FFF2-40B4-BE49-F238E27FC236}">
                <a16:creationId xmlns:a16="http://schemas.microsoft.com/office/drawing/2014/main" id="{33B4B0DF-CF63-1C0A-CC86-DD9E657834A4}"/>
              </a:ext>
            </a:extLst>
          </p:cNvPr>
          <p:cNvSpPr>
            <a:spLocks noGrp="1"/>
          </p:cNvSpPr>
          <p:nvPr>
            <p:ph type="sldNum" sz="quarter" idx="13"/>
          </p:nvPr>
        </p:nvSpPr>
        <p:spPr/>
        <p:txBody>
          <a:bodyPr/>
          <a:lstStyle/>
          <a:p>
            <a:fld id="{BF413B3B-BFB3-42E3-B409-FAAF558C2ACC}" type="slidenum">
              <a:rPr lang="en-UK" smtClean="0"/>
              <a:pPr/>
              <a:t>13</a:t>
            </a:fld>
            <a:endParaRPr lang="en-UK"/>
          </a:p>
        </p:txBody>
      </p:sp>
    </p:spTree>
    <p:extLst>
      <p:ext uri="{BB962C8B-B14F-4D97-AF65-F5344CB8AC3E}">
        <p14:creationId xmlns:p14="http://schemas.microsoft.com/office/powerpoint/2010/main" val="530081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FDE614E1-C121-AD43-9590-6CA9ECDFBAB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79424" y="1665288"/>
            <a:ext cx="11233151" cy="464343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normAutofit/>
          </a:bodyPr>
          <a:lstStyle/>
          <a:p>
            <a:r>
              <a:rPr lang="sv-SE" sz="4000" b="0"/>
              <a:t>TILLSAMMANS SKAPAR VI EN HÅLLBAR VÄRLD</a:t>
            </a:r>
          </a:p>
        </p:txBody>
      </p:sp>
      <p:sp>
        <p:nvSpPr>
          <p:cNvPr id="4" name="Slide Number Placeholder 3"/>
          <p:cNvSpPr>
            <a:spLocks noGrp="1"/>
          </p:cNvSpPr>
          <p:nvPr>
            <p:ph type="sldNum" sz="quarter" idx="12"/>
          </p:nvPr>
        </p:nvSpPr>
        <p:spPr/>
        <p:txBody>
          <a:bodyPr/>
          <a:lstStyle/>
          <a:p>
            <a:fld id="{C3FDE51E-0052-334C-A4B2-C567FE9F326F}" type="slidenum">
              <a:rPr lang="sv-SE" smtClean="0"/>
              <a:t>14</a:t>
            </a:fld>
            <a:endParaRPr lang="sv-SE"/>
          </a:p>
        </p:txBody>
      </p:sp>
      <p:sp>
        <p:nvSpPr>
          <p:cNvPr id="20" name="Google Shape;306;p42">
            <a:extLst>
              <a:ext uri="{FF2B5EF4-FFF2-40B4-BE49-F238E27FC236}">
                <a16:creationId xmlns:a16="http://schemas.microsoft.com/office/drawing/2014/main" id="{6D99AE8F-F012-744C-AC9C-C04EFE01420B}"/>
              </a:ext>
            </a:extLst>
          </p:cNvPr>
          <p:cNvSpPr txBox="1"/>
          <p:nvPr/>
        </p:nvSpPr>
        <p:spPr>
          <a:xfrm>
            <a:off x="740351" y="4385424"/>
            <a:ext cx="3779610" cy="1765005"/>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sv-SE" sz="3000">
                <a:solidFill>
                  <a:schemeClr val="bg1"/>
                </a:solidFill>
                <a:latin typeface="Oswald Medium" pitchFamily="2" charset="0"/>
                <a:ea typeface="Oswald Regular"/>
                <a:cs typeface="Oswald Regular"/>
                <a:sym typeface="Oswald Regular"/>
              </a:rPr>
              <a:t>ATT SAMARBETA MED </a:t>
            </a:r>
            <a:r>
              <a:rPr lang="sv-SE" sz="3000">
                <a:solidFill>
                  <a:schemeClr val="bg2"/>
                </a:solidFill>
                <a:latin typeface="Oswald Medium" pitchFamily="2" charset="0"/>
                <a:ea typeface="Oswald Regular"/>
                <a:cs typeface="Oswald Regular"/>
                <a:sym typeface="Oswald Regular"/>
              </a:rPr>
              <a:t>RÄDDA BARNEN </a:t>
            </a:r>
            <a:r>
              <a:rPr lang="sv-SE" sz="3000">
                <a:solidFill>
                  <a:schemeClr val="bg1"/>
                </a:solidFill>
                <a:latin typeface="Oswald Medium" pitchFamily="2" charset="0"/>
                <a:ea typeface="Oswald Regular"/>
                <a:cs typeface="Oswald Regular"/>
                <a:sym typeface="Oswald Regular"/>
              </a:rPr>
              <a:t>ÄR ATT INVESTERA I FRAMTIDEN</a:t>
            </a:r>
          </a:p>
          <a:p>
            <a:pPr marL="0" lvl="0" indent="0" algn="l" rtl="0">
              <a:lnSpc>
                <a:spcPct val="115000"/>
              </a:lnSpc>
              <a:spcBef>
                <a:spcPts val="0"/>
              </a:spcBef>
              <a:spcAft>
                <a:spcPts val="0"/>
              </a:spcAft>
              <a:buNone/>
            </a:pPr>
            <a:endParaRPr lang="sv-SE" sz="900">
              <a:latin typeface="Oswald Regular"/>
              <a:ea typeface="Oswald Regular"/>
              <a:cs typeface="Oswald Regular"/>
              <a:sym typeface="Oswald Regular"/>
            </a:endParaRPr>
          </a:p>
        </p:txBody>
      </p:sp>
      <p:sp>
        <p:nvSpPr>
          <p:cNvPr id="24" name="Google Shape;306;p42">
            <a:extLst>
              <a:ext uri="{FF2B5EF4-FFF2-40B4-BE49-F238E27FC236}">
                <a16:creationId xmlns:a16="http://schemas.microsoft.com/office/drawing/2014/main" id="{6D99AE8F-F012-744C-AC9C-C04EFE01420B}"/>
              </a:ext>
            </a:extLst>
          </p:cNvPr>
          <p:cNvSpPr txBox="1"/>
          <p:nvPr/>
        </p:nvSpPr>
        <p:spPr>
          <a:xfrm>
            <a:off x="8043746" y="1935631"/>
            <a:ext cx="3565953" cy="1698317"/>
          </a:xfrm>
          <a:prstGeom prst="rect">
            <a:avLst/>
          </a:prstGeom>
          <a:noFill/>
          <a:ln>
            <a:noFill/>
          </a:ln>
        </p:spPr>
        <p:txBody>
          <a:bodyPr spcFirstLastPara="1" wrap="square" lIns="91425" tIns="91425" rIns="91425" bIns="91425" anchor="ctr" anchorCtr="0">
            <a:noAutofit/>
          </a:bodyPr>
          <a:lstStyle/>
          <a:p>
            <a:pPr lvl="0" algn="r"/>
            <a:r>
              <a:rPr lang="sv-SE">
                <a:solidFill>
                  <a:schemeClr val="bg1"/>
                </a:solidFill>
                <a:latin typeface="Lato" panose="020F0502020204030203" pitchFamily="34" charset="0"/>
                <a:ea typeface="Proxima Nova"/>
                <a:cs typeface="Proxima Nova"/>
                <a:sym typeface="Proxima Nova"/>
              </a:rPr>
              <a:t>Barnen är nyckeln till framtiden och tillsammans med våra partners låser vi upp möjligheter för en bättre värld, för barnen </a:t>
            </a:r>
            <a:br>
              <a:rPr lang="sv-SE">
                <a:solidFill>
                  <a:schemeClr val="bg1"/>
                </a:solidFill>
                <a:latin typeface="Lato" panose="020F0502020204030203" pitchFamily="34" charset="0"/>
                <a:ea typeface="Proxima Nova"/>
                <a:cs typeface="Proxima Nova"/>
                <a:sym typeface="Proxima Nova"/>
              </a:rPr>
            </a:br>
            <a:r>
              <a:rPr lang="sv-SE">
                <a:solidFill>
                  <a:schemeClr val="bg1"/>
                </a:solidFill>
                <a:latin typeface="Lato" panose="020F0502020204030203" pitchFamily="34" charset="0"/>
                <a:ea typeface="Proxima Nova"/>
                <a:cs typeface="Proxima Nova"/>
                <a:sym typeface="Proxima Nova"/>
              </a:rPr>
              <a:t>och för framtiden.</a:t>
            </a:r>
          </a:p>
        </p:txBody>
      </p:sp>
    </p:spTree>
    <p:extLst>
      <p:ext uri="{BB962C8B-B14F-4D97-AF65-F5344CB8AC3E}">
        <p14:creationId xmlns:p14="http://schemas.microsoft.com/office/powerpoint/2010/main" val="35594883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A20C3E-C51E-EE26-1E7D-62F2EB16E49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79424" y="2286660"/>
            <a:ext cx="11233151" cy="402206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a:xfrm>
            <a:off x="832103" y="640184"/>
            <a:ext cx="10994939" cy="905256"/>
          </a:xfrm>
        </p:spPr>
        <p:txBody>
          <a:bodyPr>
            <a:noAutofit/>
          </a:bodyPr>
          <a:lstStyle/>
          <a:p>
            <a:r>
              <a:rPr lang="sv-SE" sz="3600" b="0"/>
              <a:t>TILLSAMMANS MED FÖRETAG SKAPAR VI EN HÅLLBAR VÄRLD</a:t>
            </a:r>
            <a:br>
              <a:rPr lang="sv-SE" sz="3600" b="0"/>
            </a:br>
            <a:endParaRPr lang="sv-SE" sz="3600" b="0"/>
          </a:p>
        </p:txBody>
      </p:sp>
      <p:sp>
        <p:nvSpPr>
          <p:cNvPr id="4" name="Slide Number Placeholder 3"/>
          <p:cNvSpPr>
            <a:spLocks noGrp="1"/>
          </p:cNvSpPr>
          <p:nvPr>
            <p:ph type="sldNum" sz="quarter" idx="12"/>
          </p:nvPr>
        </p:nvSpPr>
        <p:spPr/>
        <p:txBody>
          <a:bodyPr/>
          <a:lstStyle/>
          <a:p>
            <a:fld id="{C3FDE51E-0052-334C-A4B2-C567FE9F326F}" type="slidenum">
              <a:rPr lang="sv-SE" smtClean="0"/>
              <a:t>15</a:t>
            </a:fld>
            <a:endParaRPr lang="sv-SE"/>
          </a:p>
        </p:txBody>
      </p:sp>
      <p:sp>
        <p:nvSpPr>
          <p:cNvPr id="27" name="Google Shape;306;p42">
            <a:extLst>
              <a:ext uri="{FF2B5EF4-FFF2-40B4-BE49-F238E27FC236}">
                <a16:creationId xmlns:a16="http://schemas.microsoft.com/office/drawing/2014/main" id="{6D99AE8F-F012-744C-AC9C-C04EFE01420B}"/>
              </a:ext>
            </a:extLst>
          </p:cNvPr>
          <p:cNvSpPr txBox="1"/>
          <p:nvPr/>
        </p:nvSpPr>
        <p:spPr>
          <a:xfrm>
            <a:off x="740350" y="4385424"/>
            <a:ext cx="3943161" cy="1765005"/>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sv-SE" sz="3000">
                <a:solidFill>
                  <a:schemeClr val="bg1"/>
                </a:solidFill>
                <a:latin typeface="Oswald Medium" pitchFamily="2" charset="0"/>
                <a:ea typeface="Oswald Regular"/>
                <a:cs typeface="Oswald Regular"/>
                <a:sym typeface="Oswald Regular"/>
              </a:rPr>
              <a:t>ATT SAMARBETA MED </a:t>
            </a:r>
            <a:r>
              <a:rPr lang="sv-SE" sz="3000">
                <a:solidFill>
                  <a:schemeClr val="bg2"/>
                </a:solidFill>
                <a:latin typeface="Oswald Medium" pitchFamily="2" charset="0"/>
                <a:ea typeface="Oswald Regular"/>
                <a:cs typeface="Oswald Regular"/>
                <a:sym typeface="Oswald Regular"/>
              </a:rPr>
              <a:t>RÄDDA BARNEN </a:t>
            </a:r>
            <a:r>
              <a:rPr lang="sv-SE" sz="3000">
                <a:solidFill>
                  <a:schemeClr val="bg1"/>
                </a:solidFill>
                <a:latin typeface="Oswald Medium" pitchFamily="2" charset="0"/>
                <a:ea typeface="Oswald Regular"/>
                <a:cs typeface="Oswald Regular"/>
                <a:sym typeface="Oswald Regular"/>
              </a:rPr>
              <a:t>ÄR ATT INVESTERA I FRAMTIDEN</a:t>
            </a:r>
          </a:p>
          <a:p>
            <a:pPr marL="0" lvl="0" indent="0" algn="l" rtl="0">
              <a:lnSpc>
                <a:spcPct val="115000"/>
              </a:lnSpc>
              <a:spcBef>
                <a:spcPts val="0"/>
              </a:spcBef>
              <a:spcAft>
                <a:spcPts val="0"/>
              </a:spcAft>
              <a:buNone/>
            </a:pPr>
            <a:endParaRPr lang="sv-SE" sz="900">
              <a:latin typeface="Oswald Regular"/>
              <a:ea typeface="Oswald Regular"/>
              <a:cs typeface="Oswald Regular"/>
              <a:sym typeface="Oswald Regular"/>
            </a:endParaRPr>
          </a:p>
        </p:txBody>
      </p:sp>
      <p:sp>
        <p:nvSpPr>
          <p:cNvPr id="29" name="Google Shape;306;p42">
            <a:extLst>
              <a:ext uri="{FF2B5EF4-FFF2-40B4-BE49-F238E27FC236}">
                <a16:creationId xmlns:a16="http://schemas.microsoft.com/office/drawing/2014/main" id="{6D99AE8F-F012-744C-AC9C-C04EFE01420B}"/>
              </a:ext>
            </a:extLst>
          </p:cNvPr>
          <p:cNvSpPr txBox="1"/>
          <p:nvPr/>
        </p:nvSpPr>
        <p:spPr>
          <a:xfrm>
            <a:off x="8085659" y="2517913"/>
            <a:ext cx="3524040" cy="1116035"/>
          </a:xfrm>
          <a:prstGeom prst="rect">
            <a:avLst/>
          </a:prstGeom>
          <a:noFill/>
          <a:ln>
            <a:noFill/>
          </a:ln>
        </p:spPr>
        <p:txBody>
          <a:bodyPr spcFirstLastPara="1" wrap="square" lIns="91425" tIns="91425" rIns="91425" bIns="91425" anchor="ctr" anchorCtr="0">
            <a:noAutofit/>
          </a:bodyPr>
          <a:lstStyle/>
          <a:p>
            <a:pPr lvl="0" algn="r"/>
            <a:r>
              <a:rPr lang="sv-SE">
                <a:solidFill>
                  <a:schemeClr val="bg1"/>
                </a:solidFill>
                <a:latin typeface="Lato" panose="020F0502020204030203" pitchFamily="34" charset="0"/>
                <a:ea typeface="Proxima Nova"/>
                <a:cs typeface="Proxima Nova"/>
                <a:sym typeface="Proxima Nova"/>
              </a:rPr>
              <a:t>Barnen är nyckeln till framtiden och tillsammans med våra partners låser vi upp möjligheter för en bättre värld, för barnen </a:t>
            </a:r>
            <a:br>
              <a:rPr lang="sv-SE">
                <a:solidFill>
                  <a:schemeClr val="bg1"/>
                </a:solidFill>
                <a:latin typeface="Lato" panose="020F0502020204030203" pitchFamily="34" charset="0"/>
                <a:ea typeface="Proxima Nova"/>
                <a:cs typeface="Proxima Nova"/>
                <a:sym typeface="Proxima Nova"/>
              </a:rPr>
            </a:br>
            <a:r>
              <a:rPr lang="sv-SE">
                <a:solidFill>
                  <a:schemeClr val="bg1"/>
                </a:solidFill>
                <a:latin typeface="Lato" panose="020F0502020204030203" pitchFamily="34" charset="0"/>
                <a:ea typeface="Proxima Nova"/>
                <a:cs typeface="Proxima Nova"/>
                <a:sym typeface="Proxima Nova"/>
              </a:rPr>
              <a:t>och för framtiden.</a:t>
            </a:r>
          </a:p>
        </p:txBody>
      </p:sp>
      <p:grpSp>
        <p:nvGrpSpPr>
          <p:cNvPr id="6" name="Grupp 5">
            <a:extLst>
              <a:ext uri="{FF2B5EF4-FFF2-40B4-BE49-F238E27FC236}">
                <a16:creationId xmlns:a16="http://schemas.microsoft.com/office/drawing/2014/main" id="{B70CAF1B-89AF-0FB2-21CA-F9E7B8D04A93}"/>
              </a:ext>
            </a:extLst>
          </p:cNvPr>
          <p:cNvGrpSpPr/>
          <p:nvPr/>
        </p:nvGrpSpPr>
        <p:grpSpPr>
          <a:xfrm>
            <a:off x="780898" y="1667749"/>
            <a:ext cx="10898197" cy="582624"/>
            <a:chOff x="1168760" y="1755529"/>
            <a:chExt cx="10561540" cy="358363"/>
          </a:xfrm>
        </p:grpSpPr>
        <p:pic>
          <p:nvPicPr>
            <p:cNvPr id="24" name="Bildobjekt 23" descr="En bild som visar ritning&#10;&#10;Automatiskt genererad beskrivning">
              <a:extLst>
                <a:ext uri="{FF2B5EF4-FFF2-40B4-BE49-F238E27FC236}">
                  <a16:creationId xmlns:a16="http://schemas.microsoft.com/office/drawing/2014/main" id="{A15E4D18-68D8-1247-B2CD-96347C2E80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82398" y="1755529"/>
              <a:ext cx="931443" cy="338165"/>
            </a:xfrm>
            <a:prstGeom prst="rect">
              <a:avLst/>
            </a:prstGeom>
          </p:spPr>
        </p:pic>
        <p:pic>
          <p:nvPicPr>
            <p:cNvPr id="25" name="Bildobjekt 24" descr="En bild som visar spel, ritning, hatt&#10;&#10;Automatiskt genererad beskrivning">
              <a:extLst>
                <a:ext uri="{FF2B5EF4-FFF2-40B4-BE49-F238E27FC236}">
                  <a16:creationId xmlns:a16="http://schemas.microsoft.com/office/drawing/2014/main" id="{CAF622D1-9AE9-C249-A40A-0D0987E14B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99821" y="1779096"/>
              <a:ext cx="897752" cy="317485"/>
            </a:xfrm>
            <a:prstGeom prst="rect">
              <a:avLst/>
            </a:prstGeom>
          </p:spPr>
        </p:pic>
        <p:pic>
          <p:nvPicPr>
            <p:cNvPr id="39" name="Bildobjekt 38">
              <a:extLst>
                <a:ext uri="{FF2B5EF4-FFF2-40B4-BE49-F238E27FC236}">
                  <a16:creationId xmlns:a16="http://schemas.microsoft.com/office/drawing/2014/main" id="{4DC46567-2E68-D741-822B-B36A253C8C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68760" y="1777049"/>
              <a:ext cx="1074478" cy="226065"/>
            </a:xfrm>
            <a:prstGeom prst="rect">
              <a:avLst/>
            </a:prstGeom>
          </p:spPr>
        </p:pic>
        <p:pic>
          <p:nvPicPr>
            <p:cNvPr id="44" name="Bildobjekt 43" descr="En bild som visar ritning, bord&#10;&#10;Automatiskt genererad beskrivning">
              <a:extLst>
                <a:ext uri="{FF2B5EF4-FFF2-40B4-BE49-F238E27FC236}">
                  <a16:creationId xmlns:a16="http://schemas.microsoft.com/office/drawing/2014/main" id="{E521C188-65AD-6049-9486-AA0CD2F6E4F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87841" y="1781848"/>
              <a:ext cx="1047449" cy="289363"/>
            </a:xfrm>
            <a:prstGeom prst="rect">
              <a:avLst/>
            </a:prstGeom>
          </p:spPr>
        </p:pic>
        <p:pic>
          <p:nvPicPr>
            <p:cNvPr id="45" name="Bildobjekt 44">
              <a:extLst>
                <a:ext uri="{FF2B5EF4-FFF2-40B4-BE49-F238E27FC236}">
                  <a16:creationId xmlns:a16="http://schemas.microsoft.com/office/drawing/2014/main" id="{B755AA13-FAC1-414E-AC23-14B70C84A63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46802" y="1797401"/>
              <a:ext cx="783897" cy="316491"/>
            </a:xfrm>
            <a:prstGeom prst="rect">
              <a:avLst/>
            </a:prstGeom>
          </p:spPr>
        </p:pic>
        <p:pic>
          <p:nvPicPr>
            <p:cNvPr id="47" name="Bildobjekt 46" descr="En bild som visar ritning&#10;&#10;Automatiskt genererad beskrivning">
              <a:extLst>
                <a:ext uri="{FF2B5EF4-FFF2-40B4-BE49-F238E27FC236}">
                  <a16:creationId xmlns:a16="http://schemas.microsoft.com/office/drawing/2014/main" id="{91D8BB08-B61C-C54F-918C-DE74C4133E3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461249" y="1794333"/>
              <a:ext cx="1108269" cy="230586"/>
            </a:xfrm>
            <a:prstGeom prst="rect">
              <a:avLst/>
            </a:prstGeom>
          </p:spPr>
        </p:pic>
        <p:pic>
          <p:nvPicPr>
            <p:cNvPr id="48" name="Bildobjekt 47"/>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0463200" y="1885976"/>
              <a:ext cx="1267100" cy="172107"/>
            </a:xfrm>
            <a:prstGeom prst="rect">
              <a:avLst/>
            </a:prstGeom>
          </p:spPr>
        </p:pic>
        <p:pic>
          <p:nvPicPr>
            <p:cNvPr id="49" name="Bildobjekt 48"/>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122390" y="1885976"/>
              <a:ext cx="918181" cy="159753"/>
            </a:xfrm>
            <a:prstGeom prst="rect">
              <a:avLst/>
            </a:prstGeom>
          </p:spPr>
        </p:pic>
        <p:pic>
          <p:nvPicPr>
            <p:cNvPr id="50" name="Bildobjekt 49"/>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9332262" y="1869378"/>
              <a:ext cx="966406" cy="187573"/>
            </a:xfrm>
            <a:prstGeom prst="rect">
              <a:avLst/>
            </a:prstGeom>
          </p:spPr>
        </p:pic>
      </p:grpSp>
      <p:pic>
        <p:nvPicPr>
          <p:cNvPr id="31" name="Bildobjekt 30" descr="En bild som visar ritning&#10;&#10;Automatiskt genererad beskrivning">
            <a:extLst>
              <a:ext uri="{FF2B5EF4-FFF2-40B4-BE49-F238E27FC236}">
                <a16:creationId xmlns:a16="http://schemas.microsoft.com/office/drawing/2014/main" id="{9ED45EFA-E7E0-0344-AC4E-25C1A7671537}"/>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028381" y="1281288"/>
            <a:ext cx="1067619" cy="372205"/>
          </a:xfrm>
          <a:prstGeom prst="rect">
            <a:avLst/>
          </a:prstGeom>
        </p:spPr>
      </p:pic>
      <p:pic>
        <p:nvPicPr>
          <p:cNvPr id="33" name="Bildobjekt 32" descr="En bild som visar mat&#10;&#10;Automatiskt genererad beskrivning">
            <a:extLst>
              <a:ext uri="{FF2B5EF4-FFF2-40B4-BE49-F238E27FC236}">
                <a16:creationId xmlns:a16="http://schemas.microsoft.com/office/drawing/2014/main" id="{E332DCFF-684A-1D4F-AB15-242B162942EC}"/>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176099" y="1161038"/>
            <a:ext cx="913547" cy="612709"/>
          </a:xfrm>
          <a:prstGeom prst="rect">
            <a:avLst/>
          </a:prstGeom>
        </p:spPr>
      </p:pic>
      <p:pic>
        <p:nvPicPr>
          <p:cNvPr id="35" name="Bildobjekt 34" descr="En bild som visar bord, mat, ritning&#10;&#10;Automatiskt genererad beskrivning">
            <a:extLst>
              <a:ext uri="{FF2B5EF4-FFF2-40B4-BE49-F238E27FC236}">
                <a16:creationId xmlns:a16="http://schemas.microsoft.com/office/drawing/2014/main" id="{4698E0F1-860D-8041-9AC1-5D1CED8709F9}"/>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26004" y="1281289"/>
            <a:ext cx="1313402" cy="372205"/>
          </a:xfrm>
          <a:prstGeom prst="rect">
            <a:avLst/>
          </a:prstGeom>
        </p:spPr>
      </p:pic>
      <p:pic>
        <p:nvPicPr>
          <p:cNvPr id="37" name="Bildobjekt 36" descr="En bild som visar ritning, tecken&#10;&#10;Automatiskt genererad beskrivning">
            <a:extLst>
              <a:ext uri="{FF2B5EF4-FFF2-40B4-BE49-F238E27FC236}">
                <a16:creationId xmlns:a16="http://schemas.microsoft.com/office/drawing/2014/main" id="{D933A99A-2B92-1743-83BD-3AD3255ADCC5}"/>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697185" y="1276671"/>
            <a:ext cx="1340417" cy="395790"/>
          </a:xfrm>
          <a:prstGeom prst="rect">
            <a:avLst/>
          </a:prstGeom>
        </p:spPr>
      </p:pic>
      <p:pic>
        <p:nvPicPr>
          <p:cNvPr id="41" name="Bildobjekt 40" descr="En bild som visar ritning, röd, tecken, åker&#10;&#10;Automatiskt genererad beskrivning">
            <a:extLst>
              <a:ext uri="{FF2B5EF4-FFF2-40B4-BE49-F238E27FC236}">
                <a16:creationId xmlns:a16="http://schemas.microsoft.com/office/drawing/2014/main" id="{45CFA3D6-F3F5-B440-9D94-A88A51A4A121}"/>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6307696" y="1292524"/>
            <a:ext cx="1233715" cy="339987"/>
          </a:xfrm>
          <a:prstGeom prst="rect">
            <a:avLst/>
          </a:prstGeom>
        </p:spPr>
      </p:pic>
      <p:pic>
        <p:nvPicPr>
          <p:cNvPr id="43" name="Bildobjekt 42" descr="En bild som visar sitter, mat&#10;&#10;Automatiskt genererad beskrivning">
            <a:extLst>
              <a:ext uri="{FF2B5EF4-FFF2-40B4-BE49-F238E27FC236}">
                <a16:creationId xmlns:a16="http://schemas.microsoft.com/office/drawing/2014/main" id="{D3931872-3A1D-DB41-BAE5-62A1ECF38FC1}"/>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660314" y="1312850"/>
            <a:ext cx="1121383" cy="289494"/>
          </a:xfrm>
          <a:prstGeom prst="rect">
            <a:avLst/>
          </a:prstGeom>
        </p:spPr>
      </p:pic>
      <p:pic>
        <p:nvPicPr>
          <p:cNvPr id="46" name="Bildobjekt 45" descr="En bild som visar ritning&#10;&#10;Automatiskt genererad beskrivning">
            <a:extLst>
              <a:ext uri="{FF2B5EF4-FFF2-40B4-BE49-F238E27FC236}">
                <a16:creationId xmlns:a16="http://schemas.microsoft.com/office/drawing/2014/main" id="{82ED392C-1B68-754D-9056-5D01F76B3865}"/>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2529071" y="1300939"/>
            <a:ext cx="905648" cy="265022"/>
          </a:xfrm>
          <a:prstGeom prst="rect">
            <a:avLst/>
          </a:prstGeom>
        </p:spPr>
      </p:pic>
      <p:pic>
        <p:nvPicPr>
          <p:cNvPr id="51" name="Bildobjekt 50"/>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10210597" y="1329526"/>
            <a:ext cx="1037582" cy="322775"/>
          </a:xfrm>
          <a:prstGeom prst="rect">
            <a:avLst/>
          </a:prstGeom>
        </p:spPr>
      </p:pic>
    </p:spTree>
    <p:extLst>
      <p:ext uri="{BB962C8B-B14F-4D97-AF65-F5344CB8AC3E}">
        <p14:creationId xmlns:p14="http://schemas.microsoft.com/office/powerpoint/2010/main" val="14093901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541;p60">
            <a:extLst>
              <a:ext uri="{FF2B5EF4-FFF2-40B4-BE49-F238E27FC236}">
                <a16:creationId xmlns:a16="http://schemas.microsoft.com/office/drawing/2014/main" id="{D867DDC6-1E9F-2246-95D0-C96C24E04466}"/>
              </a:ext>
            </a:extLst>
          </p:cNvPr>
          <p:cNvPicPr preferRelativeResize="0"/>
          <p:nvPr/>
        </p:nvPicPr>
        <p:blipFill rotWithShape="1">
          <a:blip r:embed="rId3" cstate="screen">
            <a:extLst>
              <a:ext uri="{28A0092B-C50C-407E-A947-70E740481C1C}">
                <a14:useLocalDpi xmlns:a14="http://schemas.microsoft.com/office/drawing/2010/main"/>
              </a:ext>
            </a:extLst>
          </a:blip>
          <a:srcRect/>
          <a:stretch/>
        </p:blipFill>
        <p:spPr>
          <a:xfrm>
            <a:off x="479425" y="1"/>
            <a:ext cx="11712574" cy="6858000"/>
          </a:xfrm>
          <a:prstGeom prst="rect">
            <a:avLst/>
          </a:prstGeom>
          <a:noFill/>
          <a:ln>
            <a:noFill/>
          </a:ln>
        </p:spPr>
      </p:pic>
      <p:sp>
        <p:nvSpPr>
          <p:cNvPr id="2" name="Rubrik 1">
            <a:extLst>
              <a:ext uri="{FF2B5EF4-FFF2-40B4-BE49-F238E27FC236}">
                <a16:creationId xmlns:a16="http://schemas.microsoft.com/office/drawing/2014/main" id="{D73FA7CD-3031-312C-D3F1-65B97662EDC6}"/>
              </a:ext>
            </a:extLst>
          </p:cNvPr>
          <p:cNvSpPr>
            <a:spLocks noGrp="1"/>
          </p:cNvSpPr>
          <p:nvPr>
            <p:ph type="title"/>
          </p:nvPr>
        </p:nvSpPr>
        <p:spPr>
          <a:xfrm>
            <a:off x="832103" y="640184"/>
            <a:ext cx="10880471" cy="905256"/>
          </a:xfrm>
        </p:spPr>
        <p:txBody>
          <a:bodyPr>
            <a:normAutofit fontScale="90000"/>
          </a:bodyPr>
          <a:lstStyle/>
          <a:p>
            <a:pPr>
              <a:lnSpc>
                <a:spcPct val="100000"/>
              </a:lnSpc>
            </a:pPr>
            <a:r>
              <a:rPr lang="sv-SE" sz="4400">
                <a:solidFill>
                  <a:schemeClr val="bg1"/>
                </a:solidFill>
                <a:latin typeface="Oswald Medium" pitchFamily="2" charset="0"/>
              </a:rPr>
              <a:t>VÅR VISION ÄR ATT GÖRA BARNKONVENTIONEN </a:t>
            </a:r>
            <a:br>
              <a:rPr lang="sv-SE" sz="4400">
                <a:solidFill>
                  <a:schemeClr val="bg1"/>
                </a:solidFill>
                <a:latin typeface="Oswald Medium" pitchFamily="2" charset="0"/>
              </a:rPr>
            </a:br>
            <a:r>
              <a:rPr lang="sv-SE" sz="4400">
                <a:solidFill>
                  <a:schemeClr val="bg1"/>
                </a:solidFill>
                <a:latin typeface="Oswald Medium" pitchFamily="2" charset="0"/>
              </a:rPr>
              <a:t>VERKLIG FÖR VARJE BARN </a:t>
            </a:r>
            <a:endParaRPr lang="sv-SE">
              <a:solidFill>
                <a:schemeClr val="bg1"/>
              </a:solidFill>
            </a:endParaRPr>
          </a:p>
        </p:txBody>
      </p:sp>
      <p:sp>
        <p:nvSpPr>
          <p:cNvPr id="4" name="Slide Number Placeholder 3"/>
          <p:cNvSpPr>
            <a:spLocks noGrp="1"/>
          </p:cNvSpPr>
          <p:nvPr>
            <p:ph type="sldNum" sz="quarter" idx="12"/>
          </p:nvPr>
        </p:nvSpPr>
        <p:spPr/>
        <p:txBody>
          <a:bodyPr/>
          <a:lstStyle/>
          <a:p>
            <a:fld id="{C3FDE51E-0052-334C-A4B2-C567FE9F326F}" type="slidenum">
              <a:rPr lang="sv-SE" smtClean="0"/>
              <a:pPr/>
              <a:t>16</a:t>
            </a:fld>
            <a:endParaRPr lang="sv-SE"/>
          </a:p>
        </p:txBody>
      </p:sp>
    </p:spTree>
    <p:extLst>
      <p:ext uri="{BB962C8B-B14F-4D97-AF65-F5344CB8AC3E}">
        <p14:creationId xmlns:p14="http://schemas.microsoft.com/office/powerpoint/2010/main" val="1727994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skiss, text, papper, Pappersprodukt">
            <a:extLst>
              <a:ext uri="{FF2B5EF4-FFF2-40B4-BE49-F238E27FC236}">
                <a16:creationId xmlns:a16="http://schemas.microsoft.com/office/drawing/2014/main" id="{492F96F3-665B-CF5C-1C2F-BEFDC547BC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2205037"/>
            <a:ext cx="5616575" cy="4103687"/>
          </a:xfrm>
          <a:prstGeom prst="rect">
            <a:avLst/>
          </a:prstGeom>
        </p:spPr>
      </p:pic>
      <p:sp>
        <p:nvSpPr>
          <p:cNvPr id="6" name="Text Placeholder 5"/>
          <p:cNvSpPr>
            <a:spLocks noGrp="1"/>
          </p:cNvSpPr>
          <p:nvPr>
            <p:ph idx="1"/>
          </p:nvPr>
        </p:nvSpPr>
        <p:spPr>
          <a:xfrm>
            <a:off x="811733" y="2273300"/>
            <a:ext cx="5017567" cy="4008592"/>
          </a:xfrm>
        </p:spPr>
        <p:txBody>
          <a:bodyPr>
            <a:normAutofit/>
          </a:bodyPr>
          <a:lstStyle/>
          <a:p>
            <a:pPr marL="285750" indent="-285750">
              <a:buFont typeface="Arial" panose="020B0604020202020204" pitchFamily="34" charset="0"/>
              <a:buChar char="•"/>
            </a:pPr>
            <a:r>
              <a:rPr lang="sv-SE"/>
              <a:t>Humanitära insatser</a:t>
            </a:r>
          </a:p>
          <a:p>
            <a:endParaRPr lang="sv-SE" sz="800"/>
          </a:p>
          <a:p>
            <a:pPr marL="285750" indent="-285750">
              <a:buFont typeface="Arial" panose="020B0604020202020204" pitchFamily="34" charset="0"/>
              <a:buChar char="•"/>
            </a:pPr>
            <a:r>
              <a:rPr lang="sv-SE"/>
              <a:t>Påverkansarbete</a:t>
            </a:r>
          </a:p>
          <a:p>
            <a:endParaRPr lang="sv-SE" sz="800"/>
          </a:p>
          <a:p>
            <a:pPr marL="285750" indent="-285750">
              <a:buFont typeface="Arial" panose="020B0604020202020204" pitchFamily="34" charset="0"/>
              <a:buChar char="•"/>
            </a:pPr>
            <a:r>
              <a:rPr lang="sv-SE"/>
              <a:t>Insamlingsarbete</a:t>
            </a:r>
          </a:p>
          <a:p>
            <a:endParaRPr lang="sv-SE" sz="800"/>
          </a:p>
          <a:p>
            <a:pPr marL="285750" indent="-285750">
              <a:buFont typeface="Arial" panose="020B0604020202020204" pitchFamily="34" charset="0"/>
              <a:buChar char="•"/>
            </a:pPr>
            <a:r>
              <a:rPr lang="sv-SE"/>
              <a:t>Programverksamhet</a:t>
            </a:r>
          </a:p>
          <a:p>
            <a:endParaRPr lang="sv-SE" sz="800"/>
          </a:p>
          <a:p>
            <a:pPr marL="285750" indent="-285750">
              <a:buFont typeface="Arial" panose="020B0604020202020204" pitchFamily="34" charset="0"/>
              <a:buChar char="•"/>
            </a:pPr>
            <a:r>
              <a:rPr lang="sv-SE"/>
              <a:t>Olika former av </a:t>
            </a:r>
            <a:br>
              <a:rPr lang="sv-SE"/>
            </a:br>
            <a:r>
              <a:rPr lang="sv-SE"/>
              <a:t>externa samarbeten</a:t>
            </a:r>
          </a:p>
          <a:p>
            <a:pPr marL="285750" indent="-285750">
              <a:buFont typeface="Arial" panose="020B0604020202020204" pitchFamily="34" charset="0"/>
              <a:buChar char="•"/>
            </a:pPr>
            <a:endParaRPr lang="sv-SE"/>
          </a:p>
          <a:p>
            <a:pPr marL="285750" indent="-285750">
              <a:buFont typeface="Arial" panose="020B0604020202020204" pitchFamily="34" charset="0"/>
              <a:buChar char="•"/>
            </a:pPr>
            <a:endParaRPr lang="sv-SE"/>
          </a:p>
          <a:p>
            <a:pPr marL="285750" indent="-285750">
              <a:buFont typeface="Arial" panose="020B0604020202020204" pitchFamily="34" charset="0"/>
              <a:buChar char="•"/>
            </a:pPr>
            <a:endParaRPr lang="sv-SE"/>
          </a:p>
        </p:txBody>
      </p:sp>
      <p:sp>
        <p:nvSpPr>
          <p:cNvPr id="5" name="Title 4"/>
          <p:cNvSpPr>
            <a:spLocks noGrp="1"/>
          </p:cNvSpPr>
          <p:nvPr>
            <p:ph type="title"/>
          </p:nvPr>
        </p:nvSpPr>
        <p:spPr/>
        <p:txBody>
          <a:bodyPr>
            <a:normAutofit fontScale="90000"/>
          </a:bodyPr>
          <a:lstStyle/>
          <a:p>
            <a:r>
              <a:rPr lang="sv-SE"/>
              <a:t>VI FÖRVERKLIGAR BARNKONVENTIONEN GENOM </a:t>
            </a:r>
            <a:br>
              <a:rPr lang="sv-SE"/>
            </a:br>
            <a:r>
              <a:rPr lang="sv-SE"/>
              <a:t>DIREKTA OCH INDIREKTA INSATSER</a:t>
            </a:r>
          </a:p>
        </p:txBody>
      </p:sp>
      <p:sp>
        <p:nvSpPr>
          <p:cNvPr id="4" name="Slide Number Placeholder 3"/>
          <p:cNvSpPr>
            <a:spLocks noGrp="1"/>
          </p:cNvSpPr>
          <p:nvPr>
            <p:ph type="sldNum" sz="quarter" idx="12"/>
          </p:nvPr>
        </p:nvSpPr>
        <p:spPr/>
        <p:txBody>
          <a:bodyPr/>
          <a:lstStyle/>
          <a:p>
            <a:fld id="{C3FDE51E-0052-334C-A4B2-C567FE9F326F}" type="slidenum">
              <a:rPr lang="sv-SE" smtClean="0"/>
              <a:t>17</a:t>
            </a:fld>
            <a:endParaRPr lang="sv-SE"/>
          </a:p>
        </p:txBody>
      </p:sp>
    </p:spTree>
    <p:extLst>
      <p:ext uri="{BB962C8B-B14F-4D97-AF65-F5344CB8AC3E}">
        <p14:creationId xmlns:p14="http://schemas.microsoft.com/office/powerpoint/2010/main" val="42248897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7">
            <a:extLst>
              <a:ext uri="{FF2B5EF4-FFF2-40B4-BE49-F238E27FC236}">
                <a16:creationId xmlns:a16="http://schemas.microsoft.com/office/drawing/2014/main" id="{50CD9175-841E-E044-B31B-E8FD2004D485}"/>
              </a:ext>
            </a:extLst>
          </p:cNvPr>
          <p:cNvSpPr>
            <a:spLocks noGrp="1"/>
          </p:cNvSpPr>
          <p:nvPr>
            <p:ph type="title"/>
          </p:nvPr>
        </p:nvSpPr>
        <p:spPr/>
        <p:txBody>
          <a:bodyPr>
            <a:normAutofit/>
          </a:bodyPr>
          <a:lstStyle/>
          <a:p>
            <a:r>
              <a:rPr lang="sv-SE" sz="4000" b="0" i="0" u="none" strike="noStrike" baseline="0">
                <a:solidFill>
                  <a:srgbClr val="000000"/>
                </a:solidFill>
              </a:rPr>
              <a:t>Strategi och målsättningar </a:t>
            </a:r>
            <a:endParaRPr lang="sv-SE" sz="4000"/>
          </a:p>
        </p:txBody>
      </p:sp>
      <p:sp>
        <p:nvSpPr>
          <p:cNvPr id="4" name="Slide Number Placeholder 3"/>
          <p:cNvSpPr>
            <a:spLocks noGrp="1"/>
          </p:cNvSpPr>
          <p:nvPr>
            <p:ph type="sldNum" sz="quarter" idx="12"/>
          </p:nvPr>
        </p:nvSpPr>
        <p:spPr/>
        <p:txBody>
          <a:bodyPr/>
          <a:lstStyle/>
          <a:p>
            <a:fld id="{C3FDE51E-0052-334C-A4B2-C567FE9F326F}" type="slidenum">
              <a:rPr lang="sv-SE" smtClean="0"/>
              <a:pPr/>
              <a:t>18</a:t>
            </a:fld>
            <a:endParaRPr lang="sv-SE"/>
          </a:p>
        </p:txBody>
      </p:sp>
      <p:pic>
        <p:nvPicPr>
          <p:cNvPr id="5" name="Bildobjekt 4" descr="En bild som visar text, Teckensnitt, logotyp, symbol&#10;&#10;Automatiskt genererad beskrivning">
            <a:extLst>
              <a:ext uri="{FF2B5EF4-FFF2-40B4-BE49-F238E27FC236}">
                <a16:creationId xmlns:a16="http://schemas.microsoft.com/office/drawing/2014/main" id="{A8EF8CCB-0E5E-825D-88F8-3BA0FC5CCB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0259" y="1665288"/>
            <a:ext cx="11431741" cy="4307197"/>
          </a:xfrm>
          <a:prstGeom prst="rect">
            <a:avLst/>
          </a:prstGeom>
        </p:spPr>
      </p:pic>
    </p:spTree>
    <p:extLst>
      <p:ext uri="{BB962C8B-B14F-4D97-AF65-F5344CB8AC3E}">
        <p14:creationId xmlns:p14="http://schemas.microsoft.com/office/powerpoint/2010/main" val="35841560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7">
            <a:extLst>
              <a:ext uri="{FF2B5EF4-FFF2-40B4-BE49-F238E27FC236}">
                <a16:creationId xmlns:a16="http://schemas.microsoft.com/office/drawing/2014/main" id="{50CD9175-841E-E044-B31B-E8FD2004D485}"/>
              </a:ext>
            </a:extLst>
          </p:cNvPr>
          <p:cNvSpPr>
            <a:spLocks noGrp="1"/>
          </p:cNvSpPr>
          <p:nvPr>
            <p:ph type="title"/>
          </p:nvPr>
        </p:nvSpPr>
        <p:spPr/>
        <p:txBody>
          <a:bodyPr>
            <a:normAutofit/>
          </a:bodyPr>
          <a:lstStyle/>
          <a:p>
            <a:r>
              <a:rPr lang="sv-SE" b="0" i="0" u="none" strike="noStrike" baseline="0">
                <a:solidFill>
                  <a:srgbClr val="000000"/>
                </a:solidFill>
              </a:rPr>
              <a:t>Strategi och målsättningar</a:t>
            </a:r>
            <a:endParaRPr lang="sv-SE" sz="2700" b="1">
              <a:solidFill>
                <a:schemeClr val="accent1"/>
              </a:solidFill>
              <a:latin typeface="+mn-lt"/>
            </a:endParaRPr>
          </a:p>
        </p:txBody>
      </p:sp>
      <p:sp>
        <p:nvSpPr>
          <p:cNvPr id="4" name="Slide Number Placeholder 3"/>
          <p:cNvSpPr>
            <a:spLocks noGrp="1"/>
          </p:cNvSpPr>
          <p:nvPr>
            <p:ph type="sldNum" sz="quarter" idx="12"/>
          </p:nvPr>
        </p:nvSpPr>
        <p:spPr/>
        <p:txBody>
          <a:bodyPr/>
          <a:lstStyle/>
          <a:p>
            <a:fld id="{C3FDE51E-0052-334C-A4B2-C567FE9F326F}" type="slidenum">
              <a:rPr lang="sv-SE" smtClean="0"/>
              <a:pPr/>
              <a:t>19</a:t>
            </a:fld>
            <a:endParaRPr lang="sv-SE"/>
          </a:p>
        </p:txBody>
      </p:sp>
      <p:sp>
        <p:nvSpPr>
          <p:cNvPr id="2" name="textruta 1">
            <a:extLst>
              <a:ext uri="{FF2B5EF4-FFF2-40B4-BE49-F238E27FC236}">
                <a16:creationId xmlns:a16="http://schemas.microsoft.com/office/drawing/2014/main" id="{07699F13-6068-BEC1-A161-C991FFA93FAA}"/>
              </a:ext>
            </a:extLst>
          </p:cNvPr>
          <p:cNvSpPr txBox="1"/>
          <p:nvPr/>
        </p:nvSpPr>
        <p:spPr>
          <a:xfrm>
            <a:off x="5029200" y="2241550"/>
            <a:ext cx="6683375" cy="3693319"/>
          </a:xfrm>
          <a:prstGeom prst="rect">
            <a:avLst/>
          </a:prstGeom>
          <a:noFill/>
        </p:spPr>
        <p:txBody>
          <a:bodyPr wrap="square" lIns="0" tIns="0" rIns="0" bIns="0" rtlCol="0">
            <a:spAutoFit/>
          </a:bodyPr>
          <a:lstStyle/>
          <a:p>
            <a:r>
              <a:rPr lang="sv-SE" sz="2000" b="1" i="0" u="none" strike="noStrike" baseline="0">
                <a:solidFill>
                  <a:schemeClr val="accent1"/>
                </a:solidFill>
                <a:latin typeface="Lato" panose="020F0502020204030203" pitchFamily="34" charset="0"/>
              </a:rPr>
              <a:t>Mål: </a:t>
            </a:r>
            <a:r>
              <a:rPr lang="sv-SE" sz="2000" i="0" u="none" strike="noStrike" baseline="0">
                <a:solidFill>
                  <a:srgbClr val="000000"/>
                </a:solidFill>
                <a:latin typeface="Lato" panose="020F0502020204030203" pitchFamily="34" charset="0"/>
              </a:rPr>
              <a:t>att bidra till att mer än 130 miljoner barn har rättvis tillgång till och använder grundläggande hälsovård. </a:t>
            </a:r>
          </a:p>
          <a:p>
            <a:pPr marL="342900" indent="-342900">
              <a:buFont typeface="Arial" panose="020B0604020202020204" pitchFamily="34" charset="0"/>
              <a:buChar char="•"/>
            </a:pPr>
            <a:endParaRPr lang="sv-SE" sz="2000">
              <a:solidFill>
                <a:srgbClr val="000000"/>
              </a:solidFill>
              <a:cs typeface="Gill Sans Infant Std"/>
            </a:endParaRPr>
          </a:p>
          <a:p>
            <a:pPr marL="342900" indent="-342900">
              <a:buFont typeface="Arial" panose="020B0604020202020204" pitchFamily="34" charset="0"/>
              <a:buChar char="•"/>
            </a:pPr>
            <a:r>
              <a:rPr lang="sv-SE" sz="2000" b="0" i="0" u="none" strike="noStrike" baseline="0">
                <a:solidFill>
                  <a:srgbClr val="000000"/>
                </a:solidFill>
              </a:rPr>
              <a:t>130 miljoner barn och kvinnor har mer rättvis tillgång till vaccin, preventivmedel och kvalificerad förlossningsvård. </a:t>
            </a:r>
          </a:p>
          <a:p>
            <a:pPr marL="342900" indent="-342900">
              <a:buFont typeface="Arial" panose="020B0604020202020204" pitchFamily="34" charset="0"/>
              <a:buChar char="•"/>
            </a:pPr>
            <a:endParaRPr lang="sv-SE" sz="2000">
              <a:solidFill>
                <a:srgbClr val="000000"/>
              </a:solidFill>
            </a:endParaRPr>
          </a:p>
          <a:p>
            <a:pPr marL="342900" indent="-342900">
              <a:buFont typeface="Arial" panose="020B0604020202020204" pitchFamily="34" charset="0"/>
              <a:buChar char="•"/>
            </a:pPr>
            <a:r>
              <a:rPr lang="sv-SE" sz="2000" b="0" i="0" u="none" strike="noStrike" baseline="0">
                <a:solidFill>
                  <a:srgbClr val="000000"/>
                </a:solidFill>
              </a:rPr>
              <a:t>105 miljoner barn i över 50 länder får stöd för att förebygga och behandla undernäring. </a:t>
            </a:r>
          </a:p>
          <a:p>
            <a:pPr marL="342900" indent="-342900">
              <a:buFont typeface="Arial" panose="020B0604020202020204" pitchFamily="34" charset="0"/>
              <a:buChar char="•"/>
            </a:pPr>
            <a:endParaRPr lang="sv-SE" sz="2000">
              <a:solidFill>
                <a:srgbClr val="000000"/>
              </a:solidFill>
            </a:endParaRPr>
          </a:p>
          <a:p>
            <a:pPr marL="342900" indent="-342900">
              <a:buFont typeface="Arial" panose="020B0604020202020204" pitchFamily="34" charset="0"/>
              <a:buChar char="•"/>
            </a:pPr>
            <a:r>
              <a:rPr lang="sv-SE" sz="2000" b="0" i="0" u="none" strike="noStrike" baseline="0">
                <a:solidFill>
                  <a:srgbClr val="000000"/>
                </a:solidFill>
              </a:rPr>
              <a:t>40 regeringar och globala aktörer gör förändringar i policy, lagar, system eller offentliga investeringar för att tillgodose barns rätt till hälsa och näring. </a:t>
            </a:r>
            <a:endParaRPr lang="sv-SE" sz="2000">
              <a:cs typeface="Gill Sans Infant Std"/>
            </a:endParaRPr>
          </a:p>
        </p:txBody>
      </p:sp>
      <p:pic>
        <p:nvPicPr>
          <p:cNvPr id="3" name="Bildobjekt 2" descr="En bild som visar text, Teckensnitt, logotyp, symbol&#10;&#10;Automatiskt genererad beskrivning">
            <a:extLst>
              <a:ext uri="{FF2B5EF4-FFF2-40B4-BE49-F238E27FC236}">
                <a16:creationId xmlns:a16="http://schemas.microsoft.com/office/drawing/2014/main" id="{37D7D984-151C-6D84-3BCB-56127A7E8C3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8671" y="1665289"/>
            <a:ext cx="2841585" cy="3765356"/>
          </a:xfrm>
          <a:prstGeom prst="rect">
            <a:avLst/>
          </a:prstGeom>
        </p:spPr>
      </p:pic>
    </p:spTree>
    <p:extLst>
      <p:ext uri="{BB962C8B-B14F-4D97-AF65-F5344CB8AC3E}">
        <p14:creationId xmlns:p14="http://schemas.microsoft.com/office/powerpoint/2010/main" val="23959555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C38EC68D-7E1C-7271-E708-A46397E33B91}"/>
              </a:ext>
            </a:extLst>
          </p:cNvPr>
          <p:cNvSpPr txBox="1"/>
          <p:nvPr/>
        </p:nvSpPr>
        <p:spPr>
          <a:xfrm>
            <a:off x="2263618" y="1692000"/>
            <a:ext cx="7664763" cy="707886"/>
          </a:xfrm>
          <a:prstGeom prst="rect">
            <a:avLst/>
          </a:prstGeom>
          <a:solidFill>
            <a:schemeClr val="accent1"/>
          </a:solidFill>
        </p:spPr>
        <p:txBody>
          <a:bodyPr wrap="square">
            <a:spAutoFit/>
          </a:bodyPr>
          <a:lstStyle/>
          <a:p>
            <a:pPr algn="ctr"/>
            <a:r>
              <a:rPr lang="sv-SE" sz="4000" b="0" i="0" u="none" strike="noStrike" baseline="0">
                <a:solidFill>
                  <a:schemeClr val="bg1"/>
                </a:solidFill>
                <a:latin typeface="+mj-lt"/>
              </a:rPr>
              <a:t>BARNKONVENTIONEN</a:t>
            </a:r>
          </a:p>
        </p:txBody>
      </p:sp>
      <p:pic>
        <p:nvPicPr>
          <p:cNvPr id="4" name="Bildobjekt 3" descr="En bild som visar symbol, Grafik, logotyp, Teckensnitt&#10;&#10;Automatiskt genererad beskrivning">
            <a:extLst>
              <a:ext uri="{FF2B5EF4-FFF2-40B4-BE49-F238E27FC236}">
                <a16:creationId xmlns:a16="http://schemas.microsoft.com/office/drawing/2014/main" id="{4516B34E-D3C2-CD46-FA7B-AAE7BA3887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30263" y="2834967"/>
            <a:ext cx="3246295" cy="3246295"/>
          </a:xfrm>
          <a:prstGeom prst="rect">
            <a:avLst/>
          </a:prstGeom>
        </p:spPr>
      </p:pic>
    </p:spTree>
    <p:extLst>
      <p:ext uri="{BB962C8B-B14F-4D97-AF65-F5344CB8AC3E}">
        <p14:creationId xmlns:p14="http://schemas.microsoft.com/office/powerpoint/2010/main" val="31883222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7">
            <a:extLst>
              <a:ext uri="{FF2B5EF4-FFF2-40B4-BE49-F238E27FC236}">
                <a16:creationId xmlns:a16="http://schemas.microsoft.com/office/drawing/2014/main" id="{50CD9175-841E-E044-B31B-E8FD2004D485}"/>
              </a:ext>
            </a:extLst>
          </p:cNvPr>
          <p:cNvSpPr>
            <a:spLocks noGrp="1"/>
          </p:cNvSpPr>
          <p:nvPr>
            <p:ph type="title"/>
          </p:nvPr>
        </p:nvSpPr>
        <p:spPr>
          <a:xfrm>
            <a:off x="754047" y="312401"/>
            <a:ext cx="9528048" cy="905256"/>
          </a:xfrm>
        </p:spPr>
        <p:txBody>
          <a:bodyPr>
            <a:normAutofit/>
          </a:bodyPr>
          <a:lstStyle/>
          <a:p>
            <a:r>
              <a:rPr lang="sv-SE" sz="4000" b="0" i="0" u="none" strike="noStrike" baseline="0" dirty="0">
                <a:solidFill>
                  <a:schemeClr val="accent1"/>
                </a:solidFill>
              </a:rPr>
              <a:t>Cas</a:t>
            </a:r>
            <a:r>
              <a:rPr lang="sv-SE" sz="4000" dirty="0">
                <a:solidFill>
                  <a:schemeClr val="accent1"/>
                </a:solidFill>
              </a:rPr>
              <a:t>e: </a:t>
            </a:r>
            <a:r>
              <a:rPr lang="sv-SE" sz="4000" dirty="0">
                <a:solidFill>
                  <a:srgbClr val="000000"/>
                </a:solidFill>
              </a:rPr>
              <a:t>Grundläggande vård räddar liv </a:t>
            </a:r>
          </a:p>
        </p:txBody>
      </p:sp>
      <p:sp>
        <p:nvSpPr>
          <p:cNvPr id="4" name="Slide Number Placeholder 3"/>
          <p:cNvSpPr>
            <a:spLocks noGrp="1"/>
          </p:cNvSpPr>
          <p:nvPr>
            <p:ph type="sldNum" sz="quarter" idx="12"/>
          </p:nvPr>
        </p:nvSpPr>
        <p:spPr/>
        <p:txBody>
          <a:bodyPr/>
          <a:lstStyle/>
          <a:p>
            <a:fld id="{C3FDE51E-0052-334C-A4B2-C567FE9F326F}" type="slidenum">
              <a:rPr lang="sv-SE" smtClean="0"/>
              <a:pPr/>
              <a:t>20</a:t>
            </a:fld>
            <a:endParaRPr lang="sv-SE"/>
          </a:p>
        </p:txBody>
      </p:sp>
      <p:sp>
        <p:nvSpPr>
          <p:cNvPr id="2" name="textruta 1">
            <a:extLst>
              <a:ext uri="{FF2B5EF4-FFF2-40B4-BE49-F238E27FC236}">
                <a16:creationId xmlns:a16="http://schemas.microsoft.com/office/drawing/2014/main" id="{07699F13-6068-BEC1-A161-C991FFA93FAA}"/>
              </a:ext>
            </a:extLst>
          </p:cNvPr>
          <p:cNvSpPr txBox="1"/>
          <p:nvPr/>
        </p:nvSpPr>
        <p:spPr>
          <a:xfrm>
            <a:off x="803276" y="1561326"/>
            <a:ext cx="4671974" cy="830997"/>
          </a:xfrm>
          <a:prstGeom prst="rect">
            <a:avLst/>
          </a:prstGeom>
          <a:noFill/>
        </p:spPr>
        <p:txBody>
          <a:bodyPr wrap="square" lIns="0" tIns="0" rIns="0" bIns="0" rtlCol="0">
            <a:spAutoFit/>
          </a:bodyPr>
          <a:lstStyle/>
          <a:p>
            <a:r>
              <a:rPr lang="sv-SE" b="0" i="0" u="none" strike="noStrike" baseline="0" dirty="0">
                <a:solidFill>
                  <a:srgbClr val="000000"/>
                </a:solidFill>
              </a:rPr>
              <a:t>Rädda Barnen driver ett program i Somalia med målet att öka tillgången till grundläggande hälso- och sjukvård för barn och kvinnor. </a:t>
            </a:r>
            <a:endParaRPr lang="sv-SE" dirty="0">
              <a:cs typeface="Gill Sans Infant Std"/>
            </a:endParaRPr>
          </a:p>
        </p:txBody>
      </p:sp>
      <p:pic>
        <p:nvPicPr>
          <p:cNvPr id="3" name="Bildobjekt 2" descr="En bild som visar text, Teckensnitt, logotyp, symbol&#10;&#10;Automatiskt genererad beskrivning">
            <a:extLst>
              <a:ext uri="{FF2B5EF4-FFF2-40B4-BE49-F238E27FC236}">
                <a16:creationId xmlns:a16="http://schemas.microsoft.com/office/drawing/2014/main" id="{37D7D984-151C-6D84-3BCB-56127A7E8C3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99"/>
          <a:stretch/>
        </p:blipFill>
        <p:spPr>
          <a:xfrm>
            <a:off x="10751546" y="177002"/>
            <a:ext cx="1052232" cy="1243873"/>
          </a:xfrm>
          <a:prstGeom prst="rect">
            <a:avLst/>
          </a:prstGeom>
        </p:spPr>
      </p:pic>
      <p:pic>
        <p:nvPicPr>
          <p:cNvPr id="7" name="Bildobjekt 6">
            <a:extLst>
              <a:ext uri="{FF2B5EF4-FFF2-40B4-BE49-F238E27FC236}">
                <a16:creationId xmlns:a16="http://schemas.microsoft.com/office/drawing/2014/main" id="{9D9D4FF1-EB60-9CE1-94ED-FFB99AFB1E31}"/>
              </a:ext>
            </a:extLst>
          </p:cNvPr>
          <p:cNvPicPr>
            <a:picLocks noChangeAspect="1"/>
          </p:cNvPicPr>
          <p:nvPr/>
        </p:nvPicPr>
        <p:blipFill>
          <a:blip r:embed="rId4"/>
          <a:stretch>
            <a:fillRect/>
          </a:stretch>
        </p:blipFill>
        <p:spPr>
          <a:xfrm>
            <a:off x="814427" y="2815688"/>
            <a:ext cx="3501095" cy="2313654"/>
          </a:xfrm>
          <a:prstGeom prst="rect">
            <a:avLst/>
          </a:prstGeom>
        </p:spPr>
      </p:pic>
      <p:pic>
        <p:nvPicPr>
          <p:cNvPr id="11" name="Bildobjekt 10">
            <a:extLst>
              <a:ext uri="{FF2B5EF4-FFF2-40B4-BE49-F238E27FC236}">
                <a16:creationId xmlns:a16="http://schemas.microsoft.com/office/drawing/2014/main" id="{2B03243C-4926-F216-8628-8F5D8C81CB85}"/>
              </a:ext>
            </a:extLst>
          </p:cNvPr>
          <p:cNvPicPr>
            <a:picLocks noChangeAspect="1"/>
          </p:cNvPicPr>
          <p:nvPr/>
        </p:nvPicPr>
        <p:blipFill>
          <a:blip r:embed="rId5"/>
          <a:stretch>
            <a:fillRect/>
          </a:stretch>
        </p:blipFill>
        <p:spPr>
          <a:xfrm>
            <a:off x="3405186" y="2550897"/>
            <a:ext cx="2098892" cy="1388143"/>
          </a:xfrm>
          <a:prstGeom prst="rect">
            <a:avLst/>
          </a:prstGeom>
        </p:spPr>
      </p:pic>
      <p:sp>
        <p:nvSpPr>
          <p:cNvPr id="12" name="textruta 11">
            <a:extLst>
              <a:ext uri="{FF2B5EF4-FFF2-40B4-BE49-F238E27FC236}">
                <a16:creationId xmlns:a16="http://schemas.microsoft.com/office/drawing/2014/main" id="{EF9266C1-A44E-8FD6-1AC3-58075958CAA3}"/>
              </a:ext>
            </a:extLst>
          </p:cNvPr>
          <p:cNvSpPr txBox="1"/>
          <p:nvPr/>
        </p:nvSpPr>
        <p:spPr>
          <a:xfrm>
            <a:off x="6298088" y="1554358"/>
            <a:ext cx="5394180" cy="4431983"/>
          </a:xfrm>
          <a:prstGeom prst="rect">
            <a:avLst/>
          </a:prstGeom>
          <a:noFill/>
        </p:spPr>
        <p:txBody>
          <a:bodyPr wrap="square" lIns="0" tIns="0" rIns="0" bIns="0" rtlCol="0">
            <a:spAutoFit/>
          </a:bodyPr>
          <a:lstStyle/>
          <a:p>
            <a:r>
              <a:rPr lang="sv-SE" sz="1800" b="1" i="0" u="none" strike="noStrike" baseline="0" dirty="0">
                <a:solidFill>
                  <a:srgbClr val="FF0000"/>
                </a:solidFill>
              </a:rPr>
              <a:t>Några av resultaten: </a:t>
            </a:r>
            <a:endParaRPr lang="sv-SE" b="1" dirty="0">
              <a:solidFill>
                <a:srgbClr val="000000"/>
              </a:solidFill>
            </a:endParaRPr>
          </a:p>
          <a:p>
            <a:pPr marL="285750" indent="-285750">
              <a:buFont typeface="Arial" panose="020B0604020202020204" pitchFamily="34" charset="0"/>
              <a:buChar char="•"/>
            </a:pPr>
            <a:r>
              <a:rPr lang="sv-SE" sz="1800" b="0" i="0" u="none" strike="noStrike" baseline="0" dirty="0">
                <a:solidFill>
                  <a:srgbClr val="000000"/>
                </a:solidFill>
              </a:rPr>
              <a:t>Fler får bättre tillgång till vård och mer akut </a:t>
            </a:r>
            <a:br>
              <a:rPr lang="sv-SE" sz="1800" b="0" i="0" u="none" strike="noStrike" baseline="0" dirty="0">
                <a:solidFill>
                  <a:srgbClr val="000000"/>
                </a:solidFill>
              </a:rPr>
            </a:br>
            <a:r>
              <a:rPr lang="sv-SE" sz="1800" b="0" i="0" u="none" strike="noStrike" baseline="0" dirty="0">
                <a:solidFill>
                  <a:srgbClr val="000000"/>
                </a:solidFill>
              </a:rPr>
              <a:t>hjälp till de mest utsatta. </a:t>
            </a:r>
            <a:endParaRPr lang="sv-SE" dirty="0">
              <a:solidFill>
                <a:srgbClr val="000000"/>
              </a:solidFill>
            </a:endParaRPr>
          </a:p>
          <a:p>
            <a:pPr marL="285750" indent="-285750">
              <a:buFont typeface="Arial" panose="020B0604020202020204" pitchFamily="34" charset="0"/>
              <a:buChar char="•"/>
            </a:pPr>
            <a:r>
              <a:rPr lang="sv-SE" sz="1800" b="0" i="0" u="none" strike="noStrike" baseline="0" dirty="0">
                <a:solidFill>
                  <a:srgbClr val="000000"/>
                </a:solidFill>
              </a:rPr>
              <a:t>Förstärkt hälso- och sjukvårdssystem på </a:t>
            </a:r>
            <a:br>
              <a:rPr lang="sv-SE" sz="1800" b="0" i="0" u="none" strike="noStrike" baseline="0" dirty="0">
                <a:solidFill>
                  <a:srgbClr val="000000"/>
                </a:solidFill>
              </a:rPr>
            </a:br>
            <a:r>
              <a:rPr lang="sv-SE" sz="1800" b="0" i="0" u="none" strike="noStrike" baseline="0" dirty="0">
                <a:solidFill>
                  <a:srgbClr val="000000"/>
                </a:solidFill>
              </a:rPr>
              <a:t>lokal och regional nivå. </a:t>
            </a:r>
            <a:endParaRPr lang="sv-SE" dirty="0">
              <a:solidFill>
                <a:srgbClr val="000000"/>
              </a:solidFill>
            </a:endParaRPr>
          </a:p>
          <a:p>
            <a:pPr marL="285750" indent="-285750">
              <a:buFont typeface="Arial" panose="020B0604020202020204" pitchFamily="34" charset="0"/>
              <a:buChar char="•"/>
            </a:pPr>
            <a:r>
              <a:rPr lang="sv-SE" sz="1800" b="0" i="0" u="none" strike="noStrike" baseline="0" dirty="0">
                <a:solidFill>
                  <a:srgbClr val="000000"/>
                </a:solidFill>
              </a:rPr>
              <a:t>Fler använder mödravård och familjeplanering. </a:t>
            </a:r>
          </a:p>
          <a:p>
            <a:endParaRPr lang="sv-SE" dirty="0">
              <a:solidFill>
                <a:srgbClr val="000000"/>
              </a:solidFill>
            </a:endParaRPr>
          </a:p>
          <a:p>
            <a:r>
              <a:rPr lang="sv-SE" b="1" dirty="0">
                <a:solidFill>
                  <a:srgbClr val="FF0000"/>
                </a:solidFill>
              </a:rPr>
              <a:t>Några av u</a:t>
            </a:r>
            <a:r>
              <a:rPr lang="sv-SE" sz="1800" b="1" i="0" u="none" strike="noStrike" baseline="0" dirty="0">
                <a:solidFill>
                  <a:srgbClr val="FF0000"/>
                </a:solidFill>
              </a:rPr>
              <a:t>tfallen: </a:t>
            </a:r>
            <a:endParaRPr lang="sv-SE" b="1" dirty="0">
              <a:solidFill>
                <a:srgbClr val="000000"/>
              </a:solidFill>
            </a:endParaRPr>
          </a:p>
          <a:p>
            <a:pPr marL="285750" indent="-285750">
              <a:buFont typeface="Arial" panose="020B0604020202020204" pitchFamily="34" charset="0"/>
              <a:buChar char="•"/>
            </a:pPr>
            <a:r>
              <a:rPr lang="sv-SE" sz="1800" b="0" i="0" u="none" strike="noStrike" baseline="0" dirty="0">
                <a:solidFill>
                  <a:srgbClr val="000000"/>
                </a:solidFill>
              </a:rPr>
              <a:t>Totalt nåddes 2 476 718 personer (952 183 under 5 år) med livräddande hälso- och sjukvård. </a:t>
            </a:r>
            <a:endParaRPr lang="sv-SE" dirty="0">
              <a:solidFill>
                <a:srgbClr val="000000"/>
              </a:solidFill>
            </a:endParaRPr>
          </a:p>
          <a:p>
            <a:pPr marL="285750" indent="-285750">
              <a:buFont typeface="Arial" panose="020B0604020202020204" pitchFamily="34" charset="0"/>
              <a:buChar char="•"/>
            </a:pPr>
            <a:r>
              <a:rPr lang="sv-SE" sz="1800" b="0" i="0" u="none" strike="noStrike" baseline="0" dirty="0">
                <a:solidFill>
                  <a:srgbClr val="000000"/>
                </a:solidFill>
              </a:rPr>
              <a:t>Fler människor än förväntat har uppsökt vård och behandlats. Patientbesöken i en region översteg målsättningen med det dubbla och med cirka 40 % respektive 15 % i två andra regioner. </a:t>
            </a:r>
          </a:p>
          <a:p>
            <a:pPr marL="285750" indent="-285750">
              <a:buFont typeface="Arial" panose="020B0604020202020204" pitchFamily="34" charset="0"/>
              <a:buChar char="•"/>
            </a:pPr>
            <a:r>
              <a:rPr lang="sv-SE" sz="1800" b="0" i="0" u="none" strike="noStrike" baseline="0" dirty="0">
                <a:solidFill>
                  <a:srgbClr val="000000"/>
                </a:solidFill>
              </a:rPr>
              <a:t>83 769 kvinnor fick professionell förlossningshjälp. </a:t>
            </a:r>
          </a:p>
          <a:p>
            <a:pPr marL="285750" indent="-285750">
              <a:buFont typeface="Arial" panose="020B0604020202020204" pitchFamily="34" charset="0"/>
              <a:buChar char="•"/>
            </a:pPr>
            <a:r>
              <a:rPr lang="sv-SE" sz="1800" b="0" i="0" u="none" strike="noStrike" baseline="0" dirty="0">
                <a:solidFill>
                  <a:srgbClr val="000000"/>
                </a:solidFill>
              </a:rPr>
              <a:t>2 480 barn föddes genom kejsarsnitt. </a:t>
            </a:r>
          </a:p>
        </p:txBody>
      </p:sp>
      <p:sp>
        <p:nvSpPr>
          <p:cNvPr id="16" name="textruta 15">
            <a:extLst>
              <a:ext uri="{FF2B5EF4-FFF2-40B4-BE49-F238E27FC236}">
                <a16:creationId xmlns:a16="http://schemas.microsoft.com/office/drawing/2014/main" id="{7F9FEA20-ED93-6546-C926-5D1763F58263}"/>
              </a:ext>
            </a:extLst>
          </p:cNvPr>
          <p:cNvSpPr txBox="1"/>
          <p:nvPr/>
        </p:nvSpPr>
        <p:spPr>
          <a:xfrm>
            <a:off x="832103" y="5360749"/>
            <a:ext cx="4843867" cy="1107996"/>
          </a:xfrm>
          <a:prstGeom prst="rect">
            <a:avLst/>
          </a:prstGeom>
          <a:noFill/>
        </p:spPr>
        <p:txBody>
          <a:bodyPr wrap="square" lIns="0" tIns="0" rIns="0" bIns="0" rtlCol="0">
            <a:spAutoFit/>
          </a:bodyPr>
          <a:lstStyle/>
          <a:p>
            <a:r>
              <a:rPr lang="sv-SE" sz="1800" b="1" i="0" u="none" strike="noStrike" baseline="0" dirty="0">
                <a:solidFill>
                  <a:srgbClr val="FF0000"/>
                </a:solidFill>
              </a:rPr>
              <a:t>Mål: </a:t>
            </a:r>
            <a:r>
              <a:rPr lang="sv-SE" sz="1800" b="0" i="0" u="none" strike="noStrike" baseline="0" dirty="0">
                <a:solidFill>
                  <a:srgbClr val="000000"/>
                </a:solidFill>
              </a:rPr>
              <a:t>Grundläggande mödra- och barnhälsovård, stöd inom nutrition och sexuell hälsa, och skydd mot sexuellt och könsrelaterat våld. </a:t>
            </a:r>
          </a:p>
          <a:p>
            <a:endParaRPr lang="sv-SE" dirty="0">
              <a:solidFill>
                <a:srgbClr val="000000"/>
              </a:solidFill>
            </a:endParaRPr>
          </a:p>
        </p:txBody>
      </p:sp>
    </p:spTree>
    <p:extLst>
      <p:ext uri="{BB962C8B-B14F-4D97-AF65-F5344CB8AC3E}">
        <p14:creationId xmlns:p14="http://schemas.microsoft.com/office/powerpoint/2010/main" val="22113019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7">
            <a:extLst>
              <a:ext uri="{FF2B5EF4-FFF2-40B4-BE49-F238E27FC236}">
                <a16:creationId xmlns:a16="http://schemas.microsoft.com/office/drawing/2014/main" id="{50CD9175-841E-E044-B31B-E8FD2004D485}"/>
              </a:ext>
            </a:extLst>
          </p:cNvPr>
          <p:cNvSpPr>
            <a:spLocks noGrp="1"/>
          </p:cNvSpPr>
          <p:nvPr>
            <p:ph type="title"/>
          </p:nvPr>
        </p:nvSpPr>
        <p:spPr/>
        <p:txBody>
          <a:bodyPr>
            <a:normAutofit/>
          </a:bodyPr>
          <a:lstStyle/>
          <a:p>
            <a:r>
              <a:rPr lang="sv-SE" b="0" i="0" u="none" strike="noStrike" baseline="0">
                <a:solidFill>
                  <a:srgbClr val="000000"/>
                </a:solidFill>
              </a:rPr>
              <a:t>Strategi och målsättningar</a:t>
            </a:r>
            <a:endParaRPr lang="sv-SE" sz="3100" b="1">
              <a:solidFill>
                <a:schemeClr val="accent1"/>
              </a:solidFill>
              <a:latin typeface="+mn-lt"/>
            </a:endParaRPr>
          </a:p>
        </p:txBody>
      </p:sp>
      <p:sp>
        <p:nvSpPr>
          <p:cNvPr id="4" name="Slide Number Placeholder 3"/>
          <p:cNvSpPr>
            <a:spLocks noGrp="1"/>
          </p:cNvSpPr>
          <p:nvPr>
            <p:ph type="sldNum" sz="quarter" idx="12"/>
          </p:nvPr>
        </p:nvSpPr>
        <p:spPr/>
        <p:txBody>
          <a:bodyPr/>
          <a:lstStyle/>
          <a:p>
            <a:fld id="{C3FDE51E-0052-334C-A4B2-C567FE9F326F}" type="slidenum">
              <a:rPr lang="sv-SE" smtClean="0"/>
              <a:pPr/>
              <a:t>21</a:t>
            </a:fld>
            <a:endParaRPr lang="sv-SE"/>
          </a:p>
        </p:txBody>
      </p:sp>
      <p:sp>
        <p:nvSpPr>
          <p:cNvPr id="3" name="textruta 2">
            <a:extLst>
              <a:ext uri="{FF2B5EF4-FFF2-40B4-BE49-F238E27FC236}">
                <a16:creationId xmlns:a16="http://schemas.microsoft.com/office/drawing/2014/main" id="{E764CC7D-2217-48E0-F7B6-36BA004BA322}"/>
              </a:ext>
            </a:extLst>
          </p:cNvPr>
          <p:cNvSpPr txBox="1"/>
          <p:nvPr/>
        </p:nvSpPr>
        <p:spPr>
          <a:xfrm>
            <a:off x="3869472" y="2216721"/>
            <a:ext cx="8322527" cy="4001095"/>
          </a:xfrm>
          <a:prstGeom prst="rect">
            <a:avLst/>
          </a:prstGeom>
          <a:noFill/>
        </p:spPr>
        <p:txBody>
          <a:bodyPr wrap="square" lIns="0" tIns="0" rIns="0" bIns="0" rtlCol="0">
            <a:spAutoFit/>
          </a:bodyPr>
          <a:lstStyle/>
          <a:p>
            <a:r>
              <a:rPr lang="sv-SE" sz="2000" b="1" i="0" u="none" strike="noStrike" baseline="0">
                <a:solidFill>
                  <a:schemeClr val="accent1"/>
                </a:solidFill>
                <a:latin typeface="Lato" panose="020F0502020204030203" pitchFamily="34" charset="0"/>
              </a:rPr>
              <a:t>Mål: </a:t>
            </a:r>
            <a:r>
              <a:rPr lang="sv-SE" sz="2000" b="1" i="0" u="none" strike="noStrike" baseline="0">
                <a:solidFill>
                  <a:srgbClr val="000000"/>
                </a:solidFill>
                <a:latin typeface="Lato" panose="020F0502020204030203" pitchFamily="34" charset="0"/>
              </a:rPr>
              <a:t>att bidra till att över 41 miljoner barn deltar i utbildning av hög kvalitet och når kunskapsmål. </a:t>
            </a:r>
          </a:p>
          <a:p>
            <a:endParaRPr lang="sv-SE" sz="2000" b="1">
              <a:solidFill>
                <a:srgbClr val="000000"/>
              </a:solidFill>
              <a:latin typeface="Lato" panose="020F0502020204030203" pitchFamily="34" charset="0"/>
              <a:cs typeface="Gill Sans Infant Std"/>
            </a:endParaRPr>
          </a:p>
          <a:p>
            <a:pPr marL="342900" indent="-342900">
              <a:buFont typeface="Arial" panose="020B0604020202020204" pitchFamily="34" charset="0"/>
              <a:buChar char="•"/>
            </a:pPr>
            <a:r>
              <a:rPr lang="sv-SE" sz="2000" b="0" i="0" u="none" strike="noStrike" baseline="0">
                <a:solidFill>
                  <a:srgbClr val="000000"/>
                </a:solidFill>
              </a:rPr>
              <a:t>41 miljoner barn är inskrivna och deltar regelbundet i förskole-verksamhet eller undervisning som är trygg, inkluderande och av </a:t>
            </a:r>
            <a:br>
              <a:rPr lang="sv-SE" sz="2000" b="0" i="0" u="none" strike="noStrike" baseline="0">
                <a:solidFill>
                  <a:srgbClr val="000000"/>
                </a:solidFill>
              </a:rPr>
            </a:br>
            <a:r>
              <a:rPr lang="sv-SE" sz="2000" b="0" i="0" u="none" strike="noStrike" baseline="0">
                <a:solidFill>
                  <a:srgbClr val="000000"/>
                </a:solidFill>
              </a:rPr>
              <a:t>hög kvalitet. </a:t>
            </a:r>
          </a:p>
          <a:p>
            <a:pPr marL="342900" indent="-342900">
              <a:buFont typeface="Arial" panose="020B0604020202020204" pitchFamily="34" charset="0"/>
              <a:buChar char="•"/>
            </a:pPr>
            <a:endParaRPr lang="sv-SE" sz="2000">
              <a:solidFill>
                <a:srgbClr val="000000"/>
              </a:solidFill>
            </a:endParaRPr>
          </a:p>
          <a:p>
            <a:pPr marL="342900" indent="-342900">
              <a:buFont typeface="Arial" panose="020B0604020202020204" pitchFamily="34" charset="0"/>
              <a:buChar char="•"/>
            </a:pPr>
            <a:r>
              <a:rPr lang="sv-SE" sz="2000" b="0" i="0" u="none" strike="noStrike" baseline="0">
                <a:solidFill>
                  <a:srgbClr val="000000"/>
                </a:solidFill>
              </a:rPr>
              <a:t>33 miljoner barn har förbättrad inlärning och klarar av </a:t>
            </a:r>
            <a:br>
              <a:rPr lang="sv-SE" sz="2000" b="0" i="0" u="none" strike="noStrike" baseline="0">
                <a:solidFill>
                  <a:srgbClr val="000000"/>
                </a:solidFill>
              </a:rPr>
            </a:br>
            <a:r>
              <a:rPr lang="sv-SE" sz="2000" b="0" i="0" u="none" strike="noStrike" baseline="0">
                <a:solidFill>
                  <a:srgbClr val="000000"/>
                </a:solidFill>
              </a:rPr>
              <a:t>kunskapsmålen för sin ålder. </a:t>
            </a:r>
          </a:p>
          <a:p>
            <a:pPr marL="342900" indent="-342900">
              <a:buFont typeface="Arial" panose="020B0604020202020204" pitchFamily="34" charset="0"/>
              <a:buChar char="•"/>
            </a:pPr>
            <a:endParaRPr lang="sv-SE" sz="2000">
              <a:solidFill>
                <a:srgbClr val="000000"/>
              </a:solidFill>
            </a:endParaRPr>
          </a:p>
          <a:p>
            <a:pPr marL="342900" indent="-342900">
              <a:buFont typeface="Arial" panose="020B0604020202020204" pitchFamily="34" charset="0"/>
              <a:buChar char="•"/>
            </a:pPr>
            <a:r>
              <a:rPr lang="sv-SE" sz="2000" b="0" i="0" u="none" strike="noStrike" baseline="0">
                <a:solidFill>
                  <a:srgbClr val="000000"/>
                </a:solidFill>
              </a:rPr>
              <a:t>30 regeringar och globala aktörer gör förändringar i policy, </a:t>
            </a:r>
            <a:br>
              <a:rPr lang="sv-SE" sz="2000" b="0" i="0" u="none" strike="noStrike" baseline="0">
                <a:solidFill>
                  <a:srgbClr val="000000"/>
                </a:solidFill>
              </a:rPr>
            </a:br>
            <a:r>
              <a:rPr lang="sv-SE" sz="2000" b="0" i="0" u="none" strike="noStrike" baseline="0">
                <a:solidFill>
                  <a:srgbClr val="000000"/>
                </a:solidFill>
              </a:rPr>
              <a:t>lagar, system eller offentliga investeringar för att tillgodose </a:t>
            </a:r>
            <a:br>
              <a:rPr lang="sv-SE" sz="2000" b="0" i="0" u="none" strike="noStrike" baseline="0">
                <a:solidFill>
                  <a:srgbClr val="000000"/>
                </a:solidFill>
              </a:rPr>
            </a:br>
            <a:r>
              <a:rPr lang="sv-SE" sz="2000" b="0" i="0" u="none" strike="noStrike" baseline="0">
                <a:solidFill>
                  <a:srgbClr val="000000"/>
                </a:solidFill>
              </a:rPr>
              <a:t>barns rätt till utbildning och utveckling. </a:t>
            </a:r>
            <a:endParaRPr lang="sv-SE" sz="2000">
              <a:cs typeface="Gill Sans Infant Std"/>
            </a:endParaRPr>
          </a:p>
        </p:txBody>
      </p:sp>
      <p:pic>
        <p:nvPicPr>
          <p:cNvPr id="6" name="Bildobjekt 5" descr="En bild som visar text, Teckensnitt, logotyp, symbol&#10;&#10;Automatiskt genererad beskrivning">
            <a:extLst>
              <a:ext uri="{FF2B5EF4-FFF2-40B4-BE49-F238E27FC236}">
                <a16:creationId xmlns:a16="http://schemas.microsoft.com/office/drawing/2014/main" id="{C117F2D7-C03A-A58B-9F6A-72D0AF7DAE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9030" y="1665289"/>
            <a:ext cx="2841585" cy="3765356"/>
          </a:xfrm>
          <a:prstGeom prst="rect">
            <a:avLst/>
          </a:prstGeom>
        </p:spPr>
      </p:pic>
    </p:spTree>
    <p:extLst>
      <p:ext uri="{BB962C8B-B14F-4D97-AF65-F5344CB8AC3E}">
        <p14:creationId xmlns:p14="http://schemas.microsoft.com/office/powerpoint/2010/main" val="10129755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3FDE51E-0052-334C-A4B2-C567FE9F326F}" type="slidenum">
              <a:rPr lang="sv-SE" smtClean="0"/>
              <a:pPr/>
              <a:t>22</a:t>
            </a:fld>
            <a:endParaRPr lang="sv-SE"/>
          </a:p>
        </p:txBody>
      </p:sp>
      <p:sp>
        <p:nvSpPr>
          <p:cNvPr id="2" name="textruta 1">
            <a:extLst>
              <a:ext uri="{FF2B5EF4-FFF2-40B4-BE49-F238E27FC236}">
                <a16:creationId xmlns:a16="http://schemas.microsoft.com/office/drawing/2014/main" id="{07699F13-6068-BEC1-A161-C991FFA93FAA}"/>
              </a:ext>
            </a:extLst>
          </p:cNvPr>
          <p:cNvSpPr txBox="1"/>
          <p:nvPr/>
        </p:nvSpPr>
        <p:spPr>
          <a:xfrm>
            <a:off x="892097" y="1722877"/>
            <a:ext cx="6311591" cy="4462760"/>
          </a:xfrm>
          <a:prstGeom prst="rect">
            <a:avLst/>
          </a:prstGeom>
          <a:noFill/>
        </p:spPr>
        <p:txBody>
          <a:bodyPr wrap="square" lIns="0" tIns="0" rIns="0" bIns="0" rtlCol="0">
            <a:spAutoFit/>
          </a:bodyPr>
          <a:lstStyle/>
          <a:p>
            <a:pPr>
              <a:spcAft>
                <a:spcPts val="1200"/>
              </a:spcAft>
            </a:pPr>
            <a:r>
              <a:rPr lang="sv-SE" dirty="0">
                <a:solidFill>
                  <a:srgbClr val="000000"/>
                </a:solidFill>
              </a:rPr>
              <a:t>”</a:t>
            </a:r>
            <a:r>
              <a:rPr lang="sv-SE" sz="1800" b="0" i="0" u="none" strike="noStrike" baseline="0" dirty="0" err="1">
                <a:solidFill>
                  <a:srgbClr val="000000"/>
                </a:solidFill>
              </a:rPr>
              <a:t>Rohingya</a:t>
            </a:r>
            <a:r>
              <a:rPr lang="sv-SE" sz="1800" b="0" i="0" u="none" strike="noStrike" baseline="0" dirty="0">
                <a:solidFill>
                  <a:srgbClr val="000000"/>
                </a:solidFill>
              </a:rPr>
              <a:t>-folket hade aldrig någon möjlighet att använda </a:t>
            </a:r>
            <a:br>
              <a:rPr lang="sv-SE" sz="1800" b="0" i="0" u="none" strike="noStrike" baseline="0" dirty="0">
                <a:solidFill>
                  <a:srgbClr val="000000"/>
                </a:solidFill>
              </a:rPr>
            </a:br>
            <a:r>
              <a:rPr lang="sv-SE" sz="1800" b="0" i="0" u="none" strike="noStrike" baseline="0" dirty="0">
                <a:solidFill>
                  <a:srgbClr val="000000"/>
                </a:solidFill>
              </a:rPr>
              <a:t>sig av en utbildning i Myanmar, både utbildade och outbildade behandlades likadant. Vi utförde alla samma sysslor. Men här i Bangladesh har vi förstått att de som har fått utbildning har en fördel jämfört med dem som inte har det.” </a:t>
            </a:r>
          </a:p>
          <a:p>
            <a:pPr>
              <a:spcAft>
                <a:spcPts val="1200"/>
              </a:spcAft>
            </a:pPr>
            <a:r>
              <a:rPr lang="sv-SE" sz="1800" b="0" i="0" u="none" strike="noStrike" baseline="0" dirty="0">
                <a:solidFill>
                  <a:srgbClr val="000000"/>
                </a:solidFill>
              </a:rPr>
              <a:t>Det säger Mohammad </a:t>
            </a:r>
            <a:r>
              <a:rPr lang="sv-SE" sz="1800" b="0" i="0" u="none" strike="noStrike" baseline="0" dirty="0" err="1">
                <a:solidFill>
                  <a:srgbClr val="000000"/>
                </a:solidFill>
              </a:rPr>
              <a:t>Bashar</a:t>
            </a:r>
            <a:r>
              <a:rPr lang="sv-SE" sz="1800" b="0" i="0" u="none" strike="noStrike" baseline="0" dirty="0">
                <a:solidFill>
                  <a:srgbClr val="000000"/>
                </a:solidFill>
              </a:rPr>
              <a:t>, en 34-årig lärare som undervisar vid ett lokalbaserat utbildningscenter som Rädda Barnen bedriver i flyktinglägret Cox </a:t>
            </a:r>
            <a:r>
              <a:rPr lang="sv-SE" sz="1800" b="0" i="0" u="none" strike="noStrike" baseline="0" dirty="0" err="1">
                <a:solidFill>
                  <a:srgbClr val="000000"/>
                </a:solidFill>
              </a:rPr>
              <a:t>Bazar</a:t>
            </a:r>
            <a:r>
              <a:rPr lang="sv-SE" sz="1800" b="0" i="0" u="none" strike="noStrike" baseline="0" dirty="0">
                <a:solidFill>
                  <a:srgbClr val="000000"/>
                </a:solidFill>
              </a:rPr>
              <a:t> i Bangladesh. Lägret, som sedan 2015 har tagit emot omkring en miljon </a:t>
            </a:r>
            <a:r>
              <a:rPr lang="sv-SE" sz="1800" b="0" i="0" u="none" strike="noStrike" baseline="0" dirty="0" err="1">
                <a:solidFill>
                  <a:srgbClr val="000000"/>
                </a:solidFill>
              </a:rPr>
              <a:t>rohingya</a:t>
            </a:r>
            <a:r>
              <a:rPr lang="sv-SE" sz="1800" b="0" i="0" u="none" strike="noStrike" baseline="0" dirty="0">
                <a:solidFill>
                  <a:srgbClr val="000000"/>
                </a:solidFill>
              </a:rPr>
              <a:t>-flyktingar från Myanmar, är ett av världens största flyktingläger. </a:t>
            </a:r>
          </a:p>
          <a:p>
            <a:pPr>
              <a:spcAft>
                <a:spcPts val="1200"/>
              </a:spcAft>
            </a:pPr>
            <a:r>
              <a:rPr lang="sv-SE" sz="1800" b="0" i="1" u="none" strike="noStrike" baseline="0" dirty="0" err="1">
                <a:solidFill>
                  <a:srgbClr val="000000"/>
                </a:solidFill>
              </a:rPr>
              <a:t>Nuri</a:t>
            </a:r>
            <a:r>
              <a:rPr lang="sv-SE" sz="1800" b="0" i="1" u="none" strike="noStrike" baseline="0" dirty="0">
                <a:solidFill>
                  <a:srgbClr val="000000"/>
                </a:solidFill>
              </a:rPr>
              <a:t> är en av de många tonåringar som studerar på Rädda Barnens lokala utbildningscenter: Community </a:t>
            </a:r>
            <a:r>
              <a:rPr lang="sv-SE" sz="1800" b="0" i="1" u="none" strike="noStrike" baseline="0" dirty="0" err="1">
                <a:solidFill>
                  <a:srgbClr val="000000"/>
                </a:solidFill>
              </a:rPr>
              <a:t>Based</a:t>
            </a:r>
            <a:r>
              <a:rPr lang="sv-SE" sz="1800" b="0" i="1" u="none" strike="noStrike" baseline="0" dirty="0">
                <a:solidFill>
                  <a:srgbClr val="000000"/>
                </a:solidFill>
              </a:rPr>
              <a:t> Learning </a:t>
            </a:r>
            <a:r>
              <a:rPr lang="sv-SE" sz="1800" b="0" i="1" u="none" strike="noStrike" baseline="0" dirty="0" err="1">
                <a:solidFill>
                  <a:srgbClr val="000000"/>
                </a:solidFill>
              </a:rPr>
              <a:t>Facility</a:t>
            </a:r>
            <a:r>
              <a:rPr lang="sv-SE" sz="1800" b="0" i="1" u="none" strike="noStrike" baseline="0" dirty="0">
                <a:solidFill>
                  <a:srgbClr val="000000"/>
                </a:solidFill>
              </a:rPr>
              <a:t> (CBLF) i Cox </a:t>
            </a:r>
            <a:r>
              <a:rPr lang="sv-SE" sz="1800" b="0" i="1" u="none" strike="noStrike" baseline="0" dirty="0" err="1">
                <a:solidFill>
                  <a:srgbClr val="000000"/>
                </a:solidFill>
              </a:rPr>
              <a:t>Bazar</a:t>
            </a:r>
            <a:r>
              <a:rPr lang="sv-SE" sz="1800" b="0" i="1" u="none" strike="noStrike" baseline="0" dirty="0">
                <a:solidFill>
                  <a:srgbClr val="000000"/>
                </a:solidFill>
              </a:rPr>
              <a:t>-lägret i Bangladesh. </a:t>
            </a:r>
            <a:r>
              <a:rPr lang="sv-SE" sz="1800" b="0" i="0" u="none" strike="noStrike" baseline="0" dirty="0">
                <a:solidFill>
                  <a:srgbClr val="000000"/>
                </a:solidFill>
              </a:rPr>
              <a:t>Möjligheten till utbildning har öppnat nya dörrar för </a:t>
            </a:r>
            <a:r>
              <a:rPr lang="sv-SE" sz="1800" b="0" i="0" u="none" strike="noStrike" baseline="0" dirty="0" err="1">
                <a:solidFill>
                  <a:srgbClr val="000000"/>
                </a:solidFill>
              </a:rPr>
              <a:t>rohingyerna</a:t>
            </a:r>
            <a:r>
              <a:rPr lang="sv-SE" sz="1800" b="0" i="0" u="none" strike="noStrike" baseline="0" dirty="0">
                <a:solidFill>
                  <a:srgbClr val="000000"/>
                </a:solidFill>
              </a:rPr>
              <a:t> i flyktinglägret. </a:t>
            </a:r>
            <a:endParaRPr lang="sv-SE" sz="2000" dirty="0">
              <a:cs typeface="Gill Sans Infant Std"/>
            </a:endParaRPr>
          </a:p>
        </p:txBody>
      </p:sp>
      <p:pic>
        <p:nvPicPr>
          <p:cNvPr id="5" name="Bildobjekt 4" descr="En bild som visar text, Teckensnitt, logotyp, symbol&#10;&#10;Automatiskt genererad beskrivning">
            <a:extLst>
              <a:ext uri="{FF2B5EF4-FFF2-40B4-BE49-F238E27FC236}">
                <a16:creationId xmlns:a16="http://schemas.microsoft.com/office/drawing/2014/main" id="{B782D32D-072F-0BF3-7EB2-946F2332B8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774406" y="177002"/>
            <a:ext cx="1052232" cy="1243873"/>
          </a:xfrm>
          <a:prstGeom prst="rect">
            <a:avLst/>
          </a:prstGeom>
        </p:spPr>
      </p:pic>
      <p:pic>
        <p:nvPicPr>
          <p:cNvPr id="7" name="Bildobjekt 6">
            <a:extLst>
              <a:ext uri="{FF2B5EF4-FFF2-40B4-BE49-F238E27FC236}">
                <a16:creationId xmlns:a16="http://schemas.microsoft.com/office/drawing/2014/main" id="{11A40A2E-F1BB-0AF4-8F6C-4091F6DA8C87}"/>
              </a:ext>
            </a:extLst>
          </p:cNvPr>
          <p:cNvPicPr>
            <a:picLocks noChangeAspect="1"/>
          </p:cNvPicPr>
          <p:nvPr/>
        </p:nvPicPr>
        <p:blipFill rotWithShape="1">
          <a:blip r:embed="rId4"/>
          <a:srcRect l="20618" r="18474"/>
          <a:stretch/>
        </p:blipFill>
        <p:spPr>
          <a:xfrm>
            <a:off x="7631929" y="1778631"/>
            <a:ext cx="4059044" cy="4407005"/>
          </a:xfrm>
          <a:prstGeom prst="rect">
            <a:avLst/>
          </a:prstGeom>
        </p:spPr>
      </p:pic>
      <p:sp>
        <p:nvSpPr>
          <p:cNvPr id="8" name="Title 7">
            <a:extLst>
              <a:ext uri="{FF2B5EF4-FFF2-40B4-BE49-F238E27FC236}">
                <a16:creationId xmlns:a16="http://schemas.microsoft.com/office/drawing/2014/main" id="{7F0FDAAB-D42C-3270-8855-8A68FEB2BD57}"/>
              </a:ext>
            </a:extLst>
          </p:cNvPr>
          <p:cNvSpPr txBox="1">
            <a:spLocks/>
          </p:cNvSpPr>
          <p:nvPr/>
        </p:nvSpPr>
        <p:spPr>
          <a:xfrm>
            <a:off x="754047" y="312401"/>
            <a:ext cx="9528048" cy="9052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4000" dirty="0">
                <a:solidFill>
                  <a:schemeClr val="accent1"/>
                </a:solidFill>
              </a:rPr>
              <a:t>Case: </a:t>
            </a:r>
            <a:r>
              <a:rPr lang="sv-SE" sz="4000" dirty="0"/>
              <a:t>Utbildningens värde skapar hopp </a:t>
            </a:r>
          </a:p>
        </p:txBody>
      </p:sp>
    </p:spTree>
    <p:extLst>
      <p:ext uri="{BB962C8B-B14F-4D97-AF65-F5344CB8AC3E}">
        <p14:creationId xmlns:p14="http://schemas.microsoft.com/office/powerpoint/2010/main" val="5030593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7">
            <a:extLst>
              <a:ext uri="{FF2B5EF4-FFF2-40B4-BE49-F238E27FC236}">
                <a16:creationId xmlns:a16="http://schemas.microsoft.com/office/drawing/2014/main" id="{50CD9175-841E-E044-B31B-E8FD2004D485}"/>
              </a:ext>
            </a:extLst>
          </p:cNvPr>
          <p:cNvSpPr>
            <a:spLocks noGrp="1"/>
          </p:cNvSpPr>
          <p:nvPr>
            <p:ph type="title"/>
          </p:nvPr>
        </p:nvSpPr>
        <p:spPr/>
        <p:txBody>
          <a:bodyPr>
            <a:normAutofit/>
          </a:bodyPr>
          <a:lstStyle/>
          <a:p>
            <a:r>
              <a:rPr lang="sv-SE" b="0" i="0" u="none" strike="noStrike" baseline="0">
                <a:solidFill>
                  <a:srgbClr val="000000"/>
                </a:solidFill>
              </a:rPr>
              <a:t>Strategi och målsättningar </a:t>
            </a:r>
            <a:endParaRPr lang="sv-SE" sz="3100" b="1">
              <a:solidFill>
                <a:schemeClr val="accent1"/>
              </a:solidFill>
              <a:latin typeface="+mn-lt"/>
            </a:endParaRPr>
          </a:p>
        </p:txBody>
      </p:sp>
      <p:sp>
        <p:nvSpPr>
          <p:cNvPr id="4" name="Slide Number Placeholder 3"/>
          <p:cNvSpPr>
            <a:spLocks noGrp="1"/>
          </p:cNvSpPr>
          <p:nvPr>
            <p:ph type="sldNum" sz="quarter" idx="12"/>
          </p:nvPr>
        </p:nvSpPr>
        <p:spPr/>
        <p:txBody>
          <a:bodyPr/>
          <a:lstStyle/>
          <a:p>
            <a:fld id="{C3FDE51E-0052-334C-A4B2-C567FE9F326F}" type="slidenum">
              <a:rPr lang="sv-SE" smtClean="0"/>
              <a:pPr/>
              <a:t>23</a:t>
            </a:fld>
            <a:endParaRPr lang="sv-SE"/>
          </a:p>
        </p:txBody>
      </p:sp>
      <p:sp>
        <p:nvSpPr>
          <p:cNvPr id="2" name="textruta 1">
            <a:extLst>
              <a:ext uri="{FF2B5EF4-FFF2-40B4-BE49-F238E27FC236}">
                <a16:creationId xmlns:a16="http://schemas.microsoft.com/office/drawing/2014/main" id="{1FA33F27-0C8A-1539-F0E6-7F425CA3398E}"/>
              </a:ext>
            </a:extLst>
          </p:cNvPr>
          <p:cNvSpPr txBox="1"/>
          <p:nvPr/>
        </p:nvSpPr>
        <p:spPr>
          <a:xfrm>
            <a:off x="4181708" y="2241550"/>
            <a:ext cx="7530868" cy="4001095"/>
          </a:xfrm>
          <a:prstGeom prst="rect">
            <a:avLst/>
          </a:prstGeom>
          <a:noFill/>
        </p:spPr>
        <p:txBody>
          <a:bodyPr wrap="square" lIns="0" tIns="0" rIns="0" bIns="0" rtlCol="0">
            <a:spAutoFit/>
          </a:bodyPr>
          <a:lstStyle/>
          <a:p>
            <a:r>
              <a:rPr lang="sv-SE" sz="2000" b="1" i="0" u="none" strike="noStrike" baseline="0">
                <a:solidFill>
                  <a:schemeClr val="accent1"/>
                </a:solidFill>
                <a:latin typeface="Lato" panose="020F0502020204030203" pitchFamily="34" charset="0"/>
              </a:rPr>
              <a:t>Mål: </a:t>
            </a:r>
            <a:r>
              <a:rPr lang="sv-SE" sz="2000" b="1" i="0" u="none" strike="noStrike" baseline="0">
                <a:solidFill>
                  <a:srgbClr val="000000"/>
                </a:solidFill>
                <a:latin typeface="Lato" panose="020F0502020204030203" pitchFamily="34" charset="0"/>
              </a:rPr>
              <a:t>att bidra till att över 25 miljoner barn, som påverkas av konflikt eller könsbaserat våld inte utsätts för övergrepp. </a:t>
            </a:r>
          </a:p>
          <a:p>
            <a:pPr marL="342900" indent="-342900">
              <a:buFont typeface="Arial" panose="020B0604020202020204" pitchFamily="34" charset="0"/>
              <a:buChar char="•"/>
            </a:pPr>
            <a:endParaRPr lang="sv-SE" sz="2000">
              <a:solidFill>
                <a:srgbClr val="000000"/>
              </a:solidFill>
              <a:cs typeface="Gill Sans Infant Std"/>
            </a:endParaRPr>
          </a:p>
          <a:p>
            <a:pPr marL="342900" indent="-342900">
              <a:buFont typeface="Arial" panose="020B0604020202020204" pitchFamily="34" charset="0"/>
              <a:buChar char="•"/>
            </a:pPr>
            <a:r>
              <a:rPr lang="sv-SE" sz="2000" b="0" i="0" u="none" strike="noStrike" baseline="0">
                <a:solidFill>
                  <a:srgbClr val="000000"/>
                </a:solidFill>
              </a:rPr>
              <a:t>Stater och icke-statliga aktörer i 10 länder har ställts till svars för kränkningar av barns rättigheter i konflikter och kriser. </a:t>
            </a:r>
          </a:p>
          <a:p>
            <a:pPr marL="342900" indent="-342900">
              <a:buFont typeface="Arial" panose="020B0604020202020204" pitchFamily="34" charset="0"/>
              <a:buChar char="•"/>
            </a:pPr>
            <a:endParaRPr lang="sv-SE" sz="2000">
              <a:solidFill>
                <a:srgbClr val="000000"/>
              </a:solidFill>
            </a:endParaRPr>
          </a:p>
          <a:p>
            <a:pPr marL="342900" indent="-342900">
              <a:buFont typeface="Arial" panose="020B0604020202020204" pitchFamily="34" charset="0"/>
              <a:buChar char="•"/>
            </a:pPr>
            <a:r>
              <a:rPr lang="sv-SE" sz="2000" b="0" i="0" u="none" strike="noStrike" baseline="0">
                <a:solidFill>
                  <a:srgbClr val="000000"/>
                </a:solidFill>
              </a:rPr>
              <a:t>25 miljoner barn som drabbas av konflikt eller könsrelaterat våld, inklusive barnäktenskap, har tillgång till inkluderande och genusmedvetet skydd, och till psykosociala stödtjänster. </a:t>
            </a:r>
          </a:p>
          <a:p>
            <a:pPr marL="342900" indent="-342900">
              <a:buFont typeface="Arial" panose="020B0604020202020204" pitchFamily="34" charset="0"/>
              <a:buChar char="•"/>
            </a:pPr>
            <a:endParaRPr lang="sv-SE" sz="2000">
              <a:solidFill>
                <a:srgbClr val="000000"/>
              </a:solidFill>
            </a:endParaRPr>
          </a:p>
          <a:p>
            <a:pPr marL="342900" indent="-342900">
              <a:buFont typeface="Arial" panose="020B0604020202020204" pitchFamily="34" charset="0"/>
              <a:buChar char="•"/>
            </a:pPr>
            <a:r>
              <a:rPr lang="sv-SE" sz="2000" b="0" i="0" u="none" strike="noStrike" baseline="0">
                <a:solidFill>
                  <a:srgbClr val="000000"/>
                </a:solidFill>
              </a:rPr>
              <a:t>25 regeringar och globala aktörer gör förändringar i policy, lagar, system eller offentliga investeringar för att tillgodose barns rätt att skyddas från våld. </a:t>
            </a:r>
            <a:endParaRPr lang="sv-SE" sz="2000">
              <a:cs typeface="Gill Sans Infant Std"/>
            </a:endParaRPr>
          </a:p>
        </p:txBody>
      </p:sp>
      <p:pic>
        <p:nvPicPr>
          <p:cNvPr id="3" name="Bildobjekt 2" descr="En bild som visar text, Teckensnitt, logotyp, symbol&#10;&#10;Automatiskt genererad beskrivning">
            <a:extLst>
              <a:ext uri="{FF2B5EF4-FFF2-40B4-BE49-F238E27FC236}">
                <a16:creationId xmlns:a16="http://schemas.microsoft.com/office/drawing/2014/main" id="{1A0DAA77-A1D2-C62F-07D8-126F83C086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5577" y="1665289"/>
            <a:ext cx="2841585" cy="3765356"/>
          </a:xfrm>
          <a:prstGeom prst="rect">
            <a:avLst/>
          </a:prstGeom>
        </p:spPr>
      </p:pic>
    </p:spTree>
    <p:extLst>
      <p:ext uri="{BB962C8B-B14F-4D97-AF65-F5344CB8AC3E}">
        <p14:creationId xmlns:p14="http://schemas.microsoft.com/office/powerpoint/2010/main" val="30863694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7">
            <a:extLst>
              <a:ext uri="{FF2B5EF4-FFF2-40B4-BE49-F238E27FC236}">
                <a16:creationId xmlns:a16="http://schemas.microsoft.com/office/drawing/2014/main" id="{50CD9175-841E-E044-B31B-E8FD2004D485}"/>
              </a:ext>
            </a:extLst>
          </p:cNvPr>
          <p:cNvSpPr>
            <a:spLocks noGrp="1"/>
          </p:cNvSpPr>
          <p:nvPr>
            <p:ph type="title"/>
          </p:nvPr>
        </p:nvSpPr>
        <p:spPr>
          <a:xfrm>
            <a:off x="832104" y="507662"/>
            <a:ext cx="9528048" cy="905256"/>
          </a:xfrm>
        </p:spPr>
        <p:txBody>
          <a:bodyPr>
            <a:normAutofit/>
          </a:bodyPr>
          <a:lstStyle/>
          <a:p>
            <a:r>
              <a:rPr lang="sv-SE" sz="4000" b="0" i="0" u="none" strike="noStrike" baseline="0" dirty="0">
                <a:solidFill>
                  <a:schemeClr val="accent1"/>
                </a:solidFill>
              </a:rPr>
              <a:t>Cas</a:t>
            </a:r>
            <a:r>
              <a:rPr lang="sv-SE" sz="4000" dirty="0">
                <a:solidFill>
                  <a:schemeClr val="accent1"/>
                </a:solidFill>
              </a:rPr>
              <a:t>e: </a:t>
            </a:r>
            <a:r>
              <a:rPr lang="sv-SE" sz="4000" b="0" i="0" u="none" strike="noStrike" baseline="0" dirty="0">
                <a:solidFill>
                  <a:srgbClr val="000000"/>
                </a:solidFill>
              </a:rPr>
              <a:t>Stopp! Min kropp!</a:t>
            </a:r>
            <a:r>
              <a:rPr lang="sv-SE" sz="4000" dirty="0">
                <a:solidFill>
                  <a:srgbClr val="000000"/>
                </a:solidFill>
              </a:rPr>
              <a:t> </a:t>
            </a:r>
            <a:endParaRPr lang="sv-SE" sz="4000" b="1" dirty="0">
              <a:solidFill>
                <a:schemeClr val="accent1"/>
              </a:solidFill>
            </a:endParaRPr>
          </a:p>
        </p:txBody>
      </p:sp>
      <p:sp>
        <p:nvSpPr>
          <p:cNvPr id="4" name="Slide Number Placeholder 3"/>
          <p:cNvSpPr>
            <a:spLocks noGrp="1"/>
          </p:cNvSpPr>
          <p:nvPr>
            <p:ph type="sldNum" sz="quarter" idx="12"/>
          </p:nvPr>
        </p:nvSpPr>
        <p:spPr/>
        <p:txBody>
          <a:bodyPr/>
          <a:lstStyle/>
          <a:p>
            <a:fld id="{C3FDE51E-0052-334C-A4B2-C567FE9F326F}" type="slidenum">
              <a:rPr lang="sv-SE" smtClean="0"/>
              <a:pPr/>
              <a:t>24</a:t>
            </a:fld>
            <a:endParaRPr lang="sv-SE"/>
          </a:p>
        </p:txBody>
      </p:sp>
      <p:pic>
        <p:nvPicPr>
          <p:cNvPr id="7" name="Bildobjekt 6" descr="En bild som visar text, Teckensnitt, logotyp, symbol&#10;&#10;Automatiskt genererad beskrivning">
            <a:extLst>
              <a:ext uri="{FF2B5EF4-FFF2-40B4-BE49-F238E27FC236}">
                <a16:creationId xmlns:a16="http://schemas.microsoft.com/office/drawing/2014/main" id="{6078A6FB-8BDD-4E01-748F-99B2C6BDFF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785836" y="177002"/>
            <a:ext cx="1052232" cy="1243873"/>
          </a:xfrm>
          <a:prstGeom prst="rect">
            <a:avLst/>
          </a:prstGeom>
        </p:spPr>
      </p:pic>
      <p:sp>
        <p:nvSpPr>
          <p:cNvPr id="3" name="textruta 1">
            <a:extLst>
              <a:ext uri="{FF2B5EF4-FFF2-40B4-BE49-F238E27FC236}">
                <a16:creationId xmlns:a16="http://schemas.microsoft.com/office/drawing/2014/main" id="{9B9EAA47-4DF9-D6CC-0CF3-8805F442A0D5}"/>
              </a:ext>
            </a:extLst>
          </p:cNvPr>
          <p:cNvSpPr txBox="1"/>
          <p:nvPr/>
        </p:nvSpPr>
        <p:spPr>
          <a:xfrm>
            <a:off x="832104" y="1573976"/>
            <a:ext cx="6397999" cy="4985980"/>
          </a:xfrm>
          <a:prstGeom prst="rect">
            <a:avLst/>
          </a:prstGeom>
          <a:noFill/>
        </p:spPr>
        <p:txBody>
          <a:bodyPr wrap="square" lIns="0" tIns="0" rIns="0" bIns="0" rtlCol="0" anchor="t">
            <a:spAutoFit/>
          </a:bodyPr>
          <a:lstStyle>
            <a:defPPr>
              <a:defRPr lang="en-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b="1" dirty="0">
                <a:ea typeface="+mn-lt"/>
                <a:cs typeface="+mn-lt"/>
              </a:rPr>
              <a:t>Rädda Barnen </a:t>
            </a:r>
            <a:r>
              <a:rPr lang="sv-SE" dirty="0">
                <a:ea typeface="+mn-lt"/>
                <a:cs typeface="+mn-lt"/>
              </a:rPr>
              <a:t>har under lång tid verkat för att skydda barn från våld och sexuella övergrepp. </a:t>
            </a:r>
            <a:r>
              <a:rPr lang="sv-SE" sz="1800" dirty="0">
                <a:solidFill>
                  <a:srgbClr val="222221"/>
                </a:solidFill>
              </a:rPr>
              <a:t>Stopp! Min kropp! är ett verktyg för barn och vuxna att prata om kroppen, gränser </a:t>
            </a:r>
            <a:r>
              <a:rPr lang="sv-SE" sz="1800" b="0" i="0" u="none" strike="noStrike" baseline="0" dirty="0">
                <a:solidFill>
                  <a:srgbClr val="222221"/>
                </a:solidFill>
              </a:rPr>
              <a:t>och </a:t>
            </a:r>
            <a:r>
              <a:rPr lang="sv-SE" sz="1800" dirty="0">
                <a:solidFill>
                  <a:srgbClr val="222221"/>
                </a:solidFill>
              </a:rPr>
              <a:t>sexuella övergrepp.</a:t>
            </a:r>
            <a:endParaRPr lang="en-US" sz="1800" dirty="0">
              <a:ea typeface="Lato"/>
              <a:cs typeface="Lato"/>
            </a:endParaRPr>
          </a:p>
          <a:p>
            <a:endParaRPr lang="sv-SE" dirty="0">
              <a:ea typeface="+mn-lt"/>
              <a:cs typeface="+mn-lt"/>
            </a:endParaRPr>
          </a:p>
          <a:p>
            <a:r>
              <a:rPr lang="sv-SE" sz="1800" dirty="0">
                <a:solidFill>
                  <a:srgbClr val="000000"/>
                </a:solidFill>
              </a:rPr>
              <a:t>Det är alltid vuxnas ansvar </a:t>
            </a:r>
            <a:r>
              <a:rPr lang="sv-SE" sz="1800" b="0" i="0" u="none" strike="noStrike" baseline="0" dirty="0">
                <a:solidFill>
                  <a:srgbClr val="000000"/>
                </a:solidFill>
              </a:rPr>
              <a:t>att </a:t>
            </a:r>
            <a:r>
              <a:rPr lang="sv-SE" sz="1800" dirty="0">
                <a:solidFill>
                  <a:srgbClr val="000000"/>
                </a:solidFill>
              </a:rPr>
              <a:t>stoppa övergrepp, aldrig barns. Däremot kan vi hjälpa barn att själva sätta och upprätthålla sina egna gränser, och inse när de har korsats, så att de kan söka hjälp från vuxna.</a:t>
            </a:r>
            <a:endParaRPr lang="sv-SE" dirty="0">
              <a:ea typeface="+mn-lt"/>
              <a:cs typeface="+mn-lt"/>
            </a:endParaRPr>
          </a:p>
          <a:p>
            <a:endParaRPr lang="sv-SE" dirty="0">
              <a:ea typeface="+mn-lt"/>
              <a:cs typeface="+mn-lt"/>
            </a:endParaRPr>
          </a:p>
          <a:p>
            <a:r>
              <a:rPr lang="sv-SE" dirty="0">
                <a:ea typeface="+mn-lt"/>
                <a:cs typeface="+mn-lt"/>
              </a:rPr>
              <a:t>2013 lanserades den första Stopp! Min kropp!-boken som har vuxit till att omfatta tryckt och digitalt material såsom böcker, webbserie, </a:t>
            </a:r>
            <a:r>
              <a:rPr lang="sv-SE" dirty="0" err="1">
                <a:ea typeface="+mn-lt"/>
                <a:cs typeface="+mn-lt"/>
              </a:rPr>
              <a:t>webinarier</a:t>
            </a:r>
            <a:r>
              <a:rPr lang="sv-SE" dirty="0">
                <a:ea typeface="+mn-lt"/>
                <a:cs typeface="+mn-lt"/>
              </a:rPr>
              <a:t>, lärarhandledningar, föräldraguider, och en sång.</a:t>
            </a:r>
          </a:p>
          <a:p>
            <a:endParaRPr lang="sv-SE" dirty="0">
              <a:ea typeface="+mn-lt"/>
              <a:cs typeface="+mn-lt"/>
            </a:endParaRPr>
          </a:p>
          <a:p>
            <a:r>
              <a:rPr lang="sv-SE" dirty="0">
                <a:ea typeface="+mn-lt"/>
                <a:cs typeface="+mn-lt"/>
              </a:rPr>
              <a:t>Sedan 2021 uppmärksammar vi Stopp! Min kropp!-veckan </a:t>
            </a:r>
            <a:br>
              <a:rPr lang="sv-SE" dirty="0">
                <a:ea typeface="+mn-lt"/>
                <a:cs typeface="+mn-lt"/>
              </a:rPr>
            </a:br>
            <a:r>
              <a:rPr lang="sv-SE" dirty="0">
                <a:ea typeface="+mn-lt"/>
                <a:cs typeface="+mn-lt"/>
              </a:rPr>
              <a:t>där tusentals lärare årligen deltar och använder vårt undervisningsmaterial i sina klassrum.</a:t>
            </a:r>
            <a:endParaRPr lang="sv-SE" sz="2000" dirty="0">
              <a:ea typeface="Lato"/>
              <a:cs typeface="Lato"/>
            </a:endParaRPr>
          </a:p>
        </p:txBody>
      </p:sp>
      <p:pic>
        <p:nvPicPr>
          <p:cNvPr id="11" name="Picture 11">
            <a:extLst>
              <a:ext uri="{FF2B5EF4-FFF2-40B4-BE49-F238E27FC236}">
                <a16:creationId xmlns:a16="http://schemas.microsoft.com/office/drawing/2014/main" id="{E5CFFB83-1113-9403-953E-7871C02C1DA2}"/>
              </a:ext>
            </a:extLst>
          </p:cNvPr>
          <p:cNvPicPr>
            <a:picLocks noChangeAspect="1"/>
          </p:cNvPicPr>
          <p:nvPr/>
        </p:nvPicPr>
        <p:blipFill>
          <a:blip r:embed="rId4"/>
          <a:stretch>
            <a:fillRect/>
          </a:stretch>
        </p:blipFill>
        <p:spPr>
          <a:xfrm>
            <a:off x="7467600" y="4066966"/>
            <a:ext cx="3657600" cy="1767363"/>
          </a:xfrm>
          <a:prstGeom prst="rect">
            <a:avLst/>
          </a:prstGeom>
        </p:spPr>
      </p:pic>
      <p:pic>
        <p:nvPicPr>
          <p:cNvPr id="2" name="Picture 1">
            <a:extLst>
              <a:ext uri="{FF2B5EF4-FFF2-40B4-BE49-F238E27FC236}">
                <a16:creationId xmlns:a16="http://schemas.microsoft.com/office/drawing/2014/main" id="{0761AB29-6CAF-F98D-57A5-96F19360F36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467600" y="1747292"/>
            <a:ext cx="36576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4605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7">
            <a:extLst>
              <a:ext uri="{FF2B5EF4-FFF2-40B4-BE49-F238E27FC236}">
                <a16:creationId xmlns:a16="http://schemas.microsoft.com/office/drawing/2014/main" id="{50CD9175-841E-E044-B31B-E8FD2004D485}"/>
              </a:ext>
            </a:extLst>
          </p:cNvPr>
          <p:cNvSpPr>
            <a:spLocks noGrp="1"/>
          </p:cNvSpPr>
          <p:nvPr>
            <p:ph type="title"/>
          </p:nvPr>
        </p:nvSpPr>
        <p:spPr/>
        <p:txBody>
          <a:bodyPr>
            <a:normAutofit/>
          </a:bodyPr>
          <a:lstStyle/>
          <a:p>
            <a:r>
              <a:rPr lang="sv-SE" b="0" i="0" u="none" strike="noStrike" baseline="0" dirty="0">
                <a:solidFill>
                  <a:srgbClr val="000000"/>
                </a:solidFill>
              </a:rPr>
              <a:t>Strategi och målsättningar </a:t>
            </a:r>
            <a:endParaRPr lang="sv-SE" sz="4000" b="1" dirty="0">
              <a:solidFill>
                <a:schemeClr val="accent1"/>
              </a:solidFill>
            </a:endParaRPr>
          </a:p>
        </p:txBody>
      </p:sp>
      <p:sp>
        <p:nvSpPr>
          <p:cNvPr id="4" name="Slide Number Placeholder 3"/>
          <p:cNvSpPr>
            <a:spLocks noGrp="1"/>
          </p:cNvSpPr>
          <p:nvPr>
            <p:ph type="sldNum" sz="quarter" idx="12"/>
          </p:nvPr>
        </p:nvSpPr>
        <p:spPr/>
        <p:txBody>
          <a:bodyPr/>
          <a:lstStyle/>
          <a:p>
            <a:fld id="{C3FDE51E-0052-334C-A4B2-C567FE9F326F}" type="slidenum">
              <a:rPr lang="sv-SE" smtClean="0"/>
              <a:pPr/>
              <a:t>25</a:t>
            </a:fld>
            <a:endParaRPr lang="sv-SE"/>
          </a:p>
        </p:txBody>
      </p:sp>
      <p:sp>
        <p:nvSpPr>
          <p:cNvPr id="2" name="textruta 1">
            <a:extLst>
              <a:ext uri="{FF2B5EF4-FFF2-40B4-BE49-F238E27FC236}">
                <a16:creationId xmlns:a16="http://schemas.microsoft.com/office/drawing/2014/main" id="{5841A78A-1D79-26F9-4A4D-22B8E6041659}"/>
              </a:ext>
            </a:extLst>
          </p:cNvPr>
          <p:cNvSpPr txBox="1"/>
          <p:nvPr/>
        </p:nvSpPr>
        <p:spPr>
          <a:xfrm>
            <a:off x="4527395" y="2241550"/>
            <a:ext cx="7185180" cy="3385542"/>
          </a:xfrm>
          <a:prstGeom prst="rect">
            <a:avLst/>
          </a:prstGeom>
          <a:noFill/>
        </p:spPr>
        <p:txBody>
          <a:bodyPr wrap="square" lIns="0" tIns="0" rIns="0" bIns="0" rtlCol="0">
            <a:spAutoFit/>
          </a:bodyPr>
          <a:lstStyle/>
          <a:p>
            <a:r>
              <a:rPr lang="sv-SE" sz="2000" b="1" i="0" u="none" strike="noStrike" baseline="0">
                <a:solidFill>
                  <a:schemeClr val="accent1"/>
                </a:solidFill>
                <a:latin typeface="Lato" panose="020F0502020204030203" pitchFamily="34" charset="0"/>
              </a:rPr>
              <a:t>Mål: </a:t>
            </a:r>
            <a:r>
              <a:rPr lang="sv-SE" sz="2000" b="1" i="0" u="none" strike="noStrike" baseline="0">
                <a:solidFill>
                  <a:srgbClr val="000000"/>
                </a:solidFill>
              </a:rPr>
              <a:t>Fler barn lyfts ur fattigdom.</a:t>
            </a:r>
          </a:p>
          <a:p>
            <a:r>
              <a:rPr lang="sv-SE" sz="2000" i="0" u="none" strike="noStrike" baseline="0">
                <a:solidFill>
                  <a:srgbClr val="000000"/>
                </a:solidFill>
              </a:rPr>
              <a:t> </a:t>
            </a:r>
          </a:p>
          <a:p>
            <a:pPr marL="342900" indent="-342900">
              <a:buFont typeface="Arial" panose="020B0604020202020204" pitchFamily="34" charset="0"/>
              <a:buChar char="•"/>
            </a:pPr>
            <a:r>
              <a:rPr lang="sv-SE" sz="2000" b="0" i="0" u="none" strike="noStrike" baseline="0">
                <a:solidFill>
                  <a:srgbClr val="000000"/>
                </a:solidFill>
              </a:rPr>
              <a:t>14 miljoner barn och deras familjer får kontant- eller voucherstöd (internationell verksamhet). </a:t>
            </a:r>
          </a:p>
          <a:p>
            <a:pPr marL="342900" indent="-342900">
              <a:buFont typeface="Arial" panose="020B0604020202020204" pitchFamily="34" charset="0"/>
              <a:buChar char="•"/>
            </a:pPr>
            <a:endParaRPr lang="sv-SE" sz="2000" b="0" i="0" u="none" strike="noStrike" baseline="0">
              <a:solidFill>
                <a:srgbClr val="000000"/>
              </a:solidFill>
            </a:endParaRPr>
          </a:p>
          <a:p>
            <a:pPr marL="342900" indent="-342900">
              <a:buFont typeface="Arial" panose="020B0604020202020204" pitchFamily="34" charset="0"/>
              <a:buChar char="•"/>
            </a:pPr>
            <a:r>
              <a:rPr lang="sv-SE" sz="2000" b="0" i="0" u="none" strike="noStrike" baseline="0">
                <a:solidFill>
                  <a:srgbClr val="000000"/>
                </a:solidFill>
              </a:rPr>
              <a:t>10 regeringar finansierar och förverkligar klimatpolicyer där barns bästa står i centrum. </a:t>
            </a:r>
          </a:p>
          <a:p>
            <a:pPr marL="342900" indent="-342900">
              <a:buFont typeface="Arial" panose="020B0604020202020204" pitchFamily="34" charset="0"/>
              <a:buChar char="•"/>
            </a:pPr>
            <a:endParaRPr lang="sv-SE" sz="2000" b="0" i="0" u="none" strike="noStrike" baseline="0">
              <a:solidFill>
                <a:srgbClr val="000000"/>
              </a:solidFill>
            </a:endParaRPr>
          </a:p>
          <a:p>
            <a:pPr marL="342900" indent="-342900">
              <a:buFont typeface="Arial" panose="020B0604020202020204" pitchFamily="34" charset="0"/>
              <a:buChar char="•"/>
            </a:pPr>
            <a:r>
              <a:rPr lang="sv-SE" sz="2000" b="0" i="0" u="none" strike="noStrike" baseline="0">
                <a:solidFill>
                  <a:srgbClr val="000000"/>
                </a:solidFill>
              </a:rPr>
              <a:t>20 regeringar och globala aktörer gör förändringar i policy, lagar, system eller offentliga investeringar för att möta barns rätt till socialt skydd. </a:t>
            </a:r>
            <a:endParaRPr lang="sv-SE" sz="2000">
              <a:cs typeface="Gill Sans Infant Std"/>
            </a:endParaRPr>
          </a:p>
        </p:txBody>
      </p:sp>
      <p:pic>
        <p:nvPicPr>
          <p:cNvPr id="5" name="Bildobjekt 4" descr="En bild som visar text, Teckensnitt, logotyp, symbol&#10;&#10;Automatiskt genererad beskrivning">
            <a:extLst>
              <a:ext uri="{FF2B5EF4-FFF2-40B4-BE49-F238E27FC236}">
                <a16:creationId xmlns:a16="http://schemas.microsoft.com/office/drawing/2014/main" id="{9AEA4044-2CFC-8BAC-82D0-77AFBBA521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7879" y="1665289"/>
            <a:ext cx="2841585" cy="3765356"/>
          </a:xfrm>
          <a:prstGeom prst="rect">
            <a:avLst/>
          </a:prstGeom>
        </p:spPr>
      </p:pic>
    </p:spTree>
    <p:extLst>
      <p:ext uri="{BB962C8B-B14F-4D97-AF65-F5344CB8AC3E}">
        <p14:creationId xmlns:p14="http://schemas.microsoft.com/office/powerpoint/2010/main" val="5669871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7">
            <a:extLst>
              <a:ext uri="{FF2B5EF4-FFF2-40B4-BE49-F238E27FC236}">
                <a16:creationId xmlns:a16="http://schemas.microsoft.com/office/drawing/2014/main" id="{50CD9175-841E-E044-B31B-E8FD2004D485}"/>
              </a:ext>
            </a:extLst>
          </p:cNvPr>
          <p:cNvSpPr>
            <a:spLocks noGrp="1"/>
          </p:cNvSpPr>
          <p:nvPr>
            <p:ph type="title"/>
          </p:nvPr>
        </p:nvSpPr>
        <p:spPr>
          <a:xfrm>
            <a:off x="719090" y="640184"/>
            <a:ext cx="10739410" cy="905256"/>
          </a:xfrm>
        </p:spPr>
        <p:txBody>
          <a:bodyPr>
            <a:normAutofit/>
          </a:bodyPr>
          <a:lstStyle/>
          <a:p>
            <a:r>
              <a:rPr lang="sv-SE" sz="4000" b="0" i="0" u="none" strike="noStrike" baseline="0" dirty="0">
                <a:solidFill>
                  <a:schemeClr val="accent1"/>
                </a:solidFill>
              </a:rPr>
              <a:t>Cas</a:t>
            </a:r>
            <a:r>
              <a:rPr lang="sv-SE" sz="4000" dirty="0">
                <a:solidFill>
                  <a:schemeClr val="accent1"/>
                </a:solidFill>
              </a:rPr>
              <a:t>e: </a:t>
            </a:r>
            <a:r>
              <a:rPr lang="sv-SE" sz="4000" b="0" i="0" u="none" strike="noStrike" baseline="0" dirty="0">
                <a:solidFill>
                  <a:srgbClr val="000000"/>
                </a:solidFill>
              </a:rPr>
              <a:t>Frukostklubb ger motivation </a:t>
            </a:r>
            <a:endParaRPr lang="sv-SE" sz="4000" b="1" dirty="0">
              <a:solidFill>
                <a:schemeClr val="accent1"/>
              </a:solidFill>
            </a:endParaRPr>
          </a:p>
        </p:txBody>
      </p:sp>
      <p:sp>
        <p:nvSpPr>
          <p:cNvPr id="4" name="Slide Number Placeholder 3"/>
          <p:cNvSpPr>
            <a:spLocks noGrp="1"/>
          </p:cNvSpPr>
          <p:nvPr>
            <p:ph type="sldNum" sz="quarter" idx="12"/>
          </p:nvPr>
        </p:nvSpPr>
        <p:spPr/>
        <p:txBody>
          <a:bodyPr/>
          <a:lstStyle/>
          <a:p>
            <a:fld id="{C3FDE51E-0052-334C-A4B2-C567FE9F326F}" type="slidenum">
              <a:rPr lang="sv-SE" smtClean="0"/>
              <a:pPr/>
              <a:t>26</a:t>
            </a:fld>
            <a:endParaRPr lang="sv-SE"/>
          </a:p>
        </p:txBody>
      </p:sp>
      <p:sp>
        <p:nvSpPr>
          <p:cNvPr id="2" name="textruta 1">
            <a:extLst>
              <a:ext uri="{FF2B5EF4-FFF2-40B4-BE49-F238E27FC236}">
                <a16:creationId xmlns:a16="http://schemas.microsoft.com/office/drawing/2014/main" id="{07699F13-6068-BEC1-A161-C991FFA93FAA}"/>
              </a:ext>
            </a:extLst>
          </p:cNvPr>
          <p:cNvSpPr txBox="1"/>
          <p:nvPr/>
        </p:nvSpPr>
        <p:spPr>
          <a:xfrm>
            <a:off x="832105" y="1806653"/>
            <a:ext cx="6137408" cy="4462760"/>
          </a:xfrm>
          <a:prstGeom prst="rect">
            <a:avLst/>
          </a:prstGeom>
          <a:noFill/>
        </p:spPr>
        <p:txBody>
          <a:bodyPr wrap="square" lIns="0" tIns="0" rIns="0" bIns="0" rtlCol="0">
            <a:spAutoFit/>
          </a:bodyPr>
          <a:lstStyle/>
          <a:p>
            <a:pPr>
              <a:spcAft>
                <a:spcPts val="1200"/>
              </a:spcAft>
            </a:pPr>
            <a:r>
              <a:rPr lang="sv-SE" sz="1800" b="0" i="0" u="none" strike="noStrike" baseline="0" dirty="0">
                <a:solidFill>
                  <a:srgbClr val="000000"/>
                </a:solidFill>
              </a:rPr>
              <a:t>Rädda Barnens frukostklubb syftar till att alla barn mellan </a:t>
            </a:r>
            <a:br>
              <a:rPr lang="sv-SE" sz="1800" b="0" i="0" u="none" strike="noStrike" baseline="0" dirty="0">
                <a:solidFill>
                  <a:srgbClr val="000000"/>
                </a:solidFill>
              </a:rPr>
            </a:br>
            <a:r>
              <a:rPr lang="sv-SE" sz="1800" b="0" i="0" u="none" strike="noStrike" baseline="0" dirty="0">
                <a:solidFill>
                  <a:srgbClr val="000000"/>
                </a:solidFill>
              </a:rPr>
              <a:t>6 och 16 år ska få en jämlik skolgång, utbildning, utveckling och god hälsa. Här erbjuds aktiviteter och barnen kan äta en bra frukost tillsammans. Fokus ligger på att skapa en trygg plats för barn innan skolan och ge dem bättre morgonrutiner med mat och rörelse. </a:t>
            </a:r>
          </a:p>
          <a:p>
            <a:pPr>
              <a:spcAft>
                <a:spcPts val="1200"/>
              </a:spcAft>
            </a:pPr>
            <a:r>
              <a:rPr lang="sv-SE" sz="1800" b="0" i="0" u="none" strike="noStrike" baseline="0" dirty="0">
                <a:solidFill>
                  <a:srgbClr val="000000"/>
                </a:solidFill>
              </a:rPr>
              <a:t>De får ökad fysisk och mental </a:t>
            </a:r>
            <a:br>
              <a:rPr lang="sv-SE" sz="1800" b="0" i="0" u="none" strike="noStrike" baseline="0" dirty="0">
                <a:solidFill>
                  <a:srgbClr val="000000"/>
                </a:solidFill>
              </a:rPr>
            </a:br>
            <a:r>
              <a:rPr lang="sv-SE" sz="1800" b="0" i="0" u="none" strike="noStrike" baseline="0" dirty="0">
                <a:solidFill>
                  <a:srgbClr val="000000"/>
                </a:solidFill>
              </a:rPr>
              <a:t>stimulans och tillgång till ett </a:t>
            </a:r>
            <a:br>
              <a:rPr lang="sv-SE" sz="1800" b="0" i="0" u="none" strike="noStrike" baseline="0" dirty="0">
                <a:solidFill>
                  <a:srgbClr val="000000"/>
                </a:solidFill>
              </a:rPr>
            </a:br>
            <a:r>
              <a:rPr lang="sv-SE" sz="1800" b="0" i="0" u="none" strike="noStrike" baseline="0" dirty="0">
                <a:solidFill>
                  <a:srgbClr val="000000"/>
                </a:solidFill>
              </a:rPr>
              <a:t>tryggt socialt sammanhang. </a:t>
            </a:r>
          </a:p>
          <a:p>
            <a:pPr>
              <a:spcAft>
                <a:spcPts val="1200"/>
              </a:spcAft>
            </a:pPr>
            <a:r>
              <a:rPr lang="sv-SE" sz="1800" b="0" i="0" u="none" strike="noStrike" baseline="0" dirty="0">
                <a:solidFill>
                  <a:srgbClr val="000000"/>
                </a:solidFill>
              </a:rPr>
              <a:t>Frukosten vävs in i skolans eller </a:t>
            </a:r>
            <a:br>
              <a:rPr lang="sv-SE" sz="1800" b="0" i="0" u="none" strike="noStrike" baseline="0" dirty="0">
                <a:solidFill>
                  <a:srgbClr val="000000"/>
                </a:solidFill>
              </a:rPr>
            </a:br>
            <a:r>
              <a:rPr lang="sv-SE" sz="1800" b="0" i="0" u="none" strike="noStrike" baseline="0" dirty="0">
                <a:solidFill>
                  <a:srgbClr val="000000"/>
                </a:solidFill>
              </a:rPr>
              <a:t>mötesplatsens utformning utan </a:t>
            </a:r>
            <a:br>
              <a:rPr lang="sv-SE" sz="1800" b="0" i="0" u="none" strike="noStrike" baseline="0" dirty="0">
                <a:solidFill>
                  <a:srgbClr val="000000"/>
                </a:solidFill>
              </a:rPr>
            </a:br>
            <a:r>
              <a:rPr lang="sv-SE" sz="1800" b="0" i="0" u="none" strike="noStrike" baseline="0" dirty="0">
                <a:solidFill>
                  <a:srgbClr val="000000"/>
                </a:solidFill>
              </a:rPr>
              <a:t>att stå i centrum och barnen får </a:t>
            </a:r>
            <a:br>
              <a:rPr lang="sv-SE" sz="1800" b="0" i="0" u="none" strike="noStrike" baseline="0" dirty="0">
                <a:solidFill>
                  <a:srgbClr val="000000"/>
                </a:solidFill>
              </a:rPr>
            </a:br>
            <a:r>
              <a:rPr lang="sv-SE" sz="1800" b="0" i="0" u="none" strike="noStrike" baseline="0" dirty="0">
                <a:solidFill>
                  <a:srgbClr val="000000"/>
                </a:solidFill>
              </a:rPr>
              <a:t>roliga, intressanta och sociala </a:t>
            </a:r>
            <a:br>
              <a:rPr lang="sv-SE" sz="1800" b="0" i="0" u="none" strike="noStrike" baseline="0" dirty="0">
                <a:solidFill>
                  <a:srgbClr val="000000"/>
                </a:solidFill>
              </a:rPr>
            </a:br>
            <a:r>
              <a:rPr lang="sv-SE" sz="1800" b="0" i="0" u="none" strike="noStrike" baseline="0" dirty="0">
                <a:solidFill>
                  <a:srgbClr val="000000"/>
                </a:solidFill>
              </a:rPr>
              <a:t>möten på morgonen, med kultur, </a:t>
            </a:r>
            <a:br>
              <a:rPr lang="sv-SE" sz="1800" b="0" i="0" u="none" strike="noStrike" baseline="0" dirty="0">
                <a:solidFill>
                  <a:srgbClr val="000000"/>
                </a:solidFill>
              </a:rPr>
            </a:br>
            <a:r>
              <a:rPr lang="sv-SE" sz="1800" b="0" i="0" u="none" strike="noStrike" baseline="0" dirty="0">
                <a:solidFill>
                  <a:srgbClr val="000000"/>
                </a:solidFill>
              </a:rPr>
              <a:t>miljö eller rörelse. </a:t>
            </a:r>
            <a:endParaRPr lang="sv-SE" sz="2000" dirty="0">
              <a:cs typeface="Gill Sans Infant Std"/>
            </a:endParaRPr>
          </a:p>
        </p:txBody>
      </p:sp>
      <p:pic>
        <p:nvPicPr>
          <p:cNvPr id="5" name="Bildobjekt 4" descr="En bild som visar text, Teckensnitt, logotyp, symbol&#10;&#10;Automatiskt genererad beskrivning">
            <a:extLst>
              <a:ext uri="{FF2B5EF4-FFF2-40B4-BE49-F238E27FC236}">
                <a16:creationId xmlns:a16="http://schemas.microsoft.com/office/drawing/2014/main" id="{7BAB1FAF-D6E5-3256-3C22-32EDA45B01C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808696" y="177002"/>
            <a:ext cx="1052232" cy="1243873"/>
          </a:xfrm>
          <a:prstGeom prst="rect">
            <a:avLst/>
          </a:prstGeom>
        </p:spPr>
      </p:pic>
      <p:pic>
        <p:nvPicPr>
          <p:cNvPr id="6" name="Bildobjekt 5">
            <a:extLst>
              <a:ext uri="{FF2B5EF4-FFF2-40B4-BE49-F238E27FC236}">
                <a16:creationId xmlns:a16="http://schemas.microsoft.com/office/drawing/2014/main" id="{61424E98-78A7-2FBB-F327-58329B28B604}"/>
              </a:ext>
            </a:extLst>
          </p:cNvPr>
          <p:cNvPicPr>
            <a:picLocks noChangeAspect="1"/>
          </p:cNvPicPr>
          <p:nvPr/>
        </p:nvPicPr>
        <p:blipFill>
          <a:blip r:embed="rId4"/>
          <a:stretch>
            <a:fillRect/>
          </a:stretch>
        </p:blipFill>
        <p:spPr>
          <a:xfrm>
            <a:off x="4592340" y="3653182"/>
            <a:ext cx="2106592" cy="2708694"/>
          </a:xfrm>
          <a:prstGeom prst="rect">
            <a:avLst/>
          </a:prstGeom>
        </p:spPr>
      </p:pic>
      <p:sp>
        <p:nvSpPr>
          <p:cNvPr id="10" name="textruta 9">
            <a:extLst>
              <a:ext uri="{FF2B5EF4-FFF2-40B4-BE49-F238E27FC236}">
                <a16:creationId xmlns:a16="http://schemas.microsoft.com/office/drawing/2014/main" id="{6537D62B-20AB-2527-E6DF-0E7579F00FC9}"/>
              </a:ext>
            </a:extLst>
          </p:cNvPr>
          <p:cNvSpPr txBox="1"/>
          <p:nvPr/>
        </p:nvSpPr>
        <p:spPr>
          <a:xfrm>
            <a:off x="7080671" y="1806653"/>
            <a:ext cx="4682241" cy="4878259"/>
          </a:xfrm>
          <a:prstGeom prst="rect">
            <a:avLst/>
          </a:prstGeom>
          <a:solidFill>
            <a:schemeClr val="accent1"/>
          </a:solidFill>
        </p:spPr>
        <p:txBody>
          <a:bodyPr wrap="square">
            <a:spAutoFit/>
          </a:bodyPr>
          <a:lstStyle/>
          <a:p>
            <a:pPr>
              <a:spcAft>
                <a:spcPts val="1200"/>
              </a:spcAft>
            </a:pPr>
            <a:r>
              <a:rPr lang="sv-SE" sz="1600" b="1" i="0" u="none" strike="noStrike" baseline="0" dirty="0">
                <a:solidFill>
                  <a:srgbClr val="FFFFFF"/>
                </a:solidFill>
              </a:rPr>
              <a:t>Förändringsteori</a:t>
            </a:r>
          </a:p>
          <a:p>
            <a:pPr>
              <a:spcAft>
                <a:spcPts val="1200"/>
              </a:spcAft>
            </a:pPr>
            <a:r>
              <a:rPr lang="sv-SE" sz="1500" b="1" i="0" u="none" strike="noStrike" baseline="0" dirty="0">
                <a:solidFill>
                  <a:srgbClr val="FFFFFF"/>
                </a:solidFill>
              </a:rPr>
              <a:t>Problem</a:t>
            </a:r>
            <a:r>
              <a:rPr lang="sv-SE" sz="1500" b="0" i="0" u="none" strike="noStrike" baseline="0" dirty="0">
                <a:solidFill>
                  <a:srgbClr val="FFFFFF"/>
                </a:solidFill>
              </a:rPr>
              <a:t>: Brist på fysisk aktivitet samt </a:t>
            </a:r>
            <a:br>
              <a:rPr lang="sv-SE" sz="1500" b="0" i="0" u="none" strike="noStrike" baseline="0" dirty="0">
                <a:solidFill>
                  <a:srgbClr val="FFFFFF"/>
                </a:solidFill>
              </a:rPr>
            </a:br>
            <a:r>
              <a:rPr lang="sv-SE" sz="1500" b="0" i="0" u="none" strike="noStrike" baseline="0" dirty="0">
                <a:solidFill>
                  <a:srgbClr val="FFFFFF"/>
                </a:solidFill>
              </a:rPr>
              <a:t>bristande sov- och frukostrutiner påverkar </a:t>
            </a:r>
            <a:br>
              <a:rPr lang="sv-SE" sz="1500" b="0" i="0" u="none" strike="noStrike" baseline="0" dirty="0">
                <a:solidFill>
                  <a:srgbClr val="FFFFFF"/>
                </a:solidFill>
              </a:rPr>
            </a:br>
            <a:r>
              <a:rPr lang="sv-SE" sz="1500" b="0" i="0" u="none" strike="noStrike" baseline="0" dirty="0">
                <a:solidFill>
                  <a:srgbClr val="FFFFFF"/>
                </a:solidFill>
              </a:rPr>
              <a:t>barnens mående och skoldag. </a:t>
            </a:r>
          </a:p>
          <a:p>
            <a:pPr>
              <a:spcAft>
                <a:spcPts val="1200"/>
              </a:spcAft>
            </a:pPr>
            <a:r>
              <a:rPr lang="sv-SE" sz="1500" b="1" i="0" u="none" strike="noStrike" baseline="0" dirty="0">
                <a:solidFill>
                  <a:srgbClr val="FFFFFF"/>
                </a:solidFill>
              </a:rPr>
              <a:t>Aktiviteter</a:t>
            </a:r>
            <a:r>
              <a:rPr lang="sv-SE" sz="1500" b="0" i="0" u="none" strike="noStrike" baseline="0" dirty="0">
                <a:solidFill>
                  <a:srgbClr val="FFFFFF"/>
                </a:solidFill>
              </a:rPr>
              <a:t>: Frukostklubbar anordnas med hälsofrämjande aktiviteter (idrott/ rörelse</a:t>
            </a:r>
            <a:br>
              <a:rPr lang="sv-SE" sz="1500" b="0" i="0" u="none" strike="noStrike" baseline="0" dirty="0">
                <a:solidFill>
                  <a:srgbClr val="FFFFFF"/>
                </a:solidFill>
              </a:rPr>
            </a:br>
            <a:r>
              <a:rPr lang="sv-SE" sz="1500" b="0" i="0" u="none" strike="noStrike" baseline="0" dirty="0">
                <a:solidFill>
                  <a:srgbClr val="FFFFFF"/>
                </a:solidFill>
              </a:rPr>
              <a:t>/strukturerad lek) och frukost serveras. </a:t>
            </a:r>
          </a:p>
          <a:p>
            <a:pPr>
              <a:spcAft>
                <a:spcPts val="1200"/>
              </a:spcAft>
            </a:pPr>
            <a:r>
              <a:rPr lang="sv-SE" sz="1500" b="1" i="0" u="none" strike="noStrike" baseline="0" dirty="0">
                <a:solidFill>
                  <a:srgbClr val="FFFFFF"/>
                </a:solidFill>
              </a:rPr>
              <a:t>Resurser: </a:t>
            </a:r>
            <a:r>
              <a:rPr lang="sv-SE" sz="1500" b="0" i="0" u="none" strike="noStrike" baseline="0" dirty="0">
                <a:solidFill>
                  <a:srgbClr val="FFFFFF"/>
                </a:solidFill>
              </a:rPr>
              <a:t>Under 2023 har Rädda Barnen </a:t>
            </a:r>
            <a:br>
              <a:rPr lang="sv-SE" sz="1500" b="0" i="0" u="none" strike="noStrike" baseline="0" dirty="0">
                <a:solidFill>
                  <a:srgbClr val="FFFFFF"/>
                </a:solidFill>
              </a:rPr>
            </a:br>
            <a:r>
              <a:rPr lang="sv-SE" sz="1500" b="0" i="0" u="none" strike="noStrike" baseline="0" dirty="0">
                <a:solidFill>
                  <a:srgbClr val="FFFFFF"/>
                </a:solidFill>
              </a:rPr>
              <a:t>investerat cirka 1,8 miljoner SEK i frukostklubbar </a:t>
            </a:r>
            <a:br>
              <a:rPr lang="sv-SE" sz="1500" b="0" i="0" u="none" strike="noStrike" baseline="0" dirty="0">
                <a:solidFill>
                  <a:srgbClr val="FFFFFF"/>
                </a:solidFill>
              </a:rPr>
            </a:br>
            <a:r>
              <a:rPr lang="sv-SE" sz="1500" b="0" i="0" u="none" strike="noStrike" baseline="0" dirty="0">
                <a:solidFill>
                  <a:srgbClr val="FFFFFF"/>
                </a:solidFill>
              </a:rPr>
              <a:t>runt om i landet (räknat på schablon för verksamheten). </a:t>
            </a:r>
          </a:p>
          <a:p>
            <a:pPr>
              <a:spcAft>
                <a:spcPts val="1200"/>
              </a:spcAft>
            </a:pPr>
            <a:r>
              <a:rPr lang="sv-SE" sz="1500" b="1" i="0" u="none" strike="noStrike" baseline="0" dirty="0">
                <a:solidFill>
                  <a:srgbClr val="FFFFFF"/>
                </a:solidFill>
              </a:rPr>
              <a:t>Prestationer (direkta resultat): </a:t>
            </a:r>
          </a:p>
          <a:p>
            <a:pPr marL="285750" indent="-285750">
              <a:spcAft>
                <a:spcPts val="1200"/>
              </a:spcAft>
              <a:buFont typeface="Arial" panose="020B0604020202020204" pitchFamily="34" charset="0"/>
              <a:buChar char="•"/>
            </a:pPr>
            <a:r>
              <a:rPr lang="sv-SE" sz="1500" b="0" i="0" u="none" strike="noStrike" baseline="0" dirty="0">
                <a:solidFill>
                  <a:srgbClr val="FFFFFF"/>
                </a:solidFill>
              </a:rPr>
              <a:t>791 unika individer deltog i frukostklubbarna.</a:t>
            </a:r>
          </a:p>
          <a:p>
            <a:pPr marL="285750" indent="-285750">
              <a:spcAft>
                <a:spcPts val="1200"/>
              </a:spcAft>
              <a:buFont typeface="Arial" panose="020B0604020202020204" pitchFamily="34" charset="0"/>
              <a:buChar char="•"/>
            </a:pPr>
            <a:r>
              <a:rPr lang="sv-SE" sz="1500" b="0" i="0" u="none" strike="noStrike" baseline="0" dirty="0">
                <a:solidFill>
                  <a:srgbClr val="FFFFFF"/>
                </a:solidFill>
              </a:rPr>
              <a:t> 7 390 frukostar serverades på olika orter i landet.</a:t>
            </a:r>
          </a:p>
          <a:p>
            <a:pPr marL="285750" indent="-285750">
              <a:spcAft>
                <a:spcPts val="1200"/>
              </a:spcAft>
              <a:buFont typeface="Arial" panose="020B0604020202020204" pitchFamily="34" charset="0"/>
              <a:buChar char="•"/>
            </a:pPr>
            <a:r>
              <a:rPr lang="sv-SE" sz="1500" b="0" i="0" u="none" strike="noStrike" baseline="0">
                <a:solidFill>
                  <a:srgbClr val="FFFFFF"/>
                </a:solidFill>
              </a:rPr>
              <a:t> 4 </a:t>
            </a:r>
            <a:r>
              <a:rPr lang="sv-SE" sz="1500" b="0" i="0" u="none" strike="noStrike" baseline="0" dirty="0">
                <a:solidFill>
                  <a:srgbClr val="FFFFFF"/>
                </a:solidFill>
              </a:rPr>
              <a:t>400 tillfällen med idrottsaktiviteter </a:t>
            </a:r>
            <a:br>
              <a:rPr lang="sv-SE" sz="1500" b="0" i="0" u="none" strike="noStrike" baseline="0" dirty="0">
                <a:solidFill>
                  <a:srgbClr val="FFFFFF"/>
                </a:solidFill>
              </a:rPr>
            </a:br>
            <a:r>
              <a:rPr lang="sv-SE" sz="1500" b="0" i="0" u="none" strike="noStrike" baseline="0" dirty="0">
                <a:solidFill>
                  <a:srgbClr val="FFFFFF"/>
                </a:solidFill>
              </a:rPr>
              <a:t>genomfördes. </a:t>
            </a:r>
            <a:endParaRPr lang="sv-SE" sz="1500" dirty="0"/>
          </a:p>
        </p:txBody>
      </p:sp>
    </p:spTree>
    <p:extLst>
      <p:ext uri="{BB962C8B-B14F-4D97-AF65-F5344CB8AC3E}">
        <p14:creationId xmlns:p14="http://schemas.microsoft.com/office/powerpoint/2010/main" val="27501926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F14728B-D3B9-CA50-F023-8B172110D717}"/>
              </a:ext>
            </a:extLst>
          </p:cNvPr>
          <p:cNvSpPr>
            <a:spLocks noGrp="1"/>
          </p:cNvSpPr>
          <p:nvPr>
            <p:ph idx="1"/>
          </p:nvPr>
        </p:nvSpPr>
        <p:spPr>
          <a:xfrm>
            <a:off x="811733" y="1665288"/>
            <a:ext cx="5665267" cy="4324504"/>
          </a:xfrm>
        </p:spPr>
        <p:txBody>
          <a:bodyPr>
            <a:noAutofit/>
          </a:bodyPr>
          <a:lstStyle/>
          <a:p>
            <a:pPr>
              <a:buClr>
                <a:schemeClr val="tx2"/>
              </a:buClr>
              <a:buSzPct val="150000"/>
            </a:pPr>
            <a:r>
              <a:rPr lang="sv-SE" sz="2000">
                <a:solidFill>
                  <a:schemeClr val="accent1"/>
                </a:solidFill>
                <a:latin typeface="Lato" panose="020F0502020204030203" pitchFamily="34" charset="0"/>
                <a:ea typeface="+mj-ea"/>
                <a:cs typeface="Times New Roman" panose="02020603050405020304" pitchFamily="18" charset="0"/>
              </a:rPr>
              <a:t>Barn i familj i migration – </a:t>
            </a:r>
            <a:r>
              <a:rPr lang="sv-SE" sz="2000">
                <a:latin typeface="Lato" panose="020F0502020204030203" pitchFamily="34" charset="0"/>
                <a:ea typeface="+mj-ea"/>
                <a:cs typeface="Times New Roman" panose="02020603050405020304" pitchFamily="18" charset="0"/>
              </a:rPr>
              <a:t>för ett gott </a:t>
            </a:r>
            <a:br>
              <a:rPr lang="sv-SE" sz="2000">
                <a:latin typeface="Lato" panose="020F0502020204030203" pitchFamily="34" charset="0"/>
                <a:ea typeface="+mj-ea"/>
                <a:cs typeface="Times New Roman" panose="02020603050405020304" pitchFamily="18" charset="0"/>
              </a:rPr>
            </a:br>
            <a:r>
              <a:rPr lang="sv-SE" sz="2000">
                <a:latin typeface="Lato" panose="020F0502020204030203" pitchFamily="34" charset="0"/>
                <a:ea typeface="+mj-ea"/>
                <a:cs typeface="Times New Roman" panose="02020603050405020304" pitchFamily="18" charset="0"/>
              </a:rPr>
              <a:t>mottagande och hållbar etablering</a:t>
            </a:r>
            <a:endParaRPr lang="sv-SE" sz="2000">
              <a:solidFill>
                <a:srgbClr val="222221"/>
              </a:solidFill>
              <a:latin typeface="Lato" panose="020F0502020204030203" pitchFamily="34" charset="0"/>
              <a:cs typeface="Times New Roman" panose="02020603050405020304" pitchFamily="18" charset="0"/>
            </a:endParaRPr>
          </a:p>
          <a:p>
            <a:pPr>
              <a:buClr>
                <a:schemeClr val="tx2"/>
              </a:buClr>
              <a:buSzPct val="150000"/>
            </a:pPr>
            <a:endParaRPr lang="sv-SE" sz="800">
              <a:latin typeface="Lato" panose="020F0502020204030203" pitchFamily="34" charset="0"/>
              <a:ea typeface="+mj-ea"/>
              <a:cs typeface="Times New Roman" panose="02020603050405020304" pitchFamily="18" charset="0"/>
            </a:endParaRPr>
          </a:p>
          <a:p>
            <a:pPr>
              <a:buClr>
                <a:schemeClr val="tx2"/>
              </a:buClr>
              <a:buSzPct val="150000"/>
            </a:pPr>
            <a:r>
              <a:rPr lang="sv-SE" sz="2000">
                <a:solidFill>
                  <a:schemeClr val="accent1"/>
                </a:solidFill>
                <a:latin typeface="Lato" panose="020F0502020204030203" pitchFamily="34" charset="0"/>
                <a:ea typeface="+mj-ea"/>
                <a:cs typeface="Times New Roman" panose="02020603050405020304" pitchFamily="18" charset="0"/>
              </a:rPr>
              <a:t>Unga som kommit ensamma – </a:t>
            </a:r>
            <a:r>
              <a:rPr lang="sv-SE" sz="2000">
                <a:latin typeface="Lato" panose="020F0502020204030203" pitchFamily="34" charset="0"/>
                <a:ea typeface="+mj-ea"/>
                <a:cs typeface="Times New Roman" panose="02020603050405020304" pitchFamily="18" charset="0"/>
              </a:rPr>
              <a:t>för </a:t>
            </a:r>
            <a:br>
              <a:rPr lang="sv-SE" sz="2000">
                <a:latin typeface="Lato" panose="020F0502020204030203" pitchFamily="34" charset="0"/>
                <a:ea typeface="+mj-ea"/>
                <a:cs typeface="Times New Roman" panose="02020603050405020304" pitchFamily="18" charset="0"/>
              </a:rPr>
            </a:br>
            <a:r>
              <a:rPr lang="sv-SE" sz="2000">
                <a:latin typeface="Lato" panose="020F0502020204030203" pitchFamily="34" charset="0"/>
                <a:ea typeface="+mj-ea"/>
                <a:cs typeface="Times New Roman" panose="02020603050405020304" pitchFamily="18" charset="0"/>
              </a:rPr>
              <a:t>välmående och delaktighet i samhället</a:t>
            </a:r>
          </a:p>
          <a:p>
            <a:pPr>
              <a:buClr>
                <a:schemeClr val="tx2"/>
              </a:buClr>
              <a:buSzPct val="150000"/>
            </a:pPr>
            <a:endParaRPr lang="sv-SE" sz="800">
              <a:latin typeface="Lato" panose="020F0502020204030203" pitchFamily="34" charset="0"/>
              <a:ea typeface="+mj-ea"/>
              <a:cs typeface="Times New Roman" panose="02020603050405020304" pitchFamily="18" charset="0"/>
            </a:endParaRPr>
          </a:p>
          <a:p>
            <a:pPr>
              <a:buClr>
                <a:schemeClr val="tx2"/>
              </a:buClr>
              <a:buSzPct val="150000"/>
            </a:pPr>
            <a:r>
              <a:rPr lang="sv-SE" sz="2000" err="1">
                <a:solidFill>
                  <a:schemeClr val="accent1"/>
                </a:solidFill>
                <a:latin typeface="Lato" panose="020F0502020204030203" pitchFamily="34" charset="0"/>
                <a:ea typeface="+mj-ea"/>
                <a:cs typeface="Times New Roman" panose="02020603050405020304" pitchFamily="18" charset="0"/>
              </a:rPr>
              <a:t>ReAct</a:t>
            </a:r>
            <a:r>
              <a:rPr lang="sv-SE" sz="2000">
                <a:solidFill>
                  <a:schemeClr val="accent1"/>
                </a:solidFill>
                <a:latin typeface="Lato" panose="020F0502020204030203" pitchFamily="34" charset="0"/>
                <a:ea typeface="+mj-ea"/>
                <a:cs typeface="Times New Roman" panose="02020603050405020304" pitchFamily="18" charset="0"/>
              </a:rPr>
              <a:t> – </a:t>
            </a:r>
            <a:r>
              <a:rPr lang="sv-SE" sz="2000">
                <a:latin typeface="Lato" panose="020F0502020204030203" pitchFamily="34" charset="0"/>
                <a:ea typeface="+mj-ea"/>
                <a:cs typeface="Times New Roman" panose="02020603050405020304" pitchFamily="18" charset="0"/>
              </a:rPr>
              <a:t>för socialt hållbar utveckling </a:t>
            </a:r>
            <a:br>
              <a:rPr lang="sv-SE" sz="2000">
                <a:latin typeface="Lato" panose="020F0502020204030203" pitchFamily="34" charset="0"/>
                <a:ea typeface="+mj-ea"/>
                <a:cs typeface="Times New Roman" panose="02020603050405020304" pitchFamily="18" charset="0"/>
              </a:rPr>
            </a:br>
            <a:r>
              <a:rPr lang="sv-SE" sz="2000">
                <a:latin typeface="Lato" panose="020F0502020204030203" pitchFamily="34" charset="0"/>
                <a:ea typeface="+mj-ea"/>
                <a:cs typeface="Times New Roman" panose="02020603050405020304" pitchFamily="18" charset="0"/>
              </a:rPr>
              <a:t>och integration på ett inkluderande sätt</a:t>
            </a:r>
            <a:br>
              <a:rPr lang="sv-SE">
                <a:latin typeface="Lato" panose="020F0502020204030203" pitchFamily="34" charset="0"/>
                <a:ea typeface="+mj-ea"/>
                <a:cs typeface="Times New Roman" panose="02020603050405020304" pitchFamily="18" charset="0"/>
              </a:rPr>
            </a:br>
            <a:endParaRPr lang="sv-SE" sz="800">
              <a:solidFill>
                <a:schemeClr val="accent1"/>
              </a:solidFill>
              <a:latin typeface="Lato" panose="020F0502020204030203" pitchFamily="34" charset="0"/>
              <a:ea typeface="+mj-ea"/>
              <a:cs typeface="Times New Roman" panose="02020603050405020304" pitchFamily="18" charset="0"/>
            </a:endParaRPr>
          </a:p>
          <a:p>
            <a:pPr>
              <a:buClr>
                <a:schemeClr val="tx2"/>
              </a:buClr>
              <a:buSzPct val="150000"/>
            </a:pPr>
            <a:r>
              <a:rPr lang="sv-SE" sz="2000">
                <a:solidFill>
                  <a:schemeClr val="accent1"/>
                </a:solidFill>
                <a:latin typeface="Lato" panose="020F0502020204030203" pitchFamily="34" charset="0"/>
                <a:ea typeface="+mj-ea"/>
                <a:cs typeface="Times New Roman" panose="02020603050405020304" pitchFamily="18" charset="0"/>
              </a:rPr>
              <a:t>Centrum för stöd och behandling – </a:t>
            </a:r>
            <a:br>
              <a:rPr lang="sv-SE" sz="2000">
                <a:solidFill>
                  <a:schemeClr val="accent1"/>
                </a:solidFill>
                <a:latin typeface="Lato" panose="020F0502020204030203" pitchFamily="34" charset="0"/>
                <a:ea typeface="+mj-ea"/>
                <a:cs typeface="Times New Roman" panose="02020603050405020304" pitchFamily="18" charset="0"/>
              </a:rPr>
            </a:br>
            <a:r>
              <a:rPr lang="sv-SE" sz="2000">
                <a:latin typeface="Lato" panose="020F0502020204030203" pitchFamily="34" charset="0"/>
                <a:ea typeface="+mj-ea"/>
                <a:cs typeface="Times New Roman" panose="02020603050405020304" pitchFamily="18" charset="0"/>
              </a:rPr>
              <a:t>för barn som varit med om svåra livshändelser</a:t>
            </a:r>
          </a:p>
          <a:p>
            <a:pPr>
              <a:buClr>
                <a:schemeClr val="tx2"/>
              </a:buClr>
              <a:buSzPct val="150000"/>
            </a:pPr>
            <a:endParaRPr lang="sv-SE" sz="800">
              <a:solidFill>
                <a:schemeClr val="bg2"/>
              </a:solidFill>
              <a:latin typeface="Lato" panose="020F0502020204030203" pitchFamily="34" charset="0"/>
              <a:ea typeface="+mj-ea"/>
              <a:cs typeface="Times New Roman" panose="02020603050405020304" pitchFamily="18" charset="0"/>
            </a:endParaRPr>
          </a:p>
        </p:txBody>
      </p:sp>
      <p:sp>
        <p:nvSpPr>
          <p:cNvPr id="2" name="Rubrik 1">
            <a:extLst>
              <a:ext uri="{FF2B5EF4-FFF2-40B4-BE49-F238E27FC236}">
                <a16:creationId xmlns:a16="http://schemas.microsoft.com/office/drawing/2014/main" id="{8CC50039-1B1F-15AE-C07F-8225434640B7}"/>
              </a:ext>
            </a:extLst>
          </p:cNvPr>
          <p:cNvSpPr>
            <a:spLocks noGrp="1"/>
          </p:cNvSpPr>
          <p:nvPr>
            <p:ph type="title"/>
          </p:nvPr>
        </p:nvSpPr>
        <p:spPr/>
        <p:txBody>
          <a:bodyPr>
            <a:normAutofit fontScale="90000"/>
          </a:bodyPr>
          <a:lstStyle/>
          <a:p>
            <a:r>
              <a:rPr lang="sv-SE" sz="4400" b="0">
                <a:latin typeface="Oswald Medium" pitchFamily="2" charset="0"/>
              </a:rPr>
              <a:t>FLER EXEMPEL PÅ </a:t>
            </a:r>
            <a:r>
              <a:rPr lang="sv-SE" sz="4400" b="0">
                <a:solidFill>
                  <a:schemeClr val="accent1"/>
                </a:solidFill>
                <a:latin typeface="Oswald Medium" pitchFamily="2" charset="0"/>
              </a:rPr>
              <a:t>VERKSAMHETER I SVERIGE</a:t>
            </a:r>
            <a:endParaRPr lang="sv-SE">
              <a:solidFill>
                <a:schemeClr val="accent1"/>
              </a:solidFill>
            </a:endParaRPr>
          </a:p>
        </p:txBody>
      </p:sp>
      <p:sp>
        <p:nvSpPr>
          <p:cNvPr id="4" name="Platshållare för bildnummer 3"/>
          <p:cNvSpPr>
            <a:spLocks noGrp="1"/>
          </p:cNvSpPr>
          <p:nvPr>
            <p:ph type="sldNum" sz="quarter" idx="12"/>
          </p:nvPr>
        </p:nvSpPr>
        <p:spPr/>
        <p:txBody>
          <a:bodyPr/>
          <a:lstStyle/>
          <a:p>
            <a:fld id="{C3FDE51E-0052-334C-A4B2-C567FE9F326F}" type="slidenum">
              <a:rPr lang="en-US" smtClean="0"/>
              <a:t>27</a:t>
            </a:fld>
            <a:endParaRPr lang="en-US"/>
          </a:p>
        </p:txBody>
      </p:sp>
      <p:pic>
        <p:nvPicPr>
          <p:cNvPr id="6" name="Bildobjekt 5">
            <a:extLst>
              <a:ext uri="{FF2B5EF4-FFF2-40B4-BE49-F238E27FC236}">
                <a16:creationId xmlns:a16="http://schemas.microsoft.com/office/drawing/2014/main" id="{04AB17FA-8DFF-A04F-8634-5ED0B7993E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67500" y="1665288"/>
            <a:ext cx="5045075" cy="4648200"/>
          </a:xfrm>
          <a:prstGeom prst="rect">
            <a:avLst/>
          </a:prstGeom>
        </p:spPr>
      </p:pic>
    </p:spTree>
    <p:extLst>
      <p:ext uri="{BB962C8B-B14F-4D97-AF65-F5344CB8AC3E}">
        <p14:creationId xmlns:p14="http://schemas.microsoft.com/office/powerpoint/2010/main" val="15183792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6">
            <a:extLst>
              <a:ext uri="{FF2B5EF4-FFF2-40B4-BE49-F238E27FC236}">
                <a16:creationId xmlns:a16="http://schemas.microsoft.com/office/drawing/2014/main" id="{82928CE7-8269-4092-A00C-C7A11683ED6F}"/>
              </a:ext>
            </a:extLst>
          </p:cNvPr>
          <p:cNvSpPr>
            <a:spLocks noGrp="1"/>
          </p:cNvSpPr>
          <p:nvPr>
            <p:ph idx="1"/>
          </p:nvPr>
        </p:nvSpPr>
        <p:spPr>
          <a:xfrm>
            <a:off x="811733" y="1665288"/>
            <a:ext cx="9523556" cy="4324504"/>
          </a:xfrm>
        </p:spPr>
        <p:txBody>
          <a:bodyPr>
            <a:normAutofit lnSpcReduction="10000"/>
          </a:bodyPr>
          <a:lstStyle/>
          <a:p>
            <a:pPr>
              <a:buClr>
                <a:schemeClr val="tx2"/>
              </a:buClr>
              <a:buSzPct val="150000"/>
            </a:pPr>
            <a:r>
              <a:rPr lang="sv-SE" sz="2200">
                <a:solidFill>
                  <a:schemeClr val="accent1"/>
                </a:solidFill>
                <a:latin typeface="Lato" panose="020F0502020204030203" pitchFamily="34" charset="0"/>
                <a:cs typeface="Times New Roman" panose="02020603050405020304" pitchFamily="18" charset="0"/>
              </a:rPr>
              <a:t>Orostelefonen – </a:t>
            </a:r>
            <a:r>
              <a:rPr lang="sv-SE" sz="2200">
                <a:latin typeface="Lato" panose="020F0502020204030203" pitchFamily="34" charset="0"/>
                <a:cs typeface="Times New Roman" panose="02020603050405020304" pitchFamily="18" charset="0"/>
              </a:rPr>
              <a:t>mot radikalisering </a:t>
            </a:r>
            <a:br>
              <a:rPr lang="sv-SE" sz="2200">
                <a:latin typeface="Lato" panose="020F0502020204030203" pitchFamily="34" charset="0"/>
                <a:cs typeface="Times New Roman" panose="02020603050405020304" pitchFamily="18" charset="0"/>
              </a:rPr>
            </a:br>
            <a:r>
              <a:rPr lang="sv-SE" sz="2200">
                <a:latin typeface="Lato" panose="020F0502020204030203" pitchFamily="34" charset="0"/>
                <a:cs typeface="Times New Roman" panose="02020603050405020304" pitchFamily="18" charset="0"/>
              </a:rPr>
              <a:t>och våldsbejakande extremism</a:t>
            </a:r>
          </a:p>
          <a:p>
            <a:pPr>
              <a:buClr>
                <a:schemeClr val="tx2"/>
              </a:buClr>
              <a:buSzPct val="150000"/>
            </a:pPr>
            <a:endParaRPr lang="sv-SE" sz="800">
              <a:latin typeface="Lato" panose="020F0502020204030203" pitchFamily="34" charset="0"/>
              <a:cs typeface="Times New Roman" panose="02020603050405020304" pitchFamily="18" charset="0"/>
            </a:endParaRPr>
          </a:p>
          <a:p>
            <a:pPr>
              <a:buClr>
                <a:schemeClr val="tx2"/>
              </a:buClr>
              <a:buSzPct val="150000"/>
            </a:pPr>
            <a:r>
              <a:rPr lang="sv-SE" sz="2200">
                <a:solidFill>
                  <a:schemeClr val="accent1"/>
                </a:solidFill>
                <a:latin typeface="Lato" panose="020F0502020204030203" pitchFamily="34" charset="0"/>
                <a:cs typeface="Times New Roman" panose="02020603050405020304" pitchFamily="18" charset="0"/>
              </a:rPr>
              <a:t>Case management – </a:t>
            </a:r>
            <a:r>
              <a:rPr lang="sv-SE" sz="2200">
                <a:latin typeface="Lato" panose="020F0502020204030203" pitchFamily="34" charset="0"/>
                <a:cs typeface="Times New Roman" panose="02020603050405020304" pitchFamily="18" charset="0"/>
              </a:rPr>
              <a:t>kunskap om </a:t>
            </a:r>
            <a:br>
              <a:rPr lang="sv-SE" sz="2200">
                <a:latin typeface="Lato" panose="020F0502020204030203" pitchFamily="34" charset="0"/>
                <a:cs typeface="Times New Roman" panose="02020603050405020304" pitchFamily="18" charset="0"/>
              </a:rPr>
            </a:br>
            <a:r>
              <a:rPr lang="sv-SE" sz="2200">
                <a:latin typeface="Lato" panose="020F0502020204030203" pitchFamily="34" charset="0"/>
                <a:cs typeface="Times New Roman" panose="02020603050405020304" pitchFamily="18" charset="0"/>
              </a:rPr>
              <a:t>barns trygghet och skydd samt </a:t>
            </a:r>
            <a:br>
              <a:rPr lang="sv-SE" sz="2200">
                <a:latin typeface="Lato" panose="020F0502020204030203" pitchFamily="34" charset="0"/>
                <a:cs typeface="Times New Roman" panose="02020603050405020304" pitchFamily="18" charset="0"/>
              </a:rPr>
            </a:br>
            <a:r>
              <a:rPr lang="sv-SE" sz="2200">
                <a:latin typeface="Lato" panose="020F0502020204030203" pitchFamily="34" charset="0"/>
                <a:cs typeface="Times New Roman" panose="02020603050405020304" pitchFamily="18" charset="0"/>
              </a:rPr>
              <a:t>individuellt stöd </a:t>
            </a:r>
          </a:p>
          <a:p>
            <a:pPr>
              <a:buClr>
                <a:schemeClr val="tx2"/>
              </a:buClr>
              <a:buSzPct val="150000"/>
            </a:pPr>
            <a:endParaRPr lang="sv-SE" sz="800">
              <a:latin typeface="Lato" panose="020F0502020204030203" pitchFamily="34" charset="0"/>
              <a:cs typeface="Times New Roman" panose="02020603050405020304" pitchFamily="18" charset="0"/>
            </a:endParaRPr>
          </a:p>
          <a:p>
            <a:pPr>
              <a:buClr>
                <a:schemeClr val="tx2"/>
              </a:buClr>
              <a:buSzPct val="150000"/>
            </a:pPr>
            <a:r>
              <a:rPr lang="sv-SE" sz="2200">
                <a:solidFill>
                  <a:schemeClr val="accent1"/>
                </a:solidFill>
                <a:latin typeface="Lato" panose="020F0502020204030203" pitchFamily="34" charset="0"/>
                <a:cs typeface="Times New Roman" panose="02020603050405020304" pitchFamily="18" charset="0"/>
              </a:rPr>
              <a:t>På lika villkor – </a:t>
            </a:r>
            <a:r>
              <a:rPr lang="sv-SE" sz="2200">
                <a:latin typeface="Lato" panose="020F0502020204030203" pitchFamily="34" charset="0"/>
                <a:cs typeface="Times New Roman" panose="02020603050405020304" pitchFamily="18" charset="0"/>
              </a:rPr>
              <a:t>för</a:t>
            </a:r>
            <a:r>
              <a:rPr lang="sv-SE" sz="2200">
                <a:solidFill>
                  <a:schemeClr val="tx2"/>
                </a:solidFill>
                <a:latin typeface="Lato" panose="020F0502020204030203" pitchFamily="34" charset="0"/>
                <a:cs typeface="Times New Roman" panose="02020603050405020304" pitchFamily="18" charset="0"/>
              </a:rPr>
              <a:t> </a:t>
            </a:r>
            <a:r>
              <a:rPr lang="sv-SE" sz="2200">
                <a:latin typeface="Lato" panose="020F0502020204030203" pitchFamily="34" charset="0"/>
                <a:cs typeface="Times New Roman" panose="02020603050405020304" pitchFamily="18" charset="0"/>
              </a:rPr>
              <a:t>stärkt engagemang, </a:t>
            </a:r>
            <a:br>
              <a:rPr lang="sv-SE" sz="2200">
                <a:latin typeface="Lato" panose="020F0502020204030203" pitchFamily="34" charset="0"/>
                <a:cs typeface="Times New Roman" panose="02020603050405020304" pitchFamily="18" charset="0"/>
              </a:rPr>
            </a:br>
            <a:r>
              <a:rPr lang="sv-SE" sz="2200">
                <a:latin typeface="Lato" panose="020F0502020204030203" pitchFamily="34" charset="0"/>
                <a:cs typeface="Times New Roman" panose="02020603050405020304" pitchFamily="18" charset="0"/>
              </a:rPr>
              <a:t>delaktighet och inflytande bland barn</a:t>
            </a:r>
            <a:br>
              <a:rPr lang="sv-SE" sz="2200">
                <a:latin typeface="Lato" panose="020F0502020204030203" pitchFamily="34" charset="0"/>
                <a:cs typeface="Times New Roman" panose="02020603050405020304" pitchFamily="18" charset="0"/>
              </a:rPr>
            </a:br>
            <a:r>
              <a:rPr lang="sv-SE" sz="2200">
                <a:latin typeface="Lato" panose="020F0502020204030203" pitchFamily="34" charset="0"/>
                <a:cs typeface="Times New Roman" panose="02020603050405020304" pitchFamily="18" charset="0"/>
              </a:rPr>
              <a:t>och unga.</a:t>
            </a:r>
          </a:p>
          <a:p>
            <a:pPr>
              <a:buClr>
                <a:schemeClr val="tx2"/>
              </a:buClr>
              <a:buSzPct val="150000"/>
            </a:pPr>
            <a:endParaRPr lang="sv-SE" sz="800">
              <a:latin typeface="Lato" panose="020F0502020204030203" pitchFamily="34" charset="0"/>
              <a:cs typeface="Times New Roman" panose="02020603050405020304" pitchFamily="18" charset="0"/>
            </a:endParaRPr>
          </a:p>
          <a:p>
            <a:pPr>
              <a:buClr>
                <a:schemeClr val="tx2"/>
              </a:buClr>
              <a:buSzPct val="150000"/>
            </a:pPr>
            <a:r>
              <a:rPr lang="sv-SE" sz="2000">
                <a:solidFill>
                  <a:schemeClr val="accent1"/>
                </a:solidFill>
                <a:latin typeface="Lato" panose="020F0502020204030203" pitchFamily="34" charset="0"/>
                <a:ea typeface="+mj-ea"/>
                <a:cs typeface="Times New Roman" panose="02020603050405020304" pitchFamily="18" charset="0"/>
              </a:rPr>
              <a:t>Kärleken är fri – </a:t>
            </a:r>
            <a:r>
              <a:rPr lang="sv-SE" sz="2000">
                <a:latin typeface="Lato" panose="020F0502020204030203" pitchFamily="34" charset="0"/>
                <a:ea typeface="+mj-ea"/>
                <a:cs typeface="Times New Roman" panose="02020603050405020304" pitchFamily="18" charset="0"/>
              </a:rPr>
              <a:t>mot hedersrelaterat </a:t>
            </a:r>
            <a:br>
              <a:rPr lang="sv-SE" sz="2000">
                <a:latin typeface="Lato" panose="020F0502020204030203" pitchFamily="34" charset="0"/>
                <a:ea typeface="+mj-ea"/>
                <a:cs typeface="Times New Roman" panose="02020603050405020304" pitchFamily="18" charset="0"/>
              </a:rPr>
            </a:br>
            <a:r>
              <a:rPr lang="sv-SE" sz="2000">
                <a:latin typeface="Lato" panose="020F0502020204030203" pitchFamily="34" charset="0"/>
                <a:ea typeface="+mj-ea"/>
                <a:cs typeface="Times New Roman" panose="02020603050405020304" pitchFamily="18" charset="0"/>
              </a:rPr>
              <a:t>våld och förtryck</a:t>
            </a:r>
          </a:p>
          <a:p>
            <a:pPr>
              <a:buClr>
                <a:schemeClr val="tx2"/>
              </a:buClr>
              <a:buSzPct val="150000"/>
            </a:pPr>
            <a:endParaRPr lang="sv-SE">
              <a:latin typeface="Lato" panose="020F0502020204030203" pitchFamily="34" charset="0"/>
              <a:cs typeface="Times New Roman" panose="02020603050405020304" pitchFamily="18" charset="0"/>
            </a:endParaRPr>
          </a:p>
        </p:txBody>
      </p:sp>
      <p:sp>
        <p:nvSpPr>
          <p:cNvPr id="3" name="Rubrik 2">
            <a:extLst>
              <a:ext uri="{FF2B5EF4-FFF2-40B4-BE49-F238E27FC236}">
                <a16:creationId xmlns:a16="http://schemas.microsoft.com/office/drawing/2014/main" id="{1B0236AC-659F-0662-3AB6-A7DC9B63BFDA}"/>
              </a:ext>
            </a:extLst>
          </p:cNvPr>
          <p:cNvSpPr>
            <a:spLocks noGrp="1"/>
          </p:cNvSpPr>
          <p:nvPr>
            <p:ph type="title"/>
          </p:nvPr>
        </p:nvSpPr>
        <p:spPr/>
        <p:txBody>
          <a:bodyPr>
            <a:normAutofit fontScale="90000"/>
          </a:bodyPr>
          <a:lstStyle/>
          <a:p>
            <a:r>
              <a:rPr lang="sv-SE" sz="4400" b="0">
                <a:latin typeface="Oswald Medium" pitchFamily="2" charset="0"/>
              </a:rPr>
              <a:t>FLER EXEMPEL PÅ </a:t>
            </a:r>
            <a:r>
              <a:rPr lang="sv-SE" sz="4400" b="0">
                <a:solidFill>
                  <a:schemeClr val="accent1"/>
                </a:solidFill>
                <a:latin typeface="Oswald Medium" pitchFamily="2" charset="0"/>
              </a:rPr>
              <a:t>VERKSAMHETER I SVERIGE</a:t>
            </a:r>
            <a:endParaRPr lang="sv-SE">
              <a:solidFill>
                <a:schemeClr val="accent1"/>
              </a:solidFill>
            </a:endParaRPr>
          </a:p>
        </p:txBody>
      </p:sp>
      <p:sp>
        <p:nvSpPr>
          <p:cNvPr id="4" name="Platshållare för bildnummer 3"/>
          <p:cNvSpPr>
            <a:spLocks noGrp="1"/>
          </p:cNvSpPr>
          <p:nvPr>
            <p:ph type="sldNum" sz="quarter" idx="12"/>
          </p:nvPr>
        </p:nvSpPr>
        <p:spPr/>
        <p:txBody>
          <a:bodyPr/>
          <a:lstStyle/>
          <a:p>
            <a:fld id="{C3FDE51E-0052-334C-A4B2-C567FE9F326F}" type="slidenum">
              <a:rPr lang="en-US" sz="1100" smtClean="0"/>
              <a:t>28</a:t>
            </a:fld>
            <a:endParaRPr lang="en-US"/>
          </a:p>
        </p:txBody>
      </p:sp>
      <p:sp>
        <p:nvSpPr>
          <p:cNvPr id="16" name="Rubrik 4"/>
          <p:cNvSpPr txBox="1">
            <a:spLocks/>
          </p:cNvSpPr>
          <p:nvPr/>
        </p:nvSpPr>
        <p:spPr>
          <a:xfrm>
            <a:off x="530846" y="1443566"/>
            <a:ext cx="10332226" cy="4579282"/>
          </a:xfrm>
          <a:prstGeom prst="rect">
            <a:avLst/>
          </a:prstGeom>
        </p:spPr>
        <p:txBody>
          <a:bodyPr/>
          <a:lstStyle>
            <a:lvl1pPr algn="l" defTabSz="457200" rtl="0" eaLnBrk="1" latinLnBrk="0" hangingPunct="1">
              <a:spcBef>
                <a:spcPct val="0"/>
              </a:spcBef>
              <a:buNone/>
              <a:defRPr sz="4800" b="1" i="0" kern="1200">
                <a:solidFill>
                  <a:schemeClr val="tx1"/>
                </a:solidFill>
                <a:latin typeface="Trade Gothic LT Com Cn" panose="020B0806040303020004" pitchFamily="34" charset="0"/>
                <a:ea typeface="+mj-ea"/>
                <a:cs typeface="Times New Roman" panose="02020603050405020304" pitchFamily="18" charset="0"/>
              </a:defRPr>
            </a:lvl1pPr>
          </a:lstStyle>
          <a:p>
            <a:pPr marL="685800" indent="-685800">
              <a:buFont typeface="Arial" panose="020B0604020202020204" pitchFamily="34" charset="0"/>
              <a:buChar char="•"/>
            </a:pPr>
            <a:endParaRPr lang="sv-SE" sz="3600">
              <a:solidFill>
                <a:schemeClr val="tx2"/>
              </a:solidFill>
              <a:latin typeface="Oswald Medium" pitchFamily="2" charset="0"/>
            </a:endParaRPr>
          </a:p>
        </p:txBody>
      </p:sp>
      <p:pic>
        <p:nvPicPr>
          <p:cNvPr id="2" name="Bildobjekt 1">
            <a:extLst>
              <a:ext uri="{FF2B5EF4-FFF2-40B4-BE49-F238E27FC236}">
                <a16:creationId xmlns:a16="http://schemas.microsoft.com/office/drawing/2014/main" id="{A04C8C82-6B70-4F6C-B70A-EC1E656B295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67500" y="1665288"/>
            <a:ext cx="5045075" cy="4648200"/>
          </a:xfrm>
          <a:prstGeom prst="rect">
            <a:avLst/>
          </a:prstGeom>
        </p:spPr>
      </p:pic>
    </p:spTree>
    <p:extLst>
      <p:ext uri="{BB962C8B-B14F-4D97-AF65-F5344CB8AC3E}">
        <p14:creationId xmlns:p14="http://schemas.microsoft.com/office/powerpoint/2010/main" val="602043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20865" y="1665287"/>
            <a:ext cx="4691710" cy="4643437"/>
          </a:xfrm>
          <a:prstGeom prst="rect">
            <a:avLst/>
          </a:prstGeom>
        </p:spPr>
      </p:pic>
      <p:sp>
        <p:nvSpPr>
          <p:cNvPr id="6" name="Platshållare för innehåll 5">
            <a:extLst>
              <a:ext uri="{FF2B5EF4-FFF2-40B4-BE49-F238E27FC236}">
                <a16:creationId xmlns:a16="http://schemas.microsoft.com/office/drawing/2014/main" id="{B8EAA15D-5ABE-4CE2-90DB-08AB3D2419BD}"/>
              </a:ext>
            </a:extLst>
          </p:cNvPr>
          <p:cNvSpPr>
            <a:spLocks noGrp="1"/>
          </p:cNvSpPr>
          <p:nvPr>
            <p:ph idx="1"/>
          </p:nvPr>
        </p:nvSpPr>
        <p:spPr>
          <a:xfrm>
            <a:off x="811734" y="1665286"/>
            <a:ext cx="5470314" cy="4367229"/>
          </a:xfrm>
        </p:spPr>
        <p:txBody>
          <a:bodyPr>
            <a:normAutofit/>
          </a:bodyPr>
          <a:lstStyle/>
          <a:p>
            <a:pPr marR="0" lvl="0" algn="l" defTabSz="457200" rtl="0" eaLnBrk="1" fontAlgn="auto" latinLnBrk="0" hangingPunct="1">
              <a:spcBef>
                <a:spcPts val="0"/>
              </a:spcBef>
              <a:spcAft>
                <a:spcPts val="0"/>
              </a:spcAft>
              <a:buClrTx/>
              <a:buSzPct val="130000"/>
              <a:tabLst/>
              <a:defRPr/>
            </a:pPr>
            <a:r>
              <a:rPr kumimoji="0" lang="sv-SE" sz="2200" b="0" i="0" u="none" strike="noStrike" kern="1200" cap="none" spc="0" normalizeH="0" baseline="0" noProof="0">
                <a:ln>
                  <a:noFill/>
                </a:ln>
                <a:solidFill>
                  <a:schemeClr val="accent1"/>
                </a:solidFill>
                <a:effectLst/>
                <a:uLnTx/>
                <a:uFillTx/>
                <a:latin typeface="Lato" panose="020F0502020204030203" pitchFamily="34" charset="0"/>
                <a:cs typeface="Times New Roman" panose="02020603050405020304" pitchFamily="18" charset="0"/>
              </a:rPr>
              <a:t>Säkerställer grundläggande sjukvård för nyfödda bebisar</a:t>
            </a:r>
            <a:r>
              <a:rPr kumimoji="0" lang="sv-SE" sz="2200" b="0" i="0" u="none" strike="noStrike" kern="1200" cap="all" spc="0" normalizeH="0" baseline="0" noProof="0">
                <a:ln>
                  <a:noFill/>
                </a:ln>
                <a:solidFill>
                  <a:schemeClr val="accent1"/>
                </a:solidFill>
                <a:effectLst/>
                <a:uLnTx/>
                <a:uFillTx/>
                <a:latin typeface="Lato" panose="020F0502020204030203" pitchFamily="34" charset="0"/>
                <a:cs typeface="Times New Roman" panose="02020603050405020304" pitchFamily="18" charset="0"/>
              </a:rPr>
              <a:t> </a:t>
            </a:r>
            <a:r>
              <a:rPr lang="sv-SE" sz="2400">
                <a:solidFill>
                  <a:schemeClr val="accent1"/>
                </a:solidFill>
                <a:latin typeface="Lato" panose="020F0502020204030203" pitchFamily="34" charset="0"/>
                <a:ea typeface="+mj-ea"/>
                <a:cs typeface="Times New Roman" panose="02020603050405020304" pitchFamily="18" charset="0"/>
              </a:rPr>
              <a:t>–</a:t>
            </a:r>
            <a:r>
              <a:rPr lang="sv-SE" sz="2200" cap="all">
                <a:solidFill>
                  <a:schemeClr val="accent1"/>
                </a:solidFill>
                <a:latin typeface="Lato" panose="020F0502020204030203" pitchFamily="34" charset="0"/>
              </a:rPr>
              <a:t> </a:t>
            </a:r>
            <a:r>
              <a:rPr kumimoji="0" lang="sv-SE" sz="2200" b="0" i="0" u="none" strike="noStrike" kern="1200" cap="none" spc="0" normalizeH="0" baseline="0" noProof="0">
                <a:ln>
                  <a:noFill/>
                </a:ln>
                <a:solidFill>
                  <a:srgbClr val="222221"/>
                </a:solidFill>
                <a:effectLst/>
                <a:uLnTx/>
                <a:uFillTx/>
                <a:latin typeface="Lato" panose="020F0502020204030203" pitchFamily="34" charset="0"/>
                <a:cs typeface="Times New Roman" panose="02020603050405020304" pitchFamily="18" charset="0"/>
              </a:rPr>
              <a:t>Det första levnadsåret i ett barns liv är avgörande. </a:t>
            </a:r>
          </a:p>
          <a:p>
            <a:pPr marR="0" lvl="0" algn="l" defTabSz="457200" rtl="0" eaLnBrk="1" fontAlgn="auto" latinLnBrk="0" hangingPunct="1">
              <a:spcBef>
                <a:spcPts val="0"/>
              </a:spcBef>
              <a:spcAft>
                <a:spcPts val="0"/>
              </a:spcAft>
              <a:buClrTx/>
              <a:buSzPct val="130000"/>
              <a:tabLst/>
              <a:defRPr/>
            </a:pPr>
            <a:endParaRPr kumimoji="0" lang="sv-SE" sz="800" b="0" i="0" u="none" strike="noStrike" kern="1200" cap="none" spc="0" normalizeH="0" baseline="0" noProof="0">
              <a:ln>
                <a:noFill/>
              </a:ln>
              <a:solidFill>
                <a:srgbClr val="222221"/>
              </a:solidFill>
              <a:effectLst/>
              <a:uLnTx/>
              <a:uFillTx/>
              <a:latin typeface="Lato" panose="020F0502020204030203" pitchFamily="34" charset="0"/>
              <a:cs typeface="Times New Roman" panose="02020603050405020304" pitchFamily="18" charset="0"/>
            </a:endParaRPr>
          </a:p>
          <a:p>
            <a:pPr marR="0" lvl="0" algn="l" defTabSz="457200" rtl="0" eaLnBrk="1" fontAlgn="auto" latinLnBrk="0" hangingPunct="1">
              <a:spcBef>
                <a:spcPts val="0"/>
              </a:spcBef>
              <a:spcAft>
                <a:spcPts val="0"/>
              </a:spcAft>
              <a:buClrTx/>
              <a:buSzPct val="130000"/>
              <a:tabLst/>
              <a:defRPr/>
            </a:pPr>
            <a:r>
              <a:rPr kumimoji="0" lang="sv-SE" sz="2000" b="0" i="0" u="none" strike="noStrike" kern="1200" cap="none" spc="0" normalizeH="0" baseline="0" noProof="0">
                <a:ln>
                  <a:noFill/>
                </a:ln>
                <a:solidFill>
                  <a:schemeClr val="accent1"/>
                </a:solidFill>
                <a:effectLst/>
                <a:uLnTx/>
                <a:uFillTx/>
                <a:latin typeface="Lato" panose="020F0502020204030203" pitchFamily="34" charset="0"/>
                <a:cs typeface="Times New Roman" panose="02020603050405020304" pitchFamily="18" charset="0"/>
              </a:rPr>
              <a:t>Skyddar barn från våld, sexuella övergrepp och barnarbete </a:t>
            </a:r>
            <a:r>
              <a:rPr lang="sv-SE" sz="2000">
                <a:solidFill>
                  <a:schemeClr val="accent1"/>
                </a:solidFill>
                <a:latin typeface="Lato" panose="020F0502020204030203" pitchFamily="34" charset="0"/>
                <a:ea typeface="+mj-ea"/>
                <a:cs typeface="Times New Roman" panose="02020603050405020304" pitchFamily="18" charset="0"/>
              </a:rPr>
              <a:t>–</a:t>
            </a:r>
            <a:r>
              <a:rPr kumimoji="0" lang="sv-SE" sz="2000" b="0" i="0" u="none" strike="noStrike" kern="1200" cap="none" spc="0" normalizeH="0" baseline="0" noProof="0">
                <a:ln>
                  <a:noFill/>
                </a:ln>
                <a:solidFill>
                  <a:schemeClr val="accent1"/>
                </a:solidFill>
                <a:effectLst/>
                <a:uLnTx/>
                <a:uFillTx/>
                <a:latin typeface="Lato" panose="020F0502020204030203" pitchFamily="34" charset="0"/>
                <a:cs typeface="Times New Roman" panose="02020603050405020304" pitchFamily="18" charset="0"/>
              </a:rPr>
              <a:t> </a:t>
            </a:r>
            <a:r>
              <a:rPr kumimoji="0" lang="sv-SE" sz="2000" b="0" i="0" u="none" strike="noStrike" kern="1200" cap="none" spc="0" normalizeH="0" baseline="0" noProof="0">
                <a:ln>
                  <a:noFill/>
                </a:ln>
                <a:solidFill>
                  <a:srgbClr val="222221"/>
                </a:solidFill>
                <a:effectLst/>
                <a:uLnTx/>
                <a:uFillTx/>
                <a:latin typeface="Lato" panose="020F0502020204030203" pitchFamily="34" charset="0"/>
                <a:cs typeface="Times New Roman" panose="02020603050405020304" pitchFamily="18" charset="0"/>
              </a:rPr>
              <a:t>För alla barns självklara rätt till en trygg barndom.</a:t>
            </a:r>
          </a:p>
          <a:p>
            <a:pPr marR="0" lvl="0" algn="l" defTabSz="457200" rtl="0" eaLnBrk="1" fontAlgn="auto" latinLnBrk="0" hangingPunct="1">
              <a:spcBef>
                <a:spcPts val="0"/>
              </a:spcBef>
              <a:spcAft>
                <a:spcPts val="0"/>
              </a:spcAft>
              <a:buClrTx/>
              <a:buSzPct val="130000"/>
              <a:tabLst/>
              <a:defRPr/>
            </a:pPr>
            <a:endParaRPr kumimoji="0" lang="sv-SE" sz="800" b="0" i="0" u="none" strike="noStrike" kern="1200" cap="none" spc="0" normalizeH="0" baseline="0" noProof="0">
              <a:ln>
                <a:noFill/>
              </a:ln>
              <a:solidFill>
                <a:srgbClr val="222221"/>
              </a:solidFill>
              <a:effectLst/>
              <a:uLnTx/>
              <a:uFillTx/>
              <a:latin typeface="Lato" panose="020F0502020204030203" pitchFamily="34" charset="0"/>
              <a:cs typeface="Times New Roman" panose="02020603050405020304" pitchFamily="18" charset="0"/>
            </a:endParaRPr>
          </a:p>
          <a:p>
            <a:pPr marR="0" lvl="0" algn="l" defTabSz="457200" rtl="0" eaLnBrk="1" fontAlgn="auto" latinLnBrk="0" hangingPunct="1">
              <a:spcBef>
                <a:spcPts val="0"/>
              </a:spcBef>
              <a:spcAft>
                <a:spcPts val="0"/>
              </a:spcAft>
              <a:buClrTx/>
              <a:buSzPct val="130000"/>
              <a:tabLst/>
              <a:defRPr/>
            </a:pPr>
            <a:r>
              <a:rPr kumimoji="0" lang="sv-SE" sz="2000" b="0" i="0" u="none" strike="noStrike" kern="1200" cap="none" spc="0" normalizeH="0" baseline="0" noProof="0">
                <a:ln>
                  <a:noFill/>
                </a:ln>
                <a:solidFill>
                  <a:schemeClr val="accent1"/>
                </a:solidFill>
                <a:effectLst/>
                <a:uLnTx/>
                <a:uFillTx/>
                <a:latin typeface="Lato" panose="020F0502020204030203" pitchFamily="34" charset="0"/>
                <a:cs typeface="Times New Roman" panose="02020603050405020304" pitchFamily="18" charset="0"/>
              </a:rPr>
              <a:t>Kämpar för en inkluderande och jämlik utbildning </a:t>
            </a:r>
            <a:r>
              <a:rPr lang="sv-SE" sz="2000">
                <a:solidFill>
                  <a:schemeClr val="accent1"/>
                </a:solidFill>
                <a:latin typeface="Lato" panose="020F0502020204030203" pitchFamily="34" charset="0"/>
                <a:ea typeface="+mj-ea"/>
                <a:cs typeface="Times New Roman" panose="02020603050405020304" pitchFamily="18" charset="0"/>
              </a:rPr>
              <a:t>–</a:t>
            </a:r>
            <a:r>
              <a:rPr kumimoji="0" lang="sv-SE" sz="2000" b="0" i="0" u="none" strike="noStrike" kern="1200" cap="none" spc="0" normalizeH="0" baseline="0" noProof="0">
                <a:ln>
                  <a:noFill/>
                </a:ln>
                <a:solidFill>
                  <a:schemeClr val="accent1"/>
                </a:solidFill>
                <a:effectLst/>
                <a:uLnTx/>
                <a:uFillTx/>
                <a:latin typeface="Lato" panose="020F0502020204030203" pitchFamily="34" charset="0"/>
                <a:cs typeface="Times New Roman" panose="02020603050405020304" pitchFamily="18" charset="0"/>
              </a:rPr>
              <a:t>  </a:t>
            </a:r>
            <a:r>
              <a:rPr kumimoji="0" lang="sv-SE" sz="2000" b="0" i="0" u="none" strike="noStrike" kern="1200" cap="none" spc="0" normalizeH="0" baseline="0" noProof="0">
                <a:ln>
                  <a:noFill/>
                </a:ln>
                <a:solidFill>
                  <a:srgbClr val="222221"/>
                </a:solidFill>
                <a:effectLst/>
                <a:uLnTx/>
                <a:uFillTx/>
                <a:latin typeface="Lato" panose="020F0502020204030203" pitchFamily="34" charset="0"/>
                <a:cs typeface="Times New Roman" panose="02020603050405020304" pitchFamily="18" charset="0"/>
              </a:rPr>
              <a:t>Alla har rätt till utbildning, oavsett kön, funktionsvariation eller om hen växer upp i krig och katastrofer. </a:t>
            </a:r>
            <a:endParaRPr lang="sv-SE" sz="2000">
              <a:solidFill>
                <a:srgbClr val="222221"/>
              </a:solidFill>
              <a:latin typeface="Lato" panose="020F0502020204030203" pitchFamily="34" charset="0"/>
              <a:cs typeface="Times New Roman" panose="02020603050405020304" pitchFamily="18" charset="0"/>
            </a:endParaRPr>
          </a:p>
          <a:p>
            <a:endParaRPr lang="sv-SE"/>
          </a:p>
        </p:txBody>
      </p:sp>
      <p:sp>
        <p:nvSpPr>
          <p:cNvPr id="3" name="Rubrik 2">
            <a:extLst>
              <a:ext uri="{FF2B5EF4-FFF2-40B4-BE49-F238E27FC236}">
                <a16:creationId xmlns:a16="http://schemas.microsoft.com/office/drawing/2014/main" id="{35A2059C-04C1-0981-07B3-FB5A053483F2}"/>
              </a:ext>
            </a:extLst>
          </p:cNvPr>
          <p:cNvSpPr>
            <a:spLocks noGrp="1"/>
          </p:cNvSpPr>
          <p:nvPr>
            <p:ph type="title"/>
          </p:nvPr>
        </p:nvSpPr>
        <p:spPr>
          <a:xfrm>
            <a:off x="832103" y="640184"/>
            <a:ext cx="11261925" cy="905256"/>
          </a:xfrm>
        </p:spPr>
        <p:txBody>
          <a:bodyPr>
            <a:normAutofit/>
          </a:bodyPr>
          <a:lstStyle/>
          <a:p>
            <a:r>
              <a:rPr lang="sv-SE" sz="4400" b="0">
                <a:latin typeface="Oswald Medium" pitchFamily="2" charset="0"/>
              </a:rPr>
              <a:t>FLER </a:t>
            </a:r>
            <a:r>
              <a:rPr kumimoji="0" lang="sv-SE" sz="4400" b="0" i="0" u="none" strike="noStrike" kern="1200" cap="none" spc="0" normalizeH="0" baseline="0" noProof="0">
                <a:ln>
                  <a:noFill/>
                </a:ln>
                <a:solidFill>
                  <a:srgbClr val="222221"/>
                </a:solidFill>
                <a:effectLst/>
                <a:uLnTx/>
                <a:uFillTx/>
                <a:latin typeface="Oswald Medium" pitchFamily="2" charset="0"/>
                <a:ea typeface="+mj-ea"/>
                <a:cs typeface="Times New Roman" panose="02020603050405020304" pitchFamily="18" charset="0"/>
              </a:rPr>
              <a:t>EXEMPEL PÅ </a:t>
            </a:r>
            <a:r>
              <a:rPr kumimoji="0" lang="sv-SE" sz="4400" b="0" i="0" u="none" strike="noStrike" kern="1200" cap="none" spc="0" normalizeH="0" baseline="0" noProof="0">
                <a:ln>
                  <a:noFill/>
                </a:ln>
                <a:solidFill>
                  <a:schemeClr val="accent1"/>
                </a:solidFill>
                <a:effectLst/>
                <a:uLnTx/>
                <a:uFillTx/>
                <a:latin typeface="Oswald Medium" pitchFamily="2" charset="0"/>
                <a:ea typeface="+mj-ea"/>
                <a:cs typeface="Times New Roman" panose="02020603050405020304" pitchFamily="18" charset="0"/>
              </a:rPr>
              <a:t>INTERNATIONELL VERKSAMHET</a:t>
            </a:r>
            <a:endParaRPr lang="sv-SE"/>
          </a:p>
        </p:txBody>
      </p:sp>
      <p:sp>
        <p:nvSpPr>
          <p:cNvPr id="4" name="Platshållare för bildnumm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FDE51E-0052-334C-A4B2-C567FE9F326F}" type="slidenum">
              <a:rPr kumimoji="0" lang="en-US" sz="1000" b="0" i="0" u="none" strike="noStrike" kern="1200" cap="none" spc="0" normalizeH="0" baseline="0" noProof="0" smtClean="0">
                <a:ln>
                  <a:noFill/>
                </a:ln>
                <a:solidFill>
                  <a:srgbClr val="222221"/>
                </a:solidFill>
                <a:effectLst/>
                <a:uLnTx/>
                <a:uFillTx/>
                <a:latin typeface="Lato" panose="020F0502020204030203"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a:ln>
                <a:noFill/>
              </a:ln>
              <a:solidFill>
                <a:srgbClr val="222221"/>
              </a:solidFill>
              <a:effectLst/>
              <a:uLnTx/>
              <a:uFillTx/>
              <a:latin typeface="Lato" panose="020F0502020204030203" pitchFamily="34" charset="0"/>
              <a:ea typeface="+mn-ea"/>
            </a:endParaRPr>
          </a:p>
        </p:txBody>
      </p:sp>
      <p:sp>
        <p:nvSpPr>
          <p:cNvPr id="16" name="Rubrik 4"/>
          <p:cNvSpPr txBox="1">
            <a:spLocks/>
          </p:cNvSpPr>
          <p:nvPr/>
        </p:nvSpPr>
        <p:spPr>
          <a:xfrm>
            <a:off x="530846" y="1443566"/>
            <a:ext cx="10332226" cy="4579282"/>
          </a:xfrm>
          <a:prstGeom prst="rect">
            <a:avLst/>
          </a:prstGeom>
        </p:spPr>
        <p:txBody>
          <a:bodyPr/>
          <a:lstStyle>
            <a:lvl1pPr algn="l" defTabSz="457200" rtl="0" eaLnBrk="1" latinLnBrk="0" hangingPunct="1">
              <a:spcBef>
                <a:spcPct val="0"/>
              </a:spcBef>
              <a:buNone/>
              <a:defRPr sz="4800" b="1" i="0" kern="1200">
                <a:solidFill>
                  <a:schemeClr val="tx1"/>
                </a:solidFill>
                <a:latin typeface="Trade Gothic LT Com Cn" panose="020B0806040303020004" pitchFamily="34" charset="0"/>
                <a:ea typeface="+mj-ea"/>
                <a:cs typeface="Times New Roman" panose="02020603050405020304" pitchFamily="18" charset="0"/>
              </a:defRPr>
            </a:lvl1pPr>
          </a:lstStyle>
          <a:p>
            <a:pPr marL="685800" marR="0" lvl="0" indent="-68580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sv-SE" sz="3600" b="1" i="0" u="none" strike="noStrike" kern="1200" cap="none" spc="0" normalizeH="0" baseline="0" noProof="0">
              <a:ln>
                <a:noFill/>
              </a:ln>
              <a:solidFill>
                <a:srgbClr val="F20F0E"/>
              </a:solidFill>
              <a:effectLst/>
              <a:uLnTx/>
              <a:uFillTx/>
              <a:latin typeface="Oswald Medium" pitchFamily="2" charset="0"/>
              <a:ea typeface="+mj-ea"/>
              <a:cs typeface="Times New Roman" panose="02020603050405020304" pitchFamily="18" charset="0"/>
            </a:endParaRPr>
          </a:p>
        </p:txBody>
      </p:sp>
    </p:spTree>
    <p:extLst>
      <p:ext uri="{BB962C8B-B14F-4D97-AF65-F5344CB8AC3E}">
        <p14:creationId xmlns:p14="http://schemas.microsoft.com/office/powerpoint/2010/main" val="7028698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35B848A6-8F6C-F134-D60A-D85FE65BA3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9424" y="0"/>
            <a:ext cx="11712575" cy="6858000"/>
          </a:xfrm>
          <a:prstGeom prst="rect">
            <a:avLst/>
          </a:prstGeom>
        </p:spPr>
      </p:pic>
      <p:sp>
        <p:nvSpPr>
          <p:cNvPr id="11" name="Title 7">
            <a:extLst>
              <a:ext uri="{FF2B5EF4-FFF2-40B4-BE49-F238E27FC236}">
                <a16:creationId xmlns:a16="http://schemas.microsoft.com/office/drawing/2014/main" id="{15446C4B-9CEE-7849-BE8A-5C8D5093D55A}"/>
              </a:ext>
            </a:extLst>
          </p:cNvPr>
          <p:cNvSpPr>
            <a:spLocks noGrp="1"/>
          </p:cNvSpPr>
          <p:nvPr>
            <p:ph type="title"/>
          </p:nvPr>
        </p:nvSpPr>
        <p:spPr>
          <a:xfrm>
            <a:off x="832104" y="1879600"/>
            <a:ext cx="5009896" cy="2374900"/>
          </a:xfrm>
        </p:spPr>
        <p:txBody>
          <a:bodyPr>
            <a:normAutofit fontScale="90000"/>
          </a:bodyPr>
          <a:lstStyle/>
          <a:p>
            <a:pPr>
              <a:lnSpc>
                <a:spcPct val="100000"/>
              </a:lnSpc>
            </a:pPr>
            <a:r>
              <a:rPr lang="sv-SE" sz="4000" dirty="0">
                <a:solidFill>
                  <a:schemeClr val="bg1"/>
                </a:solidFill>
              </a:rPr>
              <a:t>VI ÄR EN </a:t>
            </a:r>
            <a:br>
              <a:rPr lang="sv-SE" sz="4000" dirty="0">
                <a:solidFill>
                  <a:schemeClr val="bg1"/>
                </a:solidFill>
              </a:rPr>
            </a:br>
            <a:r>
              <a:rPr lang="sv-SE" sz="4000" dirty="0">
                <a:solidFill>
                  <a:schemeClr val="bg1"/>
                </a:solidFill>
              </a:rPr>
              <a:t>FÖRÄNDRANDE </a:t>
            </a:r>
            <a:br>
              <a:rPr lang="sv-SE" sz="4000" dirty="0">
                <a:solidFill>
                  <a:schemeClr val="bg1"/>
                </a:solidFill>
              </a:rPr>
            </a:br>
            <a:r>
              <a:rPr lang="sv-SE" sz="4000" dirty="0">
                <a:solidFill>
                  <a:schemeClr val="bg1"/>
                </a:solidFill>
              </a:rPr>
              <a:t>KRAFT INOM </a:t>
            </a:r>
            <a:br>
              <a:rPr lang="sv-SE" sz="4000" dirty="0">
                <a:solidFill>
                  <a:schemeClr val="bg1"/>
                </a:solidFill>
              </a:rPr>
            </a:br>
            <a:r>
              <a:rPr lang="sv-SE" sz="4000" dirty="0">
                <a:solidFill>
                  <a:schemeClr val="bg1"/>
                </a:solidFill>
              </a:rPr>
              <a:t>BARNRÄTT</a:t>
            </a:r>
          </a:p>
        </p:txBody>
      </p:sp>
      <p:sp>
        <p:nvSpPr>
          <p:cNvPr id="2" name="Slide Number Placeholder 1">
            <a:extLst>
              <a:ext uri="{FF2B5EF4-FFF2-40B4-BE49-F238E27FC236}">
                <a16:creationId xmlns:a16="http://schemas.microsoft.com/office/drawing/2014/main" id="{5B288004-8FA5-6ECC-72F5-A636A81C3CBD}"/>
              </a:ext>
            </a:extLst>
          </p:cNvPr>
          <p:cNvSpPr>
            <a:spLocks noGrp="1"/>
          </p:cNvSpPr>
          <p:nvPr>
            <p:ph type="sldNum" sz="quarter" idx="12"/>
          </p:nvPr>
        </p:nvSpPr>
        <p:spPr/>
        <p:txBody>
          <a:bodyPr/>
          <a:lstStyle/>
          <a:p>
            <a:fld id="{BF413B3B-BFB3-42E3-B409-FAAF558C2ACC}" type="slidenum">
              <a:rPr lang="en-UK" smtClean="0"/>
              <a:pPr/>
              <a:t>3</a:t>
            </a:fld>
            <a:endParaRPr lang="en-UK"/>
          </a:p>
        </p:txBody>
      </p:sp>
    </p:spTree>
    <p:extLst>
      <p:ext uri="{BB962C8B-B14F-4D97-AF65-F5344CB8AC3E}">
        <p14:creationId xmlns:p14="http://schemas.microsoft.com/office/powerpoint/2010/main" val="29945294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20865" y="1665287"/>
            <a:ext cx="4691710" cy="4643437"/>
          </a:xfrm>
          <a:prstGeom prst="rect">
            <a:avLst/>
          </a:prstGeom>
        </p:spPr>
      </p:pic>
      <p:sp>
        <p:nvSpPr>
          <p:cNvPr id="3" name="Rubrik 2">
            <a:extLst>
              <a:ext uri="{FF2B5EF4-FFF2-40B4-BE49-F238E27FC236}">
                <a16:creationId xmlns:a16="http://schemas.microsoft.com/office/drawing/2014/main" id="{1DE9278A-2C76-8036-CCEB-D9C1274EB01B}"/>
              </a:ext>
            </a:extLst>
          </p:cNvPr>
          <p:cNvSpPr>
            <a:spLocks noGrp="1"/>
          </p:cNvSpPr>
          <p:nvPr>
            <p:ph type="title"/>
          </p:nvPr>
        </p:nvSpPr>
        <p:spPr>
          <a:xfrm>
            <a:off x="832103" y="640184"/>
            <a:ext cx="10880471" cy="905256"/>
          </a:xfrm>
        </p:spPr>
        <p:txBody>
          <a:bodyPr>
            <a:normAutofit/>
          </a:bodyPr>
          <a:lstStyle/>
          <a:p>
            <a:r>
              <a:rPr lang="sv-SE" sz="4400" b="0">
                <a:latin typeface="Oswald Medium" pitchFamily="2" charset="0"/>
              </a:rPr>
              <a:t>FLER </a:t>
            </a:r>
            <a:r>
              <a:rPr kumimoji="0" lang="sv-SE" sz="4400" b="0" i="0" u="none" strike="noStrike" kern="1200" cap="none" spc="0" normalizeH="0" baseline="0" noProof="0">
                <a:ln>
                  <a:noFill/>
                </a:ln>
                <a:solidFill>
                  <a:srgbClr val="222221"/>
                </a:solidFill>
                <a:effectLst/>
                <a:uLnTx/>
                <a:uFillTx/>
                <a:latin typeface="Oswald Medium" pitchFamily="2" charset="0"/>
                <a:ea typeface="+mj-ea"/>
                <a:cs typeface="Times New Roman" panose="02020603050405020304" pitchFamily="18" charset="0"/>
              </a:rPr>
              <a:t>EXEMPEL PÅ </a:t>
            </a:r>
            <a:r>
              <a:rPr kumimoji="0" lang="sv-SE" sz="4400" b="0" i="0" u="none" strike="noStrike" kern="1200" cap="none" spc="0" normalizeH="0" baseline="0" noProof="0">
                <a:ln>
                  <a:noFill/>
                </a:ln>
                <a:solidFill>
                  <a:schemeClr val="accent1"/>
                </a:solidFill>
                <a:effectLst/>
                <a:uLnTx/>
                <a:uFillTx/>
                <a:latin typeface="Oswald Medium" pitchFamily="2" charset="0"/>
                <a:ea typeface="+mj-ea"/>
                <a:cs typeface="Times New Roman" panose="02020603050405020304" pitchFamily="18" charset="0"/>
              </a:rPr>
              <a:t>INTERNATIONELL VERKSAMHET</a:t>
            </a:r>
            <a:endParaRPr lang="sv-SE">
              <a:solidFill>
                <a:schemeClr val="accent1"/>
              </a:solidFill>
            </a:endParaRPr>
          </a:p>
        </p:txBody>
      </p:sp>
      <p:sp>
        <p:nvSpPr>
          <p:cNvPr id="4" name="Platshållare för bildnumm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FDE51E-0052-334C-A4B2-C567FE9F326F}" type="slidenum">
              <a:rPr kumimoji="0" lang="en-US" sz="1000" b="0" i="0" u="none" strike="noStrike" kern="1200" cap="none" spc="0" normalizeH="0" baseline="0" noProof="0" smtClean="0">
                <a:ln>
                  <a:noFill/>
                </a:ln>
                <a:solidFill>
                  <a:srgbClr val="222221"/>
                </a:solidFill>
                <a:effectLst/>
                <a:uLnTx/>
                <a:uFillTx/>
                <a:latin typeface="Lato" panose="020F0502020204030203"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a:ln>
                <a:noFill/>
              </a:ln>
              <a:solidFill>
                <a:srgbClr val="222221"/>
              </a:solidFill>
              <a:effectLst/>
              <a:uLnTx/>
              <a:uFillTx/>
              <a:latin typeface="Lato" panose="020F0502020204030203" pitchFamily="34" charset="0"/>
              <a:ea typeface="+mn-ea"/>
            </a:endParaRPr>
          </a:p>
        </p:txBody>
      </p:sp>
      <p:sp>
        <p:nvSpPr>
          <p:cNvPr id="16" name="Rubrik 4"/>
          <p:cNvSpPr txBox="1">
            <a:spLocks/>
          </p:cNvSpPr>
          <p:nvPr/>
        </p:nvSpPr>
        <p:spPr>
          <a:xfrm>
            <a:off x="530846" y="1443566"/>
            <a:ext cx="10332226" cy="4579282"/>
          </a:xfrm>
          <a:prstGeom prst="rect">
            <a:avLst/>
          </a:prstGeom>
        </p:spPr>
        <p:txBody>
          <a:bodyPr/>
          <a:lstStyle>
            <a:lvl1pPr algn="l" defTabSz="457200" rtl="0" eaLnBrk="1" latinLnBrk="0" hangingPunct="1">
              <a:spcBef>
                <a:spcPct val="0"/>
              </a:spcBef>
              <a:buNone/>
              <a:defRPr sz="4800" b="1" i="0" kern="1200">
                <a:solidFill>
                  <a:schemeClr val="tx1"/>
                </a:solidFill>
                <a:latin typeface="Trade Gothic LT Com Cn" panose="020B0806040303020004" pitchFamily="34" charset="0"/>
                <a:ea typeface="+mj-ea"/>
                <a:cs typeface="Times New Roman" panose="02020603050405020304" pitchFamily="18" charset="0"/>
              </a:defRPr>
            </a:lvl1pPr>
          </a:lstStyle>
          <a:p>
            <a:pPr marL="685800" marR="0" lvl="0" indent="-68580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sv-SE" sz="3600" b="1" i="0" u="none" strike="noStrike" kern="1200" cap="none" spc="0" normalizeH="0" baseline="0" noProof="0">
              <a:ln>
                <a:noFill/>
              </a:ln>
              <a:solidFill>
                <a:srgbClr val="F20F0E"/>
              </a:solidFill>
              <a:effectLst/>
              <a:uLnTx/>
              <a:uFillTx/>
              <a:latin typeface="Oswald Medium" pitchFamily="2" charset="0"/>
              <a:ea typeface="+mj-ea"/>
              <a:cs typeface="Times New Roman" panose="02020603050405020304" pitchFamily="18" charset="0"/>
            </a:endParaRPr>
          </a:p>
        </p:txBody>
      </p:sp>
      <p:sp>
        <p:nvSpPr>
          <p:cNvPr id="5" name="Rektangel 4"/>
          <p:cNvSpPr/>
          <p:nvPr/>
        </p:nvSpPr>
        <p:spPr>
          <a:xfrm>
            <a:off x="813768" y="1541488"/>
            <a:ext cx="5151603" cy="2985433"/>
          </a:xfrm>
          <a:prstGeom prst="rect">
            <a:avLst/>
          </a:prstGeom>
        </p:spPr>
        <p:txBody>
          <a:bodyPr wrap="square">
            <a:spAutoFit/>
          </a:bodyPr>
          <a:lstStyle/>
          <a:p>
            <a:pPr defTabSz="457200">
              <a:buSzPct val="150000"/>
              <a:defRPr/>
            </a:pPr>
            <a:r>
              <a:rPr lang="sv-SE" sz="2000">
                <a:solidFill>
                  <a:schemeClr val="accent1"/>
                </a:solidFill>
                <a:latin typeface="Lato" panose="020F0502020204030203" pitchFamily="34" charset="0"/>
                <a:cs typeface="Times New Roman" panose="02020603050405020304" pitchFamily="18" charset="0"/>
              </a:rPr>
              <a:t>Levererar livsviktig nödhjälp i krig och katastrofer –  </a:t>
            </a:r>
            <a:r>
              <a:rPr lang="sv-SE" sz="2000">
                <a:solidFill>
                  <a:srgbClr val="222221"/>
                </a:solidFill>
                <a:latin typeface="Lato" panose="020F0502020204030203" pitchFamily="34" charset="0"/>
                <a:cs typeface="Times New Roman" panose="02020603050405020304" pitchFamily="18" charset="0"/>
              </a:rPr>
              <a:t>Vi ser till att barn och deras familjer får tak över huvudet, mat, rent vatten, mediciner och sjukvård.</a:t>
            </a:r>
          </a:p>
          <a:p>
            <a:pPr defTabSz="457200">
              <a:buSzPct val="150000"/>
              <a:defRPr/>
            </a:pPr>
            <a:endParaRPr lang="sv-SE" sz="800">
              <a:solidFill>
                <a:srgbClr val="222221"/>
              </a:solidFill>
              <a:latin typeface="Lato" panose="020F0502020204030203" pitchFamily="34" charset="0"/>
              <a:cs typeface="Times New Roman" panose="02020603050405020304" pitchFamily="18" charset="0"/>
            </a:endParaRPr>
          </a:p>
          <a:p>
            <a:pPr defTabSz="457200">
              <a:buSzPct val="150000"/>
              <a:defRPr/>
            </a:pPr>
            <a:r>
              <a:rPr kumimoji="0" lang="sv-SE" sz="2000" b="0" i="0" u="none" strike="noStrike" kern="1200" cap="none" spc="0" normalizeH="0" baseline="0" noProof="0">
                <a:ln>
                  <a:noFill/>
                </a:ln>
                <a:solidFill>
                  <a:schemeClr val="accent1"/>
                </a:solidFill>
                <a:effectLst/>
                <a:uLnTx/>
                <a:uFillTx/>
                <a:latin typeface="Lato" panose="020F0502020204030203" pitchFamily="34" charset="0"/>
                <a:cs typeface="Times New Roman" panose="02020603050405020304" pitchFamily="18" charset="0"/>
              </a:rPr>
              <a:t>Bedriver påverkansarbete mot politiker </a:t>
            </a:r>
            <a:br>
              <a:rPr kumimoji="0" lang="sv-SE" sz="2000" b="0" i="0" u="none" strike="noStrike" kern="1200" cap="none" spc="0" normalizeH="0" baseline="0" noProof="0">
                <a:ln>
                  <a:noFill/>
                </a:ln>
                <a:solidFill>
                  <a:schemeClr val="accent1"/>
                </a:solidFill>
                <a:effectLst/>
                <a:uLnTx/>
                <a:uFillTx/>
                <a:latin typeface="Lato" panose="020F0502020204030203" pitchFamily="34" charset="0"/>
                <a:cs typeface="Times New Roman" panose="02020603050405020304" pitchFamily="18" charset="0"/>
              </a:rPr>
            </a:br>
            <a:r>
              <a:rPr kumimoji="0" lang="sv-SE" sz="2000" b="0" i="0" u="none" strike="noStrike" kern="1200" cap="none" spc="0" normalizeH="0" baseline="0" noProof="0">
                <a:ln>
                  <a:noFill/>
                </a:ln>
                <a:solidFill>
                  <a:schemeClr val="accent1"/>
                </a:solidFill>
                <a:effectLst/>
                <a:uLnTx/>
                <a:uFillTx/>
                <a:latin typeface="Lato" panose="020F0502020204030203" pitchFamily="34" charset="0"/>
                <a:cs typeface="Times New Roman" panose="02020603050405020304" pitchFamily="18" charset="0"/>
              </a:rPr>
              <a:t>och makthavare för långvarig förändring</a:t>
            </a:r>
            <a:r>
              <a:rPr lang="sv-SE" sz="2000">
                <a:solidFill>
                  <a:schemeClr val="accent1"/>
                </a:solidFill>
                <a:latin typeface="Lato" panose="020F0502020204030203" pitchFamily="34" charset="0"/>
                <a:cs typeface="Times New Roman" panose="02020603050405020304" pitchFamily="18" charset="0"/>
              </a:rPr>
              <a:t> – </a:t>
            </a:r>
            <a:r>
              <a:rPr kumimoji="0" lang="sv-SE" sz="2000" b="0" i="0" u="none" strike="noStrike" kern="1200" cap="none" spc="0" normalizeH="0" baseline="0" noProof="0">
                <a:ln>
                  <a:noFill/>
                </a:ln>
                <a:solidFill>
                  <a:srgbClr val="222221"/>
                </a:solidFill>
                <a:effectLst/>
                <a:uLnTx/>
                <a:uFillTx/>
                <a:latin typeface="Lato" panose="020F0502020204030203" pitchFamily="34" charset="0"/>
                <a:cs typeface="Times New Roman" panose="02020603050405020304" pitchFamily="18" charset="0"/>
              </a:rPr>
              <a:t>Kämpar för lagreformer och policyförändringar, t.ex. ett globalt förbud mot barnaga.</a:t>
            </a:r>
          </a:p>
        </p:txBody>
      </p:sp>
    </p:spTree>
    <p:extLst>
      <p:ext uri="{BB962C8B-B14F-4D97-AF65-F5344CB8AC3E}">
        <p14:creationId xmlns:p14="http://schemas.microsoft.com/office/powerpoint/2010/main" val="41842724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968F6177-EA76-8C27-F94F-67CBB50B0E60}"/>
              </a:ext>
            </a:extLst>
          </p:cNvPr>
          <p:cNvSpPr>
            <a:spLocks noGrp="1"/>
          </p:cNvSpPr>
          <p:nvPr>
            <p:ph idx="1"/>
          </p:nvPr>
        </p:nvSpPr>
        <p:spPr>
          <a:xfrm>
            <a:off x="811733" y="1805142"/>
            <a:ext cx="10975106" cy="4476750"/>
          </a:xfrm>
        </p:spPr>
        <p:txBody>
          <a:bodyPr>
            <a:normAutofit/>
          </a:bodyPr>
          <a:lstStyle/>
          <a:p>
            <a:pPr>
              <a:spcAft>
                <a:spcPts val="1200"/>
              </a:spcAft>
            </a:pPr>
            <a:r>
              <a:rPr lang="sv-SE" b="1" i="0" u="none" strike="noStrike" baseline="0" dirty="0">
                <a:solidFill>
                  <a:srgbClr val="000000"/>
                </a:solidFill>
              </a:rPr>
              <a:t>Rädda Barnen i Sverige var med och finansierade verksamhet världen runt under 2023 med totalt 1,4 miljarder kronor. </a:t>
            </a:r>
          </a:p>
          <a:p>
            <a:pPr>
              <a:spcAft>
                <a:spcPts val="1200"/>
              </a:spcAft>
            </a:pPr>
            <a:r>
              <a:rPr lang="sv-SE" b="1" i="0" u="none" strike="noStrike" baseline="0" dirty="0">
                <a:solidFill>
                  <a:srgbClr val="000000"/>
                </a:solidFill>
              </a:rPr>
              <a:t>Globala Rädda Barnens direkta insatser i världen nådde totalt 81 miljoner människor, av dem </a:t>
            </a:r>
            <a:r>
              <a:rPr lang="sv-SE" b="1" i="0" u="none" strike="noStrike" baseline="0" dirty="0">
                <a:solidFill>
                  <a:srgbClr val="FF0000"/>
                </a:solidFill>
              </a:rPr>
              <a:t>47 miljoner barn</a:t>
            </a:r>
            <a:r>
              <a:rPr lang="sv-SE" b="1" i="0" u="none" strike="noStrike" baseline="0" dirty="0">
                <a:solidFill>
                  <a:srgbClr val="000000"/>
                </a:solidFill>
              </a:rPr>
              <a:t>. 39 procent av dessa nåddes genom humanitära insatser.</a:t>
            </a:r>
          </a:p>
        </p:txBody>
      </p:sp>
      <p:sp>
        <p:nvSpPr>
          <p:cNvPr id="3" name="Rubrik 2">
            <a:extLst>
              <a:ext uri="{FF2B5EF4-FFF2-40B4-BE49-F238E27FC236}">
                <a16:creationId xmlns:a16="http://schemas.microsoft.com/office/drawing/2014/main" id="{38E44F78-ACCD-25BF-02E1-F68B801AA2B7}"/>
              </a:ext>
            </a:extLst>
          </p:cNvPr>
          <p:cNvSpPr>
            <a:spLocks noGrp="1"/>
          </p:cNvSpPr>
          <p:nvPr>
            <p:ph type="title"/>
          </p:nvPr>
        </p:nvSpPr>
        <p:spPr/>
        <p:txBody>
          <a:bodyPr/>
          <a:lstStyle/>
          <a:p>
            <a:r>
              <a:rPr lang="sv-SE" dirty="0"/>
              <a:t>Resultat 2023</a:t>
            </a:r>
          </a:p>
        </p:txBody>
      </p:sp>
      <p:sp>
        <p:nvSpPr>
          <p:cNvPr id="4" name="Platshållare för bildnummer 3">
            <a:extLst>
              <a:ext uri="{FF2B5EF4-FFF2-40B4-BE49-F238E27FC236}">
                <a16:creationId xmlns:a16="http://schemas.microsoft.com/office/drawing/2014/main" id="{D4C5F549-A06E-2C55-0023-528F58B739EF}"/>
              </a:ext>
            </a:extLst>
          </p:cNvPr>
          <p:cNvSpPr>
            <a:spLocks noGrp="1"/>
          </p:cNvSpPr>
          <p:nvPr>
            <p:ph type="sldNum" sz="quarter" idx="12"/>
          </p:nvPr>
        </p:nvSpPr>
        <p:spPr/>
        <p:txBody>
          <a:bodyPr/>
          <a:lstStyle/>
          <a:p>
            <a:fld id="{BF413B3B-BFB3-42E3-B409-FAAF558C2ACC}" type="slidenum">
              <a:rPr lang="en-UK" smtClean="0"/>
              <a:pPr/>
              <a:t>31</a:t>
            </a:fld>
            <a:endParaRPr lang="en-UK"/>
          </a:p>
        </p:txBody>
      </p:sp>
    </p:spTree>
    <p:extLst>
      <p:ext uri="{BB962C8B-B14F-4D97-AF65-F5344CB8AC3E}">
        <p14:creationId xmlns:p14="http://schemas.microsoft.com/office/powerpoint/2010/main" val="2431962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968F6177-EA76-8C27-F94F-67CBB50B0E60}"/>
              </a:ext>
            </a:extLst>
          </p:cNvPr>
          <p:cNvSpPr>
            <a:spLocks noGrp="1"/>
          </p:cNvSpPr>
          <p:nvPr>
            <p:ph idx="1"/>
          </p:nvPr>
        </p:nvSpPr>
        <p:spPr>
          <a:xfrm>
            <a:off x="811731" y="1805142"/>
            <a:ext cx="10885897" cy="4476750"/>
          </a:xfrm>
        </p:spPr>
        <p:txBody>
          <a:bodyPr>
            <a:noAutofit/>
          </a:bodyPr>
          <a:lstStyle/>
          <a:p>
            <a:pPr marL="285750" indent="-285750">
              <a:spcAft>
                <a:spcPts val="1200"/>
              </a:spcAft>
              <a:buFont typeface="Arial" panose="020B0604020202020204" pitchFamily="34" charset="0"/>
              <a:buChar char="•"/>
            </a:pPr>
            <a:r>
              <a:rPr lang="sv-SE" b="1" i="0" u="none" strike="noStrike" baseline="0" dirty="0">
                <a:solidFill>
                  <a:srgbClr val="000000"/>
                </a:solidFill>
                <a:latin typeface="AAAAAB+Lato-Regular"/>
              </a:rPr>
              <a:t>Hälsa och näring: </a:t>
            </a:r>
            <a:r>
              <a:rPr lang="sv-SE" b="0" i="0" u="none" strike="noStrike" baseline="0" dirty="0">
                <a:solidFill>
                  <a:srgbClr val="000000"/>
                </a:solidFill>
                <a:latin typeface="AAAAAB+Lato-Regular"/>
              </a:rPr>
              <a:t>60 miljoner människor, av dem 34 miljoner barn. </a:t>
            </a:r>
          </a:p>
          <a:p>
            <a:pPr marL="285750" indent="-285750">
              <a:spcAft>
                <a:spcPts val="1200"/>
              </a:spcAft>
              <a:buFont typeface="Arial" panose="020B0604020202020204" pitchFamily="34" charset="0"/>
              <a:buChar char="•"/>
            </a:pPr>
            <a:r>
              <a:rPr lang="sv-SE" b="1" i="0" u="none" strike="noStrike" baseline="0" dirty="0">
                <a:solidFill>
                  <a:srgbClr val="000000"/>
                </a:solidFill>
                <a:latin typeface="AAAAAB+Lato-Regular"/>
              </a:rPr>
              <a:t>Utbildning: </a:t>
            </a:r>
            <a:r>
              <a:rPr lang="sv-SE" b="0" i="0" u="none" strike="noStrike" baseline="0" dirty="0">
                <a:solidFill>
                  <a:srgbClr val="000000"/>
                </a:solidFill>
                <a:latin typeface="AAAAAB+Lato-Regular"/>
              </a:rPr>
              <a:t>10 miljoner människor, av dem 9 miljoner barn. </a:t>
            </a:r>
          </a:p>
          <a:p>
            <a:pPr marL="285750" indent="-285750">
              <a:spcAft>
                <a:spcPts val="1200"/>
              </a:spcAft>
              <a:buFont typeface="Arial" panose="020B0604020202020204" pitchFamily="34" charset="0"/>
              <a:buChar char="•"/>
            </a:pPr>
            <a:r>
              <a:rPr lang="sv-SE" b="1" i="0" u="none" strike="noStrike" baseline="0" dirty="0">
                <a:solidFill>
                  <a:srgbClr val="000000"/>
                </a:solidFill>
                <a:latin typeface="AAAAAB+Lato-Regular"/>
              </a:rPr>
              <a:t>Fattigdomsbekämpning: </a:t>
            </a:r>
            <a:r>
              <a:rPr lang="sv-SE" b="0" i="0" u="none" strike="noStrike" baseline="0" dirty="0">
                <a:solidFill>
                  <a:srgbClr val="000000"/>
                </a:solidFill>
                <a:latin typeface="AAAAAB+Lato-Regular"/>
              </a:rPr>
              <a:t>8 miljoner människor, av dem 4 miljoner barn. </a:t>
            </a:r>
          </a:p>
          <a:p>
            <a:pPr marL="285750" indent="-285750">
              <a:spcAft>
                <a:spcPts val="1200"/>
              </a:spcAft>
              <a:buFont typeface="Arial" panose="020B0604020202020204" pitchFamily="34" charset="0"/>
              <a:buChar char="•"/>
            </a:pPr>
            <a:r>
              <a:rPr lang="sv-SE" b="1" i="0" u="none" strike="noStrike" baseline="0" dirty="0">
                <a:solidFill>
                  <a:srgbClr val="000000"/>
                </a:solidFill>
                <a:latin typeface="AAAAAB+Lato-Regular"/>
              </a:rPr>
              <a:t>Trygghet och skydd: </a:t>
            </a:r>
            <a:r>
              <a:rPr lang="sv-SE" b="0" i="0" u="none" strike="noStrike" baseline="0" dirty="0">
                <a:solidFill>
                  <a:srgbClr val="000000"/>
                </a:solidFill>
                <a:latin typeface="AAAAAB+Lato-Regular"/>
              </a:rPr>
              <a:t>6 miljoner människor, av dem 3 miljoner barn. </a:t>
            </a:r>
          </a:p>
          <a:p>
            <a:pPr marL="285750" indent="-285750">
              <a:spcAft>
                <a:spcPts val="1200"/>
              </a:spcAft>
              <a:buFont typeface="Arial" panose="020B0604020202020204" pitchFamily="34" charset="0"/>
              <a:buChar char="•"/>
            </a:pPr>
            <a:r>
              <a:rPr lang="sv-SE" b="1" i="0" u="none" strike="noStrike" baseline="0" dirty="0">
                <a:solidFill>
                  <a:srgbClr val="000000"/>
                </a:solidFill>
                <a:latin typeface="AAAAAB+Lato-Regular"/>
              </a:rPr>
              <a:t>God samhällsstyrning för barn: </a:t>
            </a:r>
            <a:r>
              <a:rPr lang="sv-SE" b="0" i="0" u="none" strike="noStrike" baseline="0" dirty="0">
                <a:solidFill>
                  <a:srgbClr val="000000"/>
                </a:solidFill>
                <a:latin typeface="AAAAAB+Lato-Regular"/>
              </a:rPr>
              <a:t>1 miljon människor, av dem 0,7 miljoner barn.</a:t>
            </a:r>
          </a:p>
          <a:p>
            <a:pPr marL="285750" indent="-285750">
              <a:spcAft>
                <a:spcPts val="1200"/>
              </a:spcAft>
              <a:buFont typeface="Arial" panose="020B0604020202020204" pitchFamily="34" charset="0"/>
              <a:buChar char="•"/>
            </a:pPr>
            <a:endParaRPr lang="sv-SE" dirty="0">
              <a:solidFill>
                <a:srgbClr val="000000"/>
              </a:solidFill>
              <a:latin typeface="AAAAAB+Lato-Regular"/>
            </a:endParaRPr>
          </a:p>
          <a:p>
            <a:pPr marL="285750" indent="-285750">
              <a:spcAft>
                <a:spcPts val="1200"/>
              </a:spcAft>
              <a:buFont typeface="Arial" panose="020B0604020202020204" pitchFamily="34" charset="0"/>
              <a:buChar char="•"/>
            </a:pPr>
            <a:endParaRPr lang="sv-SE" dirty="0">
              <a:solidFill>
                <a:srgbClr val="000000"/>
              </a:solidFill>
              <a:latin typeface="AAAAAB+Lato-Regular"/>
            </a:endParaRPr>
          </a:p>
          <a:p>
            <a:pPr>
              <a:spcAft>
                <a:spcPts val="1200"/>
              </a:spcAft>
            </a:pPr>
            <a:r>
              <a:rPr lang="sv-SE" sz="1200" b="0" i="1" u="none" strike="noStrike" baseline="0" dirty="0">
                <a:solidFill>
                  <a:srgbClr val="000000"/>
                </a:solidFill>
              </a:rPr>
              <a:t>* Uppgifterna kommer från Internationella Rädda Barnens årliga Total </a:t>
            </a:r>
            <a:r>
              <a:rPr lang="sv-SE" sz="1200" b="0" i="1" u="none" strike="noStrike" baseline="0" dirty="0" err="1">
                <a:solidFill>
                  <a:srgbClr val="000000"/>
                </a:solidFill>
              </a:rPr>
              <a:t>Reach</a:t>
            </a:r>
            <a:r>
              <a:rPr lang="sv-SE" sz="1200" b="0" i="1" u="none" strike="noStrike" baseline="0" dirty="0">
                <a:solidFill>
                  <a:srgbClr val="000000"/>
                </a:solidFill>
              </a:rPr>
              <a:t>-rapport (avrundade) och bygger på inrapporterad verksamhet i 94 länder. </a:t>
            </a:r>
            <a:br>
              <a:rPr lang="sv-SE" sz="1200" b="0" i="1" u="none" strike="noStrike" baseline="0" dirty="0">
                <a:solidFill>
                  <a:srgbClr val="000000"/>
                </a:solidFill>
              </a:rPr>
            </a:br>
            <a:r>
              <a:rPr lang="sv-SE" sz="1200" b="0" i="1" u="none" strike="noStrike" baseline="0" dirty="0">
                <a:solidFill>
                  <a:srgbClr val="000000"/>
                </a:solidFill>
                <a:latin typeface="AAAAAC+Lato-Italic"/>
              </a:rPr>
              <a:t>Rädda Barnen Sverige bidrar, tillsammans med alla andra Rädda Barnen-organisationer i världen, till detta arbete.</a:t>
            </a:r>
            <a:endParaRPr lang="sv-SE" sz="1200" dirty="0"/>
          </a:p>
          <a:p>
            <a:pPr marL="285750" indent="-285750">
              <a:spcAft>
                <a:spcPts val="1200"/>
              </a:spcAft>
              <a:buFont typeface="Arial" panose="020B0604020202020204" pitchFamily="34" charset="0"/>
              <a:buChar char="•"/>
            </a:pPr>
            <a:endParaRPr lang="sv-SE" b="0" i="0" u="none" strike="noStrike" baseline="0" dirty="0">
              <a:solidFill>
                <a:srgbClr val="000000"/>
              </a:solidFill>
              <a:latin typeface="AAAAAB+Lato-Regular"/>
            </a:endParaRPr>
          </a:p>
        </p:txBody>
      </p:sp>
      <p:sp>
        <p:nvSpPr>
          <p:cNvPr id="3" name="Rubrik 2">
            <a:extLst>
              <a:ext uri="{FF2B5EF4-FFF2-40B4-BE49-F238E27FC236}">
                <a16:creationId xmlns:a16="http://schemas.microsoft.com/office/drawing/2014/main" id="{38E44F78-ACCD-25BF-02E1-F68B801AA2B7}"/>
              </a:ext>
            </a:extLst>
          </p:cNvPr>
          <p:cNvSpPr>
            <a:spLocks noGrp="1"/>
          </p:cNvSpPr>
          <p:nvPr>
            <p:ph type="title"/>
          </p:nvPr>
        </p:nvSpPr>
        <p:spPr/>
        <p:txBody>
          <a:bodyPr/>
          <a:lstStyle/>
          <a:p>
            <a:r>
              <a:rPr lang="sv-SE" sz="4400" i="0" u="none" strike="noStrike" baseline="0" dirty="0">
                <a:solidFill>
                  <a:srgbClr val="000000"/>
                </a:solidFill>
              </a:rPr>
              <a:t>Antal nådda globalt 2023 per insats*</a:t>
            </a:r>
            <a:endParaRPr lang="sv-SE" dirty="0"/>
          </a:p>
        </p:txBody>
      </p:sp>
      <p:sp>
        <p:nvSpPr>
          <p:cNvPr id="4" name="Platshållare för bildnummer 3">
            <a:extLst>
              <a:ext uri="{FF2B5EF4-FFF2-40B4-BE49-F238E27FC236}">
                <a16:creationId xmlns:a16="http://schemas.microsoft.com/office/drawing/2014/main" id="{D4C5F549-A06E-2C55-0023-528F58B739EF}"/>
              </a:ext>
            </a:extLst>
          </p:cNvPr>
          <p:cNvSpPr>
            <a:spLocks noGrp="1"/>
          </p:cNvSpPr>
          <p:nvPr>
            <p:ph type="sldNum" sz="quarter" idx="12"/>
          </p:nvPr>
        </p:nvSpPr>
        <p:spPr/>
        <p:txBody>
          <a:bodyPr/>
          <a:lstStyle/>
          <a:p>
            <a:fld id="{BF413B3B-BFB3-42E3-B409-FAAF558C2ACC}" type="slidenum">
              <a:rPr lang="en-UK" smtClean="0"/>
              <a:pPr/>
              <a:t>32</a:t>
            </a:fld>
            <a:endParaRPr lang="en-UK"/>
          </a:p>
        </p:txBody>
      </p:sp>
    </p:spTree>
    <p:extLst>
      <p:ext uri="{BB962C8B-B14F-4D97-AF65-F5344CB8AC3E}">
        <p14:creationId xmlns:p14="http://schemas.microsoft.com/office/powerpoint/2010/main" val="4016013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968F6177-EA76-8C27-F94F-67CBB50B0E60}"/>
              </a:ext>
            </a:extLst>
          </p:cNvPr>
          <p:cNvSpPr>
            <a:spLocks noGrp="1"/>
          </p:cNvSpPr>
          <p:nvPr>
            <p:ph idx="1"/>
          </p:nvPr>
        </p:nvSpPr>
        <p:spPr>
          <a:xfrm>
            <a:off x="811733" y="1805142"/>
            <a:ext cx="10941652" cy="4476750"/>
          </a:xfrm>
        </p:spPr>
        <p:txBody>
          <a:bodyPr>
            <a:noAutofit/>
          </a:bodyPr>
          <a:lstStyle/>
          <a:p>
            <a:pPr marL="342900" indent="-342900">
              <a:buFont typeface="Arial" panose="020B0604020202020204" pitchFamily="34" charset="0"/>
              <a:buChar char="•"/>
            </a:pPr>
            <a:r>
              <a:rPr lang="sv-SE" b="0" i="0" u="none" strike="noStrike" baseline="0" dirty="0">
                <a:solidFill>
                  <a:srgbClr val="000000"/>
                </a:solidFill>
              </a:rPr>
              <a:t>18 618: Barn i migration. </a:t>
            </a:r>
          </a:p>
          <a:p>
            <a:pPr marL="342900" indent="-342900">
              <a:buFont typeface="Arial" panose="020B0604020202020204" pitchFamily="34" charset="0"/>
              <a:buChar char="•"/>
            </a:pPr>
            <a:r>
              <a:rPr lang="sv-SE" b="0" i="0" u="none" strike="noStrike" baseline="0" dirty="0">
                <a:solidFill>
                  <a:srgbClr val="000000"/>
                </a:solidFill>
              </a:rPr>
              <a:t>23 266: Socioekonomisk verksamhet. </a:t>
            </a:r>
          </a:p>
          <a:p>
            <a:pPr marL="342900" indent="-342900">
              <a:buFont typeface="Arial" panose="020B0604020202020204" pitchFamily="34" charset="0"/>
              <a:buChar char="•"/>
            </a:pPr>
            <a:r>
              <a:rPr lang="sv-SE" b="0" i="0" u="none" strike="noStrike" baseline="0" dirty="0">
                <a:solidFill>
                  <a:srgbClr val="000000"/>
                </a:solidFill>
              </a:rPr>
              <a:t>9 572: Verksamhet kring våld mot barn. </a:t>
            </a:r>
          </a:p>
          <a:p>
            <a:pPr marL="342900" indent="-342900">
              <a:buFont typeface="Arial" panose="020B0604020202020204" pitchFamily="34" charset="0"/>
              <a:buChar char="•"/>
            </a:pPr>
            <a:r>
              <a:rPr lang="sv-SE" b="0" i="0" u="none" strike="noStrike" baseline="0" dirty="0">
                <a:solidFill>
                  <a:srgbClr val="000000"/>
                </a:solidFill>
              </a:rPr>
              <a:t>13 365: Övrigt. </a:t>
            </a:r>
          </a:p>
          <a:p>
            <a:endParaRPr lang="sv-SE" dirty="0">
              <a:solidFill>
                <a:srgbClr val="000000"/>
              </a:solidFill>
            </a:endParaRPr>
          </a:p>
          <a:p>
            <a:r>
              <a:rPr lang="sv-SE" b="0" i="0" u="none" strike="noStrike" baseline="0" dirty="0">
                <a:solidFill>
                  <a:srgbClr val="000000"/>
                </a:solidFill>
              </a:rPr>
              <a:t>Totalt 64 821 personer varav 28 993 barn och unga. </a:t>
            </a:r>
            <a:br>
              <a:rPr lang="sv-SE" b="0" i="0" u="none" strike="noStrike" baseline="0" dirty="0">
                <a:solidFill>
                  <a:srgbClr val="000000"/>
                </a:solidFill>
              </a:rPr>
            </a:br>
            <a:r>
              <a:rPr lang="sv-SE" b="0" i="0" u="none" strike="noStrike" baseline="0" dirty="0">
                <a:solidFill>
                  <a:srgbClr val="000000"/>
                </a:solidFill>
              </a:rPr>
              <a:t>Vi har även nått föräldrar och professionella som arbetar med barn. </a:t>
            </a:r>
          </a:p>
          <a:p>
            <a:endParaRPr lang="sv-SE" b="0" i="0" u="none" strike="noStrike" baseline="0" dirty="0">
              <a:solidFill>
                <a:srgbClr val="000000"/>
              </a:solidFill>
            </a:endParaRPr>
          </a:p>
          <a:p>
            <a:endParaRPr lang="sv-SE" dirty="0">
              <a:solidFill>
                <a:srgbClr val="000000"/>
              </a:solidFill>
            </a:endParaRPr>
          </a:p>
          <a:p>
            <a:r>
              <a:rPr lang="sv-SE" sz="1200" b="0" i="1" u="none" strike="noStrike" baseline="0" dirty="0">
                <a:solidFill>
                  <a:srgbClr val="000000"/>
                </a:solidFill>
                <a:latin typeface="AAAAAC+Lato-Italic"/>
              </a:rPr>
              <a:t>* Siffrorna för Rädda Barnen Sveriges verksamhet kommer från Rädda Barnen Sverige. </a:t>
            </a:r>
            <a:br>
              <a:rPr lang="sv-SE" sz="1200" b="0" i="1" u="none" strike="noStrike" baseline="0" dirty="0">
                <a:solidFill>
                  <a:srgbClr val="000000"/>
                </a:solidFill>
                <a:latin typeface="AAAAAC+Lato-Italic"/>
              </a:rPr>
            </a:br>
            <a:r>
              <a:rPr lang="sv-SE" sz="1200" b="0" i="1" u="none" strike="noStrike" baseline="0" dirty="0">
                <a:solidFill>
                  <a:srgbClr val="000000"/>
                </a:solidFill>
                <a:latin typeface="AAAAAC+Lato-Italic"/>
              </a:rPr>
              <a:t>Då man kan ha fått hjälp inom mer än en sektor blir totalsumman lägre än då man summerar områdena separat.</a:t>
            </a:r>
            <a:endParaRPr lang="sv-SE" sz="1200" b="0" i="0" u="none" strike="noStrike" baseline="0" dirty="0">
              <a:solidFill>
                <a:srgbClr val="000000"/>
              </a:solidFill>
            </a:endParaRPr>
          </a:p>
        </p:txBody>
      </p:sp>
      <p:sp>
        <p:nvSpPr>
          <p:cNvPr id="3" name="Rubrik 2">
            <a:extLst>
              <a:ext uri="{FF2B5EF4-FFF2-40B4-BE49-F238E27FC236}">
                <a16:creationId xmlns:a16="http://schemas.microsoft.com/office/drawing/2014/main" id="{38E44F78-ACCD-25BF-02E1-F68B801AA2B7}"/>
              </a:ext>
            </a:extLst>
          </p:cNvPr>
          <p:cNvSpPr>
            <a:spLocks noGrp="1"/>
          </p:cNvSpPr>
          <p:nvPr>
            <p:ph type="title"/>
          </p:nvPr>
        </p:nvSpPr>
        <p:spPr/>
        <p:txBody>
          <a:bodyPr/>
          <a:lstStyle/>
          <a:p>
            <a:r>
              <a:rPr lang="sv-SE" sz="4400" i="0" u="none" strike="noStrike" baseline="0" dirty="0">
                <a:solidFill>
                  <a:srgbClr val="000000"/>
                </a:solidFill>
              </a:rPr>
              <a:t>Antal nådda i Sverige 2023*</a:t>
            </a:r>
            <a:endParaRPr lang="sv-SE" dirty="0"/>
          </a:p>
        </p:txBody>
      </p:sp>
      <p:sp>
        <p:nvSpPr>
          <p:cNvPr id="4" name="Platshållare för bildnummer 3">
            <a:extLst>
              <a:ext uri="{FF2B5EF4-FFF2-40B4-BE49-F238E27FC236}">
                <a16:creationId xmlns:a16="http://schemas.microsoft.com/office/drawing/2014/main" id="{D4C5F549-A06E-2C55-0023-528F58B739EF}"/>
              </a:ext>
            </a:extLst>
          </p:cNvPr>
          <p:cNvSpPr>
            <a:spLocks noGrp="1"/>
          </p:cNvSpPr>
          <p:nvPr>
            <p:ph type="sldNum" sz="quarter" idx="12"/>
          </p:nvPr>
        </p:nvSpPr>
        <p:spPr/>
        <p:txBody>
          <a:bodyPr/>
          <a:lstStyle/>
          <a:p>
            <a:fld id="{BF413B3B-BFB3-42E3-B409-FAAF558C2ACC}" type="slidenum">
              <a:rPr lang="en-UK" smtClean="0"/>
              <a:pPr/>
              <a:t>33</a:t>
            </a:fld>
            <a:endParaRPr lang="en-UK"/>
          </a:p>
        </p:txBody>
      </p:sp>
    </p:spTree>
    <p:extLst>
      <p:ext uri="{BB962C8B-B14F-4D97-AF65-F5344CB8AC3E}">
        <p14:creationId xmlns:p14="http://schemas.microsoft.com/office/powerpoint/2010/main" val="606624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p:cNvSpPr>
            <a:spLocks noGrp="1"/>
          </p:cNvSpPr>
          <p:nvPr>
            <p:ph type="title"/>
          </p:nvPr>
        </p:nvSpPr>
        <p:spPr/>
        <p:txBody>
          <a:bodyPr/>
          <a:lstStyle/>
          <a:p>
            <a:r>
              <a:rPr lang="sv-SE"/>
              <a:t>Fler siffor från året som gått</a:t>
            </a:r>
            <a:r>
              <a:rPr lang="sv-SE">
                <a:solidFill>
                  <a:schemeClr val="bg1">
                    <a:lumMod val="65000"/>
                  </a:schemeClr>
                </a:solidFill>
              </a:rPr>
              <a:t>*</a:t>
            </a:r>
            <a:r>
              <a:rPr lang="sv-SE"/>
              <a:t> </a:t>
            </a:r>
          </a:p>
        </p:txBody>
      </p:sp>
      <p:sp>
        <p:nvSpPr>
          <p:cNvPr id="4" name="Slide Number Placeholder 3"/>
          <p:cNvSpPr>
            <a:spLocks noGrp="1"/>
          </p:cNvSpPr>
          <p:nvPr>
            <p:ph type="sldNum" sz="quarter" idx="12"/>
          </p:nvPr>
        </p:nvSpPr>
        <p:spPr/>
        <p:txBody>
          <a:bodyPr/>
          <a:lstStyle/>
          <a:p>
            <a:fld id="{C3FDE51E-0052-334C-A4B2-C567FE9F326F}" type="slidenum">
              <a:rPr lang="sv-SE" smtClean="0"/>
              <a:t>34</a:t>
            </a:fld>
            <a:endParaRPr lang="sv-SE"/>
          </a:p>
        </p:txBody>
      </p:sp>
      <p:sp>
        <p:nvSpPr>
          <p:cNvPr id="25" name="Rektangel med rundade hörn 24"/>
          <p:cNvSpPr/>
          <p:nvPr/>
        </p:nvSpPr>
        <p:spPr>
          <a:xfrm>
            <a:off x="794779" y="1864164"/>
            <a:ext cx="2671676" cy="1898129"/>
          </a:xfrm>
          <a:prstGeom prst="roundRect">
            <a:avLst>
              <a:gd name="adj" fmla="val 6822"/>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3600" b="0" i="0" dirty="0">
                <a:solidFill>
                  <a:srgbClr val="FFFFFF"/>
                </a:solidFill>
                <a:effectLst/>
                <a:latin typeface="Oswald Medium" pitchFamily="2" charset="0"/>
              </a:rPr>
              <a:t>700 000</a:t>
            </a:r>
          </a:p>
          <a:p>
            <a:pPr algn="ctr"/>
            <a:r>
              <a:rPr lang="sv-SE" sz="1100" dirty="0">
                <a:solidFill>
                  <a:srgbClr val="FFFFFF"/>
                </a:solidFill>
                <a:latin typeface="Lato" panose="020F0502020204030203" pitchFamily="34" charset="0"/>
              </a:rPr>
              <a:t>Antal barn som fått hjälp </a:t>
            </a:r>
            <a:br>
              <a:rPr lang="sv-SE" sz="1100" dirty="0">
                <a:solidFill>
                  <a:srgbClr val="FFFFFF"/>
                </a:solidFill>
                <a:latin typeface="Lato" panose="020F0502020204030203" pitchFamily="34" charset="0"/>
              </a:rPr>
            </a:br>
            <a:r>
              <a:rPr lang="sv-SE" sz="1100" dirty="0">
                <a:solidFill>
                  <a:srgbClr val="FFFFFF"/>
                </a:solidFill>
                <a:latin typeface="Lato" panose="020F0502020204030203" pitchFamily="34" charset="0"/>
              </a:rPr>
              <a:t>inom området </a:t>
            </a:r>
            <a:br>
              <a:rPr lang="sv-SE" sz="1100" dirty="0">
                <a:solidFill>
                  <a:srgbClr val="FFFFFF"/>
                </a:solidFill>
                <a:latin typeface="Lato" panose="020F0502020204030203" pitchFamily="34" charset="0"/>
              </a:rPr>
            </a:br>
            <a:r>
              <a:rPr lang="sv-SE" sz="1100" b="1" dirty="0">
                <a:solidFill>
                  <a:srgbClr val="FFFFFF"/>
                </a:solidFill>
                <a:latin typeface="Lato" panose="020F0502020204030203" pitchFamily="34" charset="0"/>
              </a:rPr>
              <a:t>God samhällsstyrning för barn</a:t>
            </a:r>
            <a:r>
              <a:rPr lang="sv-SE" sz="1100" dirty="0">
                <a:solidFill>
                  <a:srgbClr val="FFFFFF"/>
                </a:solidFill>
                <a:latin typeface="Lato" panose="020F0502020204030203" pitchFamily="34" charset="0"/>
              </a:rPr>
              <a:t>.</a:t>
            </a:r>
          </a:p>
        </p:txBody>
      </p:sp>
      <p:sp>
        <p:nvSpPr>
          <p:cNvPr id="26" name="Rektangel med rundade hörn 25"/>
          <p:cNvSpPr/>
          <p:nvPr/>
        </p:nvSpPr>
        <p:spPr>
          <a:xfrm>
            <a:off x="3560087" y="1884726"/>
            <a:ext cx="2671676" cy="1877568"/>
          </a:xfrm>
          <a:prstGeom prst="roundRect">
            <a:avLst>
              <a:gd name="adj" fmla="val 682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3600" b="0" i="0" dirty="0">
                <a:solidFill>
                  <a:srgbClr val="FFFFFF"/>
                </a:solidFill>
                <a:effectLst/>
                <a:latin typeface="+mj-lt"/>
              </a:rPr>
              <a:t>28 993</a:t>
            </a:r>
            <a:endParaRPr lang="sv-SE" sz="3600" dirty="0">
              <a:solidFill>
                <a:schemeClr val="bg1"/>
              </a:solidFill>
              <a:latin typeface="Oswald Medium" pitchFamily="2" charset="0"/>
              <a:cs typeface="Gill Sans Infant Std"/>
            </a:endParaRPr>
          </a:p>
          <a:p>
            <a:pPr algn="ctr"/>
            <a:r>
              <a:rPr lang="sv-SE" sz="1100" dirty="0">
                <a:solidFill>
                  <a:srgbClr val="FFFFFF"/>
                </a:solidFill>
                <a:latin typeface="Lato" panose="020F0502020204030203" pitchFamily="34" charset="0"/>
              </a:rPr>
              <a:t>Så många barn mötte vi i vår Sverigeverksamhet.</a:t>
            </a:r>
          </a:p>
        </p:txBody>
      </p:sp>
      <p:sp>
        <p:nvSpPr>
          <p:cNvPr id="27" name="Rektangel med rundade hörn 26"/>
          <p:cNvSpPr/>
          <p:nvPr/>
        </p:nvSpPr>
        <p:spPr>
          <a:xfrm>
            <a:off x="6297734" y="1884725"/>
            <a:ext cx="2671676" cy="1892832"/>
          </a:xfrm>
          <a:prstGeom prst="roundRect">
            <a:avLst>
              <a:gd name="adj" fmla="val 6822"/>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100" dirty="0">
              <a:solidFill>
                <a:schemeClr val="bg1"/>
              </a:solidFill>
              <a:latin typeface="Oswald Medium" pitchFamily="2" charset="0"/>
              <a:cs typeface="Gill Sans Infant Std"/>
            </a:endParaRPr>
          </a:p>
          <a:p>
            <a:pPr algn="ctr"/>
            <a:r>
              <a:rPr lang="sv-SE" sz="3600" b="0" i="0" dirty="0">
                <a:solidFill>
                  <a:srgbClr val="FFFFFF"/>
                </a:solidFill>
                <a:effectLst/>
                <a:latin typeface="Oswald Medium" pitchFamily="2" charset="0"/>
              </a:rPr>
              <a:t>9 000 000</a:t>
            </a:r>
          </a:p>
          <a:p>
            <a:pPr algn="ctr"/>
            <a:r>
              <a:rPr lang="sv-SE" sz="1100" dirty="0">
                <a:solidFill>
                  <a:srgbClr val="FFFFFF"/>
                </a:solidFill>
                <a:latin typeface="Lato" panose="020F0502020204030203" pitchFamily="34" charset="0"/>
              </a:rPr>
              <a:t>Antal barn som fått hjälp </a:t>
            </a:r>
            <a:br>
              <a:rPr lang="sv-SE" sz="1100" dirty="0">
                <a:solidFill>
                  <a:srgbClr val="FFFFFF"/>
                </a:solidFill>
                <a:latin typeface="Lato" panose="020F0502020204030203" pitchFamily="34" charset="0"/>
              </a:rPr>
            </a:br>
            <a:r>
              <a:rPr lang="sv-SE" sz="1100" dirty="0">
                <a:solidFill>
                  <a:srgbClr val="FFFFFF"/>
                </a:solidFill>
                <a:latin typeface="Lato" panose="020F0502020204030203" pitchFamily="34" charset="0"/>
              </a:rPr>
              <a:t>inom området </a:t>
            </a:r>
            <a:br>
              <a:rPr lang="sv-SE" sz="1100" dirty="0">
                <a:solidFill>
                  <a:srgbClr val="FFFFFF"/>
                </a:solidFill>
                <a:latin typeface="Lato" panose="020F0502020204030203" pitchFamily="34" charset="0"/>
              </a:rPr>
            </a:br>
            <a:r>
              <a:rPr lang="sv-SE" sz="1100" b="1" dirty="0">
                <a:solidFill>
                  <a:srgbClr val="FFFFFF"/>
                </a:solidFill>
                <a:latin typeface="Lato" panose="020F0502020204030203" pitchFamily="34" charset="0"/>
              </a:rPr>
              <a:t>Utbildning</a:t>
            </a:r>
            <a:r>
              <a:rPr lang="sv-SE" sz="1100" b="0" i="0" dirty="0">
                <a:solidFill>
                  <a:srgbClr val="FFFFFF"/>
                </a:solidFill>
                <a:effectLst/>
                <a:latin typeface="Lato" panose="020F0502020204030203" pitchFamily="34" charset="0"/>
              </a:rPr>
              <a:t>.</a:t>
            </a:r>
            <a:endParaRPr lang="sv-SE" sz="1100" dirty="0">
              <a:solidFill>
                <a:schemeClr val="bg1"/>
              </a:solidFill>
              <a:latin typeface="Lato" panose="020F0502020204030203" pitchFamily="34" charset="0"/>
              <a:cs typeface="Gill Sans Infant Std"/>
            </a:endParaRPr>
          </a:p>
        </p:txBody>
      </p:sp>
      <p:sp>
        <p:nvSpPr>
          <p:cNvPr id="28" name="Rektangel med rundade hörn 27"/>
          <p:cNvSpPr/>
          <p:nvPr/>
        </p:nvSpPr>
        <p:spPr>
          <a:xfrm>
            <a:off x="9039692" y="1884725"/>
            <a:ext cx="2671676" cy="1877568"/>
          </a:xfrm>
          <a:prstGeom prst="roundRect">
            <a:avLst>
              <a:gd name="adj" fmla="val 6822"/>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000" dirty="0">
              <a:solidFill>
                <a:schemeClr val="bg1"/>
              </a:solidFill>
              <a:latin typeface="Oswald Medium" pitchFamily="2" charset="0"/>
              <a:cs typeface="Gill Sans Infant Std"/>
            </a:endParaRPr>
          </a:p>
          <a:p>
            <a:pPr algn="ctr"/>
            <a:r>
              <a:rPr lang="sv-SE" sz="3600" dirty="0">
                <a:solidFill>
                  <a:schemeClr val="bg1"/>
                </a:solidFill>
                <a:latin typeface="Oswald Medium" pitchFamily="2" charset="0"/>
                <a:cs typeface="Gill Sans Infant Std"/>
              </a:rPr>
              <a:t>3 000 000</a:t>
            </a:r>
          </a:p>
          <a:p>
            <a:pPr algn="ctr"/>
            <a:r>
              <a:rPr lang="sv-SE" sz="1100" dirty="0">
                <a:solidFill>
                  <a:srgbClr val="FFFFFF"/>
                </a:solidFill>
                <a:latin typeface="Lato" panose="020F0502020204030203" pitchFamily="34" charset="0"/>
              </a:rPr>
              <a:t>Antal barn som fått hjälp </a:t>
            </a:r>
            <a:br>
              <a:rPr lang="sv-SE" sz="1100" dirty="0">
                <a:solidFill>
                  <a:srgbClr val="FFFFFF"/>
                </a:solidFill>
                <a:latin typeface="Lato" panose="020F0502020204030203" pitchFamily="34" charset="0"/>
              </a:rPr>
            </a:br>
            <a:r>
              <a:rPr lang="sv-SE" sz="1100" dirty="0">
                <a:solidFill>
                  <a:srgbClr val="FFFFFF"/>
                </a:solidFill>
                <a:latin typeface="Lato" panose="020F0502020204030203" pitchFamily="34" charset="0"/>
              </a:rPr>
              <a:t>inom området </a:t>
            </a:r>
            <a:br>
              <a:rPr lang="sv-SE" sz="1100" b="1" dirty="0">
                <a:solidFill>
                  <a:srgbClr val="FFFFFF"/>
                </a:solidFill>
                <a:latin typeface="Lato" panose="020F0502020204030203" pitchFamily="34" charset="0"/>
              </a:rPr>
            </a:br>
            <a:r>
              <a:rPr lang="sv-SE" sz="1100" b="1" dirty="0">
                <a:solidFill>
                  <a:srgbClr val="FFFFFF"/>
                </a:solidFill>
                <a:latin typeface="Lato" panose="020F0502020204030203" pitchFamily="34" charset="0"/>
              </a:rPr>
              <a:t>Trygghet och skydd.</a:t>
            </a:r>
            <a:br>
              <a:rPr lang="sv-SE" sz="1100" b="1" dirty="0">
                <a:solidFill>
                  <a:srgbClr val="FFFFFF"/>
                </a:solidFill>
                <a:latin typeface="Lato" panose="020F0502020204030203" pitchFamily="34" charset="0"/>
              </a:rPr>
            </a:br>
            <a:endParaRPr lang="sv-SE" sz="1100" b="1" dirty="0">
              <a:solidFill>
                <a:srgbClr val="FFFFFF"/>
              </a:solidFill>
              <a:latin typeface="Lato" panose="020F0502020204030203" pitchFamily="34" charset="0"/>
            </a:endParaRPr>
          </a:p>
        </p:txBody>
      </p:sp>
      <p:sp>
        <p:nvSpPr>
          <p:cNvPr id="30" name="Rektangel med rundade hörn 29"/>
          <p:cNvSpPr/>
          <p:nvPr/>
        </p:nvSpPr>
        <p:spPr>
          <a:xfrm>
            <a:off x="822440" y="3827194"/>
            <a:ext cx="2671676" cy="1831321"/>
          </a:xfrm>
          <a:prstGeom prst="roundRect">
            <a:avLst>
              <a:gd name="adj" fmla="val 682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3600" dirty="0">
                <a:solidFill>
                  <a:schemeClr val="bg1"/>
                </a:solidFill>
                <a:latin typeface="Oswald Medium" pitchFamily="2" charset="0"/>
                <a:cs typeface="Gill Sans Infant Std"/>
              </a:rPr>
              <a:t>47 000 000</a:t>
            </a:r>
          </a:p>
          <a:p>
            <a:pPr algn="ctr"/>
            <a:r>
              <a:rPr lang="sv-SE" sz="1100" dirty="0">
                <a:solidFill>
                  <a:srgbClr val="FFFFFF"/>
                </a:solidFill>
                <a:latin typeface="Lato" panose="020F0502020204030203" pitchFamily="34" charset="0"/>
              </a:rPr>
              <a:t>Så många barn nådde </a:t>
            </a:r>
            <a:br>
              <a:rPr lang="sv-SE" sz="1100" dirty="0">
                <a:solidFill>
                  <a:srgbClr val="FFFFFF"/>
                </a:solidFill>
                <a:latin typeface="Lato" panose="020F0502020204030203" pitchFamily="34" charset="0"/>
              </a:rPr>
            </a:br>
            <a:r>
              <a:rPr lang="sv-SE" sz="1100" dirty="0">
                <a:solidFill>
                  <a:srgbClr val="FFFFFF"/>
                </a:solidFill>
                <a:latin typeface="Lato" panose="020F0502020204030203" pitchFamily="34" charset="0"/>
              </a:rPr>
              <a:t>Globala Rädda Barnens </a:t>
            </a:r>
            <a:br>
              <a:rPr lang="sv-SE" sz="1100" dirty="0">
                <a:solidFill>
                  <a:srgbClr val="FFFFFF"/>
                </a:solidFill>
                <a:latin typeface="Lato" panose="020F0502020204030203" pitchFamily="34" charset="0"/>
              </a:rPr>
            </a:br>
            <a:r>
              <a:rPr lang="sv-SE" sz="1100" dirty="0">
                <a:solidFill>
                  <a:srgbClr val="FFFFFF"/>
                </a:solidFill>
                <a:latin typeface="Lato" panose="020F0502020204030203" pitchFamily="34" charset="0"/>
              </a:rPr>
              <a:t>direkta insatser.</a:t>
            </a:r>
          </a:p>
        </p:txBody>
      </p:sp>
      <p:sp>
        <p:nvSpPr>
          <p:cNvPr id="31" name="Rektangel med rundade hörn 30"/>
          <p:cNvSpPr/>
          <p:nvPr/>
        </p:nvSpPr>
        <p:spPr>
          <a:xfrm>
            <a:off x="3560087" y="3825154"/>
            <a:ext cx="2671676" cy="1833361"/>
          </a:xfrm>
          <a:prstGeom prst="roundRect">
            <a:avLst>
              <a:gd name="adj" fmla="val 6822"/>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3600" dirty="0">
                <a:solidFill>
                  <a:schemeClr val="bg1"/>
                </a:solidFill>
                <a:latin typeface="Oswald Medium" pitchFamily="2" charset="0"/>
                <a:cs typeface="Gill Sans Infant Std"/>
              </a:rPr>
              <a:t>4 000 000</a:t>
            </a:r>
          </a:p>
          <a:p>
            <a:pPr algn="ctr"/>
            <a:r>
              <a:rPr lang="sv-SE" sz="1100" dirty="0">
                <a:solidFill>
                  <a:srgbClr val="FFFFFF"/>
                </a:solidFill>
                <a:latin typeface="Lato" panose="020F0502020204030203" pitchFamily="34" charset="0"/>
              </a:rPr>
              <a:t>Antal barn som fått hjälp </a:t>
            </a:r>
            <a:br>
              <a:rPr lang="sv-SE" sz="1100" dirty="0">
                <a:solidFill>
                  <a:srgbClr val="FFFFFF"/>
                </a:solidFill>
                <a:latin typeface="Lato" panose="020F0502020204030203" pitchFamily="34" charset="0"/>
              </a:rPr>
            </a:br>
            <a:r>
              <a:rPr lang="sv-SE" sz="1100" dirty="0">
                <a:solidFill>
                  <a:srgbClr val="FFFFFF"/>
                </a:solidFill>
                <a:latin typeface="Lato" panose="020F0502020204030203" pitchFamily="34" charset="0"/>
              </a:rPr>
              <a:t>inom området </a:t>
            </a:r>
            <a:br>
              <a:rPr lang="sv-SE" sz="1100" dirty="0">
                <a:solidFill>
                  <a:srgbClr val="FFFFFF"/>
                </a:solidFill>
                <a:latin typeface="Lato" panose="020F0502020204030203" pitchFamily="34" charset="0"/>
              </a:rPr>
            </a:br>
            <a:r>
              <a:rPr lang="sv-SE" sz="1100" b="1" dirty="0">
                <a:solidFill>
                  <a:srgbClr val="FFFFFF"/>
                </a:solidFill>
                <a:latin typeface="Lato" panose="020F0502020204030203" pitchFamily="34" charset="0"/>
              </a:rPr>
              <a:t>Fattigdomsbekämpning</a:t>
            </a:r>
            <a:r>
              <a:rPr lang="sv-SE" sz="1100" dirty="0">
                <a:solidFill>
                  <a:srgbClr val="FFFFFF"/>
                </a:solidFill>
                <a:latin typeface="Lato" panose="020F0502020204030203" pitchFamily="34" charset="0"/>
              </a:rPr>
              <a:t>.</a:t>
            </a:r>
          </a:p>
        </p:txBody>
      </p:sp>
      <p:sp>
        <p:nvSpPr>
          <p:cNvPr id="32" name="Rektangel med rundade hörn 31"/>
          <p:cNvSpPr/>
          <p:nvPr/>
        </p:nvSpPr>
        <p:spPr>
          <a:xfrm>
            <a:off x="6297734" y="3840417"/>
            <a:ext cx="2671676" cy="1818098"/>
          </a:xfrm>
          <a:prstGeom prst="roundRect">
            <a:avLst>
              <a:gd name="adj" fmla="val 6822"/>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3600" dirty="0">
                <a:solidFill>
                  <a:schemeClr val="bg1"/>
                </a:solidFill>
                <a:latin typeface="Oswald Medium" pitchFamily="2" charset="0"/>
              </a:rPr>
              <a:t>1 411</a:t>
            </a:r>
          </a:p>
          <a:p>
            <a:pPr algn="ctr"/>
            <a:r>
              <a:rPr lang="sv-SE" sz="1100" dirty="0">
                <a:solidFill>
                  <a:srgbClr val="FFFFFF"/>
                </a:solidFill>
                <a:latin typeface="Lato" panose="020F0502020204030203" pitchFamily="34" charset="0"/>
              </a:rPr>
              <a:t>Så många barn har deltagit i vår verksamhet DOIT som syftar till att skapa en meningsfull fritid för barn </a:t>
            </a:r>
            <a:br>
              <a:rPr lang="sv-SE" sz="1100" dirty="0">
                <a:solidFill>
                  <a:srgbClr val="FFFFFF"/>
                </a:solidFill>
                <a:latin typeface="Lato" panose="020F0502020204030203" pitchFamily="34" charset="0"/>
              </a:rPr>
            </a:br>
            <a:r>
              <a:rPr lang="sv-SE" sz="1100" dirty="0">
                <a:solidFill>
                  <a:srgbClr val="FFFFFF"/>
                </a:solidFill>
                <a:latin typeface="Lato" panose="020F0502020204030203" pitchFamily="34" charset="0"/>
              </a:rPr>
              <a:t>och unga som annars har sämre </a:t>
            </a:r>
            <a:br>
              <a:rPr lang="sv-SE" sz="1100" dirty="0">
                <a:solidFill>
                  <a:srgbClr val="FFFFFF"/>
                </a:solidFill>
                <a:latin typeface="Lato" panose="020F0502020204030203" pitchFamily="34" charset="0"/>
              </a:rPr>
            </a:br>
            <a:r>
              <a:rPr lang="sv-SE" sz="1100" dirty="0">
                <a:solidFill>
                  <a:srgbClr val="FFFFFF"/>
                </a:solidFill>
                <a:latin typeface="Lato" panose="020F0502020204030203" pitchFamily="34" charset="0"/>
              </a:rPr>
              <a:t>tillgång till och förutsättningar att engagera sig i aktiviteter.</a:t>
            </a:r>
          </a:p>
        </p:txBody>
      </p:sp>
      <p:sp>
        <p:nvSpPr>
          <p:cNvPr id="33" name="Rektangel med rundade hörn 32"/>
          <p:cNvSpPr/>
          <p:nvPr/>
        </p:nvSpPr>
        <p:spPr>
          <a:xfrm>
            <a:off x="9039692" y="3825153"/>
            <a:ext cx="2671676" cy="1833362"/>
          </a:xfrm>
          <a:prstGeom prst="roundRect">
            <a:avLst>
              <a:gd name="adj" fmla="val 6822"/>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3600" dirty="0">
                <a:solidFill>
                  <a:srgbClr val="FFFFFF"/>
                </a:solidFill>
                <a:latin typeface="+mj-lt"/>
                <a:cs typeface="Gill Sans Infant Std"/>
              </a:rPr>
              <a:t>34 000 000</a:t>
            </a:r>
            <a:endParaRPr lang="sv-SE" sz="3600" dirty="0">
              <a:solidFill>
                <a:schemeClr val="bg1"/>
              </a:solidFill>
              <a:latin typeface="+mj-lt"/>
              <a:cs typeface="Gill Sans Infant Std"/>
            </a:endParaRPr>
          </a:p>
          <a:p>
            <a:pPr algn="ctr"/>
            <a:r>
              <a:rPr lang="sv-SE" sz="1100" dirty="0">
                <a:solidFill>
                  <a:srgbClr val="FFFFFF"/>
                </a:solidFill>
                <a:latin typeface="Lato" panose="020F0502020204030203" pitchFamily="34" charset="0"/>
              </a:rPr>
              <a:t>Antal barn som fått hjälp </a:t>
            </a:r>
            <a:br>
              <a:rPr lang="sv-SE" sz="1100" dirty="0">
                <a:solidFill>
                  <a:srgbClr val="FFFFFF"/>
                </a:solidFill>
                <a:latin typeface="Lato" panose="020F0502020204030203" pitchFamily="34" charset="0"/>
              </a:rPr>
            </a:br>
            <a:r>
              <a:rPr lang="sv-SE" sz="1100" dirty="0">
                <a:solidFill>
                  <a:srgbClr val="FFFFFF"/>
                </a:solidFill>
                <a:latin typeface="Lato" panose="020F0502020204030203" pitchFamily="34" charset="0"/>
              </a:rPr>
              <a:t>inom området </a:t>
            </a:r>
            <a:br>
              <a:rPr lang="sv-SE" sz="1100" b="1" dirty="0">
                <a:solidFill>
                  <a:srgbClr val="FFFFFF"/>
                </a:solidFill>
                <a:latin typeface="Lato" panose="020F0502020204030203" pitchFamily="34" charset="0"/>
              </a:rPr>
            </a:br>
            <a:r>
              <a:rPr lang="sv-SE" sz="1100" b="1" dirty="0">
                <a:solidFill>
                  <a:srgbClr val="FFFFFF"/>
                </a:solidFill>
                <a:latin typeface="Lato" panose="020F0502020204030203" pitchFamily="34" charset="0"/>
              </a:rPr>
              <a:t>Hälsa och näring.</a:t>
            </a:r>
          </a:p>
        </p:txBody>
      </p:sp>
      <p:sp>
        <p:nvSpPr>
          <p:cNvPr id="2" name="Rubrik 12">
            <a:extLst>
              <a:ext uri="{FF2B5EF4-FFF2-40B4-BE49-F238E27FC236}">
                <a16:creationId xmlns:a16="http://schemas.microsoft.com/office/drawing/2014/main" id="{3DA04E51-39C6-9952-5D7E-C4E62E10A9F0}"/>
              </a:ext>
            </a:extLst>
          </p:cNvPr>
          <p:cNvSpPr txBox="1">
            <a:spLocks/>
          </p:cNvSpPr>
          <p:nvPr/>
        </p:nvSpPr>
        <p:spPr>
          <a:xfrm>
            <a:off x="2183320" y="5653644"/>
            <a:ext cx="9528048" cy="3559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sv-SE" sz="1200" i="1" dirty="0">
                <a:solidFill>
                  <a:schemeClr val="accent2">
                    <a:lumMod val="50000"/>
                  </a:schemeClr>
                </a:solidFill>
                <a:latin typeface="+mn-lt"/>
              </a:rPr>
              <a:t>* Siffrorna avser verksamhetsåret 2023 och kommer från Rädda Barnens årsrapport.</a:t>
            </a:r>
          </a:p>
        </p:txBody>
      </p:sp>
    </p:spTree>
    <p:extLst>
      <p:ext uri="{BB962C8B-B14F-4D97-AF65-F5344CB8AC3E}">
        <p14:creationId xmlns:p14="http://schemas.microsoft.com/office/powerpoint/2010/main" val="182589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5016" y="0"/>
            <a:ext cx="11716984" cy="6858000"/>
          </a:xfrm>
          <a:prstGeom prst="rect">
            <a:avLst/>
          </a:prstGeom>
        </p:spPr>
      </p:pic>
      <p:sp>
        <p:nvSpPr>
          <p:cNvPr id="4" name="Slide Number Placeholder 3"/>
          <p:cNvSpPr>
            <a:spLocks noGrp="1"/>
          </p:cNvSpPr>
          <p:nvPr>
            <p:ph type="sldNum" sz="quarter" idx="12"/>
          </p:nvPr>
        </p:nvSpPr>
        <p:spPr/>
        <p:txBody>
          <a:bodyPr/>
          <a:lstStyle/>
          <a:p>
            <a:fld id="{C3FDE51E-0052-334C-A4B2-C567FE9F326F}" type="slidenum">
              <a:rPr lang="sv-SE" smtClean="0"/>
              <a:pPr/>
              <a:t>35</a:t>
            </a:fld>
            <a:endParaRPr lang="sv-SE"/>
          </a:p>
        </p:txBody>
      </p:sp>
      <p:sp>
        <p:nvSpPr>
          <p:cNvPr id="3" name="Rektangel 2">
            <a:extLst>
              <a:ext uri="{FF2B5EF4-FFF2-40B4-BE49-F238E27FC236}">
                <a16:creationId xmlns:a16="http://schemas.microsoft.com/office/drawing/2014/main" id="{14D54FC6-C3FE-B187-15A0-E88DDAAB958D}"/>
              </a:ext>
            </a:extLst>
          </p:cNvPr>
          <p:cNvSpPr/>
          <p:nvPr/>
        </p:nvSpPr>
        <p:spPr>
          <a:xfrm>
            <a:off x="475016" y="0"/>
            <a:ext cx="11716984" cy="6858000"/>
          </a:xfrm>
          <a:prstGeom prst="rect">
            <a:avLst/>
          </a:prstGeom>
          <a:gradFill flip="none" rotWithShape="1">
            <a:gsLst>
              <a:gs pos="100000">
                <a:schemeClr val="tx1"/>
              </a:gs>
              <a:gs pos="45000">
                <a:schemeClr val="tx1">
                  <a:alpha val="0"/>
                  <a:lumMod val="100000"/>
                </a:schemeClr>
              </a:gs>
              <a:gs pos="100000">
                <a:schemeClr val="tx1">
                  <a:alpha val="0"/>
                  <a:lumMod val="100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Google Shape;696;p67"/>
          <p:cNvSpPr txBox="1"/>
          <p:nvPr/>
        </p:nvSpPr>
        <p:spPr>
          <a:xfrm>
            <a:off x="7590717" y="3390283"/>
            <a:ext cx="4124301" cy="3415862"/>
          </a:xfrm>
          <a:prstGeom prst="rect">
            <a:avLst/>
          </a:prstGeom>
          <a:noFill/>
          <a:ln>
            <a:noFill/>
          </a:ln>
        </p:spPr>
        <p:txBody>
          <a:bodyPr spcFirstLastPara="1" wrap="square" lIns="121900" tIns="121900" rIns="121900" bIns="121900" anchor="t" anchorCtr="0">
            <a:noAutofit/>
          </a:bodyPr>
          <a:lstStyle/>
          <a:p>
            <a:pPr algn="r"/>
            <a:r>
              <a:rPr lang="sv-SE" sz="4800">
                <a:solidFill>
                  <a:schemeClr val="accent1"/>
                </a:solidFill>
                <a:latin typeface="Oswald Medium" pitchFamily="2" charset="0"/>
              </a:rPr>
              <a:t>VI SKAPAR </a:t>
            </a:r>
            <a:br>
              <a:rPr lang="sv-SE" sz="4800">
                <a:solidFill>
                  <a:schemeClr val="accent1"/>
                </a:solidFill>
                <a:latin typeface="Oswald Medium" pitchFamily="2" charset="0"/>
              </a:rPr>
            </a:br>
            <a:r>
              <a:rPr lang="sv-SE" sz="4800">
                <a:solidFill>
                  <a:schemeClr val="accent1"/>
                </a:solidFill>
                <a:latin typeface="Oswald Medium" pitchFamily="2" charset="0"/>
              </a:rPr>
              <a:t>FÖRÄNDRING. </a:t>
            </a:r>
            <a:br>
              <a:rPr lang="sv-SE" sz="4800">
                <a:solidFill>
                  <a:schemeClr val="accent1"/>
                </a:solidFill>
                <a:latin typeface="Oswald Medium" pitchFamily="2" charset="0"/>
              </a:rPr>
            </a:br>
            <a:r>
              <a:rPr lang="sv-SE" sz="4800">
                <a:solidFill>
                  <a:schemeClr val="bg1"/>
                </a:solidFill>
                <a:latin typeface="Oswald Medium" pitchFamily="2" charset="0"/>
              </a:rPr>
              <a:t>HÄR OCH NU, </a:t>
            </a:r>
            <a:br>
              <a:rPr lang="sv-SE" sz="4800">
                <a:solidFill>
                  <a:schemeClr val="bg1"/>
                </a:solidFill>
                <a:latin typeface="Oswald Medium" pitchFamily="2" charset="0"/>
              </a:rPr>
            </a:br>
            <a:r>
              <a:rPr lang="sv-SE" sz="4800">
                <a:solidFill>
                  <a:schemeClr val="bg1"/>
                </a:solidFill>
                <a:latin typeface="Oswald Medium" pitchFamily="2" charset="0"/>
              </a:rPr>
              <a:t>FÖR FRAMTIDEN</a:t>
            </a:r>
          </a:p>
        </p:txBody>
      </p:sp>
    </p:spTree>
    <p:extLst>
      <p:ext uri="{BB962C8B-B14F-4D97-AF65-F5344CB8AC3E}">
        <p14:creationId xmlns:p14="http://schemas.microsoft.com/office/powerpoint/2010/main" val="7757400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pic>
        <p:nvPicPr>
          <p:cNvPr id="695" name="Google Shape;695;p6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79424" y="-10"/>
            <a:ext cx="11712575" cy="6858044"/>
          </a:xfrm>
          <a:prstGeom prst="rect">
            <a:avLst/>
          </a:prstGeom>
          <a:noFill/>
          <a:ln>
            <a:noFill/>
          </a:ln>
        </p:spPr>
      </p:pic>
      <p:sp>
        <p:nvSpPr>
          <p:cNvPr id="696" name="Google Shape;696;p67"/>
          <p:cNvSpPr txBox="1"/>
          <p:nvPr/>
        </p:nvSpPr>
        <p:spPr>
          <a:xfrm>
            <a:off x="813767" y="2704289"/>
            <a:ext cx="9901542" cy="3670148"/>
          </a:xfrm>
          <a:prstGeom prst="rect">
            <a:avLst/>
          </a:prstGeom>
          <a:noFill/>
          <a:ln>
            <a:noFill/>
          </a:ln>
        </p:spPr>
        <p:txBody>
          <a:bodyPr spcFirstLastPara="1" wrap="square" lIns="121900" tIns="121900" rIns="121900" bIns="121900" anchor="t" anchorCtr="0">
            <a:noAutofit/>
          </a:bodyPr>
          <a:lstStyle/>
          <a:p>
            <a:pPr>
              <a:buClr>
                <a:schemeClr val="dk1"/>
              </a:buClr>
              <a:buSzPts val="1100"/>
            </a:pPr>
            <a:r>
              <a:rPr lang="en" sz="8000">
                <a:solidFill>
                  <a:schemeClr val="accent1"/>
                </a:solidFill>
                <a:latin typeface="Oswald Medium" pitchFamily="2" charset="0"/>
                <a:ea typeface="Oswald Regular"/>
                <a:cs typeface="Oswald Regular"/>
                <a:sym typeface="Oswald Regular"/>
              </a:rPr>
              <a:t>ATT RÄDDA </a:t>
            </a:r>
            <a:endParaRPr lang="sv-SE" sz="8000">
              <a:solidFill>
                <a:schemeClr val="accent1"/>
              </a:solidFill>
              <a:latin typeface="Oswald Medium" pitchFamily="2" charset="0"/>
              <a:ea typeface="Oswald Regular"/>
              <a:cs typeface="Oswald Regular"/>
              <a:sym typeface="Oswald Regular"/>
            </a:endParaRPr>
          </a:p>
          <a:p>
            <a:pPr>
              <a:buClr>
                <a:schemeClr val="dk1"/>
              </a:buClr>
              <a:buSzPts val="1100"/>
            </a:pPr>
            <a:r>
              <a:rPr lang="sv-SE" sz="8000">
                <a:solidFill>
                  <a:schemeClr val="accent1"/>
                </a:solidFill>
                <a:latin typeface="Oswald Medium" pitchFamily="2" charset="0"/>
                <a:ea typeface="Oswald Regular"/>
                <a:cs typeface="Oswald Regular"/>
                <a:sym typeface="Oswald Regular"/>
              </a:rPr>
              <a:t>BARNEN </a:t>
            </a:r>
            <a:r>
              <a:rPr lang="sv-SE" sz="8000">
                <a:solidFill>
                  <a:srgbClr val="FFFFFF"/>
                </a:solidFill>
                <a:latin typeface="Oswald Medium" pitchFamily="2" charset="0"/>
                <a:ea typeface="Oswald Regular"/>
                <a:cs typeface="Oswald Regular"/>
                <a:sym typeface="Oswald Regular"/>
              </a:rPr>
              <a:t>ÄR ATT </a:t>
            </a:r>
          </a:p>
          <a:p>
            <a:pPr>
              <a:buClr>
                <a:schemeClr val="dk1"/>
              </a:buClr>
              <a:buSzPts val="1100"/>
            </a:pPr>
            <a:r>
              <a:rPr lang="sv-SE" sz="8000">
                <a:solidFill>
                  <a:srgbClr val="FFFFFF"/>
                </a:solidFill>
                <a:latin typeface="Oswald Medium" pitchFamily="2" charset="0"/>
                <a:ea typeface="Oswald Regular"/>
                <a:cs typeface="Oswald Regular"/>
                <a:sym typeface="Oswald Regular"/>
              </a:rPr>
              <a:t>RÄDDA VÄRLDEN</a:t>
            </a:r>
          </a:p>
        </p:txBody>
      </p:sp>
      <p:sp>
        <p:nvSpPr>
          <p:cNvPr id="2" name="Platshållare för bildnummer 1">
            <a:extLst>
              <a:ext uri="{FF2B5EF4-FFF2-40B4-BE49-F238E27FC236}">
                <a16:creationId xmlns:a16="http://schemas.microsoft.com/office/drawing/2014/main" id="{DEB4BF83-D6B8-689A-E0DD-B39C5AADE0D4}"/>
              </a:ext>
            </a:extLst>
          </p:cNvPr>
          <p:cNvSpPr>
            <a:spLocks noGrp="1"/>
          </p:cNvSpPr>
          <p:nvPr>
            <p:ph type="sldNum" sz="quarter" idx="12"/>
          </p:nvPr>
        </p:nvSpPr>
        <p:spPr/>
        <p:txBody>
          <a:bodyPr/>
          <a:lstStyle/>
          <a:p>
            <a:fld id="{00000000-1234-1234-1234-123412341234}" type="slidenum">
              <a:rPr lang="en" smtClean="0"/>
              <a:pPr/>
              <a:t>36</a:t>
            </a:fld>
            <a:endParaRPr lang="en"/>
          </a:p>
        </p:txBody>
      </p:sp>
    </p:spTree>
    <p:extLst>
      <p:ext uri="{BB962C8B-B14F-4D97-AF65-F5344CB8AC3E}">
        <p14:creationId xmlns:p14="http://schemas.microsoft.com/office/powerpoint/2010/main" val="2658219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FDE51E-0052-334C-A4B2-C567FE9F326F}" type="slidenum">
              <a:rPr kumimoji="0" lang="sv-SE" sz="1000" b="0" i="0" u="none" strike="noStrike" kern="1200" cap="none" spc="0" normalizeH="0" baseline="0" noProof="0" smtClean="0">
                <a:ln>
                  <a:noFill/>
                </a:ln>
                <a:solidFill>
                  <a:srgbClr val="222221"/>
                </a:solidFill>
                <a:effectLst/>
                <a:uLnTx/>
                <a:uFillTx/>
                <a:latin typeface="Lato" panose="020F0502020204030203"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sv-SE" sz="1000" b="0" i="0" u="none" strike="noStrike" kern="1200" cap="none" spc="0" normalizeH="0" baseline="0" noProof="0">
              <a:ln>
                <a:noFill/>
              </a:ln>
              <a:solidFill>
                <a:srgbClr val="222221"/>
              </a:solidFill>
              <a:effectLst/>
              <a:uLnTx/>
              <a:uFillTx/>
              <a:latin typeface="Lato" panose="020F0502020204030203" pitchFamily="34" charset="0"/>
              <a:ea typeface="+mn-ea"/>
            </a:endParaRPr>
          </a:p>
        </p:txBody>
      </p:sp>
      <p:sp>
        <p:nvSpPr>
          <p:cNvPr id="17" name="Rektangel 16">
            <a:extLst>
              <a:ext uri="{FF2B5EF4-FFF2-40B4-BE49-F238E27FC236}">
                <a16:creationId xmlns:a16="http://schemas.microsoft.com/office/drawing/2014/main" id="{6B4452A9-7114-1245-BBAA-A744A14EA129}"/>
              </a:ext>
            </a:extLst>
          </p:cNvPr>
          <p:cNvSpPr/>
          <p:nvPr/>
        </p:nvSpPr>
        <p:spPr>
          <a:xfrm>
            <a:off x="803278" y="1685813"/>
            <a:ext cx="4831404" cy="138499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200" b="0" i="0" u="none" strike="noStrike" kern="1200" cap="none" spc="0" normalizeH="0" baseline="0" noProof="0">
                <a:ln>
                  <a:noFill/>
                </a:ln>
                <a:effectLst/>
                <a:uLnTx/>
                <a:uFillTx/>
                <a:latin typeface="Oswald Medium" pitchFamily="2" charset="0"/>
                <a:ea typeface="Oswald Regular"/>
                <a:cs typeface="Oswald Regular"/>
                <a:sym typeface="Oswald Regular"/>
              </a:rPr>
              <a:t>“EVERY GENERATION OF CHILDREN OFFERS MANKIND THE POSSIBILITY OF REBUILDING HIS RUIN OF A WORLD.”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sv-SE" b="0" i="1" u="none" strike="noStrike" kern="1200" cap="none" spc="0" normalizeH="0" baseline="0" noProof="0">
                <a:ln>
                  <a:noFill/>
                </a:ln>
                <a:effectLst/>
                <a:uLnTx/>
                <a:uFillTx/>
                <a:latin typeface="Lato" panose="020F0502020204030203" pitchFamily="34" charset="0"/>
                <a:ea typeface="Oswald Regular"/>
                <a:cs typeface="Oswald Regular"/>
                <a:sym typeface="Oswald Regular"/>
              </a:rPr>
              <a:t>- </a:t>
            </a:r>
            <a:r>
              <a:rPr kumimoji="0" lang="sv-SE" b="0" i="1" u="none" strike="noStrike" kern="1200" cap="none" spc="0" normalizeH="0" baseline="0" noProof="0" err="1">
                <a:ln>
                  <a:noFill/>
                </a:ln>
                <a:effectLst/>
                <a:uLnTx/>
                <a:uFillTx/>
                <a:latin typeface="Lato" panose="020F0502020204030203" pitchFamily="34" charset="0"/>
                <a:ea typeface="Oswald Regular"/>
                <a:cs typeface="Oswald Regular"/>
                <a:sym typeface="Oswald Regular"/>
              </a:rPr>
              <a:t>Eglantyne</a:t>
            </a:r>
            <a:r>
              <a:rPr kumimoji="0" lang="sv-SE" b="0" i="1" u="none" strike="noStrike" kern="1200" cap="none" spc="0" normalizeH="0" baseline="0" noProof="0">
                <a:ln>
                  <a:noFill/>
                </a:ln>
                <a:effectLst/>
                <a:uLnTx/>
                <a:uFillTx/>
                <a:latin typeface="Lato" panose="020F0502020204030203" pitchFamily="34" charset="0"/>
                <a:ea typeface="Oswald Regular"/>
                <a:cs typeface="Oswald Regular"/>
                <a:sym typeface="Oswald Regular"/>
              </a:rPr>
              <a:t> </a:t>
            </a:r>
            <a:r>
              <a:rPr kumimoji="0" lang="sv-SE" b="0" i="1" u="none" strike="noStrike" kern="1200" cap="none" spc="0" normalizeH="0" baseline="0" noProof="0" err="1">
                <a:ln>
                  <a:noFill/>
                </a:ln>
                <a:effectLst/>
                <a:uLnTx/>
                <a:uFillTx/>
                <a:latin typeface="Lato" panose="020F0502020204030203" pitchFamily="34" charset="0"/>
                <a:ea typeface="Oswald Regular"/>
                <a:cs typeface="Oswald Regular"/>
                <a:sym typeface="Oswald Regular"/>
              </a:rPr>
              <a:t>Jebb</a:t>
            </a:r>
            <a:endParaRPr kumimoji="0" lang="sv-SE" b="0" i="1" u="none" strike="noStrike" kern="1200" cap="none" spc="0" normalizeH="0" baseline="0" noProof="0">
              <a:ln>
                <a:noFill/>
              </a:ln>
              <a:effectLst/>
              <a:uLnTx/>
              <a:uFillTx/>
              <a:latin typeface="Lato" panose="020F0502020204030203" pitchFamily="34" charset="0"/>
              <a:ea typeface="Oswald Regular"/>
              <a:cs typeface="Oswald Regular"/>
              <a:sym typeface="Oswald Regular"/>
            </a:endParaRPr>
          </a:p>
        </p:txBody>
      </p:sp>
      <p:sp>
        <p:nvSpPr>
          <p:cNvPr id="8" name="Content Placeholder 8">
            <a:extLst>
              <a:ext uri="{FF2B5EF4-FFF2-40B4-BE49-F238E27FC236}">
                <a16:creationId xmlns:a16="http://schemas.microsoft.com/office/drawing/2014/main" id="{B45CA504-843B-A94A-8D5A-D5C360C992AC}"/>
              </a:ext>
            </a:extLst>
          </p:cNvPr>
          <p:cNvSpPr txBox="1">
            <a:spLocks/>
          </p:cNvSpPr>
          <p:nvPr/>
        </p:nvSpPr>
        <p:spPr>
          <a:xfrm>
            <a:off x="901595" y="3429000"/>
            <a:ext cx="4942157" cy="2788816"/>
          </a:xfrm>
          <a:prstGeom prst="rect">
            <a:avLst/>
          </a:prstGeom>
        </p:spPr>
        <p:txBody>
          <a:bodyPr vert="horz" lIns="0" tIns="0" rIns="0" bIns="0" rtlCol="0" anchor="t">
            <a:noAutofit/>
          </a:bodyPr>
          <a:lstStyle>
            <a:lvl1pPr marL="0" indent="0" algn="l" defTabSz="457200" rtl="0" eaLnBrk="1" latinLnBrk="0" hangingPunct="1">
              <a:spcBef>
                <a:spcPts val="0"/>
              </a:spcBef>
              <a:spcAft>
                <a:spcPts val="600"/>
              </a:spcAft>
              <a:buFont typeface="Arial"/>
              <a:buNone/>
              <a:defRPr sz="1800" b="0" i="0" kern="1200">
                <a:solidFill>
                  <a:srgbClr val="FFFFFF"/>
                </a:solidFill>
                <a:latin typeface="Gill Sans Infant Std"/>
                <a:ea typeface="+mn-ea"/>
                <a:cs typeface="Gill Sans Infant Std"/>
              </a:defRPr>
            </a:lvl1pPr>
            <a:lvl2pPr marL="0" indent="0" algn="l" defTabSz="457200" rtl="0" eaLnBrk="1" latinLnBrk="0" hangingPunct="1">
              <a:spcBef>
                <a:spcPts val="0"/>
              </a:spcBef>
              <a:spcAft>
                <a:spcPts val="600"/>
              </a:spcAft>
              <a:buFont typeface="Arial"/>
              <a:buNone/>
              <a:defRPr sz="1800" b="0" i="0" kern="1200">
                <a:solidFill>
                  <a:schemeClr val="bg1"/>
                </a:solidFill>
                <a:latin typeface="Gill Sans Infant Std"/>
                <a:ea typeface="+mn-ea"/>
                <a:cs typeface="Gill Sans Infant Std"/>
              </a:defRPr>
            </a:lvl2pPr>
            <a:lvl3pPr marL="1588" indent="0" algn="l" defTabSz="457200" rtl="0" eaLnBrk="1" latinLnBrk="0" hangingPunct="1">
              <a:spcBef>
                <a:spcPts val="0"/>
              </a:spcBef>
              <a:spcAft>
                <a:spcPts val="600"/>
              </a:spcAft>
              <a:buClr>
                <a:schemeClr val="tx2"/>
              </a:buClr>
              <a:buFont typeface="Arial"/>
              <a:buNone/>
              <a:defRPr sz="1800" b="0" i="0" kern="1200">
                <a:solidFill>
                  <a:srgbClr val="FFFFFF"/>
                </a:solidFill>
                <a:latin typeface="Gill Sans Infant Std"/>
                <a:ea typeface="+mn-ea"/>
                <a:cs typeface="Gill Sans Infant Std"/>
              </a:defRPr>
            </a:lvl3pPr>
            <a:lvl4pPr marL="0" indent="0" algn="l" defTabSz="457200" rtl="0" eaLnBrk="1" latinLnBrk="0" hangingPunct="1">
              <a:spcBef>
                <a:spcPts val="0"/>
              </a:spcBef>
              <a:spcAft>
                <a:spcPts val="600"/>
              </a:spcAft>
              <a:buFont typeface="Arial"/>
              <a:buNone/>
              <a:defRPr sz="1800" b="0" i="0" kern="1200">
                <a:solidFill>
                  <a:srgbClr val="FFFFFF"/>
                </a:solidFill>
                <a:latin typeface="Gill Sans Infant Std"/>
                <a:ea typeface="+mn-ea"/>
                <a:cs typeface="Gill Sans Infant Std"/>
              </a:defRPr>
            </a:lvl4pPr>
            <a:lvl5pPr marL="0" indent="0" algn="l" defTabSz="457200" rtl="0" eaLnBrk="1" latinLnBrk="0" hangingPunct="1">
              <a:spcBef>
                <a:spcPts val="0"/>
              </a:spcBef>
              <a:spcAft>
                <a:spcPts val="600"/>
              </a:spcAft>
              <a:buClr>
                <a:schemeClr val="tx2"/>
              </a:buClr>
              <a:buFont typeface="Arial"/>
              <a:buNone/>
              <a:defRPr sz="1800" b="0" i="0" kern="1200">
                <a:solidFill>
                  <a:srgbClr val="FFFFFF"/>
                </a:solidFill>
                <a:latin typeface="Gill Sans Infant Std"/>
                <a:ea typeface="+mn-ea"/>
                <a:cs typeface="Gill Sans Infant Std"/>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lvl="1">
              <a:defRPr/>
            </a:pPr>
            <a:r>
              <a:rPr lang="sv-SE" sz="2000">
                <a:solidFill>
                  <a:schemeClr val="tx1"/>
                </a:solidFill>
                <a:latin typeface="Lato" panose="020F0502020204030203" pitchFamily="34" charset="0"/>
              </a:rPr>
              <a:t>Sedan första världskriget </a:t>
            </a:r>
            <a:r>
              <a:rPr kumimoji="0" lang="sv-SE" sz="2000" i="0" u="none" strike="noStrike" kern="1200" cap="none" spc="0" normalizeH="0" baseline="0" noProof="0">
                <a:ln>
                  <a:noFill/>
                </a:ln>
                <a:solidFill>
                  <a:schemeClr val="tx1"/>
                </a:solidFill>
                <a:effectLst/>
                <a:uLnTx/>
                <a:uFillTx/>
                <a:latin typeface="Lato" panose="020F0502020204030203" pitchFamily="34" charset="0"/>
              </a:rPr>
              <a:t>har vi alltid </a:t>
            </a:r>
            <a:br>
              <a:rPr kumimoji="0" lang="sv-SE" sz="2000" i="0" u="none" strike="noStrike" kern="1200" cap="none" spc="0" normalizeH="0" baseline="0" noProof="0">
                <a:ln>
                  <a:noFill/>
                </a:ln>
                <a:solidFill>
                  <a:schemeClr val="tx1"/>
                </a:solidFill>
                <a:effectLst/>
                <a:uLnTx/>
                <a:uFillTx/>
                <a:latin typeface="Lato" panose="020F0502020204030203" pitchFamily="34" charset="0"/>
              </a:rPr>
            </a:br>
            <a:r>
              <a:rPr kumimoji="0" lang="sv-SE" sz="2000" i="0" u="none" strike="noStrike" kern="1200" cap="none" spc="0" normalizeH="0" baseline="0" noProof="0">
                <a:ln>
                  <a:noFill/>
                </a:ln>
                <a:solidFill>
                  <a:schemeClr val="tx1"/>
                </a:solidFill>
                <a:effectLst/>
                <a:uLnTx/>
                <a:uFillTx/>
                <a:latin typeface="Lato" panose="020F0502020204030203" pitchFamily="34" charset="0"/>
              </a:rPr>
              <a:t>stått på barnens sida. </a:t>
            </a:r>
            <a:r>
              <a:rPr lang="sv-SE" sz="2000">
                <a:solidFill>
                  <a:schemeClr val="tx1"/>
                </a:solidFill>
                <a:latin typeface="Lato" panose="020F0502020204030203" pitchFamily="34" charset="0"/>
              </a:rPr>
              <a:t>Tillsammans har vi förbättrat livet för över en miljard barn.</a:t>
            </a:r>
          </a:p>
          <a:p>
            <a:pPr lvl="1">
              <a:defRPr/>
            </a:pPr>
            <a:endParaRPr lang="sv-SE" sz="800">
              <a:solidFill>
                <a:schemeClr val="tx1"/>
              </a:solidFill>
              <a:latin typeface="Lato" panose="020F0502020204030203" pitchFamily="34" charset="0"/>
            </a:endParaRPr>
          </a:p>
          <a:p>
            <a:pPr lvl="1">
              <a:defRPr/>
            </a:pPr>
            <a:r>
              <a:rPr lang="sv-SE" sz="2000">
                <a:solidFill>
                  <a:schemeClr val="tx1"/>
                </a:solidFill>
                <a:latin typeface="Lato" panose="020F0502020204030203" pitchFamily="34" charset="0"/>
              </a:rPr>
              <a:t>Vi tror att en hållbar värld börjar </a:t>
            </a:r>
            <a:r>
              <a:rPr kumimoji="0" lang="sv-SE" sz="2000" i="0" u="none" strike="noStrike" kern="1200" cap="none" spc="0" normalizeH="0" baseline="0" noProof="0">
                <a:ln>
                  <a:noFill/>
                </a:ln>
                <a:solidFill>
                  <a:schemeClr val="tx1"/>
                </a:solidFill>
                <a:effectLst/>
                <a:uLnTx/>
                <a:uFillTx/>
                <a:latin typeface="Lato" panose="020F0502020204030203" pitchFamily="34" charset="0"/>
              </a:rPr>
              <a:t>med barnen och därför har vi i mer än 100 år kämpat för deras rättigheter, i Sverige </a:t>
            </a:r>
            <a:br>
              <a:rPr kumimoji="0" lang="sv-SE" sz="2000" i="0" u="none" strike="noStrike" kern="1200" cap="none" spc="0" normalizeH="0" baseline="0" noProof="0">
                <a:ln>
                  <a:noFill/>
                </a:ln>
                <a:solidFill>
                  <a:schemeClr val="tx1"/>
                </a:solidFill>
                <a:effectLst/>
                <a:uLnTx/>
                <a:uFillTx/>
                <a:latin typeface="Lato" panose="020F0502020204030203" pitchFamily="34" charset="0"/>
              </a:rPr>
            </a:br>
            <a:r>
              <a:rPr kumimoji="0" lang="sv-SE" sz="2000" i="0" u="none" strike="noStrike" kern="1200" cap="none" spc="0" normalizeH="0" baseline="0" noProof="0">
                <a:ln>
                  <a:noFill/>
                </a:ln>
                <a:solidFill>
                  <a:schemeClr val="tx1"/>
                </a:solidFill>
                <a:effectLst/>
                <a:uLnTx/>
                <a:uFillTx/>
                <a:latin typeface="Lato" panose="020F0502020204030203" pitchFamily="34" charset="0"/>
              </a:rPr>
              <a:t>och i världen.</a:t>
            </a:r>
            <a:endParaRPr kumimoji="0" lang="sv-SE" sz="2000" b="1" i="0" u="none" strike="noStrike" kern="1200" cap="none" spc="0" normalizeH="0" baseline="0" noProof="0">
              <a:ln>
                <a:noFill/>
              </a:ln>
              <a:solidFill>
                <a:schemeClr val="tx1"/>
              </a:solidFill>
              <a:effectLst/>
              <a:uLnTx/>
              <a:uFillTx/>
              <a:latin typeface="Lato" panose="020F0502020204030203" pitchFamily="34" charset="0"/>
            </a:endParaRPr>
          </a:p>
        </p:txBody>
      </p:sp>
      <p:pic>
        <p:nvPicPr>
          <p:cNvPr id="2" name="Bildobjekt 1">
            <a:extLst>
              <a:ext uri="{FF2B5EF4-FFF2-40B4-BE49-F238E27FC236}">
                <a16:creationId xmlns:a16="http://schemas.microsoft.com/office/drawing/2014/main" id="{079FB8D0-669D-4983-B3FA-7501F63214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2"/>
          <a:stretch/>
        </p:blipFill>
        <p:spPr>
          <a:xfrm>
            <a:off x="8183167" y="1658107"/>
            <a:ext cx="3527454" cy="3191539"/>
          </a:xfrm>
          <a:prstGeom prst="rect">
            <a:avLst/>
          </a:prstGeom>
          <a:ln w="19050">
            <a:solidFill>
              <a:schemeClr val="bg1"/>
            </a:solidFill>
          </a:ln>
        </p:spPr>
      </p:pic>
      <p:pic>
        <p:nvPicPr>
          <p:cNvPr id="3" name="Bildobjekt 2">
            <a:extLst>
              <a:ext uri="{FF2B5EF4-FFF2-40B4-BE49-F238E27FC236}">
                <a16:creationId xmlns:a16="http://schemas.microsoft.com/office/drawing/2014/main" id="{7E24290E-B451-933B-5609-A6381032865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32513" y="1672515"/>
            <a:ext cx="2049417" cy="3191538"/>
          </a:xfrm>
          <a:prstGeom prst="rect">
            <a:avLst/>
          </a:prstGeom>
          <a:ln w="19050">
            <a:solidFill>
              <a:schemeClr val="bg1"/>
            </a:solidFill>
          </a:ln>
        </p:spPr>
      </p:pic>
      <p:pic>
        <p:nvPicPr>
          <p:cNvPr id="5" name="Bildobjekt 4">
            <a:extLst>
              <a:ext uri="{FF2B5EF4-FFF2-40B4-BE49-F238E27FC236}">
                <a16:creationId xmlns:a16="http://schemas.microsoft.com/office/drawing/2014/main" id="{CB545E67-3965-3937-1924-16662A35521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07602" y="4341190"/>
            <a:ext cx="2804974" cy="1955726"/>
          </a:xfrm>
          <a:prstGeom prst="rect">
            <a:avLst/>
          </a:prstGeom>
          <a:ln w="19050">
            <a:solidFill>
              <a:schemeClr val="bg1"/>
            </a:solidFill>
          </a:ln>
        </p:spPr>
      </p:pic>
      <p:pic>
        <p:nvPicPr>
          <p:cNvPr id="6" name="Bildobjekt 5">
            <a:extLst>
              <a:ext uri="{FF2B5EF4-FFF2-40B4-BE49-F238E27FC236}">
                <a16:creationId xmlns:a16="http://schemas.microsoft.com/office/drawing/2014/main" id="{7AA7FD8E-FB6A-4BE6-8C5C-0C7330730F97}"/>
              </a:ext>
            </a:extLst>
          </p:cNvPr>
          <p:cNvPicPr>
            <a:picLocks noChangeAspect="1"/>
          </p:cNvPicPr>
          <p:nvPr/>
        </p:nvPicPr>
        <p:blipFill>
          <a:blip r:embed="rId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1133463">
            <a:off x="10102204" y="100501"/>
            <a:ext cx="2188748" cy="1984622"/>
          </a:xfrm>
          <a:prstGeom prst="rect">
            <a:avLst/>
          </a:prstGeom>
          <a:ln>
            <a:solidFill>
              <a:schemeClr val="bg1"/>
            </a:solidFill>
          </a:ln>
        </p:spPr>
      </p:pic>
      <p:pic>
        <p:nvPicPr>
          <p:cNvPr id="9" name="Bildobjekt 8">
            <a:extLst>
              <a:ext uri="{FF2B5EF4-FFF2-40B4-BE49-F238E27FC236}">
                <a16:creationId xmlns:a16="http://schemas.microsoft.com/office/drawing/2014/main" id="{4D809F26-51CA-21DF-5EDE-530659CCFE8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32985" y="4341190"/>
            <a:ext cx="2850759" cy="1955725"/>
          </a:xfrm>
          <a:prstGeom prst="rect">
            <a:avLst/>
          </a:prstGeom>
          <a:ln w="19050">
            <a:solidFill>
              <a:schemeClr val="bg1"/>
            </a:solidFill>
          </a:ln>
        </p:spPr>
      </p:pic>
      <p:sp>
        <p:nvSpPr>
          <p:cNvPr id="10" name="Rubrik 6">
            <a:extLst>
              <a:ext uri="{FF2B5EF4-FFF2-40B4-BE49-F238E27FC236}">
                <a16:creationId xmlns:a16="http://schemas.microsoft.com/office/drawing/2014/main" id="{DF39E792-2B51-DC1F-D27E-CCBD758CFACD}"/>
              </a:ext>
            </a:extLst>
          </p:cNvPr>
          <p:cNvSpPr>
            <a:spLocks noGrp="1"/>
          </p:cNvSpPr>
          <p:nvPr>
            <p:ph type="title"/>
          </p:nvPr>
        </p:nvSpPr>
        <p:spPr>
          <a:xfrm>
            <a:off x="832103" y="640184"/>
            <a:ext cx="10880471" cy="905256"/>
          </a:xfrm>
        </p:spPr>
        <p:txBody>
          <a:bodyPr>
            <a:normAutofit/>
          </a:bodyPr>
          <a:lstStyle/>
          <a:p>
            <a:r>
              <a:rPr lang="en-US">
                <a:solidFill>
                  <a:schemeClr val="tx1"/>
                </a:solidFill>
                <a:latin typeface="+mj-lt"/>
                <a:ea typeface="Trade Gothic LT Std Bold Condensed No. 20" charset="0"/>
                <a:cs typeface="Trade Gothic LT Std Bold Condensed No. 20" charset="0"/>
              </a:rPr>
              <a:t>I 100 </a:t>
            </a:r>
            <a:r>
              <a:rPr lang="en-US" err="1">
                <a:solidFill>
                  <a:schemeClr val="tx1"/>
                </a:solidFill>
                <a:latin typeface="+mj-lt"/>
                <a:ea typeface="Trade Gothic LT Std Bold Condensed No. 20" charset="0"/>
                <a:cs typeface="Trade Gothic LT Std Bold Condensed No. 20" charset="0"/>
              </a:rPr>
              <a:t>år</a:t>
            </a:r>
            <a:r>
              <a:rPr lang="en-US">
                <a:solidFill>
                  <a:schemeClr val="tx1"/>
                </a:solidFill>
                <a:latin typeface="+mj-lt"/>
                <a:ea typeface="Trade Gothic LT Std Bold Condensed No. 20" charset="0"/>
                <a:cs typeface="Trade Gothic LT Std Bold Condensed No. 20" charset="0"/>
              </a:rPr>
              <a:t> </a:t>
            </a:r>
            <a:r>
              <a:rPr lang="en-US" err="1">
                <a:solidFill>
                  <a:schemeClr val="tx1"/>
                </a:solidFill>
                <a:latin typeface="+mj-lt"/>
                <a:ea typeface="Trade Gothic LT Std Bold Condensed No. 20" charset="0"/>
                <a:cs typeface="Trade Gothic LT Std Bold Condensed No. 20" charset="0"/>
              </a:rPr>
              <a:t>har</a:t>
            </a:r>
            <a:r>
              <a:rPr lang="en-US">
                <a:solidFill>
                  <a:schemeClr val="tx1"/>
                </a:solidFill>
                <a:latin typeface="+mj-lt"/>
                <a:ea typeface="Trade Gothic LT Std Bold Condensed No. 20" charset="0"/>
                <a:cs typeface="Trade Gothic LT Std Bold Condensed No. 20" charset="0"/>
              </a:rPr>
              <a:t> vi </a:t>
            </a:r>
            <a:r>
              <a:rPr lang="en-US" err="1">
                <a:solidFill>
                  <a:schemeClr val="tx1"/>
                </a:solidFill>
                <a:latin typeface="+mj-lt"/>
                <a:ea typeface="Trade Gothic LT Std Bold Condensed No. 20" charset="0"/>
                <a:cs typeface="Trade Gothic LT Std Bold Condensed No. 20" charset="0"/>
              </a:rPr>
              <a:t>kämpat</a:t>
            </a:r>
            <a:r>
              <a:rPr lang="en-US">
                <a:solidFill>
                  <a:schemeClr val="tx1"/>
                </a:solidFill>
                <a:latin typeface="+mj-lt"/>
                <a:ea typeface="Trade Gothic LT Std Bold Condensed No. 20" charset="0"/>
                <a:cs typeface="Trade Gothic LT Std Bold Condensed No. 20" charset="0"/>
              </a:rPr>
              <a:t> för barns </a:t>
            </a:r>
            <a:r>
              <a:rPr lang="en-US" err="1">
                <a:solidFill>
                  <a:schemeClr val="tx1"/>
                </a:solidFill>
                <a:latin typeface="+mj-lt"/>
                <a:ea typeface="Trade Gothic LT Std Bold Condensed No. 20" charset="0"/>
                <a:cs typeface="Trade Gothic LT Std Bold Condensed No. 20" charset="0"/>
              </a:rPr>
              <a:t>rättigheter</a:t>
            </a:r>
            <a:r>
              <a:rPr lang="en-US">
                <a:solidFill>
                  <a:schemeClr val="tx1"/>
                </a:solidFill>
                <a:latin typeface="+mj-lt"/>
                <a:ea typeface="Trade Gothic LT Std Bold Condensed No. 20" charset="0"/>
                <a:cs typeface="Trade Gothic LT Std Bold Condensed No. 20" charset="0"/>
              </a:rPr>
              <a:t>…</a:t>
            </a:r>
            <a:endParaRPr lang="sv-SE"/>
          </a:p>
        </p:txBody>
      </p:sp>
    </p:spTree>
    <p:extLst>
      <p:ext uri="{BB962C8B-B14F-4D97-AF65-F5344CB8AC3E}">
        <p14:creationId xmlns:p14="http://schemas.microsoft.com/office/powerpoint/2010/main" val="7673669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B91CB8F2-3215-C942-812A-46ED07CDFDAB}"/>
              </a:ext>
            </a:extLst>
          </p:cNvPr>
          <p:cNvSpPr txBox="1">
            <a:spLocks/>
          </p:cNvSpPr>
          <p:nvPr/>
        </p:nvSpPr>
        <p:spPr>
          <a:xfrm>
            <a:off x="1874364" y="1395156"/>
            <a:ext cx="8084634" cy="506900"/>
          </a:xfrm>
          <a:prstGeom prst="rect">
            <a:avLst/>
          </a:prstGeom>
        </p:spPr>
        <p:txBody>
          <a:bodyPr/>
          <a:lstStyle>
            <a:lvl1pPr algn="l" defTabSz="457200" rtl="0" eaLnBrk="1" latinLnBrk="0" hangingPunct="1">
              <a:spcBef>
                <a:spcPct val="0"/>
              </a:spcBef>
              <a:buNone/>
              <a:defRPr sz="4800" b="1" i="0" kern="1200">
                <a:solidFill>
                  <a:schemeClr val="tx1"/>
                </a:solidFill>
                <a:latin typeface="Trade Gothic LT Com Cn" panose="020B0806040303020004" pitchFamily="34" charset="0"/>
                <a:ea typeface="+mj-ea"/>
                <a:cs typeface="Times New Roman" panose="02020603050405020304" pitchFamily="18" charset="0"/>
              </a:defRPr>
            </a:lvl1pPr>
          </a:lstStyle>
          <a:p>
            <a:pPr algn="ctr"/>
            <a:r>
              <a:rPr lang="sv-SE" sz="2800" b="0">
                <a:solidFill>
                  <a:schemeClr val="bg1"/>
                </a:solidFill>
                <a:latin typeface="Oswald Medium" pitchFamily="2" charset="0"/>
              </a:rPr>
              <a:t>RÄDDA BARNEN ÄR VÄRLDENS STÖRSTA </a:t>
            </a:r>
            <a:br>
              <a:rPr lang="sv-SE" sz="2800" b="0">
                <a:solidFill>
                  <a:schemeClr val="bg1"/>
                </a:solidFill>
                <a:latin typeface="Oswald Medium" pitchFamily="2" charset="0"/>
              </a:rPr>
            </a:br>
            <a:r>
              <a:rPr lang="sv-SE" sz="2800" b="0">
                <a:solidFill>
                  <a:schemeClr val="bg1"/>
                </a:solidFill>
                <a:latin typeface="Oswald Medium" pitchFamily="2" charset="0"/>
              </a:rPr>
              <a:t>SJÄLVSTÄNDIGA BARNRÄTTSORGANISATION, </a:t>
            </a:r>
            <a:br>
              <a:rPr lang="sv-SE" sz="2800" b="0">
                <a:solidFill>
                  <a:schemeClr val="bg1"/>
                </a:solidFill>
                <a:latin typeface="Oswald Medium" pitchFamily="2" charset="0"/>
              </a:rPr>
            </a:br>
            <a:r>
              <a:rPr lang="sv-SE" sz="2800" b="0">
                <a:solidFill>
                  <a:schemeClr val="bg1"/>
                </a:solidFill>
                <a:latin typeface="Oswald Medium" pitchFamily="2" charset="0"/>
              </a:rPr>
              <a:t>FOKUSERAD PÅ HÅLLBARA INSATSER </a:t>
            </a:r>
            <a:br>
              <a:rPr lang="sv-SE" sz="2800" b="0">
                <a:solidFill>
                  <a:schemeClr val="bg1"/>
                </a:solidFill>
                <a:latin typeface="Oswald Medium" pitchFamily="2" charset="0"/>
              </a:rPr>
            </a:br>
            <a:r>
              <a:rPr lang="sv-SE" sz="2800" b="0">
                <a:solidFill>
                  <a:schemeClr val="bg1"/>
                </a:solidFill>
                <a:latin typeface="Oswald Medium" pitchFamily="2" charset="0"/>
              </a:rPr>
              <a:t>– AKUTA OCH LÅNGSIKTIGA. </a:t>
            </a:r>
          </a:p>
        </p:txBody>
      </p:sp>
      <p:sp>
        <p:nvSpPr>
          <p:cNvPr id="6" name="Rektangel 5">
            <a:extLst>
              <a:ext uri="{FF2B5EF4-FFF2-40B4-BE49-F238E27FC236}">
                <a16:creationId xmlns:a16="http://schemas.microsoft.com/office/drawing/2014/main" id="{5C6652B9-3C72-9A4F-80E3-76B37E52A309}"/>
              </a:ext>
            </a:extLst>
          </p:cNvPr>
          <p:cNvSpPr/>
          <p:nvPr/>
        </p:nvSpPr>
        <p:spPr>
          <a:xfrm>
            <a:off x="3078480" y="3750246"/>
            <a:ext cx="6146800" cy="2893421"/>
          </a:xfrm>
          <a:prstGeom prst="rect">
            <a:avLst/>
          </a:prstGeom>
        </p:spPr>
        <p:txBody>
          <a:bodyPr wrap="square">
            <a:spAutoFit/>
          </a:bodyPr>
          <a:lstStyle/>
          <a:p>
            <a:pPr lvl="0">
              <a:lnSpc>
                <a:spcPct val="115000"/>
              </a:lnSpc>
            </a:pPr>
            <a:r>
              <a:rPr lang="sv-SE">
                <a:solidFill>
                  <a:srgbClr val="FFFFFF"/>
                </a:solidFill>
                <a:latin typeface="Lato" panose="020F0502020204030203" pitchFamily="34" charset="0"/>
                <a:ea typeface="Proxima Nova"/>
                <a:cs typeface="Proxima Nova"/>
                <a:sym typeface="Proxima Nova"/>
              </a:rPr>
              <a:t>Vi tror att verklig hållbarhet bygger på att hjälpa i tid </a:t>
            </a:r>
            <a:br>
              <a:rPr lang="sv-SE">
                <a:solidFill>
                  <a:srgbClr val="FFFFFF"/>
                </a:solidFill>
                <a:latin typeface="Lato" panose="020F0502020204030203" pitchFamily="34" charset="0"/>
                <a:ea typeface="Proxima Nova"/>
                <a:cs typeface="Proxima Nova"/>
                <a:sym typeface="Proxima Nova"/>
              </a:rPr>
            </a:br>
            <a:r>
              <a:rPr lang="sv-SE">
                <a:solidFill>
                  <a:srgbClr val="FFFFFF"/>
                </a:solidFill>
                <a:latin typeface="Lato" panose="020F0502020204030203" pitchFamily="34" charset="0"/>
                <a:ea typeface="Proxima Nova"/>
                <a:cs typeface="Proxima Nova"/>
                <a:sym typeface="Proxima Nova"/>
              </a:rPr>
              <a:t>och över tid, och vår självständighet gör att vi kan agera </a:t>
            </a:r>
            <a:br>
              <a:rPr lang="sv-SE">
                <a:solidFill>
                  <a:srgbClr val="FFFFFF"/>
                </a:solidFill>
                <a:latin typeface="Lato" panose="020F0502020204030203" pitchFamily="34" charset="0"/>
                <a:ea typeface="Proxima Nova"/>
                <a:cs typeface="Proxima Nova"/>
                <a:sym typeface="Proxima Nova"/>
              </a:rPr>
            </a:br>
            <a:r>
              <a:rPr lang="sv-SE">
                <a:solidFill>
                  <a:srgbClr val="FFFFFF"/>
                </a:solidFill>
                <a:latin typeface="Lato" panose="020F0502020204030203" pitchFamily="34" charset="0"/>
                <a:ea typeface="Proxima Nova"/>
                <a:cs typeface="Proxima Nova"/>
                <a:sym typeface="Proxima Nova"/>
              </a:rPr>
              <a:t>där vi gör mest nytta för barn – i Sverige och i världen. </a:t>
            </a:r>
          </a:p>
          <a:p>
            <a:pPr lvl="0">
              <a:lnSpc>
                <a:spcPct val="115000"/>
              </a:lnSpc>
            </a:pPr>
            <a:endParaRPr lang="sv-SE" sz="800">
              <a:solidFill>
                <a:srgbClr val="FFFFFF"/>
              </a:solidFill>
              <a:latin typeface="Lato" panose="020F0502020204030203" pitchFamily="34" charset="0"/>
              <a:ea typeface="Proxima Nova"/>
              <a:cs typeface="Proxima Nova"/>
              <a:sym typeface="Proxima Nova"/>
            </a:endParaRPr>
          </a:p>
          <a:p>
            <a:pPr lvl="0">
              <a:lnSpc>
                <a:spcPct val="115000"/>
              </a:lnSpc>
            </a:pPr>
            <a:r>
              <a:rPr lang="sv-SE">
                <a:solidFill>
                  <a:srgbClr val="FFFFFF"/>
                </a:solidFill>
                <a:latin typeface="Lato" panose="020F0502020204030203" pitchFamily="34" charset="0"/>
                <a:ea typeface="Proxima Nova"/>
                <a:cs typeface="Proxima Nova"/>
                <a:sym typeface="Proxima Nova"/>
              </a:rPr>
              <a:t>Tack vare vår storlek kan vi på riktigt göra omedelbara </a:t>
            </a:r>
            <a:br>
              <a:rPr lang="sv-SE">
                <a:solidFill>
                  <a:srgbClr val="FFFFFF"/>
                </a:solidFill>
                <a:latin typeface="Lato" panose="020F0502020204030203" pitchFamily="34" charset="0"/>
                <a:ea typeface="Proxima Nova"/>
                <a:cs typeface="Proxima Nova"/>
                <a:sym typeface="Proxima Nova"/>
              </a:rPr>
            </a:br>
            <a:r>
              <a:rPr lang="sv-SE">
                <a:solidFill>
                  <a:srgbClr val="FFFFFF"/>
                </a:solidFill>
                <a:latin typeface="Lato" panose="020F0502020204030203" pitchFamily="34" charset="0"/>
                <a:ea typeface="Proxima Nova"/>
                <a:cs typeface="Proxima Nova"/>
                <a:sym typeface="Proxima Nova"/>
              </a:rPr>
              <a:t>och bestående skillnader i världen, varje dag. </a:t>
            </a:r>
          </a:p>
          <a:p>
            <a:pPr lvl="0">
              <a:lnSpc>
                <a:spcPct val="115000"/>
              </a:lnSpc>
            </a:pPr>
            <a:endParaRPr lang="sv-SE" sz="800">
              <a:solidFill>
                <a:srgbClr val="FFFFFF"/>
              </a:solidFill>
              <a:latin typeface="Lato" panose="020F0502020204030203" pitchFamily="34" charset="0"/>
              <a:ea typeface="Proxima Nova"/>
              <a:cs typeface="Proxima Nova"/>
              <a:sym typeface="Proxima Nova"/>
            </a:endParaRPr>
          </a:p>
          <a:p>
            <a:pPr lvl="0">
              <a:lnSpc>
                <a:spcPct val="115000"/>
              </a:lnSpc>
            </a:pPr>
            <a:r>
              <a:rPr lang="sv-SE">
                <a:solidFill>
                  <a:srgbClr val="FFFFFF"/>
                </a:solidFill>
                <a:latin typeface="Lato" panose="020F0502020204030203" pitchFamily="34" charset="0"/>
                <a:ea typeface="Proxima Nova"/>
                <a:cs typeface="Proxima Nova"/>
                <a:sym typeface="Proxima Nova"/>
              </a:rPr>
              <a:t>Som barnrättsorganisation vilar vår verksamhet på tre hörnstenar: direkta insatser, kunskap och påverkan.</a:t>
            </a:r>
          </a:p>
          <a:p>
            <a:pPr lvl="0" algn="ctr">
              <a:lnSpc>
                <a:spcPct val="115000"/>
              </a:lnSpc>
            </a:pPr>
            <a:endParaRPr lang="sv-SE">
              <a:solidFill>
                <a:srgbClr val="FFFFFF"/>
              </a:solidFill>
              <a:latin typeface="Lato" panose="020F0502020204030203" pitchFamily="34" charset="0"/>
              <a:ea typeface="Proxima Nova"/>
              <a:cs typeface="Proxima Nova"/>
              <a:sym typeface="Proxima Nova"/>
            </a:endParaRPr>
          </a:p>
        </p:txBody>
      </p:sp>
    </p:spTree>
    <p:extLst>
      <p:ext uri="{BB962C8B-B14F-4D97-AF65-F5344CB8AC3E}">
        <p14:creationId xmlns:p14="http://schemas.microsoft.com/office/powerpoint/2010/main" val="1519380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9" descr="En bild som visar text, Teckensnitt, skärmbild&#10;&#10;Automatiskt genererad beskrivning">
            <a:extLst>
              <a:ext uri="{FF2B5EF4-FFF2-40B4-BE49-F238E27FC236}">
                <a16:creationId xmlns:a16="http://schemas.microsoft.com/office/drawing/2014/main" id="{2AD0DF1B-C0B0-2657-FE57-B90B1D1B0E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9427" y="0"/>
            <a:ext cx="11725174" cy="6858000"/>
          </a:xfrm>
          <a:prstGeom prst="rect">
            <a:avLst/>
          </a:prstGeom>
        </p:spPr>
      </p:pic>
      <p:sp>
        <p:nvSpPr>
          <p:cNvPr id="6" name="Platshållare för bildnummer 5">
            <a:extLst>
              <a:ext uri="{FF2B5EF4-FFF2-40B4-BE49-F238E27FC236}">
                <a16:creationId xmlns:a16="http://schemas.microsoft.com/office/drawing/2014/main" id="{13D7B135-7DA2-96CB-ABF6-6CB8D138CEB7}"/>
              </a:ext>
            </a:extLst>
          </p:cNvPr>
          <p:cNvSpPr>
            <a:spLocks noGrp="1"/>
          </p:cNvSpPr>
          <p:nvPr>
            <p:ph type="sldNum" sz="quarter" idx="12"/>
          </p:nvPr>
        </p:nvSpPr>
        <p:spPr/>
        <p:txBody>
          <a:bodyPr/>
          <a:lstStyle/>
          <a:p>
            <a:fld id="{BF413B3B-BFB3-42E3-B409-FAAF558C2ACC}" type="slidenum">
              <a:rPr lang="en-UK" smtClean="0"/>
              <a:pPr/>
              <a:t>6</a:t>
            </a:fld>
            <a:endParaRPr lang="en-UK"/>
          </a:p>
        </p:txBody>
      </p:sp>
      <p:pic>
        <p:nvPicPr>
          <p:cNvPr id="10" name="Platshållare för innehåll 9" descr="En bild som visar text, Teckensnitt, skärmbild&#10;&#10;Automatiskt genererad beskrivning">
            <a:extLst>
              <a:ext uri="{FF2B5EF4-FFF2-40B4-BE49-F238E27FC236}">
                <a16:creationId xmlns:a16="http://schemas.microsoft.com/office/drawing/2014/main" id="{DF9806FE-2418-5F51-43A9-1F66C3697BFE}"/>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1563301" y="-115409"/>
            <a:ext cx="9853449" cy="6858000"/>
          </a:xfrm>
        </p:spPr>
      </p:pic>
    </p:spTree>
    <p:extLst>
      <p:ext uri="{BB962C8B-B14F-4D97-AF65-F5344CB8AC3E}">
        <p14:creationId xmlns:p14="http://schemas.microsoft.com/office/powerpoint/2010/main" val="3600404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6100F3A-86AD-384E-2CA4-67D02D33915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9425" y="0"/>
            <a:ext cx="2674620" cy="6858001"/>
          </a:xfrm>
          <a:prstGeom prst="rect">
            <a:avLst/>
          </a:prstGeom>
        </p:spPr>
      </p:pic>
      <p:pic>
        <p:nvPicPr>
          <p:cNvPr id="16" name="Bildobjekt 15">
            <a:extLst>
              <a:ext uri="{FF2B5EF4-FFF2-40B4-BE49-F238E27FC236}">
                <a16:creationId xmlns:a16="http://schemas.microsoft.com/office/drawing/2014/main" id="{CE99A647-0BE1-D7FB-6C3D-540AEC42698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0081" r="25616" b="13362"/>
          <a:stretch/>
        </p:blipFill>
        <p:spPr>
          <a:xfrm>
            <a:off x="2539833" y="4178"/>
            <a:ext cx="9652167" cy="6858001"/>
          </a:xfrm>
          <a:prstGeom prst="rect">
            <a:avLst/>
          </a:prstGeom>
        </p:spPr>
      </p:pic>
      <p:sp>
        <p:nvSpPr>
          <p:cNvPr id="8" name="Title 2">
            <a:extLst>
              <a:ext uri="{FF2B5EF4-FFF2-40B4-BE49-F238E27FC236}">
                <a16:creationId xmlns:a16="http://schemas.microsoft.com/office/drawing/2014/main" id="{B996AD1E-C963-B025-8A61-ACAB3F1CD697}"/>
              </a:ext>
            </a:extLst>
          </p:cNvPr>
          <p:cNvSpPr>
            <a:spLocks noGrp="1"/>
          </p:cNvSpPr>
          <p:nvPr>
            <p:ph type="title"/>
          </p:nvPr>
        </p:nvSpPr>
        <p:spPr>
          <a:xfrm>
            <a:off x="832103" y="640184"/>
            <a:ext cx="11029697" cy="905256"/>
          </a:xfrm>
        </p:spPr>
        <p:txBody>
          <a:bodyPr>
            <a:noAutofit/>
          </a:bodyPr>
          <a:lstStyle/>
          <a:p>
            <a:pPr>
              <a:lnSpc>
                <a:spcPct val="100000"/>
              </a:lnSpc>
            </a:pPr>
            <a:r>
              <a:rPr lang="sv-SE" sz="4000">
                <a:latin typeface="Oswald Medium" pitchFamily="2" charset="0"/>
              </a:rPr>
              <a:t>DÄR DET FINNS BEHOV, </a:t>
            </a:r>
            <a:r>
              <a:rPr lang="sv-SE" sz="4000">
                <a:solidFill>
                  <a:schemeClr val="accent1"/>
                </a:solidFill>
                <a:latin typeface="Oswald Medium" pitchFamily="2" charset="0"/>
              </a:rPr>
              <a:t>DÄR FINNS RÄDDA BARNEN </a:t>
            </a:r>
            <a:endParaRPr lang="en-US" sz="4000">
              <a:solidFill>
                <a:schemeClr val="accent1"/>
              </a:solidFill>
              <a:latin typeface="Oswald Medium"/>
            </a:endParaRPr>
          </a:p>
        </p:txBody>
      </p:sp>
      <p:sp>
        <p:nvSpPr>
          <p:cNvPr id="2" name="Platshållare för innehåll 2">
            <a:extLst>
              <a:ext uri="{FF2B5EF4-FFF2-40B4-BE49-F238E27FC236}">
                <a16:creationId xmlns:a16="http://schemas.microsoft.com/office/drawing/2014/main" id="{96B13D1F-032F-3CE3-5332-1DFF33DCB552}"/>
              </a:ext>
            </a:extLst>
          </p:cNvPr>
          <p:cNvSpPr>
            <a:spLocks noGrp="1"/>
          </p:cNvSpPr>
          <p:nvPr>
            <p:ph idx="1"/>
          </p:nvPr>
        </p:nvSpPr>
        <p:spPr>
          <a:xfrm>
            <a:off x="832103" y="2241549"/>
            <a:ext cx="4429010" cy="3801441"/>
          </a:xfrm>
        </p:spPr>
        <p:txBody>
          <a:bodyPr>
            <a:normAutofit/>
          </a:bodyPr>
          <a:lstStyle/>
          <a:p>
            <a:r>
              <a:rPr lang="sv-SE" sz="1800" b="0" i="0" dirty="0">
                <a:solidFill>
                  <a:srgbClr val="222221"/>
                </a:solidFill>
                <a:effectLst/>
                <a:latin typeface="Lato" panose="020F0502020204030203" pitchFamily="34" charset="0"/>
              </a:rPr>
              <a:t>Vi är på plats i Sverige och 118 andra länder och </a:t>
            </a:r>
            <a:r>
              <a:rPr lang="sv-SE" sz="1800" b="1" i="0" dirty="0">
                <a:solidFill>
                  <a:srgbClr val="222221"/>
                </a:solidFill>
                <a:effectLst/>
                <a:latin typeface="Lato" panose="020F0502020204030203" pitchFamily="34" charset="0"/>
              </a:rPr>
              <a:t>hjälper de barn </a:t>
            </a:r>
            <a:r>
              <a:rPr lang="sv-SE" sz="1800" b="0" i="0" dirty="0">
                <a:solidFill>
                  <a:srgbClr val="222221"/>
                </a:solidFill>
                <a:effectLst/>
                <a:latin typeface="Lato" panose="020F0502020204030203" pitchFamily="34" charset="0"/>
              </a:rPr>
              <a:t>som har det allra tuffast.  </a:t>
            </a:r>
          </a:p>
          <a:p>
            <a:endParaRPr lang="sv-SE" sz="1800" dirty="0">
              <a:solidFill>
                <a:srgbClr val="222221"/>
              </a:solidFill>
              <a:latin typeface="Lato" panose="020F0502020204030203" pitchFamily="34" charset="0"/>
            </a:endParaRPr>
          </a:p>
          <a:p>
            <a:r>
              <a:rPr lang="sv-SE" sz="1800" b="0" i="0" dirty="0">
                <a:solidFill>
                  <a:srgbClr val="222221"/>
                </a:solidFill>
                <a:effectLst/>
                <a:latin typeface="Lato" panose="020F0502020204030203" pitchFamily="34" charset="0"/>
              </a:rPr>
              <a:t>Barn som lever på flykt från krig och katastrofer, barn som inte får sjukvård och medicin, barn som diskrimineras, barn som utsätts för våld och övergrepp och barn som inte får gå i skola.</a:t>
            </a:r>
            <a:endParaRPr lang="sv-SE" sz="1800" dirty="0">
              <a:latin typeface="Lato" panose="020F0502020204030203" pitchFamily="34" charset="0"/>
            </a:endParaRPr>
          </a:p>
        </p:txBody>
      </p:sp>
      <p:sp>
        <p:nvSpPr>
          <p:cNvPr id="4" name="Ellips 1">
            <a:extLst>
              <a:ext uri="{FF2B5EF4-FFF2-40B4-BE49-F238E27FC236}">
                <a16:creationId xmlns:a16="http://schemas.microsoft.com/office/drawing/2014/main" id="{B295F2B1-FAB7-E415-CBC6-0EF361EFA113}"/>
              </a:ext>
            </a:extLst>
          </p:cNvPr>
          <p:cNvSpPr/>
          <p:nvPr/>
        </p:nvSpPr>
        <p:spPr>
          <a:xfrm>
            <a:off x="5276141" y="1313539"/>
            <a:ext cx="1980000" cy="1980000"/>
          </a:xfrm>
          <a:prstGeom prst="ellipse">
            <a:avLst/>
          </a:prstGeom>
          <a:solidFill>
            <a:schemeClr val="accent2">
              <a:lumMod val="60000"/>
              <a:lumOff val="40000"/>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4000">
                <a:solidFill>
                  <a:schemeClr val="tx1"/>
                </a:solidFill>
                <a:latin typeface="+mj-lt"/>
              </a:rPr>
              <a:t>30</a:t>
            </a:r>
          </a:p>
          <a:p>
            <a:pPr algn="ctr"/>
            <a:r>
              <a:rPr lang="en-GB" sz="1600" err="1">
                <a:solidFill>
                  <a:schemeClr val="tx1"/>
                </a:solidFill>
              </a:rPr>
              <a:t>Medlems-länder</a:t>
            </a:r>
            <a:endParaRPr lang="en-GB" sz="1600">
              <a:solidFill>
                <a:schemeClr val="tx1"/>
              </a:solidFill>
            </a:endParaRPr>
          </a:p>
        </p:txBody>
      </p:sp>
      <p:sp>
        <p:nvSpPr>
          <p:cNvPr id="5" name="Ellips 5">
            <a:extLst>
              <a:ext uri="{FF2B5EF4-FFF2-40B4-BE49-F238E27FC236}">
                <a16:creationId xmlns:a16="http://schemas.microsoft.com/office/drawing/2014/main" id="{CC47B5B9-3F8A-336D-8BCD-F276E64A2443}"/>
              </a:ext>
            </a:extLst>
          </p:cNvPr>
          <p:cNvSpPr/>
          <p:nvPr/>
        </p:nvSpPr>
        <p:spPr>
          <a:xfrm>
            <a:off x="5266969" y="4345528"/>
            <a:ext cx="1800000" cy="1800000"/>
          </a:xfrm>
          <a:prstGeom prst="ellipse">
            <a:avLst/>
          </a:prstGeom>
          <a:solidFill>
            <a:schemeClr val="accent2">
              <a:lumMod val="60000"/>
              <a:lumOff val="40000"/>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3000">
                <a:solidFill>
                  <a:schemeClr val="tx1"/>
                </a:solidFill>
                <a:latin typeface="+mj-lt"/>
              </a:rPr>
              <a:t>14,000</a:t>
            </a:r>
            <a:endParaRPr lang="sv-SE" sz="3000">
              <a:solidFill>
                <a:srgbClr val="999999"/>
              </a:solidFill>
              <a:latin typeface="+mj-lt"/>
            </a:endParaRPr>
          </a:p>
          <a:p>
            <a:pPr algn="ctr"/>
            <a:r>
              <a:rPr lang="en-GB" sz="1200" err="1">
                <a:solidFill>
                  <a:schemeClr val="tx1"/>
                </a:solidFill>
              </a:rPr>
              <a:t>anställda</a:t>
            </a:r>
            <a:r>
              <a:rPr lang="en-GB" sz="1200">
                <a:solidFill>
                  <a:schemeClr val="tx1"/>
                </a:solidFill>
              </a:rPr>
              <a:t> </a:t>
            </a:r>
            <a:r>
              <a:rPr lang="en-GB" sz="1200" err="1">
                <a:solidFill>
                  <a:schemeClr val="tx1"/>
                </a:solidFill>
              </a:rPr>
              <a:t>globalt</a:t>
            </a:r>
            <a:endParaRPr lang="en-GB" sz="1200">
              <a:solidFill>
                <a:schemeClr val="tx1"/>
              </a:solidFill>
            </a:endParaRPr>
          </a:p>
        </p:txBody>
      </p:sp>
      <p:sp>
        <p:nvSpPr>
          <p:cNvPr id="6" name="Ellips 8">
            <a:extLst>
              <a:ext uri="{FF2B5EF4-FFF2-40B4-BE49-F238E27FC236}">
                <a16:creationId xmlns:a16="http://schemas.microsoft.com/office/drawing/2014/main" id="{94B0210F-5FE4-4954-DE8B-BB09A9B9F6AF}"/>
              </a:ext>
            </a:extLst>
          </p:cNvPr>
          <p:cNvSpPr/>
          <p:nvPr/>
        </p:nvSpPr>
        <p:spPr>
          <a:xfrm>
            <a:off x="9057372" y="4602990"/>
            <a:ext cx="1440000" cy="1440000"/>
          </a:xfrm>
          <a:prstGeom prst="ellipse">
            <a:avLst/>
          </a:prstGeom>
          <a:solidFill>
            <a:schemeClr val="accent2">
              <a:lumMod val="60000"/>
              <a:lumOff val="40000"/>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3200">
                <a:solidFill>
                  <a:schemeClr val="tx1"/>
                </a:solidFill>
                <a:latin typeface="+mj-lt"/>
              </a:rPr>
              <a:t>400</a:t>
            </a:r>
            <a:endParaRPr lang="sv-SE" sz="3200">
              <a:solidFill>
                <a:srgbClr val="999999"/>
              </a:solidFill>
              <a:latin typeface="+mj-lt"/>
            </a:endParaRPr>
          </a:p>
          <a:p>
            <a:pPr algn="ctr"/>
            <a:r>
              <a:rPr lang="sv-SE" sz="1050">
                <a:solidFill>
                  <a:schemeClr val="tx1"/>
                </a:solidFill>
              </a:rPr>
              <a:t>svenska anställda</a:t>
            </a:r>
            <a:endParaRPr lang="sv-SE">
              <a:solidFill>
                <a:schemeClr val="tx1"/>
              </a:solidFill>
            </a:endParaRPr>
          </a:p>
        </p:txBody>
      </p:sp>
      <p:sp>
        <p:nvSpPr>
          <p:cNvPr id="7" name="Ellips 5">
            <a:extLst>
              <a:ext uri="{FF2B5EF4-FFF2-40B4-BE49-F238E27FC236}">
                <a16:creationId xmlns:a16="http://schemas.microsoft.com/office/drawing/2014/main" id="{B92B369D-F3C7-18CD-0D3A-283091A581A7}"/>
              </a:ext>
            </a:extLst>
          </p:cNvPr>
          <p:cNvSpPr/>
          <p:nvPr/>
        </p:nvSpPr>
        <p:spPr>
          <a:xfrm>
            <a:off x="9538551" y="1614063"/>
            <a:ext cx="1636085" cy="1610852"/>
          </a:xfrm>
          <a:prstGeom prst="ellipse">
            <a:avLst/>
          </a:prstGeom>
          <a:solidFill>
            <a:schemeClr val="accent2">
              <a:lumMod val="60000"/>
              <a:lumOff val="40000"/>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4000" dirty="0">
                <a:solidFill>
                  <a:schemeClr val="tx1"/>
                </a:solidFill>
                <a:latin typeface="+mj-lt"/>
              </a:rPr>
              <a:t>118</a:t>
            </a:r>
            <a:endParaRPr lang="sv-SE" sz="4000" dirty="0">
              <a:solidFill>
                <a:srgbClr val="999999"/>
              </a:solidFill>
              <a:latin typeface="+mj-lt"/>
            </a:endParaRPr>
          </a:p>
          <a:p>
            <a:pPr algn="ctr"/>
            <a:r>
              <a:rPr lang="en-GB" sz="1600" dirty="0" err="1">
                <a:solidFill>
                  <a:schemeClr val="tx1"/>
                </a:solidFill>
              </a:rPr>
              <a:t>länder</a:t>
            </a:r>
            <a:endParaRPr lang="en-GB" dirty="0">
              <a:solidFill>
                <a:schemeClr val="tx1"/>
              </a:solidFill>
            </a:endParaRPr>
          </a:p>
        </p:txBody>
      </p:sp>
      <p:sp>
        <p:nvSpPr>
          <p:cNvPr id="9" name="Slide Number Placeholder 8">
            <a:extLst>
              <a:ext uri="{FF2B5EF4-FFF2-40B4-BE49-F238E27FC236}">
                <a16:creationId xmlns:a16="http://schemas.microsoft.com/office/drawing/2014/main" id="{165B7DCD-5B9A-3B40-480B-F8233FA6B562}"/>
              </a:ext>
            </a:extLst>
          </p:cNvPr>
          <p:cNvSpPr>
            <a:spLocks noGrp="1"/>
          </p:cNvSpPr>
          <p:nvPr>
            <p:ph type="sldNum" sz="quarter" idx="12"/>
          </p:nvPr>
        </p:nvSpPr>
        <p:spPr/>
        <p:txBody>
          <a:bodyPr/>
          <a:lstStyle/>
          <a:p>
            <a:fld id="{BF413B3B-BFB3-42E3-B409-FAAF558C2ACC}" type="slidenum">
              <a:rPr lang="en-UK" smtClean="0"/>
              <a:pPr/>
              <a:t>7</a:t>
            </a:fld>
            <a:endParaRPr lang="en-UK"/>
          </a:p>
        </p:txBody>
      </p:sp>
    </p:spTree>
    <p:extLst>
      <p:ext uri="{BB962C8B-B14F-4D97-AF65-F5344CB8AC3E}">
        <p14:creationId xmlns:p14="http://schemas.microsoft.com/office/powerpoint/2010/main" val="33261114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5774BC50-AB80-CAAB-9931-EC0871B93A46}"/>
              </a:ext>
            </a:extLst>
          </p:cNvPr>
          <p:cNvSpPr/>
          <p:nvPr/>
        </p:nvSpPr>
        <p:spPr>
          <a:xfrm>
            <a:off x="479895" y="-44605"/>
            <a:ext cx="11819900" cy="6956777"/>
          </a:xfrm>
          <a:prstGeom prst="rect">
            <a:avLst/>
          </a:prstGeom>
          <a:solidFill>
            <a:srgbClr val="F3F3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latshållare för bild 6">
            <a:extLst>
              <a:ext uri="{FF2B5EF4-FFF2-40B4-BE49-F238E27FC236}">
                <a16:creationId xmlns:a16="http://schemas.microsoft.com/office/drawing/2014/main" id="{1C84A58E-6101-A5EA-8D8E-F174721ADE6B}"/>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l="34422" r="34422"/>
          <a:stretch/>
        </p:blipFill>
        <p:spPr>
          <a:xfrm>
            <a:off x="6635958" y="-479503"/>
            <a:ext cx="3835604" cy="7694341"/>
          </a:xfrm>
        </p:spPr>
      </p:pic>
      <p:sp>
        <p:nvSpPr>
          <p:cNvPr id="8" name="Rubrik 7">
            <a:extLst>
              <a:ext uri="{FF2B5EF4-FFF2-40B4-BE49-F238E27FC236}">
                <a16:creationId xmlns:a16="http://schemas.microsoft.com/office/drawing/2014/main" id="{0808A0FE-B350-B8FC-8720-096EDF2D6628}"/>
              </a:ext>
            </a:extLst>
          </p:cNvPr>
          <p:cNvSpPr>
            <a:spLocks noGrp="1"/>
          </p:cNvSpPr>
          <p:nvPr>
            <p:ph type="title"/>
          </p:nvPr>
        </p:nvSpPr>
        <p:spPr>
          <a:xfrm>
            <a:off x="811732" y="599991"/>
            <a:ext cx="3496056" cy="905256"/>
          </a:xfrm>
        </p:spPr>
        <p:txBody>
          <a:bodyPr>
            <a:normAutofit fontScale="90000"/>
          </a:bodyPr>
          <a:lstStyle/>
          <a:p>
            <a:r>
              <a:rPr lang="sv-SE" dirty="0"/>
              <a:t>Ett demokratiskt riksförbund</a:t>
            </a:r>
          </a:p>
        </p:txBody>
      </p:sp>
      <p:sp>
        <p:nvSpPr>
          <p:cNvPr id="5" name="Platshållare för bildnummer 4">
            <a:extLst>
              <a:ext uri="{FF2B5EF4-FFF2-40B4-BE49-F238E27FC236}">
                <a16:creationId xmlns:a16="http://schemas.microsoft.com/office/drawing/2014/main" id="{315C6FD8-D832-2DC9-3B0A-8A0DCE64DE32}"/>
              </a:ext>
            </a:extLst>
          </p:cNvPr>
          <p:cNvSpPr>
            <a:spLocks noGrp="1"/>
          </p:cNvSpPr>
          <p:nvPr>
            <p:ph type="sldNum" sz="quarter" idx="12"/>
          </p:nvPr>
        </p:nvSpPr>
        <p:spPr/>
        <p:txBody>
          <a:bodyPr/>
          <a:lstStyle/>
          <a:p>
            <a:fld id="{BF413B3B-BFB3-42E3-B409-FAAF558C2ACC}" type="slidenum">
              <a:rPr lang="en-UK" smtClean="0"/>
              <a:pPr/>
              <a:t>8</a:t>
            </a:fld>
            <a:endParaRPr lang="en-UK"/>
          </a:p>
        </p:txBody>
      </p:sp>
      <p:sp>
        <p:nvSpPr>
          <p:cNvPr id="11" name="Content Placeholder 2">
            <a:extLst>
              <a:ext uri="{FF2B5EF4-FFF2-40B4-BE49-F238E27FC236}">
                <a16:creationId xmlns:a16="http://schemas.microsoft.com/office/drawing/2014/main" id="{2F0B114A-AC9C-6556-151D-22450289DFA5}"/>
              </a:ext>
            </a:extLst>
          </p:cNvPr>
          <p:cNvSpPr txBox="1">
            <a:spLocks/>
          </p:cNvSpPr>
          <p:nvPr/>
        </p:nvSpPr>
        <p:spPr>
          <a:xfrm>
            <a:off x="811732" y="2030620"/>
            <a:ext cx="4284143" cy="4286250"/>
          </a:xfrm>
          <a:prstGeom prst="rect">
            <a:avLst/>
          </a:prstGeom>
        </p:spPr>
        <p:txBody>
          <a:bodyPr vert="horz" lIns="91440" tIns="45720" rIns="91440" bIns="45720" rtlCol="0" anchor="t">
            <a:noAutofit/>
          </a:bodyPr>
          <a:lst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dirty="0">
                <a:ea typeface="+mn-lt"/>
                <a:cs typeface="+mn-lt"/>
              </a:rPr>
              <a:t>Rädda Barnen är ett demokratiskt riksförbund med </a:t>
            </a:r>
            <a:r>
              <a:rPr lang="sv-SE" sz="1800" b="1" dirty="0">
                <a:ea typeface="+mn-lt"/>
                <a:cs typeface="+mn-lt"/>
              </a:rPr>
              <a:t>53 271 </a:t>
            </a:r>
            <a:r>
              <a:rPr lang="sv-SE" sz="1800" dirty="0">
                <a:ea typeface="+mn-lt"/>
                <a:cs typeface="+mn-lt"/>
              </a:rPr>
              <a:t>medlemmar som står upp för barns rättigheter.</a:t>
            </a:r>
          </a:p>
          <a:p>
            <a:endParaRPr lang="sv-SE" sz="1800" dirty="0">
              <a:ea typeface="+mn-lt"/>
              <a:cs typeface="+mn-lt"/>
            </a:endParaRPr>
          </a:p>
          <a:p>
            <a:r>
              <a:rPr lang="sv-SE" sz="1800" dirty="0">
                <a:ea typeface="+mn-lt"/>
                <a:cs typeface="+mn-lt"/>
              </a:rPr>
              <a:t>Varje medlem tillhör en av våra 119 lokalföreningar, vilka i sin tur tillhör ett av våra 25 distrikt.</a:t>
            </a:r>
          </a:p>
          <a:p>
            <a:endParaRPr lang="sv-SE" sz="1800" dirty="0">
              <a:ea typeface="+mn-lt"/>
              <a:cs typeface="+mn-lt"/>
            </a:endParaRPr>
          </a:p>
          <a:p>
            <a:r>
              <a:rPr lang="sv-SE" sz="1800" dirty="0">
                <a:ea typeface="+mn-lt"/>
                <a:cs typeface="+mn-lt"/>
              </a:rPr>
              <a:t>Riksmötet, som sker vartannat år, </a:t>
            </a:r>
            <a:br>
              <a:rPr lang="sv-SE" sz="1800" dirty="0">
                <a:ea typeface="+mn-lt"/>
                <a:cs typeface="+mn-lt"/>
              </a:rPr>
            </a:br>
            <a:r>
              <a:rPr lang="sv-SE" sz="1800" dirty="0">
                <a:ea typeface="+mn-lt"/>
                <a:cs typeface="+mn-lt"/>
              </a:rPr>
              <a:t>är Rädda Barnens högst beslutande organ. Där tillsätts riksstyrelsen och förbundsordföranden.</a:t>
            </a:r>
          </a:p>
        </p:txBody>
      </p:sp>
      <p:sp>
        <p:nvSpPr>
          <p:cNvPr id="2" name="Ellips 1">
            <a:extLst>
              <a:ext uri="{FF2B5EF4-FFF2-40B4-BE49-F238E27FC236}">
                <a16:creationId xmlns:a16="http://schemas.microsoft.com/office/drawing/2014/main" id="{75F2DF6C-B717-A4C3-7145-71EB985DBA4B}"/>
              </a:ext>
            </a:extLst>
          </p:cNvPr>
          <p:cNvSpPr/>
          <p:nvPr/>
        </p:nvSpPr>
        <p:spPr>
          <a:xfrm>
            <a:off x="9278342" y="2623328"/>
            <a:ext cx="2520000" cy="252000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4600" dirty="0">
                <a:solidFill>
                  <a:schemeClr val="tx1"/>
                </a:solidFill>
                <a:latin typeface="+mj-lt"/>
              </a:rPr>
              <a:t>119</a:t>
            </a:r>
            <a:r>
              <a:rPr lang="sv-SE" sz="4600" dirty="0">
                <a:solidFill>
                  <a:schemeClr val="accent2">
                    <a:lumMod val="50000"/>
                  </a:schemeClr>
                </a:solidFill>
                <a:latin typeface="+mj-lt"/>
              </a:rPr>
              <a:t>*</a:t>
            </a:r>
          </a:p>
          <a:p>
            <a:pPr algn="ctr"/>
            <a:r>
              <a:rPr lang="sv-SE" dirty="0">
                <a:solidFill>
                  <a:schemeClr val="tx1"/>
                </a:solidFill>
              </a:rPr>
              <a:t>lokalföreningar</a:t>
            </a:r>
          </a:p>
        </p:txBody>
      </p:sp>
      <p:sp>
        <p:nvSpPr>
          <p:cNvPr id="6" name="Ellips 5">
            <a:extLst>
              <a:ext uri="{FF2B5EF4-FFF2-40B4-BE49-F238E27FC236}">
                <a16:creationId xmlns:a16="http://schemas.microsoft.com/office/drawing/2014/main" id="{A5920728-8691-5255-FA2C-3503047AF64D}"/>
              </a:ext>
            </a:extLst>
          </p:cNvPr>
          <p:cNvSpPr/>
          <p:nvPr/>
        </p:nvSpPr>
        <p:spPr>
          <a:xfrm>
            <a:off x="5042618" y="183080"/>
            <a:ext cx="2693684" cy="2693684"/>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4600" dirty="0">
                <a:solidFill>
                  <a:schemeClr val="tx1"/>
                </a:solidFill>
                <a:latin typeface="+mj-lt"/>
              </a:rPr>
              <a:t>53 271</a:t>
            </a:r>
            <a:r>
              <a:rPr lang="sv-SE" sz="4600" dirty="0">
                <a:solidFill>
                  <a:schemeClr val="accent2">
                    <a:lumMod val="50000"/>
                  </a:schemeClr>
                </a:solidFill>
                <a:latin typeface="+mj-lt"/>
              </a:rPr>
              <a:t>*</a:t>
            </a:r>
          </a:p>
          <a:p>
            <a:pPr algn="ctr"/>
            <a:r>
              <a:rPr lang="en-GB" dirty="0" err="1">
                <a:solidFill>
                  <a:schemeClr val="tx1"/>
                </a:solidFill>
              </a:rPr>
              <a:t>medlemmar</a:t>
            </a:r>
            <a:endParaRPr lang="en-GB" dirty="0">
              <a:solidFill>
                <a:schemeClr val="tx1"/>
              </a:solidFill>
            </a:endParaRPr>
          </a:p>
        </p:txBody>
      </p:sp>
      <p:sp>
        <p:nvSpPr>
          <p:cNvPr id="9" name="Ellips 8">
            <a:extLst>
              <a:ext uri="{FF2B5EF4-FFF2-40B4-BE49-F238E27FC236}">
                <a16:creationId xmlns:a16="http://schemas.microsoft.com/office/drawing/2014/main" id="{4F6E7561-6031-AD1A-2007-DE17D1326F72}"/>
              </a:ext>
            </a:extLst>
          </p:cNvPr>
          <p:cNvSpPr/>
          <p:nvPr/>
        </p:nvSpPr>
        <p:spPr>
          <a:xfrm>
            <a:off x="10148407" y="106326"/>
            <a:ext cx="1800000" cy="180000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3200">
                <a:solidFill>
                  <a:schemeClr val="tx1"/>
                </a:solidFill>
                <a:latin typeface="+mj-lt"/>
              </a:rPr>
              <a:t>68%</a:t>
            </a:r>
            <a:r>
              <a:rPr lang="sv-SE" sz="3200">
                <a:solidFill>
                  <a:schemeClr val="accent2">
                    <a:lumMod val="50000"/>
                  </a:schemeClr>
                </a:solidFill>
                <a:latin typeface="+mj-lt"/>
              </a:rPr>
              <a:t>*</a:t>
            </a:r>
          </a:p>
          <a:p>
            <a:pPr algn="ctr"/>
            <a:r>
              <a:rPr lang="sv-SE" sz="1050">
                <a:solidFill>
                  <a:schemeClr val="tx1"/>
                </a:solidFill>
              </a:rPr>
              <a:t>skänker pengar</a:t>
            </a:r>
          </a:p>
        </p:txBody>
      </p:sp>
      <p:sp>
        <p:nvSpPr>
          <p:cNvPr id="3" name="TextBox 2">
            <a:extLst>
              <a:ext uri="{FF2B5EF4-FFF2-40B4-BE49-F238E27FC236}">
                <a16:creationId xmlns:a16="http://schemas.microsoft.com/office/drawing/2014/main" id="{457A3BEB-2897-D73B-8F48-C68AF70571BE}"/>
              </a:ext>
            </a:extLst>
          </p:cNvPr>
          <p:cNvSpPr txBox="1"/>
          <p:nvPr/>
        </p:nvSpPr>
        <p:spPr>
          <a:xfrm>
            <a:off x="11014660" y="5859262"/>
            <a:ext cx="881418" cy="276999"/>
          </a:xfrm>
          <a:prstGeom prst="rect">
            <a:avLst/>
          </a:prstGeom>
          <a:noFill/>
        </p:spPr>
        <p:txBody>
          <a:bodyPr wrap="square" rtlCol="0">
            <a:spAutoFit/>
          </a:bodyPr>
          <a:lstStyle/>
          <a:p>
            <a:pPr algn="l"/>
            <a:r>
              <a:rPr lang="sv-SE" sz="1200" i="1" dirty="0">
                <a:solidFill>
                  <a:schemeClr val="accent2">
                    <a:lumMod val="50000"/>
                  </a:schemeClr>
                </a:solidFill>
              </a:rPr>
              <a:t>*2023</a:t>
            </a:r>
            <a:endParaRPr lang="en-GB" sz="1200" i="1" dirty="0">
              <a:solidFill>
                <a:schemeClr val="accent2">
                  <a:lumMod val="50000"/>
                </a:schemeClr>
              </a:solidFill>
            </a:endParaRPr>
          </a:p>
        </p:txBody>
      </p:sp>
    </p:spTree>
    <p:extLst>
      <p:ext uri="{BB962C8B-B14F-4D97-AF65-F5344CB8AC3E}">
        <p14:creationId xmlns:p14="http://schemas.microsoft.com/office/powerpoint/2010/main" val="38121806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9">
            <a:extLst>
              <a:ext uri="{FF2B5EF4-FFF2-40B4-BE49-F238E27FC236}">
                <a16:creationId xmlns:a16="http://schemas.microsoft.com/office/drawing/2014/main" id="{4786859D-B991-0290-18B9-BA3A1EE82DA2}"/>
              </a:ext>
            </a:extLst>
          </p:cNvPr>
          <p:cNvSpPr/>
          <p:nvPr/>
        </p:nvSpPr>
        <p:spPr>
          <a:xfrm>
            <a:off x="479895" y="0"/>
            <a:ext cx="11712105" cy="6848778"/>
          </a:xfrm>
          <a:prstGeom prst="rect">
            <a:avLst/>
          </a:prstGeom>
          <a:solidFill>
            <a:srgbClr val="F3F3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tshållare för innehåll 1">
            <a:extLst>
              <a:ext uri="{FF2B5EF4-FFF2-40B4-BE49-F238E27FC236}">
                <a16:creationId xmlns:a16="http://schemas.microsoft.com/office/drawing/2014/main" id="{EFBC0B72-2D7D-897F-81EE-0A9C10E41F41}"/>
              </a:ext>
            </a:extLst>
          </p:cNvPr>
          <p:cNvSpPr>
            <a:spLocks noGrp="1"/>
          </p:cNvSpPr>
          <p:nvPr>
            <p:ph idx="1"/>
          </p:nvPr>
        </p:nvSpPr>
        <p:spPr>
          <a:xfrm>
            <a:off x="813816" y="2050742"/>
            <a:ext cx="6649382" cy="4110675"/>
          </a:xfrm>
        </p:spPr>
        <p:txBody>
          <a:bodyPr vert="horz" lIns="91440" tIns="45720" rIns="91440" bIns="45720" rtlCol="0" anchor="t">
            <a:normAutofit/>
          </a:bodyPr>
          <a:lstStyle/>
          <a:p>
            <a:pPr marL="285750" indent="-285750">
              <a:buFont typeface="Arial"/>
              <a:buChar char="•"/>
            </a:pPr>
            <a:r>
              <a:rPr lang="sv-SE" sz="1800"/>
              <a:t>Driver lokala verksamheter och direktinsatser för barn och barnfamiljer.</a:t>
            </a:r>
          </a:p>
          <a:p>
            <a:pPr marL="285750" indent="-285750">
              <a:buFont typeface="Arial"/>
              <a:buChar char="•"/>
            </a:pPr>
            <a:endParaRPr lang="sv-SE" sz="1800"/>
          </a:p>
          <a:p>
            <a:pPr marL="285750" indent="-285750">
              <a:buFont typeface="Arial"/>
              <a:buChar char="•"/>
            </a:pPr>
            <a:r>
              <a:rPr lang="sv-SE" sz="1800"/>
              <a:t>Utför lokalt påverkansarbete och kunskapshöjande insatser om barns rättigheter.</a:t>
            </a:r>
          </a:p>
          <a:p>
            <a:pPr marL="285750" indent="-285750">
              <a:buFont typeface="Arial"/>
              <a:buChar char="•"/>
            </a:pPr>
            <a:endParaRPr lang="sv-SE" sz="1800"/>
          </a:p>
          <a:p>
            <a:pPr marL="285750" indent="-285750">
              <a:buFont typeface="Arial"/>
              <a:buChar char="•"/>
            </a:pPr>
            <a:r>
              <a:rPr lang="sv-SE" sz="1800"/>
              <a:t>Anordnar insamlingar.</a:t>
            </a:r>
          </a:p>
          <a:p>
            <a:pPr marL="285750" indent="-285750">
              <a:buFont typeface="Arial"/>
              <a:buChar char="•"/>
            </a:pPr>
            <a:endParaRPr lang="sv-SE" sz="1800"/>
          </a:p>
          <a:p>
            <a:pPr marL="285750" indent="-285750">
              <a:buFont typeface="Arial"/>
              <a:buChar char="•"/>
            </a:pPr>
            <a:r>
              <a:rPr lang="sv-SE" sz="1800"/>
              <a:t>Innehar förtroendeuppdrag och deltar i den demokratiska processen.</a:t>
            </a:r>
          </a:p>
          <a:p>
            <a:endParaRPr lang="en-GB" sz="1800"/>
          </a:p>
        </p:txBody>
      </p:sp>
      <p:sp>
        <p:nvSpPr>
          <p:cNvPr id="3" name="Rubrik 2">
            <a:extLst>
              <a:ext uri="{FF2B5EF4-FFF2-40B4-BE49-F238E27FC236}">
                <a16:creationId xmlns:a16="http://schemas.microsoft.com/office/drawing/2014/main" id="{2215AA3C-DE4D-83B9-761D-53A2499B98E9}"/>
              </a:ext>
            </a:extLst>
          </p:cNvPr>
          <p:cNvSpPr>
            <a:spLocks noGrp="1"/>
          </p:cNvSpPr>
          <p:nvPr>
            <p:ph type="title"/>
          </p:nvPr>
        </p:nvSpPr>
        <p:spPr>
          <a:xfrm>
            <a:off x="813816" y="696582"/>
            <a:ext cx="6908986" cy="905256"/>
          </a:xfrm>
        </p:spPr>
        <p:txBody>
          <a:bodyPr>
            <a:normAutofit/>
          </a:bodyPr>
          <a:lstStyle/>
          <a:p>
            <a:r>
              <a:rPr lang="en-GB">
                <a:ea typeface="+mj-lt"/>
                <a:cs typeface="+mj-lt"/>
              </a:rPr>
              <a:t>Hur </a:t>
            </a:r>
            <a:r>
              <a:rPr lang="en-GB" err="1">
                <a:ea typeface="+mj-lt"/>
                <a:cs typeface="+mj-lt"/>
              </a:rPr>
              <a:t>bidrar</a:t>
            </a:r>
            <a:r>
              <a:rPr lang="en-GB">
                <a:ea typeface="+mj-lt"/>
                <a:cs typeface="+mj-lt"/>
              </a:rPr>
              <a:t> </a:t>
            </a:r>
            <a:r>
              <a:rPr lang="en-GB" err="1">
                <a:ea typeface="+mj-lt"/>
                <a:cs typeface="+mj-lt"/>
              </a:rPr>
              <a:t>våra</a:t>
            </a:r>
            <a:r>
              <a:rPr lang="en-GB">
                <a:ea typeface="+mj-lt"/>
                <a:cs typeface="+mj-lt"/>
              </a:rPr>
              <a:t> </a:t>
            </a:r>
            <a:r>
              <a:rPr lang="en-GB" err="1">
                <a:ea typeface="+mj-lt"/>
                <a:cs typeface="+mj-lt"/>
              </a:rPr>
              <a:t>medlemmar</a:t>
            </a:r>
            <a:r>
              <a:rPr lang="en-GB">
                <a:ea typeface="+mj-lt"/>
                <a:cs typeface="+mj-lt"/>
              </a:rPr>
              <a:t>?</a:t>
            </a:r>
            <a:endParaRPr lang="en-GB"/>
          </a:p>
        </p:txBody>
      </p:sp>
      <p:sp>
        <p:nvSpPr>
          <p:cNvPr id="6" name="Platshållare för bildnummer 5">
            <a:extLst>
              <a:ext uri="{FF2B5EF4-FFF2-40B4-BE49-F238E27FC236}">
                <a16:creationId xmlns:a16="http://schemas.microsoft.com/office/drawing/2014/main" id="{75BC47AD-5FB1-7557-0A73-F48E8F275A9F}"/>
              </a:ext>
            </a:extLst>
          </p:cNvPr>
          <p:cNvSpPr>
            <a:spLocks noGrp="1"/>
          </p:cNvSpPr>
          <p:nvPr>
            <p:ph type="sldNum" sz="quarter" idx="12"/>
          </p:nvPr>
        </p:nvSpPr>
        <p:spPr/>
        <p:txBody>
          <a:bodyPr/>
          <a:lstStyle/>
          <a:p>
            <a:fld id="{BF413B3B-BFB3-42E3-B409-FAAF558C2ACC}" type="slidenum">
              <a:rPr lang="en-UK" smtClean="0"/>
              <a:pPr/>
              <a:t>9</a:t>
            </a:fld>
            <a:endParaRPr lang="en-UK"/>
          </a:p>
        </p:txBody>
      </p:sp>
      <p:pic>
        <p:nvPicPr>
          <p:cNvPr id="8" name="Picture 7" descr="A group of people in a room&#10;&#10;Description automatically generated">
            <a:extLst>
              <a:ext uri="{FF2B5EF4-FFF2-40B4-BE49-F238E27FC236}">
                <a16:creationId xmlns:a16="http://schemas.microsoft.com/office/drawing/2014/main" id="{790F1A44-1C35-F378-6428-A439A0A751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70401" y="3821945"/>
            <a:ext cx="3510067" cy="2339473"/>
          </a:xfrm>
          <a:prstGeom prst="rect">
            <a:avLst/>
          </a:prstGeom>
        </p:spPr>
      </p:pic>
      <p:pic>
        <p:nvPicPr>
          <p:cNvPr id="9" name="Bildobjekt 5">
            <a:extLst>
              <a:ext uri="{FF2B5EF4-FFF2-40B4-BE49-F238E27FC236}">
                <a16:creationId xmlns:a16="http://schemas.microsoft.com/office/drawing/2014/main" id="{DC47EBD7-57A7-7D7E-8C36-2A643D51C1A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70401" y="696582"/>
            <a:ext cx="3510067" cy="2746726"/>
          </a:xfrm>
          <a:prstGeom prst="rect">
            <a:avLst/>
          </a:prstGeom>
        </p:spPr>
      </p:pic>
    </p:spTree>
    <p:extLst>
      <p:ext uri="{BB962C8B-B14F-4D97-AF65-F5344CB8AC3E}">
        <p14:creationId xmlns:p14="http://schemas.microsoft.com/office/powerpoint/2010/main" val="2045207149"/>
      </p:ext>
    </p:extLst>
  </p:cSld>
  <p:clrMapOvr>
    <a:masterClrMapping/>
  </p:clrMapOvr>
</p:sld>
</file>

<file path=ppt/theme/theme1.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Generell_presentation_RB_2023_SV_v_1.0.potx" id="{802C551D-6785-421E-B018-0AC1C3576813}" vid="{F7CDEFD3-7A37-41FD-8052-8BD6FAEEAF72}"/>
    </a:ext>
  </a:extLst>
</a:theme>
</file>

<file path=ppt/theme/theme2.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ppt/theme/theme3.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Official Document" ma:contentTypeID="0x0101003D6C73BB38D93149870CDC6EBA8F17DD010094D2D408398ADC418DE828F38C6D0ACD" ma:contentTypeVersion="4" ma:contentTypeDescription="Acts as the default content type on all sharepoint sites within the Swedish organization " ma:contentTypeScope="" ma:versionID="c22716715614db2ad9d871ada55a4d9f">
  <xsd:schema xmlns:xsd="http://www.w3.org/2001/XMLSchema" xmlns:xs="http://www.w3.org/2001/XMLSchema" xmlns:p="http://schemas.microsoft.com/office/2006/metadata/properties" xmlns:ns2="b1a25d56-6f3d-4cf9-8f75-af00573b6dbd" targetNamespace="http://schemas.microsoft.com/office/2006/metadata/properties" ma:root="true" ma:fieldsID="da5ae17f70dc2a5c6b64c9e08aa49931" ns2:_="">
    <xsd:import namespace="b1a25d56-6f3d-4cf9-8f75-af00573b6dbd"/>
    <xsd:element name="properties">
      <xsd:complexType>
        <xsd:sequence>
          <xsd:element name="documentManagement">
            <xsd:complexType>
              <xsd:all>
                <xsd:element ref="ns2:oe7e8237376448b4af4198949de0dfe3" minOccurs="0"/>
                <xsd:element ref="ns2:TaxCatchAll" minOccurs="0"/>
                <xsd:element ref="ns2:TaxCatchAllLabel" minOccurs="0"/>
                <xsd:element ref="ns2:j2351b834a64409da4ac57155d65a460" minOccurs="0"/>
                <xsd:element ref="ns2:db028a2fbc7244c5a85184a5efa17af6" minOccurs="0"/>
                <xsd:element ref="ns2:Document_x0020_owner1"/>
                <xsd:element ref="ns2:i3d8ba90306245149dba62c7a83dc29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a25d56-6f3d-4cf9-8f75-af00573b6dbd" elementFormDefault="qualified">
    <xsd:import namespace="http://schemas.microsoft.com/office/2006/documentManagement/types"/>
    <xsd:import namespace="http://schemas.microsoft.com/office/infopath/2007/PartnerControls"/>
    <xsd:element name="oe7e8237376448b4af4198949de0dfe3" ma:index="7" ma:taxonomy="true" ma:internalName="oe7e8237376448b4af4198949de0dfe3" ma:taxonomyFieldName="Document_x0020_type" ma:displayName="Document type" ma:default="" ma:fieldId="{8e7e8237-3764-48b4-af41-98949de0dfe3}" ma:sspId="b23ec234-cbf3-4cc2-a0ae-2bfafc310c72" ma:termSetId="c094f469-fd93-4906-bc43-4d6ba822429d" ma:anchorId="00000000-0000-0000-0000-000000000000" ma:open="false" ma:isKeyword="false">
      <xsd:complexType>
        <xsd:sequence>
          <xsd:element ref="pc:Terms" minOccurs="0" maxOccurs="1"/>
        </xsd:sequence>
      </xsd:complexType>
    </xsd:element>
    <xsd:element name="TaxCatchAll" ma:index="8" nillable="true" ma:displayName="Taxonomy Catch All Column" ma:hidden="true" ma:list="{6468e8c1-ed36-48d4-84ca-675825fb4d17}" ma:internalName="TaxCatchAll" ma:showField="CatchAllData" ma:web="94f1ac64-1369-4449-aa6d-9421390d4789">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6468e8c1-ed36-48d4-84ca-675825fb4d17}" ma:internalName="TaxCatchAllLabel" ma:readOnly="true" ma:showField="CatchAllDataLabel" ma:web="94f1ac64-1369-4449-aa6d-9421390d4789">
      <xsd:complexType>
        <xsd:complexContent>
          <xsd:extension base="dms:MultiChoiceLookup">
            <xsd:sequence>
              <xsd:element name="Value" type="dms:Lookup" maxOccurs="unbounded" minOccurs="0" nillable="true"/>
            </xsd:sequence>
          </xsd:extension>
        </xsd:complexContent>
      </xsd:complexType>
    </xsd:element>
    <xsd:element name="j2351b834a64409da4ac57155d65a460" ma:index="12" ma:taxonomy="true" ma:internalName="j2351b834a64409da4ac57155d65a460" ma:taxonomyFieldName="SC_x0020_Sweden_x0020_Department" ma:displayName="SC Sweden Department" ma:default="" ma:fieldId="{32351b83-4a64-409d-a4ac-57155d65a460}" ma:taxonomyMulti="true" ma:sspId="b23ec234-cbf3-4cc2-a0ae-2bfafc310c72" ma:termSetId="b7d48c98-e67c-4447-9543-c5b8a08f28eb" ma:anchorId="00000000-0000-0000-0000-000000000000" ma:open="false" ma:isKeyword="false">
      <xsd:complexType>
        <xsd:sequence>
          <xsd:element ref="pc:Terms" minOccurs="0" maxOccurs="1"/>
        </xsd:sequence>
      </xsd:complexType>
    </xsd:element>
    <xsd:element name="db028a2fbc7244c5a85184a5efa17af6" ma:index="14" nillable="true" ma:taxonomy="true" ma:internalName="db028a2fbc7244c5a85184a5efa17af6" ma:taxonomyFieldName="SC_x0020_Sweden_x0020_Location" ma:displayName="SC Sweden Location" ma:default="" ma:fieldId="{db028a2f-bc72-44c5-a851-84a5efa17af6}" ma:taxonomyMulti="true" ma:sspId="b23ec234-cbf3-4cc2-a0ae-2bfafc310c72" ma:termSetId="02773def-fa13-4e48-837d-69cbfe233fcd" ma:anchorId="00000000-0000-0000-0000-000000000000" ma:open="false" ma:isKeyword="false">
      <xsd:complexType>
        <xsd:sequence>
          <xsd:element ref="pc:Terms" minOccurs="0" maxOccurs="1"/>
        </xsd:sequence>
      </xsd:complexType>
    </xsd:element>
    <xsd:element name="Document_x0020_owner1" ma:index="16" ma:displayName="Document owner" ma:description="Field to indicate ownership of material." ma:list="UserInfo" ma:internalName="Document_x0020_owner1">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i3d8ba90306245149dba62c7a83dc29e" ma:index="17" nillable="true" ma:taxonomy="true" ma:internalName="i3d8ba90306245149dba62c7a83dc29e" ma:taxonomyFieldName="SC_x0020_Sweden_x0020_Topic" ma:displayName="SC Sweden Topic" ma:default="" ma:fieldId="{23d8ba90-3062-4514-9dba-62c7a83dc29e}" ma:taxonomyMulti="true" ma:sspId="b23ec234-cbf3-4cc2-a0ae-2bfafc310c72" ma:termSetId="6b3b590f-c4e8-4023-a802-2e6d4774eab6"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b23ec234-cbf3-4cc2-a0ae-2bfafc310c72" ContentTypeId="0x0101003D6C73BB38D93149870CDC6EBA8F17DD01" PreviousValue="false" LastSyncTimeStamp="2023-04-26T13:37:44.54Z"/>
</file>

<file path=customXml/item3.xml><?xml version="1.0" encoding="utf-8"?>
<p:properties xmlns:p="http://schemas.microsoft.com/office/2006/metadata/properties" xmlns:xsi="http://www.w3.org/2001/XMLSchema-instance" xmlns:pc="http://schemas.microsoft.com/office/infopath/2007/PartnerControls">
  <documentManagement>
    <TaxCatchAll xmlns="b1a25d56-6f3d-4cf9-8f75-af00573b6dbd">
      <Value>16</Value>
      <Value>15</Value>
      <Value>14</Value>
      <Value>13</Value>
      <Value>18</Value>
      <Value>17</Value>
    </TaxCatchAll>
    <oe7e8237376448b4af4198949de0dfe3 xmlns="b1a25d56-6f3d-4cf9-8f75-af00573b6dbd">
      <Terms xmlns="http://schemas.microsoft.com/office/infopath/2007/PartnerControls">
        <TermInfo xmlns="http://schemas.microsoft.com/office/infopath/2007/PartnerControls">
          <TermName xmlns="http://schemas.microsoft.com/office/infopath/2007/PartnerControls">Mallar</TermName>
          <TermId xmlns="http://schemas.microsoft.com/office/infopath/2007/PartnerControls">a504c005-2948-42bb-8c75-558869c92acb</TermId>
        </TermInfo>
      </Terms>
    </oe7e8237376448b4af4198949de0dfe3>
    <db028a2fbc7244c5a85184a5efa17af6 xmlns="b1a25d56-6f3d-4cf9-8f75-af00573b6dbd">
      <Terms xmlns="http://schemas.microsoft.com/office/infopath/2007/PartnerControls"/>
    </db028a2fbc7244c5a85184a5efa17af6>
    <j2351b834a64409da4ac57155d65a460 xmlns="b1a25d56-6f3d-4cf9-8f75-af00573b6dbd">
      <Terms xmlns="http://schemas.microsoft.com/office/infopath/2007/PartnerControls">
        <TermInfo xmlns="http://schemas.microsoft.com/office/infopath/2007/PartnerControls">
          <TermName xmlns="http://schemas.microsoft.com/office/infopath/2007/PartnerControls">Kommunikation och Insamling</TermName>
          <TermId xmlns="http://schemas.microsoft.com/office/infopath/2007/PartnerControls">023f9a7e-10da-44a3-9392-561a92d387a7</TermId>
        </TermInfo>
      </Terms>
    </j2351b834a64409da4ac57155d65a460>
    <i3d8ba90306245149dba62c7a83dc29e xmlns="b1a25d56-6f3d-4cf9-8f75-af00573b6dbd">
      <Terms xmlns="http://schemas.microsoft.com/office/infopath/2007/PartnerControls">
        <TermInfo xmlns="http://schemas.microsoft.com/office/infopath/2007/PartnerControls">
          <TermName xmlns="http://schemas.microsoft.com/office/infopath/2007/PartnerControls">Hälsa</TermName>
          <TermId xmlns="http://schemas.microsoft.com/office/infopath/2007/PartnerControls">d3861f74-4a30-4d02-90b4-eab5392f90f5</TermId>
        </TermInfo>
        <TermInfo xmlns="http://schemas.microsoft.com/office/infopath/2007/PartnerControls">
          <TermName xmlns="http://schemas.microsoft.com/office/infopath/2007/PartnerControls">Påverkan</TermName>
          <TermId xmlns="http://schemas.microsoft.com/office/infopath/2007/PartnerControls">7e6d3f8c-c1ac-4d16-9505-17d24d8291f2</TermId>
        </TermInfo>
        <TermInfo xmlns="http://schemas.microsoft.com/office/infopath/2007/PartnerControls">
          <TermName xmlns="http://schemas.microsoft.com/office/infopath/2007/PartnerControls">Trygghet</TermName>
          <TermId xmlns="http://schemas.microsoft.com/office/infopath/2007/PartnerControls">96f222f7-9141-4974-8360-6f3872463970</TermId>
        </TermInfo>
        <TermInfo xmlns="http://schemas.microsoft.com/office/infopath/2007/PartnerControls">
          <TermName xmlns="http://schemas.microsoft.com/office/infopath/2007/PartnerControls">Utbildning</TermName>
          <TermId xmlns="http://schemas.microsoft.com/office/infopath/2007/PartnerControls">904001b0-08ac-450b-9690-c3d2dbc51115</TermId>
        </TermInfo>
      </Terms>
    </i3d8ba90306245149dba62c7a83dc29e>
    <Document_x0020_owner1 xmlns="b1a25d56-6f3d-4cf9-8f75-af00573b6dbd">
      <UserInfo>
        <DisplayName>i:0#.f|membership|henrik.nordgren@rb.se,#i:0#.f|membership|henrik.nordgren@rb.se,#Henrik.Nordgren@rb.se,#,#Nordgren, Henrik,#,#Kommunikation och Insamling,#Produktionsledare/Teamledare</DisplayName>
        <AccountId>16</AccountId>
        <AccountType/>
      </UserInfo>
    </Document_x0020_owner1>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831FFC-D248-4379-9186-3678BB6B0B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a25d56-6f3d-4cf9-8f75-af00573b6d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809B2F-6D98-44F8-BC21-D0A796CCDD88}">
  <ds:schemaRefs>
    <ds:schemaRef ds:uri="Microsoft.SharePoint.Taxonomy.ContentTypeSync"/>
  </ds:schemaRefs>
</ds:datastoreItem>
</file>

<file path=customXml/itemProps3.xml><?xml version="1.0" encoding="utf-8"?>
<ds:datastoreItem xmlns:ds="http://schemas.openxmlformats.org/officeDocument/2006/customXml" ds:itemID="{B632667B-2CD6-4E3A-ADC7-87ED7846B015}">
  <ds:schemaRefs>
    <ds:schemaRef ds:uri="http://schemas.microsoft.com/office/2006/documentManagement/types"/>
    <ds:schemaRef ds:uri="http://schemas.microsoft.com/office/infopath/2007/PartnerControls"/>
    <ds:schemaRef ds:uri="http://purl.org/dc/dcmitype/"/>
    <ds:schemaRef ds:uri="b1a25d56-6f3d-4cf9-8f75-af00573b6dbd"/>
    <ds:schemaRef ds:uri="http://purl.org/dc/elements/1.1/"/>
    <ds:schemaRef ds:uri="http://purl.org/dc/terms/"/>
    <ds:schemaRef ds:uri="http://schemas.microsoft.com/office/2006/metadata/propertie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8AB18652-D3DE-4081-85F3-FA4E79C89A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Generell_presentation_RB_2023_SV_v_1.0</Template>
  <TotalTime>213</TotalTime>
  <Words>4722</Words>
  <Application>Microsoft Office PowerPoint</Application>
  <PresentationFormat>Bredbild</PresentationFormat>
  <Paragraphs>394</Paragraphs>
  <Slides>36</Slides>
  <Notes>32</Notes>
  <HiddenSlides>0</HiddenSlides>
  <MMClips>0</MMClips>
  <ScaleCrop>false</ScaleCrop>
  <HeadingPairs>
    <vt:vector size="6" baseType="variant">
      <vt:variant>
        <vt:lpstr>Använt teckensnitt</vt:lpstr>
      </vt:variant>
      <vt:variant>
        <vt:i4>15</vt:i4>
      </vt:variant>
      <vt:variant>
        <vt:lpstr>Tema</vt:lpstr>
      </vt:variant>
      <vt:variant>
        <vt:i4>1</vt:i4>
      </vt:variant>
      <vt:variant>
        <vt:lpstr>Bildrubriker</vt:lpstr>
      </vt:variant>
      <vt:variant>
        <vt:i4>36</vt:i4>
      </vt:variant>
    </vt:vector>
  </HeadingPairs>
  <TitlesOfParts>
    <vt:vector size="52" baseType="lpstr">
      <vt:lpstr>AAAAAB+Lato-Regular</vt:lpstr>
      <vt:lpstr>AAAAAC+Lato-Italic</vt:lpstr>
      <vt:lpstr>AAAAAF+Lato-Bold</vt:lpstr>
      <vt:lpstr>Arial</vt:lpstr>
      <vt:lpstr>Calibri</vt:lpstr>
      <vt:lpstr>Garamond</vt:lpstr>
      <vt:lpstr>Gill Sans Infant MT</vt:lpstr>
      <vt:lpstr>Gill Sans Infant Std</vt:lpstr>
      <vt:lpstr>Lato</vt:lpstr>
      <vt:lpstr>Montserrat Medium</vt:lpstr>
      <vt:lpstr>Montserrat SemiBold</vt:lpstr>
      <vt:lpstr>Oswald Medium</vt:lpstr>
      <vt:lpstr>Oswald Regular</vt:lpstr>
      <vt:lpstr>Proxima Nova</vt:lpstr>
      <vt:lpstr>Proxima Nova Semibold</vt:lpstr>
      <vt:lpstr>Save the Children Theme</vt:lpstr>
      <vt:lpstr>PowerPoint-presentation</vt:lpstr>
      <vt:lpstr>PowerPoint-presentation</vt:lpstr>
      <vt:lpstr>VI ÄR EN  FÖRÄNDRANDE  KRAFT INOM  BARNRÄTT</vt:lpstr>
      <vt:lpstr>I 100 år har vi kämpat för barns rättigheter…</vt:lpstr>
      <vt:lpstr>PowerPoint-presentation</vt:lpstr>
      <vt:lpstr>PowerPoint-presentation</vt:lpstr>
      <vt:lpstr>DÄR DET FINNS BEHOV, DÄR FINNS RÄDDA BARNEN </vt:lpstr>
      <vt:lpstr>Ett demokratiskt riksförbund</vt:lpstr>
      <vt:lpstr>Hur bidrar våra medlemmar?</vt:lpstr>
      <vt:lpstr>Jag är medlem i  Rädda Barnen för att…</vt:lpstr>
      <vt:lpstr>IDAG ÄR VÅRT ARBETE VIKTIGARE ÄN NÅGONSIN</vt:lpstr>
      <vt:lpstr>ENGAGEMANG FRÅN MÅNGA MÖJLIGGÖR VÅRT ARBETE</vt:lpstr>
      <vt:lpstr>PowerPoint-presentation</vt:lpstr>
      <vt:lpstr>TILLSAMMANS SKAPAR VI EN HÅLLBAR VÄRLD</vt:lpstr>
      <vt:lpstr>TILLSAMMANS MED FÖRETAG SKAPAR VI EN HÅLLBAR VÄRLD </vt:lpstr>
      <vt:lpstr>VÅR VISION ÄR ATT GÖRA BARNKONVENTIONEN  VERKLIG FÖR VARJE BARN </vt:lpstr>
      <vt:lpstr>VI FÖRVERKLIGAR BARNKONVENTIONEN GENOM  DIREKTA OCH INDIREKTA INSATSER</vt:lpstr>
      <vt:lpstr>Strategi och målsättningar </vt:lpstr>
      <vt:lpstr>Strategi och målsättningar</vt:lpstr>
      <vt:lpstr>Case: Grundläggande vård räddar liv </vt:lpstr>
      <vt:lpstr>Strategi och målsättningar</vt:lpstr>
      <vt:lpstr>PowerPoint-presentation</vt:lpstr>
      <vt:lpstr>Strategi och målsättningar </vt:lpstr>
      <vt:lpstr>Case: Stopp! Min kropp! </vt:lpstr>
      <vt:lpstr>Strategi och målsättningar </vt:lpstr>
      <vt:lpstr>Case: Frukostklubb ger motivation </vt:lpstr>
      <vt:lpstr>FLER EXEMPEL PÅ VERKSAMHETER I SVERIGE</vt:lpstr>
      <vt:lpstr>FLER EXEMPEL PÅ VERKSAMHETER I SVERIGE</vt:lpstr>
      <vt:lpstr>FLER EXEMPEL PÅ INTERNATIONELL VERKSAMHET</vt:lpstr>
      <vt:lpstr>FLER EXEMPEL PÅ INTERNATIONELL VERKSAMHET</vt:lpstr>
      <vt:lpstr>Resultat 2023</vt:lpstr>
      <vt:lpstr>Antal nådda globalt 2023 per insats*</vt:lpstr>
      <vt:lpstr>Antal nådda i Sverige 2023*</vt:lpstr>
      <vt:lpstr>Fler siffor från året som gått* </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Nordgren, Henrik</dc:creator>
  <cp:lastModifiedBy>Pohjola, Matti</cp:lastModifiedBy>
  <cp:revision>3</cp:revision>
  <dcterms:created xsi:type="dcterms:W3CDTF">2024-05-29T07:28:58Z</dcterms:created>
  <dcterms:modified xsi:type="dcterms:W3CDTF">2025-03-11T13:22:20Z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0x0101003D6C73BB38D93149870CDC6EBA8F17DD010094D2D408398ADC418DE828F38C6D0ACD</vt:lpwstr>
  </property>
  <property fmtid="{D5CDD505-2E9C-101B-9397-08002B2CF9AE}" pid="3" name="MediaServiceImageTags">
    <vt:lpwstr/>
  </property>
  <property fmtid="{D5CDD505-2E9C-101B-9397-08002B2CF9AE}" pid="4" name="SC Sweden Topic">
    <vt:lpwstr>15;#Hälsa|d3861f74-4a30-4d02-90b4-eab5392f90f5;#16;#Påverkan|7e6d3f8c-c1ac-4d16-9505-17d24d8291f2;#17;#Trygghet|96f222f7-9141-4974-8360-6f3872463970;#18;#Utbildning|904001b0-08ac-450b-9690-c3d2dbc51115</vt:lpwstr>
  </property>
  <property fmtid="{D5CDD505-2E9C-101B-9397-08002B2CF9AE}" pid="5" name="SC Sweden Location">
    <vt:lpwstr/>
  </property>
  <property fmtid="{D5CDD505-2E9C-101B-9397-08002B2CF9AE}" pid="6" name="SC Sweden Department">
    <vt:lpwstr>13;#Kommunikation och Insamling|023f9a7e-10da-44a3-9392-561a92d387a7</vt:lpwstr>
  </property>
  <property fmtid="{D5CDD505-2E9C-101B-9397-08002B2CF9AE}" pid="7" name="lcf76f155ced4ddcb4097134ff3c332f">
    <vt:lpwstr/>
  </property>
  <property fmtid="{D5CDD505-2E9C-101B-9397-08002B2CF9AE}" pid="8" name="Document type">
    <vt:lpwstr>14;#Mallar|a504c005-2948-42bb-8c75-558869c92acb</vt:lpwstr>
  </property>
  <property fmtid="{D5CDD505-2E9C-101B-9397-08002B2CF9AE}" pid="9" name="SharedWithUsers">
    <vt:lpwstr>93;#Olsson, Helene</vt:lpwstr>
  </property>
</Properties>
</file>