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8"/>
  </p:notesMasterIdLst>
  <p:handoutMasterIdLst>
    <p:handoutMasterId r:id="rId59"/>
  </p:handoutMasterIdLst>
  <p:sldIdLst>
    <p:sldId id="300" r:id="rId5"/>
    <p:sldId id="2147480989" r:id="rId6"/>
    <p:sldId id="328" r:id="rId7"/>
    <p:sldId id="461" r:id="rId8"/>
    <p:sldId id="266" r:id="rId9"/>
    <p:sldId id="281" r:id="rId10"/>
    <p:sldId id="430" r:id="rId11"/>
    <p:sldId id="305" r:id="rId12"/>
    <p:sldId id="457" r:id="rId13"/>
    <p:sldId id="306" r:id="rId14"/>
    <p:sldId id="2142532296" r:id="rId15"/>
    <p:sldId id="302" r:id="rId16"/>
    <p:sldId id="421" r:id="rId17"/>
    <p:sldId id="477" r:id="rId18"/>
    <p:sldId id="303" r:id="rId19"/>
    <p:sldId id="304" r:id="rId20"/>
    <p:sldId id="459" r:id="rId21"/>
    <p:sldId id="478" r:id="rId22"/>
    <p:sldId id="485" r:id="rId23"/>
    <p:sldId id="483" r:id="rId24"/>
    <p:sldId id="471" r:id="rId25"/>
    <p:sldId id="473" r:id="rId26"/>
    <p:sldId id="479" r:id="rId27"/>
    <p:sldId id="482" r:id="rId28"/>
    <p:sldId id="2147480998" r:id="rId29"/>
    <p:sldId id="443" r:id="rId30"/>
    <p:sldId id="429" r:id="rId31"/>
    <p:sldId id="2147480973" r:id="rId32"/>
    <p:sldId id="487" r:id="rId33"/>
    <p:sldId id="480" r:id="rId34"/>
    <p:sldId id="486" r:id="rId35"/>
    <p:sldId id="2147480976" r:id="rId36"/>
    <p:sldId id="2147480986" r:id="rId37"/>
    <p:sldId id="2147480979" r:id="rId38"/>
    <p:sldId id="448" r:id="rId39"/>
    <p:sldId id="449" r:id="rId40"/>
    <p:sldId id="450" r:id="rId41"/>
    <p:sldId id="310" r:id="rId42"/>
    <p:sldId id="2142532308" r:id="rId43"/>
    <p:sldId id="2142532307" r:id="rId44"/>
    <p:sldId id="2142532292" r:id="rId45"/>
    <p:sldId id="2142532290" r:id="rId46"/>
    <p:sldId id="414" r:id="rId47"/>
    <p:sldId id="2142532288" r:id="rId48"/>
    <p:sldId id="2147480990" r:id="rId49"/>
    <p:sldId id="444" r:id="rId50"/>
    <p:sldId id="431" r:id="rId51"/>
    <p:sldId id="458" r:id="rId52"/>
    <p:sldId id="484" r:id="rId53"/>
    <p:sldId id="2147480999" r:id="rId54"/>
    <p:sldId id="262" r:id="rId55"/>
    <p:sldId id="301" r:id="rId56"/>
    <p:sldId id="263" r:id="rId57"/>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F8022-0F30-39AA-D14E-F7836D44D7BA}" name="Abutaleb Rosenlundh, Samira" initials="SA" userId="S::Samira.Abutaleb.Rosenlundh@rb.se::4696c8c2-ce5e-48d7-b539-d1df06673653" providerId="AD"/>
  <p188:author id="{476A853A-C43C-7B1A-B454-D2C9AA1FDAA3}" name="Lindman, Elisabeth" initials="EL" userId="S::elisabeth.lindman@rb.se::08e94497-0267-40d8-b7fc-d115bb584c32" providerId="AD"/>
  <p188:author id="{31C07B40-F917-BDDA-2AAB-BC8ECAE61E29}" name="Resborn,Lena" initials="Re" userId="S::lena.resborn@rb.se::d0499788-131d-45dc-81ce-a404b49c798f" providerId="AD"/>
  <p188:author id="{2B0A9246-20FF-E53C-BE6A-4DC9B34ED6E1}" name="Ekström, Lisa" initials="" userId="S::Lisa.Ekstrom@rb.se::be6fae6a-75c3-4ce7-88f1-e5ac7470a356" providerId="AD"/>
  <p188:author id="{9A6BB349-9166-7E04-8627-71D0C0ADF70D}" name="Åkerlind Guillén, Carolina" initials="CÅ" userId="S::carolina.akerlind.guillen@rb.se::df3442a4-434d-457b-a462-249cecb4b6dc" providerId="AD"/>
  <p188:author id="{73917B58-8D37-86D6-C8F2-1973F55BC5C9}" name="Abutaleb Rosenlundh, Samira" initials="AS" userId="S::samira.abutaleb.rosenlundh@rb.se::4696c8c2-ce5e-48d7-b539-d1df06673653" providerId="AD"/>
  <p188:author id="{878ABC87-7D6A-9074-CC6A-4B17D5E4E2D6}" name="Holmberg, Suzanna" initials="HS" userId="S::suzanna.holmberg@rb.se::c396fa69-7f9b-49b1-99b0-f649e2bfaf7c" providerId="AD"/>
  <p188:author id="{23989A88-9F17-638A-F10D-2363FA454497}" name="Holmberg, Suzanna" initials="" userId="S::Suzanna.Holmberg@rb.se::c396fa69-7f9b-49b1-99b0-f649e2bfaf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9B4D5-6920-4F75-BAFC-B7F017BB3AFB}" v="1629" dt="2026-04-23T13:44:19.097"/>
    <p1510:client id="{FDAC9959-7596-4D92-942A-600CD32D55D8}" v="28" dt="2026-04-23T09:22:01.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0" autoAdjust="0"/>
  </p:normalViewPr>
  <p:slideViewPr>
    <p:cSldViewPr snapToGrid="0">
      <p:cViewPr varScale="1">
        <p:scale>
          <a:sx n="61" d="100"/>
          <a:sy n="61" d="100"/>
        </p:scale>
        <p:origin x="860" y="4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04/23/2026</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04/23/2026</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view.officeapps.live.com/op/view.aspx?src=https%3A%2F%2Fwww.raddabarnen.se%2Fglobalassets%2Fdokument%2Frad--kunskap%2Farbetar-for-barn%2Fbarnfattigdomsrapporter%2Fom-radda-barnens-barnfattigdomsmatt-.docx&amp;wdOrigin=BROWSELINK"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Denna Power Point kan användas för att presentera Rädda Barnens barnfattigdomsrapport 2025 samt ger också en kortfattad presentation av hur barn, unga och deras föräldrar upplever ekonomiska svårigheter i vardagen. Den redovisar även slutsatser från </a:t>
            </a:r>
            <a:r>
              <a:rPr lang="sv-SE" err="1"/>
              <a:t>Missing</a:t>
            </a:r>
            <a:r>
              <a:rPr lang="sv-SE"/>
              <a:t> </a:t>
            </a:r>
            <a:r>
              <a:rPr lang="sv-SE" err="1"/>
              <a:t>out</a:t>
            </a:r>
            <a:r>
              <a:rPr lang="sv-SE"/>
              <a:t> 2024 och Barnfamiljers ekonomiskt svårigheter 2026. </a:t>
            </a:r>
          </a:p>
          <a:p>
            <a:endParaRPr lang="sv-SE"/>
          </a:p>
          <a:p>
            <a:r>
              <a:rPr lang="sv-SE"/>
              <a:t>Till varje bild finns ett syfte beskrivet samt ett talarmanus som du kan läsa in dig på och följa. </a:t>
            </a:r>
          </a:p>
          <a:p>
            <a:endParaRPr lang="sv-SE"/>
          </a:p>
          <a:p>
            <a:r>
              <a:rPr lang="sv-SE"/>
              <a:t>Ni kan givetvis välja att inte visa alla bilder och anpassa presentationen utifrån den tid ni har. </a:t>
            </a:r>
          </a:p>
          <a:p>
            <a:endParaRPr lang="sv-SE"/>
          </a:p>
          <a:p>
            <a:r>
              <a:rPr lang="sv-SE"/>
              <a:t>På bild 40 kan ni lägga in resultat för er kommun. </a:t>
            </a:r>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116218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 </a:t>
            </a:r>
            <a:r>
              <a:rPr lang="sv-SE" i="1"/>
              <a:t>Synliggöra människorna bakom siffrorna.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a:p>
          <a:p>
            <a:pPr marL="0" marR="0" lvl="0" indent="0" algn="l" defTabSz="914400" rtl="0" eaLnBrk="1" fontAlgn="auto" latinLnBrk="0" hangingPunct="1">
              <a:lnSpc>
                <a:spcPct val="100000"/>
              </a:lnSpc>
              <a:spcBef>
                <a:spcPts val="0"/>
              </a:spcBef>
              <a:spcAft>
                <a:spcPts val="0"/>
              </a:spcAft>
              <a:buClrTx/>
              <a:buSzTx/>
              <a:buFontTx/>
              <a:buNone/>
              <a:tabLst/>
              <a:defRPr/>
            </a:pPr>
            <a:r>
              <a:rPr lang="sv-SE" i="0"/>
              <a:t>Talarmanus:</a:t>
            </a:r>
          </a:p>
          <a:p>
            <a:r>
              <a:rPr lang="sv-SE" i="0"/>
              <a:t>Citaten kommer från undersökningen </a:t>
            </a:r>
            <a:r>
              <a:rPr lang="sv-SE" sz="1200" b="0" i="0" kern="1200">
                <a:solidFill>
                  <a:schemeClr val="tx1"/>
                </a:solidFill>
                <a:effectLst/>
                <a:latin typeface="+mn-lt"/>
                <a:ea typeface="+mn-ea"/>
                <a:cs typeface="+mn-cs"/>
              </a:rPr>
              <a:t>Barnfamiljers ekonomiska svårigheter 2026 som är genomförd av </a:t>
            </a:r>
            <a:r>
              <a:rPr lang="sv-SE" sz="1200" b="0" i="0" kern="1200" err="1">
                <a:solidFill>
                  <a:schemeClr val="tx1"/>
                </a:solidFill>
                <a:effectLst/>
                <a:latin typeface="+mn-lt"/>
                <a:ea typeface="+mn-ea"/>
                <a:cs typeface="+mn-cs"/>
              </a:rPr>
              <a:t>Verian</a:t>
            </a:r>
            <a:r>
              <a:rPr lang="sv-SE" sz="1200" b="0" i="0" kern="1200">
                <a:solidFill>
                  <a:schemeClr val="tx1"/>
                </a:solidFill>
                <a:effectLst/>
                <a:latin typeface="+mn-lt"/>
                <a:ea typeface="+mn-ea"/>
                <a:cs typeface="+mn-cs"/>
              </a:rPr>
              <a:t> (tidigare Sifo) på uppdrag av Rädda Barnen, Hyresgästföreningen, Majblomman och Röda Korset. </a:t>
            </a:r>
          </a:p>
          <a:p>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352073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b="0" i="0" kern="1200">
                <a:solidFill>
                  <a:schemeClr val="tx1"/>
                </a:solidFill>
                <a:effectLst/>
                <a:latin typeface="+mn-lt"/>
                <a:ea typeface="+mn-ea"/>
                <a:cs typeface="+mn-cs"/>
              </a:rPr>
              <a:t>Syfte </a:t>
            </a:r>
            <a:r>
              <a:rPr lang="sv-SE"/>
              <a:t>med bilden: </a:t>
            </a:r>
            <a:r>
              <a:rPr lang="sv-SE" i="1"/>
              <a:t>Förklara varför det är viktigt att analysera och synliggöra barnfattigdom ur ett barnrättsperspektiv. Vilka rättigheter som kränks och rekommendationer från FNs barnrättskommitté. </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Talarmanus: </a:t>
            </a:r>
            <a:endParaRPr lang="sv-SE" sz="1200" b="0" i="0" kern="1200">
              <a:solidFill>
                <a:schemeClr val="tx1"/>
              </a:solidFill>
              <a:effectLst/>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Sverige ratificerade Barnkonventionen 1990 och den är lag i Sverige sedan 2020. </a:t>
            </a:r>
            <a:endParaRPr lang="sv-SE">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Barnfattigdom behöver förstås utifrån flera artiklar i barnkonventionen. Grundprinciperna – artiklar 2, 3, 6 och 12 är säger att barnet inte ska diskrimineras, att barnets bästa ska beaktas vid beslut som rör barn, att barn har rätt till liv och utveckling och att barn har rätt att komma till tals i frågor som rör dem. </a:t>
            </a:r>
            <a:endParaRPr lang="sv-SE" sz="1200" b="0" i="0" kern="1200">
              <a:solidFill>
                <a:schemeClr val="tx1"/>
              </a:solidFill>
              <a:effectLst/>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Enligt artikel 27 i barnkonventionen har alla barn rätt till den levnadsstandard som krävs för barnets fysiska, psykiska, andliga, moraliska och sociala utveckling.</a:t>
            </a:r>
            <a:endParaRPr lang="sv-SE" sz="1200" b="0" i="0" kern="1200">
              <a:solidFill>
                <a:schemeClr val="tx1"/>
              </a:solidFill>
              <a:effectLst/>
              <a:latin typeface="+mn-lt"/>
              <a:ea typeface="Lato"/>
              <a:cs typeface="Lato"/>
            </a:endParaRPr>
          </a:p>
          <a:p>
            <a:endParaRPr lang="sv-SE"/>
          </a:p>
          <a:p>
            <a:r>
              <a:rPr lang="sv-SE"/>
              <a:t>Enligt artikel 27 ligger huvudansvaret för att säkerställa barnets rätt till skälig levnadsstandard på föräldrarna. Om föräldrarna inte har förutsättningar till detta, ska staten bistå dem. Staten har ett särskilt ansvar att säkerställa barnets rätt till mat, kläder och bostad. Staten ska, i enlighet med artikel 4 i konventionen, ”till fullo utnyttja sina tillgängliga resurser” för att förverkliga detta. </a:t>
            </a:r>
            <a:endParaRPr lang="sv-SE">
              <a:ea typeface="Lato"/>
              <a:cs typeface="Lato"/>
            </a:endParaRPr>
          </a:p>
          <a:p>
            <a:endParaRPr lang="sv-SE" sz="1200" b="0" i="0" kern="1200">
              <a:solidFill>
                <a:schemeClr val="tx1"/>
              </a:solidFill>
              <a:effectLst/>
              <a:latin typeface="+mn-lt"/>
              <a:ea typeface="+mn-ea"/>
              <a:cs typeface="+mn-cs"/>
            </a:endParaRPr>
          </a:p>
          <a:p>
            <a:r>
              <a:rPr lang="sv-SE" b="1"/>
              <a:t>FN:s barnrättskommitté har också riktat specifika rekommendationer</a:t>
            </a:r>
            <a:r>
              <a:rPr lang="sv-SE"/>
              <a:t> till Sverige för att landet ska säkerställa den levnadsstandard som krävs för barnets utveckling. 2023 uppmanade kommittén Sverige bl.a. att höja försörjningsstödet för vissa särskilt utsatta grupper av barn och förhindra vräkningar av och hemlöshet för barnfamiljer. Sverige fick också specifika rekommendationer om att säkerställa rätten till skälig levnadsstandard för barn i socioekonomiskt utsatta situationer.</a:t>
            </a:r>
            <a:endParaRPr lang="sv-SE">
              <a:ea typeface="Lato"/>
              <a:cs typeface="Lato"/>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12</a:t>
            </a:fld>
            <a:endParaRPr lang="en-UK"/>
          </a:p>
        </p:txBody>
      </p:sp>
    </p:spTree>
    <p:extLst>
      <p:ext uri="{BB962C8B-B14F-4D97-AF65-F5344CB8AC3E}">
        <p14:creationId xmlns:p14="http://schemas.microsoft.com/office/powerpoint/2010/main" val="324335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Syfte med bilden:</a:t>
            </a:r>
            <a:r>
              <a:rPr lang="sv-SE" sz="1200" i="1" kern="1200">
                <a:solidFill>
                  <a:schemeClr val="tx1"/>
                </a:solidFill>
                <a:effectLst/>
                <a:latin typeface="+mn-lt"/>
                <a:ea typeface="+mn-ea"/>
                <a:cs typeface="+mn-cs"/>
              </a:rPr>
              <a:t> Att synliggöra att barnfattigdom ska förstås utifrån både absoluta och relativa termer.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Talarmanus:</a:t>
            </a:r>
            <a:endParaRPr lang="sv-SE" sz="1200" kern="1200">
              <a:solidFill>
                <a:schemeClr val="tx1"/>
              </a:solidFill>
              <a:effectLst/>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FN:s barnrättskommitté understryker i sin vägledning till stater att rätten till en skälig levnadsstandard enligt artikel 27 i Barnkonventionen ska tolkas brett, med hänsyn till både materiella och sociala aspekter av barnets livsvillkor. Kommittén belyser att barnfattigdom måste förstås både i absoluta och relativa termer. </a:t>
            </a:r>
            <a:endParaRPr lang="sv-SE">
              <a:ea typeface="Lato"/>
              <a:cs typeface="Lato"/>
            </a:endParaRP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Fördjupning: </a:t>
            </a:r>
            <a:endParaRPr lang="sv-SE" sz="1200" kern="1200">
              <a:solidFill>
                <a:schemeClr val="tx1"/>
              </a:solidFill>
              <a:effectLst/>
              <a:latin typeface="+mn-lt"/>
              <a:ea typeface="Lato"/>
              <a:cs typeface="Lato"/>
            </a:endParaRPr>
          </a:p>
          <a:p>
            <a:r>
              <a:rPr lang="sv-SE" sz="1200" kern="1200">
                <a:solidFill>
                  <a:schemeClr val="tx1"/>
                </a:solidFill>
                <a:effectLst/>
                <a:latin typeface="+mn-lt"/>
                <a:ea typeface="+mn-ea"/>
                <a:cs typeface="+mn-cs"/>
              </a:rPr>
              <a:t>Att växa upp i absolut fattigdom hotar, enligt FN:s barnrättskommitté, barns överlevnad och hälsa och undergräver livskvaliteten. </a:t>
            </a:r>
            <a:endParaRPr lang="sv-SE" sz="1200" kern="1200">
              <a:solidFill>
                <a:schemeClr val="tx1"/>
              </a:solidFill>
              <a:effectLst/>
              <a:latin typeface="+mn-lt"/>
              <a:ea typeface="Lato"/>
              <a:cs typeface="Lato"/>
            </a:endParaRPr>
          </a:p>
          <a:p>
            <a:r>
              <a:rPr lang="sv-SE" sz="1200" kern="1200">
                <a:solidFill>
                  <a:schemeClr val="tx1"/>
                </a:solidFill>
                <a:effectLst/>
                <a:latin typeface="+mn-lt"/>
                <a:ea typeface="+mn-ea"/>
                <a:cs typeface="+mn-cs"/>
              </a:rPr>
              <a:t>Men även relativ fattigdom har stor inverkan på barns utveckling. Relativ fattigdom undergräver barns välfärd, sociala integration och självkänsla, och minskar möjligheten att vara delaktig. Detta kan </a:t>
            </a:r>
            <a:r>
              <a:rPr lang="sv-SE"/>
              <a:t>enligt kommittén leda</a:t>
            </a:r>
            <a:r>
              <a:rPr lang="sv-SE" sz="1200" kern="1200">
                <a:solidFill>
                  <a:schemeClr val="tx1"/>
                </a:solidFill>
                <a:effectLst/>
                <a:latin typeface="+mn-lt"/>
                <a:ea typeface="+mn-ea"/>
                <a:cs typeface="+mn-cs"/>
              </a:rPr>
              <a:t> till extrem </a:t>
            </a:r>
            <a:r>
              <a:rPr lang="sv-SE"/>
              <a:t>stress, otrygghet</a:t>
            </a:r>
            <a:r>
              <a:rPr lang="sv-SE" sz="1200" kern="1200">
                <a:solidFill>
                  <a:schemeClr val="tx1"/>
                </a:solidFill>
                <a:effectLst/>
                <a:latin typeface="+mn-lt"/>
                <a:ea typeface="+mn-ea"/>
                <a:cs typeface="+mn-cs"/>
              </a:rPr>
              <a:t> och även till social och politisk exkludering. </a:t>
            </a:r>
            <a:endParaRPr lang="sv-SE" sz="1200" kern="1200">
              <a:solidFill>
                <a:schemeClr val="tx1"/>
              </a:solidFill>
              <a:effectLst/>
              <a:latin typeface="+mn-lt"/>
              <a:ea typeface="Lato"/>
              <a:cs typeface="Lato"/>
            </a:endParaRP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FN:s barnrättskommitté lyfter också att det kan leda till att barnet avbryter sin skolgång, utsätts för sexuellt utnyttjande eller hamnar i destruktiva miljöer och sammanhang. </a:t>
            </a:r>
            <a:endParaRPr lang="sv-SE" sz="1200" kern="1200">
              <a:solidFill>
                <a:schemeClr val="tx1"/>
              </a:solidFill>
              <a:effectLst/>
              <a:latin typeface="+mn-lt"/>
              <a:ea typeface="Lato"/>
              <a:cs typeface="Lato"/>
            </a:endParaRPr>
          </a:p>
          <a:p>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Fö</a:t>
            </a:r>
            <a:r>
              <a:rPr lang="sv-SE" sz="1200" kern="1200">
                <a:solidFill>
                  <a:schemeClr val="tx1"/>
                </a:solidFill>
                <a:effectLst/>
                <a:latin typeface="+mn-lt"/>
                <a:ea typeface="+mn-ea"/>
                <a:cs typeface="+mn-cs"/>
              </a:rPr>
              <a:t>r att vara helt i linje med barnkonventionen är det därför relevant att ett barnfattigdomsmått </a:t>
            </a:r>
            <a:r>
              <a:rPr lang="sv-SE" sz="1200" b="1" i="1" kern="1200">
                <a:solidFill>
                  <a:schemeClr val="tx1"/>
                </a:solidFill>
                <a:effectLst/>
                <a:latin typeface="+mn-lt"/>
                <a:ea typeface="+mn-ea"/>
                <a:cs typeface="+mn-cs"/>
              </a:rPr>
              <a:t>både tar hänsyn till absolut och relativ ekonomisk utsatthet i svensk kontext. </a:t>
            </a:r>
            <a:endParaRPr lang="sv-SE" sz="1200" b="1" i="1" kern="1200">
              <a:solidFill>
                <a:schemeClr val="tx1"/>
              </a:solidFill>
              <a:effectLst/>
              <a:latin typeface="+mn-lt"/>
              <a:ea typeface="Lato"/>
              <a:cs typeface="Lato"/>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349351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 </a:t>
            </a:r>
            <a:r>
              <a:rPr lang="sv-SE" i="1"/>
              <a:t>Visa att den ekonomiska utvecklingen de senaste åren slagit hårt mot alla men hårdast mot de som har det tuffast. </a:t>
            </a:r>
          </a:p>
          <a:p>
            <a:endParaRPr lang="sv-SE"/>
          </a:p>
          <a:p>
            <a:r>
              <a:rPr lang="sv-SE"/>
              <a:t>Talarmanus:</a:t>
            </a:r>
            <a:endParaRPr lang="sv-SE">
              <a:ea typeface="Lato"/>
              <a:cs typeface="Lato"/>
            </a:endParaRPr>
          </a:p>
          <a:p>
            <a:r>
              <a:rPr lang="sv-SE" sz="1200" b="0" i="0" kern="1200">
                <a:solidFill>
                  <a:schemeClr val="tx1"/>
                </a:solidFill>
                <a:effectLst/>
                <a:latin typeface="+mn-lt"/>
                <a:ea typeface="+mn-ea"/>
                <a:cs typeface="+mn-cs"/>
              </a:rPr>
              <a:t>2020-talets inledande år med pandemi och inflation har satt en djup prägel på hushållen, särskilt på barnfamiljer som redan i utgångsläget saknade eller hade små marginaler för att klara sin ekonomi. </a:t>
            </a:r>
            <a:endParaRPr lang="sv-SE" sz="1200" b="0" i="0" kern="1200">
              <a:solidFill>
                <a:schemeClr val="tx1"/>
              </a:solidFill>
              <a:effectLst/>
              <a:latin typeface="+mn-lt"/>
              <a:ea typeface="Lato"/>
              <a:cs typeface="Lato"/>
            </a:endParaRP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För många har det blivit allt svårare att få ihop inkomster och utgifter. </a:t>
            </a:r>
            <a:r>
              <a:rPr lang="sv-SE" sz="1200" kern="1200">
                <a:solidFill>
                  <a:schemeClr val="tx1"/>
                </a:solidFill>
                <a:effectLst/>
                <a:latin typeface="+mn-lt"/>
                <a:ea typeface="+mn-ea"/>
                <a:cs typeface="+mn-cs"/>
              </a:rPr>
              <a:t>Samtliga hushåll tappade inkomst, och avståndet mellan dem med lägst inkomster och dem med normal- och medelinkomster har inte ändrats nämnvärt, främst </a:t>
            </a:r>
            <a:r>
              <a:rPr lang="sv-SE"/>
              <a:t>pga. minskade</a:t>
            </a:r>
            <a:r>
              <a:rPr lang="sv-SE" sz="1200" kern="1200">
                <a:solidFill>
                  <a:schemeClr val="tx1"/>
                </a:solidFill>
                <a:effectLst/>
                <a:latin typeface="+mn-lt"/>
                <a:ea typeface="+mn-ea"/>
                <a:cs typeface="+mn-cs"/>
              </a:rPr>
              <a:t> kapitalinkomster.</a:t>
            </a:r>
            <a:endParaRPr lang="sv-SE" sz="1200" kern="1200">
              <a:solidFill>
                <a:schemeClr val="tx1"/>
              </a:solidFill>
              <a:effectLst/>
              <a:latin typeface="+mn-lt"/>
              <a:ea typeface="Lato"/>
              <a:cs typeface="Lato"/>
            </a:endParaRP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Många nödvändiga utgifter som för mat, energi och bostad har ökat drastiskt de senaste åren. </a:t>
            </a:r>
            <a:r>
              <a:rPr lang="en-US"/>
              <a:t>Det </a:t>
            </a:r>
            <a:r>
              <a:rPr lang="en-US" err="1"/>
              <a:t>har</a:t>
            </a:r>
            <a:r>
              <a:rPr lang="en-US"/>
              <a:t> blivit </a:t>
            </a:r>
            <a:r>
              <a:rPr lang="en-US" err="1"/>
              <a:t>svårare</a:t>
            </a:r>
            <a:r>
              <a:rPr lang="en-US"/>
              <a:t> för </a:t>
            </a:r>
            <a:r>
              <a:rPr lang="en-US" err="1"/>
              <a:t>barnfamiljer</a:t>
            </a:r>
            <a:r>
              <a:rPr lang="en-US"/>
              <a:t> med </a:t>
            </a:r>
            <a:r>
              <a:rPr lang="en-US" err="1"/>
              <a:t>låga</a:t>
            </a:r>
            <a:r>
              <a:rPr lang="en-US"/>
              <a:t> </a:t>
            </a:r>
            <a:r>
              <a:rPr lang="en-US" err="1"/>
              <a:t>inkomster</a:t>
            </a:r>
            <a:r>
              <a:rPr lang="en-US"/>
              <a:t> </a:t>
            </a:r>
            <a:r>
              <a:rPr lang="en-US" err="1"/>
              <a:t>att</a:t>
            </a:r>
            <a:r>
              <a:rPr lang="en-US"/>
              <a:t> ha </a:t>
            </a:r>
            <a:r>
              <a:rPr lang="en-US" err="1"/>
              <a:t>råd</a:t>
            </a:r>
            <a:r>
              <a:rPr lang="en-US"/>
              <a:t> med det </a:t>
            </a:r>
            <a:r>
              <a:rPr lang="en-US" err="1"/>
              <a:t>mest</a:t>
            </a:r>
            <a:r>
              <a:rPr lang="en-US"/>
              <a:t> </a:t>
            </a:r>
            <a:r>
              <a:rPr lang="en-US" err="1"/>
              <a:t>basala</a:t>
            </a:r>
            <a:r>
              <a:rPr lang="en-US"/>
              <a:t>. </a:t>
            </a:r>
            <a:endParaRPr lang="sv-SE" sz="1200" b="0" i="0" kern="1200">
              <a:solidFill>
                <a:schemeClr val="tx1"/>
              </a:solidFill>
              <a:effectLst/>
              <a:latin typeface="+mn-lt"/>
              <a:ea typeface="+mn-ea"/>
              <a:cs typeface="+mn-cs"/>
            </a:endParaRP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Många av de offentliga trygghetssystemen, såsom barnbidraget och bostadsbidraget riktade till barnfamiljer har tappat i realt värde under perioden. Detta har lett till ett alltmer urholkat ekonomiskt skyddsnät.  </a:t>
            </a:r>
            <a:endParaRPr lang="sv-SE" sz="1200" b="0" i="0" kern="1200">
              <a:solidFill>
                <a:schemeClr val="tx1"/>
              </a:solidFill>
              <a:effectLst/>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a:defRPr/>
            </a:pPr>
            <a:r>
              <a:rPr lang="sv-SE" sz="1200" kern="1200">
                <a:solidFill>
                  <a:schemeClr val="tx1"/>
                </a:solidFill>
                <a:effectLst/>
                <a:latin typeface="+mn-lt"/>
                <a:ea typeface="+mn-ea"/>
                <a:cs typeface="+mn-cs"/>
              </a:rPr>
              <a:t>Antalet vräkningar av barnfamiljer </a:t>
            </a:r>
            <a:r>
              <a:rPr lang="sv-SE"/>
              <a:t>ökar och utvecklingen går åt fel håll</a:t>
            </a:r>
            <a:r>
              <a:rPr lang="sv-SE" sz="1200" kern="1200">
                <a:solidFill>
                  <a:schemeClr val="tx1"/>
                </a:solidFill>
                <a:effectLst/>
                <a:latin typeface="+mn-lt"/>
                <a:ea typeface="+mn-ea"/>
                <a:cs typeface="+mn-cs"/>
              </a:rPr>
              <a:t>. Under åren 2008 till 2016 minskade antalet verkställda avhysningar där barn berördes från drygt 700 till under 400 barn per år. Därefter har trenden vänt och antal vräkta barn uppgick återigen till drygt 700 barn år 2024. Vräkningar kan ses som toppen på isberget när det gäller betalningssvårigheter för boendet. Det föregås i regel av betalningsproblem, anmärkningar och inkassokrav.</a:t>
            </a:r>
            <a:endParaRPr lang="sv-SE">
              <a:ea typeface="Lato"/>
              <a:cs typeface="Lato"/>
            </a:endParaRPr>
          </a:p>
          <a:p>
            <a:pPr>
              <a:defRPr/>
            </a:pPr>
            <a:endParaRPr lang="sv-SE"/>
          </a:p>
          <a:p>
            <a:pPr>
              <a:defRPr/>
            </a:pPr>
            <a:r>
              <a:rPr lang="sv-SE"/>
              <a:t>Vräkningar av barnfamiljer är dessutom endast en del av hemlöshetsproblematiken. Det finns ett stort mörkertal. Socialstyrelsens senaste kartläggning visar att ungefär 9500 barn har minst en förälder som är bostadslös.  Hemlöshet är ofta både en orsak och konsekvens till ekonomisk utsatthet. (Den som vill veta mer – se Rädda Barnens rapport: </a:t>
            </a:r>
            <a:r>
              <a:rPr lang="sv-SE" i="1"/>
              <a:t>En plats att kalla hemma</a:t>
            </a:r>
            <a:r>
              <a:rPr lang="sv-SE"/>
              <a:t>) </a:t>
            </a:r>
            <a:endParaRPr lang="sv-SE">
              <a:ea typeface="Lato"/>
              <a:cs typeface="Lato"/>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331020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a:t>
            </a:r>
            <a:r>
              <a:rPr lang="sv-SE" i="1"/>
              <a:t> Visa att utsattheten vi och andra möter inte stämmer överens med att barnfattigdomen sjunker. Det är något som inte stämmer mellan vårt sätt att mäta fattigdom och hur samhället ser ut. </a:t>
            </a:r>
          </a:p>
          <a:p>
            <a:endParaRPr lang="sv-SE"/>
          </a:p>
          <a:p>
            <a:r>
              <a:rPr lang="sv-SE"/>
              <a:t>Talarmanus: </a:t>
            </a:r>
            <a:endParaRPr lang="sv-SE">
              <a:ea typeface="Lato"/>
              <a:cs typeface="Lato"/>
            </a:endParaRPr>
          </a:p>
          <a:p>
            <a:r>
              <a:rPr lang="sv-SE" b="1"/>
              <a:t>Röda Korsets</a:t>
            </a:r>
            <a:r>
              <a:rPr lang="sv-SE"/>
              <a:t> rapport från 83 kommuner: nya grupper söker hjälp (ensamstående föräldrar med barn, barnfamiljer och pensionärer med låga inkomster)</a:t>
            </a:r>
            <a:endParaRPr lang="sv-SE">
              <a:ea typeface="Lato"/>
              <a:cs typeface="Lato"/>
            </a:endParaRPr>
          </a:p>
          <a:p>
            <a:endParaRPr lang="sv-SE" b="1"/>
          </a:p>
          <a:p>
            <a:r>
              <a:rPr lang="sv-SE" b="1"/>
              <a:t>Sveriges Stadsmissioners </a:t>
            </a:r>
            <a:r>
              <a:rPr lang="sv-SE" err="1"/>
              <a:t>matinsatser</a:t>
            </a:r>
            <a:r>
              <a:rPr lang="sv-SE"/>
              <a:t> (Matmissionen) ökar och en majoritet av de hjälpsökande är personer med långvarigt försörjningsstöd. De lyfter att försörjningsstödets nivå är otillräckligt, och att många inte får den hjälp de har rätt till. </a:t>
            </a:r>
            <a:endParaRPr lang="sv-SE">
              <a:ea typeface="Lato"/>
              <a:cs typeface="Lato"/>
            </a:endParaRPr>
          </a:p>
          <a:p>
            <a:endParaRPr lang="sv-SE" b="1"/>
          </a:p>
          <a:p>
            <a:r>
              <a:rPr lang="sv-SE" b="1"/>
              <a:t>Hyresgästföreningen, Majblomman, Rädda Barnen och Röda Korsets </a:t>
            </a:r>
            <a:r>
              <a:rPr lang="sv-SE"/>
              <a:t>gemensamma rapport </a:t>
            </a:r>
            <a:r>
              <a:rPr lang="sv-SE" i="1"/>
              <a:t>Barnfamiljers ekonomiska svårigheter </a:t>
            </a:r>
            <a:r>
              <a:rPr lang="sv-SE"/>
              <a:t>visar ökad oro hos föräldrar med låg inkomst, större andel ensamstående som inte kan äta sig mätta och ökade klyftor.  </a:t>
            </a:r>
            <a:endParaRPr lang="sv-SE">
              <a:ea typeface="Lato"/>
              <a:cs typeface="Lato"/>
            </a:endParaRPr>
          </a:p>
          <a:p>
            <a:endParaRPr lang="sv-SE"/>
          </a:p>
          <a:p>
            <a:r>
              <a:rPr lang="sv-SE"/>
              <a:t>Fördjupad information om </a:t>
            </a:r>
            <a:r>
              <a:rPr lang="sv-SE" i="1"/>
              <a:t>Barnfamiljers ekonomiska svårigheter:</a:t>
            </a:r>
            <a:endParaRPr lang="sv-SE"/>
          </a:p>
          <a:p>
            <a:r>
              <a:rPr lang="sv-SE"/>
              <a:t>En enkätundersökning med syfte att få en förståelse av barnfamiljers ekonomiska svårigheter i vardagen. Den visar att en stor andel av föräldrar med låga inkomster har svårt att täcka familjens basala behov i vardagen. Särskilt utsatta är ensamstående föräldrar. En stor majoritet av föräldrar med låg inkomst oroar sig över den egna ekonomin och hur den påverkar barnen. Oron handlar t ex om att inte kunna ge barnen vad de behöver, att barnen ska känna oro på grund av familjens ekonomi eller att barnen ska känna sig utanför i sociala sammanhang. Undersökningen påvisar att den ekonomiska situationen för barnfamiljer med låga inkomster verkar ha försämrats mellan 2023–2025, t ex uppger en större andel ensamstående med låga inkomster att de har svårt att äta sig mätta. Undersökningen visar också att klyftorna också har ökat.  Oron över ekonomin har minskat bland barnfamiljer med bättre ekonomi, medan den varit konstant för familjer med låga inkomster. </a:t>
            </a:r>
            <a:endParaRPr lang="sv-SE">
              <a:ea typeface="Lato"/>
              <a:cs typeface="Lato"/>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16</a:t>
            </a:fld>
            <a:endParaRPr lang="en-UK"/>
          </a:p>
        </p:txBody>
      </p:sp>
    </p:spTree>
    <p:extLst>
      <p:ext uri="{BB962C8B-B14F-4D97-AF65-F5344CB8AC3E}">
        <p14:creationId xmlns:p14="http://schemas.microsoft.com/office/powerpoint/2010/main" val="337978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 </a:t>
            </a:r>
            <a:r>
              <a:rPr lang="sv-SE" i="1"/>
              <a:t>Sammanfatta del 1 och brygga över till del 2. </a:t>
            </a:r>
          </a:p>
          <a:p>
            <a:endParaRPr lang="sv-SE" i="0"/>
          </a:p>
          <a:p>
            <a:r>
              <a:rPr lang="sv-SE" i="0"/>
              <a:t>Talarmanus:</a:t>
            </a:r>
            <a:endParaRPr lang="sv-SE" i="0">
              <a:ea typeface="Lato"/>
              <a:cs typeface="Lato"/>
            </a:endParaRPr>
          </a:p>
          <a:p>
            <a:r>
              <a:rPr lang="sv-SE"/>
              <a:t>Civilsamhällets larmrapporter stämmer inte överens med att barnfattigdomen sjunker – vilket offentlig statistik och våra tidigare rapporter visat. </a:t>
            </a:r>
            <a:endParaRPr lang="sv-SE">
              <a:ea typeface="Lato"/>
              <a:cs typeface="Lato"/>
            </a:endParaRPr>
          </a:p>
          <a:p>
            <a:endParaRPr lang="sv-SE"/>
          </a:p>
          <a:p>
            <a:r>
              <a:rPr lang="sv-SE"/>
              <a:t>Det fick oss att börja granska hur vi mäter barnfattigdom. </a:t>
            </a:r>
            <a:endParaRPr lang="sv-SE">
              <a:ea typeface="Lato"/>
              <a:cs typeface="Lato"/>
            </a:endParaRPr>
          </a:p>
          <a:p>
            <a:endParaRPr lang="sv-SE"/>
          </a:p>
          <a:p>
            <a:r>
              <a:rPr lang="sv-SE"/>
              <a:t>Fångar måttet upp verkligheten? Eller kan det finnas problem med måtten? </a:t>
            </a:r>
            <a:endParaRPr lang="sv-SE">
              <a:ea typeface="Lato"/>
              <a:cs typeface="Lato"/>
            </a:endParaRPr>
          </a:p>
          <a:p>
            <a:r>
              <a:rPr lang="sv-SE"/>
              <a:t>Är måtten förenliga med artikel 27  - barns rätt till skälig levnadsstandard?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17</a:t>
            </a:fld>
            <a:endParaRPr lang="en-UK"/>
          </a:p>
        </p:txBody>
      </p:sp>
    </p:spTree>
    <p:extLst>
      <p:ext uri="{BB962C8B-B14F-4D97-AF65-F5344CB8AC3E}">
        <p14:creationId xmlns:p14="http://schemas.microsoft.com/office/powerpoint/2010/main" val="254586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a:t>Syfte med bilden: </a:t>
            </a:r>
            <a:r>
              <a:rPr lang="sv-SE" i="1"/>
              <a:t>Introducera det nya måttet och visa att vi ska fördjupa oss i riksnormen. </a:t>
            </a:r>
          </a:p>
          <a:p>
            <a:pPr fontAlgn="base"/>
            <a:endParaRPr lang="sv-SE"/>
          </a:p>
          <a:p>
            <a:pPr fontAlgn="base"/>
            <a:r>
              <a:rPr lang="sv-SE"/>
              <a:t>Talarmanus: </a:t>
            </a:r>
          </a:p>
          <a:p>
            <a:pPr fontAlgn="base"/>
            <a:r>
              <a:rPr lang="sv-SE"/>
              <a:t>I denna rapport utvecklar och lanserar Rädda Barnen ett nytt barnfattigdomsmått. Liksom tidigare består det av två </a:t>
            </a:r>
            <a:r>
              <a:rPr lang="sv-SE" err="1"/>
              <a:t>delmått</a:t>
            </a:r>
            <a:r>
              <a:rPr lang="sv-SE"/>
              <a:t>; ”barn i familjer med låg inkomststandard och/eller som uppbär försörjningsstöd från socialtjänsten”. </a:t>
            </a:r>
          </a:p>
          <a:p>
            <a:pPr fontAlgn="base"/>
            <a:endParaRPr lang="sv-SE"/>
          </a:p>
          <a:p>
            <a:pPr fontAlgn="base"/>
            <a:r>
              <a:rPr lang="sv-SE"/>
              <a:t>Det nya består utav att vi utgår ifrån en</a:t>
            </a:r>
            <a:r>
              <a:rPr lang="sv-SE" b="1"/>
              <a:t> </a:t>
            </a:r>
            <a:r>
              <a:rPr lang="sv-SE" i="1"/>
              <a:t>alternativ beräkning av låg inkomststandard</a:t>
            </a:r>
            <a:r>
              <a:rPr lang="sv-SE"/>
              <a:t>.</a:t>
            </a:r>
            <a:r>
              <a:rPr lang="sv-SE" b="1"/>
              <a:t> </a:t>
            </a:r>
            <a:r>
              <a:rPr lang="sv-SE"/>
              <a:t> </a:t>
            </a:r>
          </a:p>
          <a:p>
            <a:pPr fontAlgn="base"/>
            <a:endParaRPr lang="sv-SE"/>
          </a:p>
          <a:p>
            <a:pPr fontAlgn="base"/>
            <a:r>
              <a:rPr lang="sv-SE"/>
              <a:t>För att förstå den alternativa beräkningen behöver vi fördjupa oss kort i riksnormen som är en del av försörjningsstödet. </a:t>
            </a:r>
          </a:p>
          <a:p>
            <a:endParaRPr lang="sv-SE"/>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19</a:t>
            </a:fld>
            <a:endParaRPr lang="en-UK"/>
          </a:p>
        </p:txBody>
      </p:sp>
    </p:spTree>
    <p:extLst>
      <p:ext uri="{BB962C8B-B14F-4D97-AF65-F5344CB8AC3E}">
        <p14:creationId xmlns:p14="http://schemas.microsoft.com/office/powerpoint/2010/main" val="3989307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52445-F3F2-1E76-644D-D44A18D24C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46715FE-DE87-2B36-6A6A-6E066F5BAB3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A1EA88-676D-2FC2-988D-A671CC3516A4}"/>
              </a:ext>
            </a:extLst>
          </p:cNvPr>
          <p:cNvSpPr>
            <a:spLocks noGrp="1"/>
          </p:cNvSpPr>
          <p:nvPr>
            <p:ph type="body" idx="1"/>
          </p:nvPr>
        </p:nvSpPr>
        <p:spPr/>
        <p:txBody>
          <a:bodyPr/>
          <a:lstStyle/>
          <a:p>
            <a:r>
              <a:rPr lang="sv-SE"/>
              <a:t>Syfte med bilden: </a:t>
            </a:r>
            <a:r>
              <a:rPr lang="sv-SE" i="1"/>
              <a:t>Att enkelt men tydligt förklara vad riksnormen är och hur den påverkar mått för barnfattigdom. </a:t>
            </a:r>
          </a:p>
          <a:p>
            <a:endParaRPr lang="sv-SE" i="1"/>
          </a:p>
          <a:p>
            <a:r>
              <a:rPr lang="sv-SE"/>
              <a:t>Talarmanus: </a:t>
            </a:r>
          </a:p>
          <a:p>
            <a:r>
              <a:rPr lang="sv-SE"/>
              <a:t>Riksnormen är en schablon som delvis bestämmer hur mycket pengar olika hushållstyper och åldersgrupper ska få om man beviljas försörjningsstöd från kommunen socialtjänst. Riksnormen gäller för hela landet. </a:t>
            </a:r>
          </a:p>
          <a:p>
            <a:endParaRPr lang="sv-SE"/>
          </a:p>
          <a:p>
            <a:r>
              <a:rPr lang="sv-SE"/>
              <a:t>Vad är då försörjningsstöd? Den som inte kan försörja sig genom egen inkomst, exempelvis lön, sjukpenning eller a-kassa och saknar egna tillgångar, kan ansöka om försörjningsstöd. Försörjningsstöd är ett behovsprövat ekonomiskt stöd som man ansöker om månadsvis hos kommunens socialtjänst. Stödet är enbart utformat för att täcka de mest grundläggande behoven. </a:t>
            </a:r>
          </a:p>
          <a:p>
            <a:endParaRPr lang="sv-SE"/>
          </a:p>
          <a:p>
            <a:r>
              <a:rPr lang="sv-SE"/>
              <a:t>Riksnormens schablonkostnader för till exempel livsmedel och kläder utgör en del av försörjningsstödet. Den andra delen är den sökandes faktiska och skäliga kostnader för till exempel boende och hushållsel. </a:t>
            </a:r>
          </a:p>
          <a:p>
            <a:endParaRPr lang="sv-SE"/>
          </a:p>
          <a:p>
            <a:r>
              <a:rPr lang="sv-SE"/>
              <a:t>Riksnormen ligger alltså till grund för vad man får i försörjningsstöd. </a:t>
            </a:r>
          </a:p>
          <a:p>
            <a:r>
              <a:rPr lang="sv-SE"/>
              <a:t>Riksnormen ligger också till grund för SCBs mått </a:t>
            </a:r>
            <a:r>
              <a:rPr lang="sv-SE" i="1"/>
              <a:t>låg inkomststandard</a:t>
            </a:r>
            <a:r>
              <a:rPr lang="sv-SE"/>
              <a:t>. </a:t>
            </a:r>
          </a:p>
          <a:p>
            <a:endParaRPr lang="sv-SE"/>
          </a:p>
          <a:p>
            <a:endParaRPr lang="sv-SE"/>
          </a:p>
        </p:txBody>
      </p:sp>
      <p:sp>
        <p:nvSpPr>
          <p:cNvPr id="4" name="Platshållare för datum 3">
            <a:extLst>
              <a:ext uri="{FF2B5EF4-FFF2-40B4-BE49-F238E27FC236}">
                <a16:creationId xmlns:a16="http://schemas.microsoft.com/office/drawing/2014/main" id="{7DA98DD2-C5D7-6CE3-EECD-E489220E55E5}"/>
              </a:ext>
            </a:extLst>
          </p:cNvPr>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a:extLst>
              <a:ext uri="{FF2B5EF4-FFF2-40B4-BE49-F238E27FC236}">
                <a16:creationId xmlns:a16="http://schemas.microsoft.com/office/drawing/2014/main" id="{3D9F8F05-B47C-23C5-F791-4B75AEDC5369}"/>
              </a:ext>
            </a:extLst>
          </p:cNvPr>
          <p:cNvSpPr>
            <a:spLocks noGrp="1"/>
          </p:cNvSpPr>
          <p:nvPr>
            <p:ph type="sldNum" sz="quarter" idx="5"/>
          </p:nvPr>
        </p:nvSpPr>
        <p:spPr/>
        <p:txBody>
          <a:bodyPr/>
          <a:lstStyle/>
          <a:p>
            <a:fld id="{B963DF67-57A7-4E60-B412-2E26C2D4287B}" type="slidenum">
              <a:rPr lang="en-UK" smtClean="0"/>
              <a:t>20</a:t>
            </a:fld>
            <a:endParaRPr lang="en-UK"/>
          </a:p>
        </p:txBody>
      </p:sp>
    </p:spTree>
    <p:extLst>
      <p:ext uri="{BB962C8B-B14F-4D97-AF65-F5344CB8AC3E}">
        <p14:creationId xmlns:p14="http://schemas.microsoft.com/office/powerpoint/2010/main" val="3013362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a:t>
            </a:r>
            <a:r>
              <a:rPr lang="sv-SE" i="1"/>
              <a:t> Att enkelt men tydligt förklara vad riksnormen är samt skillnaden mellan </a:t>
            </a:r>
            <a:r>
              <a:rPr lang="sv-SE" b="0" i="1"/>
              <a:t>Konsumentverkets senaste pris- och konsumtionsundersökningar och Konsumentprisindex (KPI). </a:t>
            </a:r>
          </a:p>
          <a:p>
            <a:endParaRPr lang="sv-SE"/>
          </a:p>
          <a:p>
            <a:r>
              <a:rPr lang="sv-SE"/>
              <a:t>Talarmanus: </a:t>
            </a:r>
            <a:endParaRPr lang="sv-SE" b="0"/>
          </a:p>
          <a:p>
            <a:r>
              <a:rPr lang="sv-SE" b="0"/>
              <a:t>Riksnormen beslutas av regeringen och ska enligt socialtjänstförordningen beräknas utifrån Konsumentverkets senaste pris- och konsumtionsundersökningar men har sedan 2006 beräknats utifrån Konsumentprisindex (KPI). </a:t>
            </a:r>
          </a:p>
          <a:p>
            <a:endParaRPr lang="sv-SE"/>
          </a:p>
          <a:p>
            <a:r>
              <a:rPr lang="sv-SE"/>
              <a:t>Detta har resulterat i en riksnorm som inte har räknats upp utifrån barnfamiljers behov eller utifrån kostnadsökningar. </a:t>
            </a:r>
          </a:p>
          <a:p>
            <a:endParaRPr lang="sv-SE"/>
          </a:p>
          <a:p>
            <a:pPr marL="0" marR="0" lvl="0" indent="0" algn="l" defTabSz="914400" rtl="0" eaLnBrk="1" fontAlgn="base" latinLnBrk="0" hangingPunct="1">
              <a:lnSpc>
                <a:spcPct val="100000"/>
              </a:lnSpc>
              <a:spcBef>
                <a:spcPts val="0"/>
              </a:spcBef>
              <a:spcAft>
                <a:spcPts val="0"/>
              </a:spcAft>
              <a:buClrTx/>
              <a:buSzTx/>
              <a:buFontTx/>
              <a:buNone/>
              <a:tabLst/>
              <a:defRPr/>
            </a:pPr>
            <a:r>
              <a:rPr lang="sv-SE" b="1"/>
              <a:t>Konsumentverkets senaste pris- och konsumtionsundersökningar </a:t>
            </a:r>
            <a:r>
              <a:rPr lang="sv-SE" sz="1200" b="0" i="0" kern="1200">
                <a:solidFill>
                  <a:schemeClr val="tx1"/>
                </a:solidFill>
                <a:effectLst/>
                <a:latin typeface="+mn-lt"/>
                <a:ea typeface="+mn-ea"/>
                <a:cs typeface="+mn-cs"/>
              </a:rPr>
              <a:t>fokuserar på hushållens faktiska </a:t>
            </a:r>
            <a:r>
              <a:rPr lang="sv-SE" sz="1200" b="0" i="0" kern="1200" err="1">
                <a:solidFill>
                  <a:schemeClr val="tx1"/>
                </a:solidFill>
                <a:effectLst/>
                <a:latin typeface="+mn-lt"/>
                <a:ea typeface="+mn-ea"/>
                <a:cs typeface="+mn-cs"/>
              </a:rPr>
              <a:t>vardagskostnader</a:t>
            </a:r>
            <a:r>
              <a:rPr lang="sv-SE" sz="1200" b="0" i="0" kern="1200">
                <a:solidFill>
                  <a:schemeClr val="tx1"/>
                </a:solidFill>
                <a:effectLst/>
                <a:latin typeface="+mn-lt"/>
                <a:ea typeface="+mn-ea"/>
                <a:cs typeface="+mn-cs"/>
              </a:rPr>
              <a:t>, vilket ger en mer rättvis och träffsäker bild av hur mycket pengar en barnfamilj behöver för att klara sig. </a:t>
            </a:r>
            <a:endParaRPr lang="sv-SE" sz="1200" b="0" i="0" kern="1200">
              <a:solidFill>
                <a:schemeClr val="tx1"/>
              </a:solidFill>
              <a:effectLst/>
              <a:latin typeface="+mn-lt"/>
            </a:endParaRPr>
          </a:p>
          <a:p>
            <a:pPr rtl="0" fontAlgn="base"/>
            <a:r>
              <a:rPr lang="sv-SE" sz="1200" b="1" i="0" kern="1200">
                <a:solidFill>
                  <a:schemeClr val="tx1"/>
                </a:solidFill>
                <a:effectLst/>
                <a:latin typeface="+mn-lt"/>
                <a:ea typeface="+mn-ea"/>
                <a:cs typeface="+mn-cs"/>
              </a:rPr>
              <a:t>Konsumentprisindex (KPI)</a:t>
            </a:r>
            <a:r>
              <a:rPr lang="sv-SE" sz="1200" b="0" i="0" kern="1200">
                <a:solidFill>
                  <a:schemeClr val="tx1"/>
                </a:solidFill>
                <a:effectLst/>
                <a:latin typeface="+mn-lt"/>
                <a:ea typeface="+mn-ea"/>
                <a:cs typeface="+mn-cs"/>
              </a:rPr>
              <a:t> visar prisutvecklingen på ett brett urval av varor och tjänster. </a:t>
            </a:r>
            <a:endParaRPr lang="sv-SE" sz="1200" b="0" i="0" kern="1200">
              <a:solidFill>
                <a:schemeClr val="tx1"/>
              </a:solidFill>
              <a:effectLst/>
              <a:latin typeface="+mn-lt"/>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Konsumentverkets beräkningar tar alltså hänsyn till just de kostnader som är mest relevanta för barnfamiljer – som mat, boende, kläder och fritid. Därför ger det nya måttet en mer verklighetsnära bild av ekonomisk utsatthet. </a:t>
            </a:r>
            <a:endParaRPr lang="sv-SE" sz="1200" b="0" i="0" kern="1200">
              <a:solidFill>
                <a:schemeClr val="tx1"/>
              </a:solidFill>
              <a:effectLst/>
              <a:latin typeface="+mn-lt"/>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21</a:t>
            </a:fld>
            <a:endParaRPr lang="en-UK"/>
          </a:p>
        </p:txBody>
      </p:sp>
    </p:spTree>
    <p:extLst>
      <p:ext uri="{BB962C8B-B14F-4D97-AF65-F5344CB8AC3E}">
        <p14:creationId xmlns:p14="http://schemas.microsoft.com/office/powerpoint/2010/main" val="155485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a:t>
            </a:r>
            <a:r>
              <a:rPr lang="sv-SE" i="1"/>
              <a:t> Att förklara konsekvenserna av att riksnormen inte följer Konsumentverkets senaste pris- och konsumtionsundersökningar </a:t>
            </a:r>
          </a:p>
          <a:p>
            <a:endParaRPr lang="sv-SE"/>
          </a:p>
          <a:p>
            <a:r>
              <a:rPr lang="sv-SE"/>
              <a:t>Talarmanus: </a:t>
            </a:r>
          </a:p>
          <a:p>
            <a:r>
              <a:rPr lang="sv-SE" b="1"/>
              <a:t>Försörjningsstödet är för lågt</a:t>
            </a:r>
          </a:p>
          <a:p>
            <a:r>
              <a:rPr lang="sv-SE"/>
              <a:t>Tex skulle en ensamstående med ett barn få 1 600 kronor mer i månaden med en riksnorm som följer kostnadsutvecklingen (alltså Konsumentverkets senaste pris- och konsumtionsundersökningar). </a:t>
            </a:r>
          </a:p>
          <a:p>
            <a:r>
              <a:rPr lang="sv-SE" i="1"/>
              <a:t>Nuvarande nivå av riksnormen i försörjningsstödet når inte längre upp till nivån för en skälig levnadsstandard för barn i Sverige. </a:t>
            </a:r>
          </a:p>
          <a:p>
            <a:pPr marL="342900" indent="-342900">
              <a:buFontTx/>
              <a:buChar char="-"/>
            </a:pPr>
            <a:endParaRPr lang="sv-SE"/>
          </a:p>
          <a:p>
            <a:r>
              <a:rPr lang="sv-SE" b="1">
                <a:solidFill>
                  <a:srgbClr val="333333"/>
                </a:solidFill>
              </a:rPr>
              <a:t>Ribban (gränsvärdet) för låg inkomststandard är för låg</a:t>
            </a:r>
            <a:endParaRPr lang="sv-SE" b="1"/>
          </a:p>
          <a:p>
            <a:r>
              <a:rPr lang="sv-SE">
                <a:solidFill>
                  <a:srgbClr val="333333"/>
                </a:solidFill>
              </a:rPr>
              <a:t>Eftersom riksnormen är en central del av SCB:s absoluta mått låg inkomststandard blir gränsvärdet för låg inkomststandard för låg. </a:t>
            </a:r>
            <a:endParaRPr lang="sv-SE">
              <a:solidFill>
                <a:srgbClr val="000000"/>
              </a:solidFill>
            </a:endParaRPr>
          </a:p>
          <a:p>
            <a:r>
              <a:rPr lang="sv-SE" i="1">
                <a:solidFill>
                  <a:srgbClr val="333333"/>
                </a:solidFill>
              </a:rPr>
              <a:t>Det gör att för få beräknas leva i ekonomisk utsatthet. </a:t>
            </a:r>
            <a:endParaRPr lang="sv-SE"/>
          </a:p>
          <a:p>
            <a:endParaRPr lang="sv-SE">
              <a:solidFill>
                <a:srgbClr val="333333"/>
              </a:solidFill>
            </a:endParaRPr>
          </a:p>
          <a:p>
            <a:r>
              <a:rPr lang="sv-SE"/>
              <a:t>Därför har Rädda Barnens tagit fram en </a:t>
            </a:r>
            <a:r>
              <a:rPr lang="sv-SE" i="1"/>
              <a:t>alternativ beräkning av låg inkomststandard </a:t>
            </a:r>
            <a:r>
              <a:rPr lang="sv-SE"/>
              <a:t>som baseras på Konsumentverkets senaste pris- och konsumtionsundersökningar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22</a:t>
            </a:fld>
            <a:endParaRPr lang="en-UK"/>
          </a:p>
        </p:txBody>
      </p:sp>
    </p:spTree>
    <p:extLst>
      <p:ext uri="{BB962C8B-B14F-4D97-AF65-F5344CB8AC3E}">
        <p14:creationId xmlns:p14="http://schemas.microsoft.com/office/powerpoint/2010/main" val="294957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Visa kortfilm: https://www.youtube.com/watch?v=pjPrKtUN18U</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I den här kortfilmen ges exempel på hur barn i våra verksamheter upplever ekonomiska svårigheter, vad de får för konsekvenser som bygger på </a:t>
            </a:r>
            <a:r>
              <a:rPr lang="sv-SE" b="1" dirty="0"/>
              <a:t>citat från </a:t>
            </a:r>
            <a:r>
              <a:rPr lang="sv-SE" b="1" dirty="0" err="1"/>
              <a:t>Missing</a:t>
            </a:r>
            <a:r>
              <a:rPr lang="sv-SE" b="1" dirty="0"/>
              <a:t> </a:t>
            </a:r>
            <a:r>
              <a:rPr lang="sv-SE" b="1" dirty="0" err="1"/>
              <a:t>out</a:t>
            </a:r>
            <a:r>
              <a:rPr lang="sv-SE" b="1" dirty="0"/>
              <a:t> rapporten. Vi tog fram rapporten i nära samarbete med de fyra unga rådgivarna. </a:t>
            </a:r>
            <a:r>
              <a:rPr lang="sv-SE" sz="1200" b="1" i="0" kern="1200" dirty="0">
                <a:solidFill>
                  <a:schemeClr val="tx1"/>
                </a:solidFill>
                <a:effectLst/>
                <a:latin typeface="+mn-lt"/>
                <a:ea typeface="+mn-ea"/>
                <a:cs typeface="+mn-cs"/>
              </a:rPr>
              <a:t>I vår rapport </a:t>
            </a:r>
            <a:r>
              <a:rPr lang="sv-SE" sz="1200" b="1" i="1" kern="1200" dirty="0" err="1">
                <a:solidFill>
                  <a:schemeClr val="tx1"/>
                </a:solidFill>
                <a:effectLst/>
                <a:latin typeface="+mn-lt"/>
                <a:ea typeface="+mn-ea"/>
                <a:cs typeface="+mn-cs"/>
              </a:rPr>
              <a:t>Missing</a:t>
            </a:r>
            <a:r>
              <a:rPr lang="sv-SE" sz="1200" b="1" i="1" kern="1200" dirty="0">
                <a:solidFill>
                  <a:schemeClr val="tx1"/>
                </a:solidFill>
                <a:effectLst/>
                <a:latin typeface="+mn-lt"/>
                <a:ea typeface="+mn-ea"/>
                <a:cs typeface="+mn-cs"/>
              </a:rPr>
              <a:t> </a:t>
            </a:r>
            <a:r>
              <a:rPr lang="sv-SE" sz="1200" b="1" i="1" kern="1200" dirty="0" err="1">
                <a:solidFill>
                  <a:schemeClr val="tx1"/>
                </a:solidFill>
                <a:effectLst/>
                <a:latin typeface="+mn-lt"/>
                <a:ea typeface="+mn-ea"/>
                <a:cs typeface="+mn-cs"/>
              </a:rPr>
              <a:t>out</a:t>
            </a:r>
            <a:r>
              <a:rPr lang="sv-SE" sz="1200" b="1" i="0" kern="1200" dirty="0">
                <a:solidFill>
                  <a:schemeClr val="tx1"/>
                </a:solidFill>
                <a:effectLst/>
                <a:latin typeface="+mn-lt"/>
                <a:ea typeface="+mn-ea"/>
                <a:cs typeface="+mn-cs"/>
              </a:rPr>
              <a:t> från 2024 berättar barn och unga själva om hur ekonomiska svårigheter påverkar deras vardag. </a:t>
            </a:r>
            <a:endParaRPr lang="sv-SE" sz="1200" b="1" i="0" kern="1200" dirty="0">
              <a:solidFill>
                <a:schemeClr val="tx1"/>
              </a:solidFill>
              <a:effectLst/>
              <a:latin typeface="+mn-lt"/>
            </a:endParaRPr>
          </a:p>
          <a:p>
            <a:pPr rtl="0" fontAlgn="base"/>
            <a:endParaRPr lang="sv-SE" sz="1200" b="0" i="0" kern="1200" dirty="0">
              <a:solidFill>
                <a:schemeClr val="tx1"/>
              </a:solidFill>
              <a:effectLst/>
              <a:latin typeface="+mn-lt"/>
              <a:ea typeface="+mn-ea"/>
              <a:cs typeface="+mn-cs"/>
            </a:endParaRPr>
          </a:p>
          <a:p>
            <a:pPr rtl="0" fontAlgn="base"/>
            <a:endParaRPr lang="sv-SE" sz="1200" b="0" i="0" kern="1200" dirty="0">
              <a:solidFill>
                <a:schemeClr val="tx1"/>
              </a:solidFill>
              <a:effectLst/>
              <a:latin typeface="+mn-lt"/>
              <a:ea typeface="+mn-ea"/>
              <a:cs typeface="+mn-cs"/>
            </a:endParaRPr>
          </a:p>
          <a:p>
            <a:pPr rtl="0" fontAlgn="base"/>
            <a:r>
              <a:rPr lang="sv-SE" sz="1200" b="1" i="0" kern="1200" dirty="0">
                <a:solidFill>
                  <a:schemeClr val="tx1"/>
                </a:solidFill>
                <a:effectLst/>
                <a:latin typeface="+mn-lt"/>
                <a:ea typeface="+mn-ea"/>
                <a:cs typeface="+mn-cs"/>
              </a:rPr>
              <a:t>Slutsatser </a:t>
            </a:r>
            <a:r>
              <a:rPr lang="sv-SE" sz="1200" b="1" i="0" kern="1200" dirty="0" err="1">
                <a:solidFill>
                  <a:schemeClr val="tx1"/>
                </a:solidFill>
                <a:effectLst/>
                <a:latin typeface="+mn-lt"/>
                <a:ea typeface="+mn-ea"/>
                <a:cs typeface="+mn-cs"/>
              </a:rPr>
              <a:t>Missing</a:t>
            </a:r>
            <a:r>
              <a:rPr lang="sv-SE" sz="1200" b="1" i="0" kern="1200" dirty="0">
                <a:solidFill>
                  <a:schemeClr val="tx1"/>
                </a:solidFill>
                <a:effectLst/>
                <a:latin typeface="+mn-lt"/>
                <a:ea typeface="+mn-ea"/>
                <a:cs typeface="+mn-cs"/>
              </a:rPr>
              <a:t> </a:t>
            </a:r>
            <a:r>
              <a:rPr lang="sv-SE" sz="1200" b="1" i="0" kern="1200" dirty="0" err="1">
                <a:solidFill>
                  <a:schemeClr val="tx1"/>
                </a:solidFill>
                <a:effectLst/>
                <a:latin typeface="+mn-lt"/>
                <a:ea typeface="+mn-ea"/>
                <a:cs typeface="+mn-cs"/>
              </a:rPr>
              <a:t>out</a:t>
            </a:r>
            <a:endParaRPr lang="sv-SE" sz="1200" b="1" i="0" kern="1200" dirty="0">
              <a:solidFill>
                <a:schemeClr val="tx1"/>
              </a:solidFill>
              <a:effectLst/>
              <a:latin typeface="+mn-lt"/>
            </a:endParaRPr>
          </a:p>
          <a:p>
            <a:pPr marL="0" lvl="0" indent="0">
              <a:lnSpc>
                <a:spcPct val="110000"/>
              </a:lnSpc>
              <a:spcAft>
                <a:spcPts val="600"/>
              </a:spcAft>
              <a:buFont typeface="Symbol" panose="05050102010706020507" pitchFamily="18" charset="2"/>
              <a:buNone/>
            </a:pPr>
            <a:endParaRPr lang="sv-SE" sz="1200" dirty="0">
              <a:effectLst/>
            </a:endParaRPr>
          </a:p>
          <a:p>
            <a:pPr marL="342900" lvl="0" indent="-342900">
              <a:lnSpc>
                <a:spcPct val="110000"/>
              </a:lnSpc>
              <a:spcAft>
                <a:spcPts val="600"/>
              </a:spcAft>
              <a:buFont typeface="Symbol" panose="05050102010706020507" pitchFamily="18" charset="2"/>
              <a:buChar char=""/>
            </a:pPr>
            <a:r>
              <a:rPr lang="sv-SE" sz="1200" dirty="0">
                <a:effectLst/>
              </a:rPr>
              <a:t>Barn och unga känner av föräldrarnas ekonomiska svårigheter och de uttrycker ett stort ansvarstagande i förhållande till familjens ekonomi.  </a:t>
            </a:r>
            <a:br>
              <a:rPr lang="sv-SE" sz="1200" dirty="0">
                <a:effectLst/>
              </a:rPr>
            </a:br>
            <a:endParaRPr lang="sv-SE" sz="1200" dirty="0">
              <a:effectLst/>
            </a:endParaRPr>
          </a:p>
          <a:p>
            <a:pPr marL="342900" lvl="0" indent="-342900">
              <a:lnSpc>
                <a:spcPct val="110000"/>
              </a:lnSpc>
              <a:spcAft>
                <a:spcPts val="600"/>
              </a:spcAft>
              <a:buFont typeface="Symbol" panose="05050102010706020507" pitchFamily="18" charset="2"/>
              <a:buChar char=""/>
            </a:pPr>
            <a:r>
              <a:rPr lang="sv-SE" sz="1200" dirty="0">
                <a:effectLst/>
              </a:rPr>
              <a:t>Ekonomiska svårigheter hindrar barn att delta i aktiviteter på fritiden såväl som i skolan. Det kan handla  om att behöva sjukskriva sig från klassresan, att inte kunna gå på fritidshem eller inte kunna delta i en organiserad fritidsaktivitet med kompisar. </a:t>
            </a:r>
            <a:br>
              <a:rPr lang="sv-SE" sz="1200" dirty="0">
                <a:effectLst/>
              </a:rPr>
            </a:br>
            <a:endParaRPr lang="sv-SE" sz="1200" dirty="0">
              <a:effectLst/>
            </a:endParaRPr>
          </a:p>
          <a:p>
            <a:pPr marL="342900" lvl="0" indent="-342900">
              <a:lnSpc>
                <a:spcPct val="110000"/>
              </a:lnSpc>
              <a:spcAft>
                <a:spcPts val="600"/>
              </a:spcAft>
              <a:buFont typeface="Symbol" panose="05050102010706020507" pitchFamily="18" charset="2"/>
              <a:buChar char=""/>
            </a:pPr>
            <a:r>
              <a:rPr lang="sv-SE" sz="1200" dirty="0">
                <a:effectLst/>
              </a:rPr>
              <a:t>Många barn berättar att ekonomiska hinder i sociala sammanhang kan innebära en rädsla för att exkluderas socialt.  </a:t>
            </a:r>
            <a:br>
              <a:rPr lang="sv-SE" sz="1200" dirty="0">
                <a:effectLst/>
              </a:rPr>
            </a:br>
            <a:endParaRPr lang="sv-SE" sz="1200" dirty="0">
              <a:effectLst/>
            </a:endParaRPr>
          </a:p>
          <a:p>
            <a:pPr marL="342900" lvl="0" indent="-342900">
              <a:lnSpc>
                <a:spcPct val="110000"/>
              </a:lnSpc>
              <a:spcAft>
                <a:spcPts val="600"/>
              </a:spcAft>
              <a:buFont typeface="Symbol" panose="05050102010706020507" pitchFamily="18" charset="2"/>
              <a:buChar char=""/>
            </a:pPr>
            <a:r>
              <a:rPr lang="sv-SE" sz="1200" dirty="0">
                <a:effectLst/>
              </a:rPr>
              <a:t>Barn hanterar och bemöter ekonomiska svårigheter på olika sätt. Barn uttrycker olika strategier såsom att stötta varandra i den närmsta kompiskretsen. Men det förekommer också känslor av skam och försök att dölja varför de inte kan delta och följa med jämnåriga på aktiviteter.  </a:t>
            </a:r>
          </a:p>
          <a:p>
            <a:pPr marL="0" lvl="0" indent="0">
              <a:lnSpc>
                <a:spcPct val="110000"/>
              </a:lnSpc>
              <a:spcAft>
                <a:spcPts val="600"/>
              </a:spcAft>
              <a:buFont typeface="Symbol" panose="05050102010706020507" pitchFamily="18" charset="2"/>
              <a:buNone/>
            </a:pPr>
            <a:endParaRPr lang="sv-SE" sz="1200" b="0" i="0" u="none" strike="noStrike" baseline="0" dirty="0">
              <a:effectLst/>
            </a:endParaRPr>
          </a:p>
          <a:p>
            <a:pPr marL="342900" marR="0" lvl="0" indent="-342900" algn="l" defTabSz="914400" rtl="0" eaLnBrk="1" fontAlgn="auto" latinLnBrk="0" hangingPunct="1">
              <a:lnSpc>
                <a:spcPct val="110000"/>
              </a:lnSpc>
              <a:spcBef>
                <a:spcPts val="0"/>
              </a:spcBef>
              <a:spcAft>
                <a:spcPts val="600"/>
              </a:spcAft>
              <a:buClrTx/>
              <a:buSzTx/>
              <a:buFont typeface="Symbol" panose="05050102010706020507" pitchFamily="18" charset="2"/>
              <a:buChar char=""/>
              <a:tabLst/>
              <a:defRPr/>
            </a:pPr>
            <a:r>
              <a:rPr lang="sv-SE" sz="1200" b="0" i="0" u="none" strike="noStrike" baseline="0" dirty="0"/>
              <a:t>I barnens dialoger i fokusgrupperna har de ojämlika levnadsvillkoren i samhället varit närvarande. </a:t>
            </a:r>
            <a:r>
              <a:rPr lang="sv-SE" sz="1200" b="0" i="0" kern="1200" dirty="0">
                <a:solidFill>
                  <a:schemeClr val="tx1"/>
                </a:solidFill>
                <a:effectLst/>
                <a:latin typeface="+mn-lt"/>
                <a:ea typeface="+mn-ea"/>
                <a:cs typeface="+mn-cs"/>
              </a:rPr>
              <a:t>Barnen beskriver att ojämlika livsvillkor påverkar deras möjligheter att utvecklas, känna sig trygga och vara delaktiga. Det är ett tydligt brott mot barnkonventionens artikel 27 – varje barn har rätt till en levnadsstandard som möjliggör fysisk, psykisk, social och moralisk utveckling. </a:t>
            </a:r>
          </a:p>
          <a:p>
            <a:pPr marL="342900" marR="0" lvl="0" indent="-342900" algn="l" defTabSz="914400" rtl="0" eaLnBrk="1" fontAlgn="auto" latinLnBrk="0" hangingPunct="1">
              <a:lnSpc>
                <a:spcPct val="110000"/>
              </a:lnSpc>
              <a:spcBef>
                <a:spcPts val="0"/>
              </a:spcBef>
              <a:spcAft>
                <a:spcPts val="600"/>
              </a:spcAft>
              <a:buClrTx/>
              <a:buSzTx/>
              <a:buFont typeface="Symbol" panose="05050102010706020507" pitchFamily="18" charset="2"/>
              <a:buChar char=""/>
              <a:tabLst/>
              <a:defRPr/>
            </a:pPr>
            <a:endParaRPr lang="sv-SE" sz="1200" b="0" i="0" kern="1200" dirty="0">
              <a:solidFill>
                <a:schemeClr val="tx1"/>
              </a:solidFill>
              <a:effectLst/>
              <a:latin typeface="+mn-lt"/>
              <a:ea typeface="+mn-ea"/>
              <a:cs typeface="+mn-cs"/>
            </a:endParaRPr>
          </a:p>
          <a:p>
            <a:pPr marL="342900" marR="0" lvl="0" indent="-342900" algn="l" defTabSz="914400" rtl="0" eaLnBrk="1" fontAlgn="auto" latinLnBrk="0" hangingPunct="1">
              <a:lnSpc>
                <a:spcPct val="110000"/>
              </a:lnSpc>
              <a:spcBef>
                <a:spcPts val="0"/>
              </a:spcBef>
              <a:spcAft>
                <a:spcPts val="600"/>
              </a:spcAft>
              <a:buClrTx/>
              <a:buSzTx/>
              <a:buFont typeface="Symbol" panose="05050102010706020507" pitchFamily="18" charset="2"/>
              <a:buChar char=""/>
              <a:tabLst/>
              <a:defRPr/>
            </a:pPr>
            <a:endParaRPr lang="sv-SE" sz="1200" b="0" i="0" kern="1200" dirty="0">
              <a:solidFill>
                <a:schemeClr val="tx1"/>
              </a:solidFill>
              <a:effectLst/>
              <a:latin typeface="+mn-lt"/>
              <a:ea typeface="+mn-ea"/>
              <a:cs typeface="+mn-cs"/>
            </a:endParaRPr>
          </a:p>
          <a:p>
            <a:pPr>
              <a:lnSpc>
                <a:spcPct val="107000"/>
              </a:lnSpc>
              <a:spcAft>
                <a:spcPts val="800"/>
              </a:spcAft>
            </a:pPr>
            <a:endParaRPr lang="sv-SE" sz="1200" b="1" kern="1200" dirty="0">
              <a:solidFill>
                <a:schemeClr val="tx1"/>
              </a:solidFill>
              <a:effectLst/>
              <a:latin typeface="+mn-lt"/>
              <a:ea typeface="+mn-ea"/>
              <a:cs typeface="+mn-cs"/>
            </a:endParaRPr>
          </a:p>
          <a:p>
            <a:pPr marL="342900" marR="0" lvl="0" indent="-342900" algn="l" defTabSz="914400" rtl="0" eaLnBrk="1" fontAlgn="auto" latinLnBrk="0" hangingPunct="1">
              <a:lnSpc>
                <a:spcPct val="110000"/>
              </a:lnSpc>
              <a:spcBef>
                <a:spcPts val="0"/>
              </a:spcBef>
              <a:spcAft>
                <a:spcPts val="600"/>
              </a:spcAft>
              <a:buClrTx/>
              <a:buSzTx/>
              <a:buFont typeface="Symbol" panose="05050102010706020507" pitchFamily="18" charset="2"/>
              <a:buChar char=""/>
              <a:tabLst/>
              <a:defRPr/>
            </a:pPr>
            <a:endParaRPr lang="sv-SE" dirty="0"/>
          </a:p>
          <a:p>
            <a:pPr marL="342900" lvl="0" indent="-342900">
              <a:lnSpc>
                <a:spcPct val="110000"/>
              </a:lnSpc>
              <a:spcAft>
                <a:spcPts val="600"/>
              </a:spcAft>
              <a:buFont typeface="Symbol" panose="05050102010706020507" pitchFamily="18" charset="2"/>
              <a:buChar char=""/>
            </a:pPr>
            <a:endParaRPr lang="sv-SE" sz="1200"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2083663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 </a:t>
            </a:r>
            <a:r>
              <a:rPr lang="sv-SE" i="1"/>
              <a:t>Presentera resultatet för barnfattigdom i Sverige idag</a:t>
            </a:r>
          </a:p>
          <a:p>
            <a:endParaRPr lang="sv-SE" i="0"/>
          </a:p>
          <a:p>
            <a:r>
              <a:rPr lang="sv-SE" i="0"/>
              <a:t>Talarmanus:</a:t>
            </a:r>
            <a:endParaRPr lang="sv-SE" i="0">
              <a:ea typeface="Lato"/>
              <a:cs typeface="Lato"/>
            </a:endParaRPr>
          </a:p>
          <a:p>
            <a:r>
              <a:rPr lang="sv-SE"/>
              <a:t>Enligt det reviderade måttet uppgår barnfattigdomen i Sverige 2023 till </a:t>
            </a:r>
            <a:r>
              <a:rPr lang="sv-SE" b="1"/>
              <a:t>276 000 barn</a:t>
            </a:r>
            <a:r>
              <a:rPr lang="sv-SE"/>
              <a:t> vilket utgör mer än </a:t>
            </a:r>
            <a:r>
              <a:rPr lang="sv-SE" b="1"/>
              <a:t>vart åttonde barn </a:t>
            </a:r>
            <a:r>
              <a:rPr lang="sv-SE"/>
              <a:t>eller </a:t>
            </a:r>
            <a:r>
              <a:rPr lang="sv-SE" b="1"/>
              <a:t>12,9 procent av samtliga barn</a:t>
            </a:r>
            <a:r>
              <a:rPr lang="sv-SE"/>
              <a:t>. </a:t>
            </a:r>
            <a:endParaRPr lang="sv-SE">
              <a:ea typeface="Lato"/>
              <a:cs typeface="Lato"/>
            </a:endParaRPr>
          </a:p>
          <a:p>
            <a:endParaRPr lang="sv-SE"/>
          </a:p>
          <a:p>
            <a:r>
              <a:rPr lang="sv-SE"/>
              <a:t>Enligt det gamla sättet att mäta är siffran </a:t>
            </a:r>
            <a:r>
              <a:rPr lang="sv-SE" b="1"/>
              <a:t>175 000 barn</a:t>
            </a:r>
            <a:r>
              <a:rPr lang="sv-SE"/>
              <a:t>, eller </a:t>
            </a:r>
            <a:r>
              <a:rPr lang="sv-SE" b="1"/>
              <a:t>8,2 procent</a:t>
            </a:r>
            <a:r>
              <a:rPr lang="sv-SE"/>
              <a:t>. </a:t>
            </a:r>
            <a:endParaRPr lang="sv-SE">
              <a:ea typeface="Lato"/>
              <a:cs typeface="Lato"/>
            </a:endParaRPr>
          </a:p>
          <a:p>
            <a:endParaRPr lang="sv-SE"/>
          </a:p>
          <a:p>
            <a:r>
              <a:rPr lang="sv-SE"/>
              <a:t>Det är en skillnad på 100 000 barn. </a:t>
            </a:r>
            <a:endParaRPr lang="en-US"/>
          </a:p>
          <a:p>
            <a:endParaRPr lang="sv-SE"/>
          </a:p>
          <a:p>
            <a:r>
              <a:rPr lang="sv-SE"/>
              <a:t>Hur kan det bli så? </a:t>
            </a:r>
            <a:endParaRPr lang="sv-SE">
              <a:ea typeface="Lato"/>
              <a:cs typeface="Lato"/>
            </a:endParaRPr>
          </a:p>
          <a:p>
            <a:r>
              <a:rPr lang="sv-SE"/>
              <a:t>Det är en stor skillnad mellan utfallet av det tidigare och det reviderade måttet. Skillnaden på 100 000 barn beror på att många barn och deras familjer ligger mellan inkomstgränserna för SCB:s lägre gränsvärde för låg inkomststandard, som är ett absolut mått, och Rädda Barnens nya alternativa gränsvärde. Detta kan i sin tur ses i ljuset av att försörjningsstödet halkat efter under flera år och påverkat hur många barn och deras familjer som beräknas ha en låg inkomststandard. </a:t>
            </a:r>
          </a:p>
          <a:p>
            <a:endParaRPr lang="sv-SE"/>
          </a:p>
          <a:p>
            <a:endParaRPr lang="sv-SE"/>
          </a:p>
          <a:p>
            <a:endParaRPr lang="sv-SE"/>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24</a:t>
            </a:fld>
            <a:endParaRPr lang="en-UK"/>
          </a:p>
        </p:txBody>
      </p:sp>
    </p:spTree>
    <p:extLst>
      <p:ext uri="{BB962C8B-B14F-4D97-AF65-F5344CB8AC3E}">
        <p14:creationId xmlns:p14="http://schemas.microsoft.com/office/powerpoint/2010/main" val="3663926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B8BC0-599B-2EA1-1BC2-D3DA5A290FF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8EC9FD7-223E-776E-6BAC-88A0364738E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93B04EB-B183-5972-38D6-DCC42CB568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 </a:t>
            </a:r>
            <a:r>
              <a:rPr lang="sv-SE" i="1"/>
              <a:t>Presentera resultatet för barnfattigdom i Sverige idag</a:t>
            </a:r>
          </a:p>
          <a:p>
            <a:endParaRPr lang="sv-SE" sz="1200" b="1">
              <a:solidFill>
                <a:schemeClr val="bg1"/>
              </a:solidFill>
            </a:endParaRPr>
          </a:p>
          <a:p>
            <a:r>
              <a:rPr lang="sv-SE" sz="1200" b="0">
                <a:solidFill>
                  <a:schemeClr val="bg1"/>
                </a:solidFill>
              </a:rPr>
              <a:t>Talarmanus: </a:t>
            </a:r>
          </a:p>
          <a:p>
            <a:r>
              <a:rPr lang="sv-SE" sz="1200" b="0">
                <a:solidFill>
                  <a:schemeClr val="bg1"/>
                </a:solidFill>
              </a:rPr>
              <a:t>276 000 barn lever i ekonomisk utsatthet Dessa siffror </a:t>
            </a:r>
            <a:r>
              <a:rPr lang="sv-SE" sz="1200" b="0" kern="1200">
                <a:solidFill>
                  <a:schemeClr val="tx1"/>
                </a:solidFill>
                <a:effectLst/>
                <a:latin typeface="+mn-lt"/>
                <a:ea typeface="+mn-ea"/>
                <a:cs typeface="+mn-cs"/>
              </a:rPr>
              <a:t>bygger på inkomststatistik från SCB utifrån Konsumentverkets beräkningar av basbehov,  och statistik från socialstyrelsen på </a:t>
            </a:r>
            <a:r>
              <a:rPr lang="sv-SE" b="0"/>
              <a:t>antal barnfamiljer som uppbär försörjningsstöd – samhällets yttersta skyddsnät. </a:t>
            </a:r>
            <a:endParaRPr lang="sv-SE" sz="1200" b="0">
              <a:solidFill>
                <a:schemeClr val="bg1"/>
              </a:solidFill>
            </a:endParaRPr>
          </a:p>
          <a:p>
            <a:endParaRPr lang="sv-SE" sz="1200" b="0">
              <a:solidFill>
                <a:schemeClr val="bg1"/>
              </a:solidFill>
            </a:endParaRPr>
          </a:p>
          <a:p>
            <a:r>
              <a:rPr lang="sv-SE" sz="1200" b="0">
                <a:solidFill>
                  <a:schemeClr val="bg1"/>
                </a:solidFill>
              </a:rPr>
              <a:t>Vi ser en oroväckande trend – att barnfattigdomen har under senaste </a:t>
            </a:r>
            <a:r>
              <a:rPr lang="sv-SE" sz="1200" b="0" err="1">
                <a:solidFill>
                  <a:schemeClr val="bg1"/>
                </a:solidFill>
              </a:rPr>
              <a:t>mätåret</a:t>
            </a:r>
            <a:r>
              <a:rPr lang="sv-SE" sz="1200" b="0">
                <a:solidFill>
                  <a:schemeClr val="bg1"/>
                </a:solidFill>
              </a:rPr>
              <a:t> - ökat från 12,1% till 12,9%.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solidFill>
                  <a:schemeClr val="bg1"/>
                </a:solidFill>
              </a:rPr>
              <a:t>Det motsvarar 1 av 8 barn. </a:t>
            </a:r>
            <a:endParaRPr lang="sv-SE" b="0">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a:p>
            <a:pPr marL="0" marR="0" lvl="0" indent="0" algn="l" defTabSz="914400" rtl="0" eaLnBrk="1" fontAlgn="auto" latinLnBrk="0" hangingPunct="1">
              <a:lnSpc>
                <a:spcPct val="100000"/>
              </a:lnSpc>
              <a:spcBef>
                <a:spcPts val="0"/>
              </a:spcBef>
              <a:spcAft>
                <a:spcPts val="0"/>
              </a:spcAft>
              <a:buClrTx/>
              <a:buSzTx/>
              <a:buFontTx/>
              <a:buNone/>
              <a:tabLst/>
              <a:defRPr/>
            </a:pPr>
            <a:r>
              <a:rPr lang="sv-SE" b="0"/>
              <a:t>Den ekonomiska utvecklingen sedan början på 2020-talet har slagit hårt mot barnfamiljer. </a:t>
            </a:r>
            <a:r>
              <a:rPr lang="sv-SE" b="0">
                <a:ea typeface="Lato"/>
                <a:cs typeface="Lato"/>
              </a:rPr>
              <a:t>Kraftiga kostnadsökningar och minskade reallöner har lett till att hushåll generellt tappat i inkomst vilket SÄRSKILT drabbat barnfamiljer med de lägsta inkomsterna. </a:t>
            </a:r>
          </a:p>
          <a:p>
            <a:endParaRPr lang="sv-SE" sz="1200" b="1"/>
          </a:p>
          <a:p>
            <a:r>
              <a:rPr lang="sv-SE"/>
              <a:t>Det är en stor skillnad mellan utfallet av det tidigare och det reviderade måttet. Skillnaden på 100 000 barn beror på att många barn och deras familjer ligger mellan inkomstgränserna för SCB:s lägre gränsvärde för låg inkomststandard, som är ett absolut mått, och Rädda Barnens nya alternativa gränsvärde. Detta kan i sin tur ses i ljuset av att försörjningsstödet halkat efter under flera år och påverkat hur många barn och deras familjer som beräknas ha en låg inkomststandard. </a:t>
            </a:r>
          </a:p>
          <a:p>
            <a:r>
              <a:rPr lang="sv-SE"/>
              <a:t>Vårt nya mått utgår från Barnkonventionen, socialtjänstlagen och socialtjänstförordning av vad en skälig levnadsstandard innebär. </a:t>
            </a:r>
          </a:p>
          <a:p>
            <a:endParaRPr lang="sv-SE" sz="1200" b="1"/>
          </a:p>
          <a:p>
            <a:endParaRPr lang="sv-SE"/>
          </a:p>
          <a:p>
            <a:endParaRPr lang="sv-SE"/>
          </a:p>
          <a:p>
            <a:endParaRPr lang="sv-SE"/>
          </a:p>
          <a:p>
            <a:endParaRPr lang="sv-SE"/>
          </a:p>
        </p:txBody>
      </p:sp>
      <p:sp>
        <p:nvSpPr>
          <p:cNvPr id="4" name="Platshållare för bildnummer 3">
            <a:extLst>
              <a:ext uri="{FF2B5EF4-FFF2-40B4-BE49-F238E27FC236}">
                <a16:creationId xmlns:a16="http://schemas.microsoft.com/office/drawing/2014/main" id="{AC1EE7F5-874A-B009-BA04-62518562690F}"/>
              </a:ext>
            </a:extLst>
          </p:cNvPr>
          <p:cNvSpPr>
            <a:spLocks noGrp="1"/>
          </p:cNvSpPr>
          <p:nvPr>
            <p:ph type="sldNum" sz="quarter" idx="5"/>
          </p:nvPr>
        </p:nvSpPr>
        <p:spPr/>
        <p:txBody>
          <a:bodyPr/>
          <a:lstStyle/>
          <a:p>
            <a:fld id="{E87833F4-1805-4DDE-B808-554DB556A043}" type="slidenum">
              <a:rPr lang="sv-SE" smtClean="0"/>
              <a:t>25</a:t>
            </a:fld>
            <a:endParaRPr lang="sv-SE"/>
          </a:p>
        </p:txBody>
      </p:sp>
    </p:spTree>
    <p:extLst>
      <p:ext uri="{BB962C8B-B14F-4D97-AF65-F5344CB8AC3E}">
        <p14:creationId xmlns:p14="http://schemas.microsoft.com/office/powerpoint/2010/main" val="2603286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a:t>
            </a:r>
            <a:r>
              <a:rPr lang="sv-SE" i="1"/>
              <a:t> Att synliggöra hur det tidigare måttet och det reviderade måttet skiljer sig åt.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Talarmanus: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Trenden mellan det tidigare och det reviderade måttet är samma från 2019-2022 - barnfattigdomen minskar. Men pekar sedan åt olika håll. Det reviderade måttet visar på en ökning 2022-2023 medan det tidigare måttet visar på en minskning. </a:t>
            </a:r>
          </a:p>
          <a:p>
            <a:endParaRPr lang="sv-SE"/>
          </a:p>
          <a:p>
            <a:r>
              <a:rPr lang="sv-SE"/>
              <a:t>Fördjupning:</a:t>
            </a:r>
          </a:p>
          <a:p>
            <a:r>
              <a:rPr lang="sv-SE"/>
              <a:t>Generellt visar statistiken på en minskad ekonomisk utsatthet mellan 2019 och 2023 men den minskande trenden bryts ganska markant 2022 då barnfattigdomen ökar. År 2023 var det 17 000 fler barn som levde i ekonomisk utsatthet än året dessförinnan vilket motsvarar en ökning med 0,8 procentenheter. Det blir tydligt att den inflationsdrivna ekonomin med reallönesänkningar och prisökningar har gett negativa ekonomiska konsekvenser för barnfamiljer med låga inkomster det senaste </a:t>
            </a:r>
            <a:r>
              <a:rPr lang="sv-SE" err="1"/>
              <a:t>mätåret</a:t>
            </a:r>
            <a:r>
              <a:rPr lang="sv-SE"/>
              <a:t>. </a:t>
            </a:r>
          </a:p>
          <a:p>
            <a:endParaRPr lang="sv-SE"/>
          </a:p>
          <a:p>
            <a:r>
              <a:rPr lang="sv-SE"/>
              <a:t>Det är alltså en stor skillnad mellan utfallet av det tidigare och det reviderade måttet: 175 000 respektive 276 000 barn som lever i ekonomiskt utsatta hushåll år 2023. Skillnaden på 100 000 barn kan som tidigare nämnts ses som en indikation på att många barn och deras familjer ligger mellan inkomstgränserna för SCB:s lägre gränsvärde för låg inkomststandard, som är ett absolut mått, och Rädda Barnens nya alternativa gränsvärde. Detta kan i sin tur ses i ljuset av att försörjningsstödet halkat efter under flera år och påverkat hur många barn och deras familjer som beräknas ha en låg inkomststandard. </a:t>
            </a:r>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26</a:t>
            </a:fld>
            <a:endParaRPr lang="en-UK"/>
          </a:p>
        </p:txBody>
      </p:sp>
    </p:spTree>
    <p:extLst>
      <p:ext uri="{BB962C8B-B14F-4D97-AF65-F5344CB8AC3E}">
        <p14:creationId xmlns:p14="http://schemas.microsoft.com/office/powerpoint/2010/main" val="1057368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a:solidFill>
                  <a:schemeClr val="tx1"/>
                </a:solidFill>
                <a:effectLst/>
                <a:latin typeface="+mn-lt"/>
                <a:ea typeface="+mn-ea"/>
                <a:cs typeface="+mn-cs"/>
              </a:rPr>
              <a:t>Syfte med bilden:</a:t>
            </a:r>
            <a:r>
              <a:rPr lang="sv-SE" sz="1200" b="0" i="1" kern="1200">
                <a:solidFill>
                  <a:schemeClr val="tx1"/>
                </a:solidFill>
                <a:effectLst/>
                <a:latin typeface="+mn-lt"/>
                <a:ea typeface="+mn-ea"/>
                <a:cs typeface="+mn-cs"/>
              </a:rPr>
              <a:t> Att visa utvecklingen av barnfattigdom och skillnaden mellan måtten. </a:t>
            </a:r>
          </a:p>
          <a:p>
            <a:endParaRPr lang="sv-SE"/>
          </a:p>
          <a:p>
            <a:r>
              <a:rPr lang="sv-SE"/>
              <a:t>Talarmanus: </a:t>
            </a:r>
          </a:p>
          <a:p>
            <a:r>
              <a:rPr lang="sv-SE"/>
              <a:t>Mellan 2019–2022 visar det reviderade måttet en minskning från knappt 15 till 12 procent medan det tidigare måttet visar en minskning från drygt 11 till 9 procent. </a:t>
            </a:r>
          </a:p>
          <a:p>
            <a:r>
              <a:rPr lang="sv-SE"/>
              <a:t>Fram till 2022 är alltså trenden med en minskad ekonomisk utsatthet ganska samstämmig mellan båda måtten. </a:t>
            </a:r>
          </a:p>
          <a:p>
            <a:r>
              <a:rPr lang="sv-SE"/>
              <a:t>Därefter bryts trenden, och det reviderade måttet visar att barnfattigdomen ökar medan det tidigare måttet visar en fortsatt minskning. </a:t>
            </a:r>
          </a:p>
          <a:p>
            <a:endParaRPr lang="sv-SE"/>
          </a:p>
          <a:p>
            <a:r>
              <a:rPr lang="sv-SE"/>
              <a:t>Antalet och andelen barn som lever under SCB:s gränsvärde av låg inkomststandard har minskat 2022–2023. </a:t>
            </a:r>
          </a:p>
          <a:p>
            <a:r>
              <a:rPr lang="sv-SE"/>
              <a:t>Däremot har andelen och antalet barn som lever under låg inkomststandard enligt det alternativa måttet med högre gränsvärde ökat under samma period. </a:t>
            </a:r>
          </a:p>
          <a:p>
            <a:endParaRPr lang="sv-SE"/>
          </a:p>
          <a:p>
            <a:r>
              <a:rPr lang="sv-SE"/>
              <a:t>Det nya måttet speglar en ökning som beror på senaste årens kostnadsökningar när det kommer till t ex matpriser, boende och el. </a:t>
            </a:r>
          </a:p>
          <a:p>
            <a:r>
              <a:rPr lang="sv-SE"/>
              <a:t>År 2023 visar alltså det reviderade måttet att 276 000 barn, 12,9 procent, levde i ekonomisk utsatthet medan det tidigare måttet visar att 176 000 barn, 8,9 procent, gjorde det. </a:t>
            </a:r>
            <a:endParaRPr lang="sv-SE" b="0"/>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27</a:t>
            </a:fld>
            <a:endParaRPr lang="en-UK"/>
          </a:p>
        </p:txBody>
      </p:sp>
    </p:spTree>
    <p:extLst>
      <p:ext uri="{BB962C8B-B14F-4D97-AF65-F5344CB8AC3E}">
        <p14:creationId xmlns:p14="http://schemas.microsoft.com/office/powerpoint/2010/main" val="560847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A7B9-CD05-775C-E8AC-A8F234F933C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ED53502-6874-BDD8-1069-AFCF48C65BA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134D649-CE6B-D792-9E13-B6586AC6CE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 </a:t>
            </a:r>
            <a:r>
              <a:rPr lang="sv-SE" i="1"/>
              <a:t>Att synliggöra hur ekonomisk utsatthet bland barn varierar beroende på familjesammansättning och bakgrund</a:t>
            </a:r>
            <a:endParaRPr lang="sv-SE" sz="1200" b="1" kern="0">
              <a:cs typeface="Arial" pitchFamily="34" charset="0"/>
            </a:endParaRPr>
          </a:p>
          <a:p>
            <a:endParaRPr lang="sv-SE" sz="1200" b="1" kern="0">
              <a:cs typeface="Arial" pitchFamily="34" charset="0"/>
            </a:endParaRPr>
          </a:p>
          <a:p>
            <a:r>
              <a:rPr lang="sv-SE" sz="1200" b="0" kern="0">
                <a:cs typeface="Arial" pitchFamily="34" charset="0"/>
              </a:rPr>
              <a:t>Talarmanus: </a:t>
            </a:r>
          </a:p>
          <a:p>
            <a:r>
              <a:rPr lang="sv-SE" sz="1200" b="0" kern="0">
                <a:cs typeface="Arial" pitchFamily="34" charset="0"/>
              </a:rPr>
              <a:t>Barnfattigdom är särskilt hög bland vissa grupper av barn: </a:t>
            </a:r>
          </a:p>
          <a:p>
            <a:r>
              <a:rPr lang="sv-SE" sz="1200" b="1">
                <a:latin typeface="Lato"/>
                <a:ea typeface="Calibri"/>
                <a:cs typeface="Calibri"/>
              </a:rPr>
              <a:t>4 av 10 </a:t>
            </a:r>
            <a:r>
              <a:rPr lang="sv-SE" sz="1200" b="1"/>
              <a:t>barn som lever med ensamstående mamma.  </a:t>
            </a:r>
            <a:endParaRPr lang="sv-SE" sz="120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a typeface="+mn-lt"/>
                <a:cs typeface="+mn-lt"/>
              </a:rPr>
              <a:t>Bland barn med ensamstående pappa (25,3 procent). </a:t>
            </a:r>
          </a:p>
          <a:p>
            <a:r>
              <a:rPr lang="sv-SE" sz="1200" b="1">
                <a:ea typeface="+mn-lt"/>
                <a:cs typeface="+mn-lt"/>
              </a:rPr>
              <a:t>Motsvarande siffra bland barn med sammanboende föräldrar är 1 av 10. </a:t>
            </a:r>
          </a:p>
          <a:p>
            <a:endParaRPr lang="sv-SE" sz="1200" b="1">
              <a:latin typeface="+mn-lt"/>
              <a:ea typeface="Calibri"/>
              <a:cs typeface="Calibri"/>
            </a:endParaRPr>
          </a:p>
          <a:p>
            <a:r>
              <a:rPr lang="sv-SE" sz="1200" b="1"/>
              <a:t>1 av 3 barn med utländsk bakgrund är ekonomiskt utsatt. </a:t>
            </a:r>
          </a:p>
          <a:p>
            <a:r>
              <a:rPr lang="sv-SE" sz="1200" b="0"/>
              <a:t>Motsvarande siffra bland barn med svensk bakgrund är 1 av 20. </a:t>
            </a:r>
          </a:p>
          <a:p>
            <a:r>
              <a:rPr lang="sv-SE" sz="1200" b="0"/>
              <a:t>VI SER ALLTSÅ ATT OJÄMLIKHETEN ÄR mkt stor när det kommer till barns livsvillkor.  </a:t>
            </a:r>
            <a:endParaRPr lang="sv-SE" sz="1200" b="0">
              <a:ea typeface="+mn-lt"/>
              <a:cs typeface="+mn-lt"/>
            </a:endParaRPr>
          </a:p>
          <a:p>
            <a:endParaRPr lang="sv-SE" sz="1200" b="1">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a:t>Hälften av barn med både ensamstående mamma och utländsk bakgrund.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Lägst bland barn med sammanboende svenska föräldrar, 2,7 procent.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Sårbarheten har ökat något eller mycket bland alla familjesammansättningar.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Ojämlika livsvillkor.  </a:t>
            </a:r>
          </a:p>
          <a:p>
            <a:endParaRPr lang="sv-SE" sz="1200" b="1">
              <a:ea typeface="+mn-lt"/>
              <a:cs typeface="+mn-lt"/>
            </a:endParaRPr>
          </a:p>
          <a:p>
            <a:r>
              <a:rPr lang="sv-SE" b="0" noProof="0"/>
              <a:t>Bland utrikesfödda - 4 av 10 (41,5 procent) lever i barnfattigdom. Statistiken visar att det tar lång tid för barnfamiljer att etablera sig i Sverige. </a:t>
            </a:r>
          </a:p>
          <a:p>
            <a:endParaRPr lang="sv-SE" b="0" noProof="0"/>
          </a:p>
          <a:p>
            <a:r>
              <a:rPr lang="sv-SE" b="0" noProof="0"/>
              <a:t>Efter tio år minskar den avsevärt till en av fyra barn, </a:t>
            </a:r>
            <a:r>
              <a:rPr lang="sv-SE" b="0" noProof="0" err="1"/>
              <a:t>vilketär</a:t>
            </a:r>
            <a:r>
              <a:rPr lang="sv-SE" b="0" noProof="0"/>
              <a:t> i samma nivå som bland barn med </a:t>
            </a:r>
            <a:r>
              <a:rPr lang="sv-SE" b="0" noProof="0" err="1"/>
              <a:t>inrikesfödd</a:t>
            </a:r>
            <a:r>
              <a:rPr lang="sv-SE" b="0" noProof="0"/>
              <a:t> ensamstående Mamma.</a:t>
            </a:r>
            <a:endParaRPr lang="sv-SE" b="0" noProof="0">
              <a:solidFill>
                <a:srgbClr val="444444"/>
              </a:solidFill>
            </a:endParaRPr>
          </a:p>
          <a:p>
            <a:endParaRPr lang="sv-SE" b="0" noProof="0"/>
          </a:p>
          <a:p>
            <a:r>
              <a:rPr lang="sv-SE" b="0" noProof="0"/>
              <a:t>Resultatet visar att det ofta tar lång tid för föräldrar att komma in i samhället, och att det kan vara osäkert. Många har svårt att få jobb eller att få ersättning när de till exempel är föräldralediga, sjuka eller arbetslösa. Det påverkar familjens ekonomi. Om man inte har tillgång till dessa stöd kan det få stora konsekvenser.  I Sverige är skillnaderna mellan svenskfödda och utrikesfödda vuxna större än i många andra europeiska länder, både när det gäller arbete och inkomst. Det visar att det finns strukturella problem i hur etableringen fungerar i Sverige, och det påverkar också hur många barn som lever i fattigdom.</a:t>
            </a:r>
          </a:p>
          <a:p>
            <a:endParaRPr lang="en-US"/>
          </a:p>
          <a:p>
            <a:endParaRPr lang="en-US"/>
          </a:p>
          <a:p>
            <a:endParaRPr lang="sv-SE" sz="1200" b="1">
              <a:ea typeface="+mn-lt"/>
              <a:cs typeface="+mn-lt"/>
            </a:endParaRPr>
          </a:p>
          <a:p>
            <a:pPr>
              <a:lnSpc>
                <a:spcPct val="100000"/>
              </a:lnSpc>
            </a:pPr>
            <a:endParaRPr lang="sv-SE" sz="1000">
              <a:ea typeface="+mn-lt"/>
              <a:cs typeface="+mn-lt"/>
            </a:endParaRPr>
          </a:p>
        </p:txBody>
      </p:sp>
      <p:sp>
        <p:nvSpPr>
          <p:cNvPr id="4" name="Platshållare för bildnummer 3">
            <a:extLst>
              <a:ext uri="{FF2B5EF4-FFF2-40B4-BE49-F238E27FC236}">
                <a16:creationId xmlns:a16="http://schemas.microsoft.com/office/drawing/2014/main" id="{71B64F62-4568-0D6F-FFC1-0EC439378B90}"/>
              </a:ext>
            </a:extLst>
          </p:cNvPr>
          <p:cNvSpPr>
            <a:spLocks noGrp="1"/>
          </p:cNvSpPr>
          <p:nvPr>
            <p:ph type="sldNum" sz="quarter" idx="5"/>
          </p:nvPr>
        </p:nvSpPr>
        <p:spPr/>
        <p:txBody>
          <a:bodyPr/>
          <a:lstStyle/>
          <a:p>
            <a:fld id="{E87833F4-1805-4DDE-B808-554DB556A043}" type="slidenum">
              <a:rPr lang="sv-SE" smtClean="0"/>
              <a:t>28</a:t>
            </a:fld>
            <a:endParaRPr lang="sv-SE"/>
          </a:p>
        </p:txBody>
      </p:sp>
    </p:spTree>
    <p:extLst>
      <p:ext uri="{BB962C8B-B14F-4D97-AF65-F5344CB8AC3E}">
        <p14:creationId xmlns:p14="http://schemas.microsoft.com/office/powerpoint/2010/main" val="287096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Syfte</a:t>
            </a:r>
            <a:r>
              <a:rPr lang="en-US"/>
              <a:t> med </a:t>
            </a:r>
            <a:r>
              <a:rPr lang="en-US" err="1"/>
              <a:t>bilden</a:t>
            </a:r>
            <a:r>
              <a:rPr lang="en-US"/>
              <a:t>: </a:t>
            </a:r>
            <a:r>
              <a:rPr lang="sv-SE" i="1"/>
              <a:t>Att synliggöra hur ekonomisk utsatthet bland barn varierar beroende på bakgrund. </a:t>
            </a:r>
            <a:endParaRPr lang="en-US"/>
          </a:p>
          <a:p>
            <a:endParaRPr lang="en-US"/>
          </a:p>
          <a:p>
            <a:r>
              <a:rPr lang="en-US" err="1"/>
              <a:t>Talarmanus</a:t>
            </a:r>
            <a:r>
              <a:rPr lang="en-US"/>
              <a:t>:</a:t>
            </a:r>
          </a:p>
          <a:p>
            <a:r>
              <a:rPr lang="en-US" err="1"/>
              <a:t>Oavsett</a:t>
            </a:r>
            <a:r>
              <a:rPr lang="en-US"/>
              <a:t> </a:t>
            </a:r>
            <a:r>
              <a:rPr lang="en-US" err="1"/>
              <a:t>mått</a:t>
            </a:r>
            <a:r>
              <a:rPr lang="en-US"/>
              <a:t> </a:t>
            </a:r>
            <a:r>
              <a:rPr lang="en-US" err="1"/>
              <a:t>finns</a:t>
            </a:r>
            <a:r>
              <a:rPr lang="en-US"/>
              <a:t> det </a:t>
            </a:r>
            <a:r>
              <a:rPr lang="en-US" err="1"/>
              <a:t>en</a:t>
            </a:r>
            <a:r>
              <a:rPr lang="en-US"/>
              <a:t> </a:t>
            </a:r>
            <a:r>
              <a:rPr lang="en-US" err="1"/>
              <a:t>extremt</a:t>
            </a:r>
            <a:r>
              <a:rPr lang="en-US"/>
              <a:t> </a:t>
            </a:r>
            <a:r>
              <a:rPr lang="en-US" err="1"/>
              <a:t>hög</a:t>
            </a:r>
            <a:r>
              <a:rPr lang="en-US"/>
              <a:t> </a:t>
            </a:r>
            <a:r>
              <a:rPr lang="en-US" err="1"/>
              <a:t>ekonomisk</a:t>
            </a:r>
            <a:r>
              <a:rPr lang="en-US"/>
              <a:t> </a:t>
            </a:r>
            <a:r>
              <a:rPr lang="en-US" err="1"/>
              <a:t>sårbarhet</a:t>
            </a:r>
            <a:r>
              <a:rPr lang="en-US"/>
              <a:t> bland de </a:t>
            </a:r>
            <a:r>
              <a:rPr lang="en-US" err="1"/>
              <a:t>utrikesfödda</a:t>
            </a:r>
            <a:r>
              <a:rPr lang="en-US"/>
              <a:t> </a:t>
            </a:r>
            <a:r>
              <a:rPr lang="en-US" err="1"/>
              <a:t>barnen</a:t>
            </a:r>
            <a:r>
              <a:rPr lang="en-US"/>
              <a:t> under </a:t>
            </a:r>
            <a:r>
              <a:rPr lang="en-US" err="1"/>
              <a:t>deras</a:t>
            </a:r>
            <a:r>
              <a:rPr lang="en-US"/>
              <a:t> </a:t>
            </a:r>
            <a:r>
              <a:rPr lang="en-US" err="1"/>
              <a:t>första</a:t>
            </a:r>
            <a:r>
              <a:rPr lang="en-US"/>
              <a:t> </a:t>
            </a:r>
            <a:r>
              <a:rPr lang="en-US" err="1"/>
              <a:t>tio</a:t>
            </a:r>
            <a:r>
              <a:rPr lang="en-US"/>
              <a:t> </a:t>
            </a:r>
            <a:r>
              <a:rPr lang="en-US" err="1"/>
              <a:t>år</a:t>
            </a:r>
            <a:r>
              <a:rPr lang="en-US"/>
              <a:t> i Sverige. 4 av 10 (41,5 </a:t>
            </a:r>
            <a:r>
              <a:rPr lang="en-US" err="1"/>
              <a:t>procent</a:t>
            </a:r>
            <a:r>
              <a:rPr lang="en-US"/>
              <a:t>) lever i </a:t>
            </a:r>
            <a:r>
              <a:rPr lang="en-US" err="1"/>
              <a:t>barnfattigdom</a:t>
            </a:r>
            <a:r>
              <a:rPr lang="en-US"/>
              <a:t>. </a:t>
            </a:r>
            <a:r>
              <a:rPr lang="en-US" err="1"/>
              <a:t>Statistiken</a:t>
            </a:r>
            <a:r>
              <a:rPr lang="en-US"/>
              <a:t> </a:t>
            </a:r>
            <a:r>
              <a:rPr lang="en-US" err="1"/>
              <a:t>visar</a:t>
            </a:r>
            <a:r>
              <a:rPr lang="en-US"/>
              <a:t> </a:t>
            </a:r>
            <a:r>
              <a:rPr lang="en-US" err="1"/>
              <a:t>att</a:t>
            </a:r>
            <a:r>
              <a:rPr lang="en-US"/>
              <a:t> det tar </a:t>
            </a:r>
            <a:r>
              <a:rPr lang="en-US" err="1"/>
              <a:t>lång</a:t>
            </a:r>
            <a:r>
              <a:rPr lang="en-US"/>
              <a:t> </a:t>
            </a:r>
            <a:r>
              <a:rPr lang="en-US" err="1"/>
              <a:t>tid</a:t>
            </a:r>
            <a:r>
              <a:rPr lang="en-US"/>
              <a:t> för </a:t>
            </a:r>
            <a:r>
              <a:rPr lang="en-US" err="1"/>
              <a:t>barnfamiljer</a:t>
            </a:r>
            <a:r>
              <a:rPr lang="en-US"/>
              <a:t> </a:t>
            </a:r>
            <a:r>
              <a:rPr lang="en-US" err="1"/>
              <a:t>att</a:t>
            </a:r>
            <a:r>
              <a:rPr lang="en-US"/>
              <a:t> </a:t>
            </a:r>
            <a:r>
              <a:rPr lang="en-US" err="1"/>
              <a:t>etablera</a:t>
            </a:r>
            <a:r>
              <a:rPr lang="en-US"/>
              <a:t> sig i Sverige. </a:t>
            </a:r>
          </a:p>
          <a:p>
            <a:endParaRPr lang="en-US"/>
          </a:p>
          <a:p>
            <a:r>
              <a:rPr lang="en-US" err="1"/>
              <a:t>Vistelseår</a:t>
            </a:r>
            <a:r>
              <a:rPr lang="en-US"/>
              <a:t> – </a:t>
            </a:r>
            <a:r>
              <a:rPr lang="en-US" err="1"/>
              <a:t>avser</a:t>
            </a:r>
            <a:r>
              <a:rPr lang="en-US"/>
              <a:t> </a:t>
            </a:r>
            <a:r>
              <a:rPr lang="en-US" err="1"/>
              <a:t>här</a:t>
            </a:r>
            <a:r>
              <a:rPr lang="en-US"/>
              <a:t> </a:t>
            </a:r>
            <a:r>
              <a:rPr lang="en-US" err="1"/>
              <a:t>folkbokförda</a:t>
            </a:r>
            <a:r>
              <a:rPr lang="en-US"/>
              <a:t> </a:t>
            </a:r>
            <a:r>
              <a:rPr lang="en-US" err="1"/>
              <a:t>år</a:t>
            </a:r>
            <a:r>
              <a:rPr lang="en-US"/>
              <a:t>. </a:t>
            </a:r>
          </a:p>
          <a:p>
            <a:endParaRPr lang="en-US"/>
          </a:p>
          <a:p>
            <a:r>
              <a:rPr lang="en-US" err="1"/>
              <a:t>Efter</a:t>
            </a:r>
            <a:r>
              <a:rPr lang="en-US"/>
              <a:t> </a:t>
            </a:r>
            <a:r>
              <a:rPr lang="en-US" err="1"/>
              <a:t>tio</a:t>
            </a:r>
            <a:r>
              <a:rPr lang="en-US"/>
              <a:t> </a:t>
            </a:r>
            <a:r>
              <a:rPr lang="en-US" err="1"/>
              <a:t>år</a:t>
            </a:r>
            <a:r>
              <a:rPr lang="en-US"/>
              <a:t> </a:t>
            </a:r>
            <a:r>
              <a:rPr lang="en-US" err="1"/>
              <a:t>minskar</a:t>
            </a:r>
            <a:r>
              <a:rPr lang="en-US"/>
              <a:t> den </a:t>
            </a:r>
            <a:r>
              <a:rPr lang="en-US" err="1"/>
              <a:t>ekonomiskautsattheten</a:t>
            </a:r>
            <a:r>
              <a:rPr lang="en-US"/>
              <a:t> till </a:t>
            </a:r>
            <a:r>
              <a:rPr lang="en-US" err="1"/>
              <a:t>ett</a:t>
            </a:r>
            <a:r>
              <a:rPr lang="en-US"/>
              <a:t> av </a:t>
            </a:r>
            <a:r>
              <a:rPr lang="en-US" err="1"/>
              <a:t>fyra</a:t>
            </a:r>
            <a:r>
              <a:rPr lang="en-US"/>
              <a:t> barn, </a:t>
            </a:r>
            <a:r>
              <a:rPr lang="en-US" err="1"/>
              <a:t>vilketär</a:t>
            </a:r>
            <a:r>
              <a:rPr lang="en-US"/>
              <a:t> i </a:t>
            </a:r>
            <a:r>
              <a:rPr lang="en-US" err="1"/>
              <a:t>samma</a:t>
            </a:r>
            <a:r>
              <a:rPr lang="en-US"/>
              <a:t> </a:t>
            </a:r>
            <a:r>
              <a:rPr lang="en-US" err="1"/>
              <a:t>nivå</a:t>
            </a:r>
            <a:r>
              <a:rPr lang="en-US"/>
              <a:t> </a:t>
            </a:r>
            <a:r>
              <a:rPr lang="en-US" err="1"/>
              <a:t>som</a:t>
            </a:r>
            <a:r>
              <a:rPr lang="en-US"/>
              <a:t> bland barn med </a:t>
            </a:r>
            <a:r>
              <a:rPr lang="en-US" err="1"/>
              <a:t>inrikesfödd</a:t>
            </a:r>
            <a:r>
              <a:rPr lang="en-US"/>
              <a:t> </a:t>
            </a:r>
            <a:r>
              <a:rPr lang="en-US" err="1"/>
              <a:t>ensamstående</a:t>
            </a:r>
            <a:r>
              <a:rPr lang="en-US"/>
              <a:t> mamma.</a:t>
            </a:r>
            <a:endParaRPr lang="en-US">
              <a:solidFill>
                <a:srgbClr val="444444"/>
              </a:solidFill>
            </a:endParaRPr>
          </a:p>
          <a:p>
            <a:endParaRPr lang="en-US"/>
          </a:p>
          <a:p>
            <a:r>
              <a:rPr lang="en-US" err="1"/>
              <a:t>Resultatet</a:t>
            </a:r>
            <a:r>
              <a:rPr lang="en-US"/>
              <a:t> </a:t>
            </a:r>
            <a:r>
              <a:rPr lang="en-US" err="1"/>
              <a:t>visar</a:t>
            </a:r>
            <a:r>
              <a:rPr lang="en-US"/>
              <a:t> </a:t>
            </a:r>
            <a:r>
              <a:rPr lang="en-US" err="1"/>
              <a:t>att</a:t>
            </a:r>
            <a:r>
              <a:rPr lang="en-US"/>
              <a:t> det </a:t>
            </a:r>
            <a:r>
              <a:rPr lang="en-US" err="1"/>
              <a:t>ofta</a:t>
            </a:r>
            <a:r>
              <a:rPr lang="en-US"/>
              <a:t> tar </a:t>
            </a:r>
            <a:r>
              <a:rPr lang="en-US" err="1"/>
              <a:t>lång</a:t>
            </a:r>
            <a:r>
              <a:rPr lang="en-US"/>
              <a:t> </a:t>
            </a:r>
            <a:r>
              <a:rPr lang="en-US" err="1"/>
              <a:t>tid</a:t>
            </a:r>
            <a:r>
              <a:rPr lang="en-US"/>
              <a:t> för </a:t>
            </a:r>
            <a:r>
              <a:rPr lang="en-US" err="1"/>
              <a:t>föräldrar</a:t>
            </a:r>
            <a:r>
              <a:rPr lang="en-US"/>
              <a:t> </a:t>
            </a:r>
            <a:r>
              <a:rPr lang="en-US" err="1"/>
              <a:t>att</a:t>
            </a:r>
            <a:r>
              <a:rPr lang="en-US"/>
              <a:t> </a:t>
            </a:r>
            <a:r>
              <a:rPr lang="en-US" err="1"/>
              <a:t>komma</a:t>
            </a:r>
            <a:r>
              <a:rPr lang="en-US"/>
              <a:t> in i </a:t>
            </a:r>
            <a:r>
              <a:rPr lang="en-US" err="1"/>
              <a:t>samhället</a:t>
            </a:r>
            <a:r>
              <a:rPr lang="en-US"/>
              <a:t>, och </a:t>
            </a:r>
            <a:r>
              <a:rPr lang="en-US" err="1"/>
              <a:t>att</a:t>
            </a:r>
            <a:r>
              <a:rPr lang="en-US"/>
              <a:t> det </a:t>
            </a:r>
            <a:r>
              <a:rPr lang="en-US" err="1"/>
              <a:t>kan</a:t>
            </a:r>
            <a:r>
              <a:rPr lang="en-US"/>
              <a:t> </a:t>
            </a:r>
            <a:r>
              <a:rPr lang="en-US" err="1"/>
              <a:t>vara</a:t>
            </a:r>
            <a:r>
              <a:rPr lang="en-US"/>
              <a:t> </a:t>
            </a:r>
            <a:r>
              <a:rPr lang="en-US" err="1"/>
              <a:t>osäkert</a:t>
            </a:r>
            <a:r>
              <a:rPr lang="en-US"/>
              <a:t>. </a:t>
            </a:r>
            <a:r>
              <a:rPr lang="en-US" err="1"/>
              <a:t>Många</a:t>
            </a:r>
            <a:r>
              <a:rPr lang="en-US"/>
              <a:t> </a:t>
            </a:r>
            <a:r>
              <a:rPr lang="en-US" err="1"/>
              <a:t>har</a:t>
            </a:r>
            <a:r>
              <a:rPr lang="en-US"/>
              <a:t> </a:t>
            </a:r>
            <a:r>
              <a:rPr lang="en-US" err="1"/>
              <a:t>svårt</a:t>
            </a:r>
            <a:r>
              <a:rPr lang="en-US"/>
              <a:t> </a:t>
            </a:r>
            <a:r>
              <a:rPr lang="en-US" err="1"/>
              <a:t>att</a:t>
            </a:r>
            <a:r>
              <a:rPr lang="en-US"/>
              <a:t> </a:t>
            </a:r>
            <a:r>
              <a:rPr lang="en-US" err="1"/>
              <a:t>få</a:t>
            </a:r>
            <a:r>
              <a:rPr lang="en-US"/>
              <a:t> </a:t>
            </a:r>
            <a:r>
              <a:rPr lang="en-US" err="1"/>
              <a:t>jobb</a:t>
            </a:r>
            <a:r>
              <a:rPr lang="en-US"/>
              <a:t> </a:t>
            </a:r>
            <a:r>
              <a:rPr lang="en-US" err="1"/>
              <a:t>eller</a:t>
            </a:r>
            <a:r>
              <a:rPr lang="en-US"/>
              <a:t> </a:t>
            </a:r>
            <a:r>
              <a:rPr lang="en-US" err="1"/>
              <a:t>att</a:t>
            </a:r>
            <a:r>
              <a:rPr lang="en-US"/>
              <a:t> </a:t>
            </a:r>
            <a:r>
              <a:rPr lang="en-US" err="1"/>
              <a:t>få</a:t>
            </a:r>
            <a:r>
              <a:rPr lang="en-US"/>
              <a:t> </a:t>
            </a:r>
            <a:r>
              <a:rPr lang="en-US" err="1"/>
              <a:t>ersättning</a:t>
            </a:r>
            <a:r>
              <a:rPr lang="en-US"/>
              <a:t> </a:t>
            </a:r>
            <a:r>
              <a:rPr lang="en-US" err="1"/>
              <a:t>när</a:t>
            </a:r>
            <a:r>
              <a:rPr lang="en-US"/>
              <a:t> de till </a:t>
            </a:r>
            <a:r>
              <a:rPr lang="en-US" err="1"/>
              <a:t>exempel</a:t>
            </a:r>
            <a:r>
              <a:rPr lang="en-US"/>
              <a:t> </a:t>
            </a:r>
            <a:r>
              <a:rPr lang="en-US" err="1"/>
              <a:t>är</a:t>
            </a:r>
            <a:r>
              <a:rPr lang="en-US"/>
              <a:t> </a:t>
            </a:r>
            <a:r>
              <a:rPr lang="en-US" err="1"/>
              <a:t>föräldralediga</a:t>
            </a:r>
            <a:r>
              <a:rPr lang="en-US"/>
              <a:t>, </a:t>
            </a:r>
            <a:r>
              <a:rPr lang="en-US" err="1"/>
              <a:t>sjuka</a:t>
            </a:r>
            <a:r>
              <a:rPr lang="en-US"/>
              <a:t> </a:t>
            </a:r>
            <a:r>
              <a:rPr lang="en-US" err="1"/>
              <a:t>eller</a:t>
            </a:r>
            <a:r>
              <a:rPr lang="en-US"/>
              <a:t> </a:t>
            </a:r>
            <a:r>
              <a:rPr lang="en-US" err="1"/>
              <a:t>arbetslösa</a:t>
            </a:r>
            <a:r>
              <a:rPr lang="en-US"/>
              <a:t>. Det </a:t>
            </a:r>
            <a:r>
              <a:rPr lang="en-US" err="1"/>
              <a:t>påverkar</a:t>
            </a:r>
            <a:r>
              <a:rPr lang="en-US"/>
              <a:t> </a:t>
            </a:r>
            <a:r>
              <a:rPr lang="en-US" err="1"/>
              <a:t>familjens</a:t>
            </a:r>
            <a:r>
              <a:rPr lang="en-US"/>
              <a:t> </a:t>
            </a:r>
            <a:r>
              <a:rPr lang="en-US" err="1"/>
              <a:t>ekonomi</a:t>
            </a:r>
            <a:r>
              <a:rPr lang="en-US"/>
              <a:t>. Om man </a:t>
            </a:r>
            <a:r>
              <a:rPr lang="en-US" err="1"/>
              <a:t>inte</a:t>
            </a:r>
            <a:r>
              <a:rPr lang="en-US"/>
              <a:t> </a:t>
            </a:r>
            <a:r>
              <a:rPr lang="en-US" err="1"/>
              <a:t>har</a:t>
            </a:r>
            <a:r>
              <a:rPr lang="en-US"/>
              <a:t> </a:t>
            </a:r>
            <a:r>
              <a:rPr lang="en-US" err="1"/>
              <a:t>tillgång</a:t>
            </a:r>
            <a:r>
              <a:rPr lang="en-US"/>
              <a:t> till dessa </a:t>
            </a:r>
            <a:r>
              <a:rPr lang="en-US" err="1"/>
              <a:t>stöd</a:t>
            </a:r>
            <a:r>
              <a:rPr lang="en-US"/>
              <a:t> </a:t>
            </a:r>
            <a:r>
              <a:rPr lang="en-US" err="1"/>
              <a:t>kan</a:t>
            </a:r>
            <a:r>
              <a:rPr lang="en-US"/>
              <a:t> det </a:t>
            </a:r>
            <a:r>
              <a:rPr lang="en-US" err="1"/>
              <a:t>få</a:t>
            </a:r>
            <a:r>
              <a:rPr lang="en-US"/>
              <a:t> </a:t>
            </a:r>
            <a:r>
              <a:rPr lang="en-US" err="1"/>
              <a:t>stora</a:t>
            </a:r>
            <a:r>
              <a:rPr lang="en-US"/>
              <a:t> </a:t>
            </a:r>
            <a:r>
              <a:rPr lang="en-US" err="1"/>
              <a:t>konsekvenser</a:t>
            </a:r>
            <a:r>
              <a:rPr lang="en-US"/>
              <a:t>.  I Sverige </a:t>
            </a:r>
            <a:r>
              <a:rPr lang="en-US" err="1"/>
              <a:t>är</a:t>
            </a:r>
            <a:r>
              <a:rPr lang="en-US"/>
              <a:t> </a:t>
            </a:r>
            <a:r>
              <a:rPr lang="en-US" err="1"/>
              <a:t>skillnaderna</a:t>
            </a:r>
            <a:r>
              <a:rPr lang="en-US"/>
              <a:t> </a:t>
            </a:r>
            <a:r>
              <a:rPr lang="en-US" err="1"/>
              <a:t>mellan</a:t>
            </a:r>
            <a:r>
              <a:rPr lang="en-US"/>
              <a:t> </a:t>
            </a:r>
            <a:r>
              <a:rPr lang="en-US" err="1"/>
              <a:t>svenskfödda</a:t>
            </a:r>
            <a:r>
              <a:rPr lang="en-US"/>
              <a:t> och </a:t>
            </a:r>
            <a:r>
              <a:rPr lang="en-US" err="1"/>
              <a:t>utrikesfödda</a:t>
            </a:r>
            <a:r>
              <a:rPr lang="en-US"/>
              <a:t> </a:t>
            </a:r>
            <a:r>
              <a:rPr lang="en-US" err="1"/>
              <a:t>vuxna</a:t>
            </a:r>
            <a:r>
              <a:rPr lang="en-US"/>
              <a:t> </a:t>
            </a:r>
            <a:r>
              <a:rPr lang="en-US" err="1"/>
              <a:t>större</a:t>
            </a:r>
            <a:r>
              <a:rPr lang="en-US"/>
              <a:t> </a:t>
            </a:r>
            <a:r>
              <a:rPr lang="en-US" err="1"/>
              <a:t>än</a:t>
            </a:r>
            <a:r>
              <a:rPr lang="en-US"/>
              <a:t> i </a:t>
            </a:r>
            <a:r>
              <a:rPr lang="en-US" err="1"/>
              <a:t>många</a:t>
            </a:r>
            <a:r>
              <a:rPr lang="en-US"/>
              <a:t> </a:t>
            </a:r>
            <a:r>
              <a:rPr lang="en-US" err="1"/>
              <a:t>andra</a:t>
            </a:r>
            <a:r>
              <a:rPr lang="en-US"/>
              <a:t> </a:t>
            </a:r>
            <a:r>
              <a:rPr lang="en-US" err="1"/>
              <a:t>europeiska</a:t>
            </a:r>
            <a:r>
              <a:rPr lang="en-US"/>
              <a:t> </a:t>
            </a:r>
            <a:r>
              <a:rPr lang="en-US" err="1"/>
              <a:t>länder</a:t>
            </a:r>
            <a:r>
              <a:rPr lang="en-US"/>
              <a:t>, </a:t>
            </a:r>
            <a:r>
              <a:rPr lang="en-US" err="1"/>
              <a:t>både</a:t>
            </a:r>
            <a:r>
              <a:rPr lang="en-US"/>
              <a:t> </a:t>
            </a:r>
            <a:r>
              <a:rPr lang="en-US" err="1"/>
              <a:t>när</a:t>
            </a:r>
            <a:r>
              <a:rPr lang="en-US"/>
              <a:t> det </a:t>
            </a:r>
            <a:r>
              <a:rPr lang="en-US" err="1"/>
              <a:t>gäller</a:t>
            </a:r>
            <a:r>
              <a:rPr lang="en-US"/>
              <a:t> </a:t>
            </a:r>
            <a:r>
              <a:rPr lang="en-US" err="1"/>
              <a:t>arbete</a:t>
            </a:r>
            <a:r>
              <a:rPr lang="en-US"/>
              <a:t> och </a:t>
            </a:r>
            <a:r>
              <a:rPr lang="en-US" err="1"/>
              <a:t>inkomst</a:t>
            </a:r>
            <a:r>
              <a:rPr lang="en-US"/>
              <a:t>. Det </a:t>
            </a:r>
            <a:r>
              <a:rPr lang="en-US" err="1"/>
              <a:t>visar</a:t>
            </a:r>
            <a:r>
              <a:rPr lang="en-US"/>
              <a:t> </a:t>
            </a:r>
            <a:r>
              <a:rPr lang="en-US" err="1"/>
              <a:t>att</a:t>
            </a:r>
            <a:r>
              <a:rPr lang="en-US"/>
              <a:t> det </a:t>
            </a:r>
            <a:r>
              <a:rPr lang="en-US" err="1"/>
              <a:t>finns</a:t>
            </a:r>
            <a:r>
              <a:rPr lang="en-US"/>
              <a:t> </a:t>
            </a:r>
            <a:r>
              <a:rPr lang="en-US" err="1"/>
              <a:t>strukturella</a:t>
            </a:r>
            <a:r>
              <a:rPr lang="en-US"/>
              <a:t> problem i </a:t>
            </a:r>
            <a:r>
              <a:rPr lang="en-US" err="1"/>
              <a:t>hur</a:t>
            </a:r>
            <a:r>
              <a:rPr lang="en-US"/>
              <a:t> </a:t>
            </a:r>
            <a:r>
              <a:rPr lang="en-US" err="1"/>
              <a:t>etableringen</a:t>
            </a:r>
            <a:r>
              <a:rPr lang="en-US"/>
              <a:t> </a:t>
            </a:r>
            <a:r>
              <a:rPr lang="en-US" err="1"/>
              <a:t>fungerar</a:t>
            </a:r>
            <a:r>
              <a:rPr lang="en-US"/>
              <a:t> i Sverige, och det </a:t>
            </a:r>
            <a:r>
              <a:rPr lang="en-US" err="1"/>
              <a:t>påverkar</a:t>
            </a:r>
            <a:r>
              <a:rPr lang="en-US"/>
              <a:t> </a:t>
            </a:r>
            <a:r>
              <a:rPr lang="en-US" err="1"/>
              <a:t>också</a:t>
            </a:r>
            <a:r>
              <a:rPr lang="en-US"/>
              <a:t> </a:t>
            </a:r>
            <a:r>
              <a:rPr lang="en-US" err="1"/>
              <a:t>hur</a:t>
            </a:r>
            <a:r>
              <a:rPr lang="en-US"/>
              <a:t> </a:t>
            </a:r>
            <a:r>
              <a:rPr lang="en-US" err="1"/>
              <a:t>många</a:t>
            </a:r>
            <a:r>
              <a:rPr lang="en-US"/>
              <a:t> barn </a:t>
            </a:r>
            <a:r>
              <a:rPr lang="en-US" err="1"/>
              <a:t>som</a:t>
            </a:r>
            <a:r>
              <a:rPr lang="en-US"/>
              <a:t> lever i </a:t>
            </a:r>
            <a:r>
              <a:rPr lang="en-US" err="1"/>
              <a:t>fattigdom</a:t>
            </a:r>
            <a:r>
              <a:rPr lang="en-US"/>
              <a:t>.</a:t>
            </a:r>
          </a:p>
          <a:p>
            <a:endParaRPr lang="en-US"/>
          </a:p>
          <a:p>
            <a:endParaRPr lang="en-US"/>
          </a:p>
          <a:p>
            <a:endParaRPr lang="en-US"/>
          </a:p>
        </p:txBody>
      </p:sp>
      <p:sp>
        <p:nvSpPr>
          <p:cNvPr id="4" name="Date Placeholder 3"/>
          <p:cNvSpPr>
            <a:spLocks noGrp="1"/>
          </p:cNvSpPr>
          <p:nvPr>
            <p:ph type="dt" idx="1"/>
          </p:nvPr>
        </p:nvSpPr>
        <p:spPr/>
        <p:txBody>
          <a:bodyPr/>
          <a:lstStyle/>
          <a:p>
            <a:fld id="{D0164A73-71B3-4B38-B7DE-210C724A0AED}" type="datetime1">
              <a:rPr lang="LID4096" smtClean="0"/>
              <a:t>04/23/2026</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29</a:t>
            </a:fld>
            <a:endParaRPr lang="en-UK"/>
          </a:p>
        </p:txBody>
      </p:sp>
    </p:spTree>
    <p:extLst>
      <p:ext uri="{BB962C8B-B14F-4D97-AF65-F5344CB8AC3E}">
        <p14:creationId xmlns:p14="http://schemas.microsoft.com/office/powerpoint/2010/main" val="4129395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 </a:t>
            </a:r>
            <a:r>
              <a:rPr lang="sv-SE" i="1"/>
              <a:t>Visa resultat på regional nivå</a:t>
            </a:r>
          </a:p>
          <a:p>
            <a:endParaRPr lang="sv-SE"/>
          </a:p>
          <a:p>
            <a:r>
              <a:rPr lang="sv-SE"/>
              <a:t>Talarmanus:</a:t>
            </a:r>
          </a:p>
          <a:p>
            <a:r>
              <a:rPr lang="sv-SE"/>
              <a:t>Den procentuella skillnaden mellan det reviderade och tidigare måttet är störst i Norrbottens, Västerbottens och Västernorrlands län och minst i bl.a. Dalarnas, Jönköpings och Södermanlands län. </a:t>
            </a:r>
          </a:p>
          <a:p>
            <a:endParaRPr lang="sv-SE"/>
          </a:p>
          <a:p>
            <a:r>
              <a:rPr lang="sv-SE" b="1"/>
              <a:t>Inledande text för statistik på regional och kommunal nivå</a:t>
            </a:r>
          </a:p>
          <a:p>
            <a:r>
              <a:rPr lang="sv-SE"/>
              <a:t>Barn- och familjepolitiken är ett delat ansvar mellan stat och kommuner. Medan riksnivån anger de familjepolitiska ramvillkoren så är service, skola, fritid och kultur kommunernas ansvar. Barnfattigdomen varierar både mellan och inom Sveriges län och kommuner. Denna rapport baseras på data för alla folkbokförda barn och därför kan lokala variationer studeras. Fördelningen på länsnivå varierar högst avsevärt från Norrbottens län (8,5 procent) till Södermanlands län (18,2 procent)</a:t>
            </a:r>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31</a:t>
            </a:fld>
            <a:endParaRPr lang="en-UK"/>
          </a:p>
        </p:txBody>
      </p:sp>
    </p:spTree>
    <p:extLst>
      <p:ext uri="{BB962C8B-B14F-4D97-AF65-F5344CB8AC3E}">
        <p14:creationId xmlns:p14="http://schemas.microsoft.com/office/powerpoint/2010/main" val="2335539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 </a:t>
            </a:r>
            <a:r>
              <a:rPr lang="sv-SE" i="1"/>
              <a:t>Visa de 10 kommuner med högst barnfattigdom.</a:t>
            </a:r>
          </a:p>
          <a:p>
            <a:endParaRPr lang="sv-SE"/>
          </a:p>
          <a:p>
            <a:r>
              <a:rPr lang="sv-SE"/>
              <a:t>Talarmanus:</a:t>
            </a:r>
            <a:endParaRPr lang="sv-SE" b="1">
              <a:latin typeface="Lato"/>
              <a:ea typeface="Calibri"/>
              <a:cs typeface="Calibri"/>
            </a:endParaRPr>
          </a:p>
          <a:p>
            <a:pPr>
              <a:lnSpc>
                <a:spcPct val="150000"/>
              </a:lnSpc>
            </a:pPr>
            <a:r>
              <a:rPr lang="sv-SE" b="0">
                <a:latin typeface="Lato"/>
                <a:ea typeface="Calibri"/>
                <a:cs typeface="Calibri"/>
              </a:rPr>
              <a:t>Stora skillnader mellan Sveriges kommuner. </a:t>
            </a:r>
            <a:endParaRPr lang="sv-SE" sz="1200" b="0">
              <a:latin typeface="Lato"/>
              <a:ea typeface="Calibri"/>
              <a:cs typeface="Calibri"/>
            </a:endParaRPr>
          </a:p>
          <a:p>
            <a:pPr>
              <a:lnSpc>
                <a:spcPct val="150000"/>
              </a:lnSpc>
            </a:pPr>
            <a:r>
              <a:rPr lang="sv-SE" sz="1200" b="0">
                <a:latin typeface="Lato"/>
                <a:ea typeface="Calibri"/>
                <a:cs typeface="Calibri"/>
              </a:rPr>
              <a:t>Högst: </a:t>
            </a:r>
            <a:r>
              <a:rPr lang="sv-SE" sz="1200">
                <a:latin typeface="Lato"/>
                <a:ea typeface="Calibri"/>
                <a:cs typeface="Calibri"/>
              </a:rPr>
              <a:t>Perstorp (30,6 %), Hällefors (30,5 %), Högsby (30,3 %) </a:t>
            </a:r>
          </a:p>
          <a:p>
            <a:pPr>
              <a:lnSpc>
                <a:spcPct val="150000"/>
              </a:lnSpc>
            </a:pPr>
            <a:endParaRPr lang="sv-SE" sz="1200">
              <a:latin typeface="Lato"/>
              <a:ea typeface="Calibri"/>
              <a:cs typeface="Calibri"/>
            </a:endParaRPr>
          </a:p>
          <a:p>
            <a:pPr>
              <a:lnSpc>
                <a:spcPct val="100000"/>
              </a:lnSpc>
            </a:pPr>
            <a:endParaRPr lang="sv-SE" sz="1100">
              <a:ea typeface="+mn-lt"/>
              <a:cs typeface="+mn-lt"/>
            </a:endParaRPr>
          </a:p>
          <a:p>
            <a:endParaRPr lang="sv-SE"/>
          </a:p>
        </p:txBody>
      </p:sp>
      <p:sp>
        <p:nvSpPr>
          <p:cNvPr id="4" name="Platshållare för bildnummer 3"/>
          <p:cNvSpPr>
            <a:spLocks noGrp="1"/>
          </p:cNvSpPr>
          <p:nvPr>
            <p:ph type="sldNum" sz="quarter" idx="5"/>
          </p:nvPr>
        </p:nvSpPr>
        <p:spPr/>
        <p:txBody>
          <a:bodyPr/>
          <a:lstStyle/>
          <a:p>
            <a:fld id="{E87833F4-1805-4DDE-B808-554DB556A043}" type="slidenum">
              <a:rPr lang="sv-SE" smtClean="0"/>
              <a:t>32</a:t>
            </a:fld>
            <a:endParaRPr lang="sv-SE"/>
          </a:p>
        </p:txBody>
      </p:sp>
    </p:spTree>
    <p:extLst>
      <p:ext uri="{BB962C8B-B14F-4D97-AF65-F5344CB8AC3E}">
        <p14:creationId xmlns:p14="http://schemas.microsoft.com/office/powerpoint/2010/main" val="2875902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2DA8F-CDC9-17D9-28DC-2ED28C53F5C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7CAAD3-320D-D28A-C870-A7210437DC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95EC555-57C2-E31F-FC1D-470B31363EB6}"/>
              </a:ext>
            </a:extLst>
          </p:cNvPr>
          <p:cNvSpPr>
            <a:spLocks noGrp="1"/>
          </p:cNvSpPr>
          <p:nvPr>
            <p:ph type="body" idx="1"/>
          </p:nvPr>
        </p:nvSpPr>
        <p:spPr/>
        <p:txBody>
          <a:bodyPr/>
          <a:lstStyle/>
          <a:p>
            <a:r>
              <a:rPr lang="sv-SE"/>
              <a:t>Syfte med bilden: </a:t>
            </a:r>
            <a:r>
              <a:rPr lang="sv-SE" i="1"/>
              <a:t>Visa de 10 kommuner med lägst barnfattigdom.</a:t>
            </a:r>
          </a:p>
          <a:p>
            <a:endParaRPr lang="sv-SE"/>
          </a:p>
          <a:p>
            <a:r>
              <a:rPr lang="sv-SE"/>
              <a:t>Talarmanus:</a:t>
            </a:r>
            <a:endParaRPr lang="sv-SE" sz="1200" b="1"/>
          </a:p>
          <a:p>
            <a:pPr marL="0" marR="0" lvl="0" indent="0" algn="l" defTabSz="914400" rtl="0" eaLnBrk="1" fontAlgn="auto" latinLnBrk="0" hangingPunct="1">
              <a:lnSpc>
                <a:spcPct val="150000"/>
              </a:lnSpc>
              <a:spcBef>
                <a:spcPts val="0"/>
              </a:spcBef>
              <a:spcAft>
                <a:spcPts val="0"/>
              </a:spcAft>
              <a:buClrTx/>
              <a:buSzTx/>
              <a:buFontTx/>
              <a:buNone/>
              <a:tabLst/>
              <a:defRPr/>
            </a:pPr>
            <a:r>
              <a:rPr lang="sv-SE" sz="1200" b="1"/>
              <a:t>Lägst</a:t>
            </a:r>
            <a:r>
              <a:rPr lang="sv-SE" sz="1200"/>
              <a:t>: Vellinge (3,1 %), Täby (3,6 %), Lerum (3,9 %)</a:t>
            </a:r>
          </a:p>
          <a:p>
            <a:pPr>
              <a:lnSpc>
                <a:spcPct val="150000"/>
              </a:lnSpc>
            </a:pPr>
            <a:endParaRPr lang="sv-SE" sz="1200">
              <a:latin typeface="Lato"/>
              <a:ea typeface="Calibri"/>
              <a:cs typeface="Calibri"/>
            </a:endParaRPr>
          </a:p>
          <a:p>
            <a:pPr>
              <a:lnSpc>
                <a:spcPct val="100000"/>
              </a:lnSpc>
            </a:pPr>
            <a:endParaRPr lang="sv-SE" sz="1100">
              <a:ea typeface="+mn-lt"/>
              <a:cs typeface="+mn-lt"/>
            </a:endParaRPr>
          </a:p>
          <a:p>
            <a:endParaRPr lang="sv-SE"/>
          </a:p>
        </p:txBody>
      </p:sp>
      <p:sp>
        <p:nvSpPr>
          <p:cNvPr id="4" name="Platshållare för bildnummer 3">
            <a:extLst>
              <a:ext uri="{FF2B5EF4-FFF2-40B4-BE49-F238E27FC236}">
                <a16:creationId xmlns:a16="http://schemas.microsoft.com/office/drawing/2014/main" id="{9AA35529-1769-9F0E-2417-E4E978F0CB9A}"/>
              </a:ext>
            </a:extLst>
          </p:cNvPr>
          <p:cNvSpPr>
            <a:spLocks noGrp="1"/>
          </p:cNvSpPr>
          <p:nvPr>
            <p:ph type="sldNum" sz="quarter" idx="5"/>
          </p:nvPr>
        </p:nvSpPr>
        <p:spPr/>
        <p:txBody>
          <a:bodyPr/>
          <a:lstStyle/>
          <a:p>
            <a:fld id="{E87833F4-1805-4DDE-B808-554DB556A043}" type="slidenum">
              <a:rPr lang="sv-SE" smtClean="0"/>
              <a:t>33</a:t>
            </a:fld>
            <a:endParaRPr lang="sv-SE"/>
          </a:p>
        </p:txBody>
      </p:sp>
    </p:spTree>
    <p:extLst>
      <p:ext uri="{BB962C8B-B14F-4D97-AF65-F5344CB8AC3E}">
        <p14:creationId xmlns:p14="http://schemas.microsoft.com/office/powerpoint/2010/main" val="1150336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93842-297B-288B-B2F2-E15A7AFE695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0A56D8-1E89-9BF6-0EE7-13A3F925A8A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B8A739-7644-B26E-7B6F-291DBF712D27}"/>
              </a:ext>
            </a:extLst>
          </p:cNvPr>
          <p:cNvSpPr>
            <a:spLocks noGrp="1"/>
          </p:cNvSpPr>
          <p:nvPr>
            <p:ph type="body" idx="1"/>
          </p:nvPr>
        </p:nvSpPr>
        <p:spPr/>
        <p:txBody>
          <a:bodyPr/>
          <a:lstStyle/>
          <a:p>
            <a:r>
              <a:rPr lang="sv-SE"/>
              <a:t>Syfte med bilden: </a:t>
            </a:r>
            <a:r>
              <a:rPr lang="sv-SE" i="1"/>
              <a:t>Visa skillnader inom storstäderna</a:t>
            </a:r>
          </a:p>
          <a:p>
            <a:endParaRPr lang="sv-SE"/>
          </a:p>
          <a:p>
            <a:r>
              <a:rPr lang="sv-SE"/>
              <a:t>Talarmanus:</a:t>
            </a:r>
            <a:endParaRPr lang="sv-SE" b="1">
              <a:latin typeface="+mn-lt"/>
              <a:ea typeface="Calibri"/>
              <a:cs typeface="Calibri"/>
            </a:endParaRPr>
          </a:p>
          <a:p>
            <a:pPr>
              <a:lnSpc>
                <a:spcPct val="150000"/>
              </a:lnSpc>
            </a:pPr>
            <a:r>
              <a:rPr lang="sv-SE" b="1">
                <a:latin typeface="Lato"/>
                <a:ea typeface="Calibri"/>
                <a:cs typeface="Calibri"/>
              </a:rPr>
              <a:t>Skillnader är stora mellan stadsdelar i storstäderna Stockholm, Göteborg och Malmö</a:t>
            </a:r>
          </a:p>
          <a:p>
            <a:pPr>
              <a:lnSpc>
                <a:spcPct val="150000"/>
              </a:lnSpc>
            </a:pPr>
            <a:endParaRPr lang="sv-SE" b="1">
              <a:latin typeface="Lato"/>
              <a:ea typeface="Calibri"/>
              <a:cs typeface="Calibri"/>
            </a:endParaRPr>
          </a:p>
          <a:p>
            <a:pPr>
              <a:lnSpc>
                <a:spcPct val="150000"/>
              </a:lnSpc>
            </a:pPr>
            <a:r>
              <a:rPr lang="sv-SE" b="1">
                <a:latin typeface="Lato"/>
                <a:ea typeface="Calibri"/>
                <a:cs typeface="Calibri"/>
              </a:rPr>
              <a:t>HÖGST I ROSENGÅRD – där 6 av 10 barn </a:t>
            </a:r>
          </a:p>
          <a:p>
            <a:pPr>
              <a:lnSpc>
                <a:spcPct val="150000"/>
              </a:lnSpc>
            </a:pPr>
            <a:r>
              <a:rPr lang="sv-SE" b="1">
                <a:latin typeface="Lato"/>
                <a:ea typeface="Calibri"/>
                <a:cs typeface="Calibri"/>
              </a:rPr>
              <a:t>Och lägst i Kungsholmen </a:t>
            </a:r>
          </a:p>
          <a:p>
            <a:pPr>
              <a:lnSpc>
                <a:spcPct val="100000"/>
              </a:lnSpc>
            </a:pPr>
            <a:endParaRPr lang="sv-SE" sz="110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Barnfattigdomen varierar kraftigt mellan Sveriges kommuner, där lokala faktorer som arbetsmarknad, bostäder, utbildning och flyktingmottagande påverkar nivåerna. År 2023 låg barnfattigdomen mellan 3,1 procent (Vellinge) och 30,6 procent (Perstorp). I 98 kommuner låg den över 15 procent och i 9 kommuner lever minst vart fjärde barn i ekonomisk utsatthet. </a:t>
            </a:r>
          </a:p>
          <a:p>
            <a:endParaRPr lang="sv-SE"/>
          </a:p>
          <a:p>
            <a:r>
              <a:rPr lang="sv-SE"/>
              <a:t>I Sveriges tre storstäder finns både flera av landets allra mest ekonomisk utsatta som mest ekonomiskt välmående områden. Skillnaderna inom storstäderna är betydligt större än skillnaderna mellan Sveriges kommuner. Samtidigt skiljer sig de tre storstäderna avsevärt åt när det gäller barnfattigdom. Göteborg är den storstad som ligger närmast </a:t>
            </a:r>
            <a:r>
              <a:rPr lang="sv-SE" err="1"/>
              <a:t>riksutvecklingen</a:t>
            </a:r>
            <a:r>
              <a:rPr lang="sv-SE"/>
              <a:t> med 15,7 procents barnfattigdom år 2023. Stockholm ligger betydligt lägre med 11,1 procent medan Malmö ligger klart högre med 26,0 procent. Malmö är fortfarande den storstad i landet som har bland de högsta nivåerna i landet och oavsett beräkningssätt har Malmö mer än dubbelt så hög barnfattigdom som Stockholm.</a:t>
            </a:r>
          </a:p>
          <a:p>
            <a:endParaRPr lang="sv-SE"/>
          </a:p>
          <a:p>
            <a:r>
              <a:rPr lang="sv-SE"/>
              <a:t>Storstädernas segregerade bostads- och inkomststrukturer slår tydligt igenom i dessa resultat kring barnfattigdomens utbredning. Skillnaderna mellan stadsdelar med lägst och högst barnfattigdom, som Kungsholmen med 3,2 procent och Rosengård med 59,4 procent, illustrerar de markant ojämlika livsvillkor som finns i barns ekonomiska och materiella uppväxtvillkor i storstäderna. Dessa sociogeografiska mönster i storstäderna är tämligen beständiga över tid. Genom att jämföra med tidigare årsrapporter och data från millennieskiftet, kan vi se att det är samma stadsdelar i storstäderna som har hög barnfattigdom.</a:t>
            </a:r>
          </a:p>
          <a:p>
            <a:endParaRPr lang="sv-SE"/>
          </a:p>
        </p:txBody>
      </p:sp>
      <p:sp>
        <p:nvSpPr>
          <p:cNvPr id="4" name="Platshållare för bildnummer 3">
            <a:extLst>
              <a:ext uri="{FF2B5EF4-FFF2-40B4-BE49-F238E27FC236}">
                <a16:creationId xmlns:a16="http://schemas.microsoft.com/office/drawing/2014/main" id="{127F41BC-45A9-5FFB-7605-5CC8F0CA8FA3}"/>
              </a:ext>
            </a:extLst>
          </p:cNvPr>
          <p:cNvSpPr>
            <a:spLocks noGrp="1"/>
          </p:cNvSpPr>
          <p:nvPr>
            <p:ph type="sldNum" sz="quarter" idx="5"/>
          </p:nvPr>
        </p:nvSpPr>
        <p:spPr/>
        <p:txBody>
          <a:bodyPr/>
          <a:lstStyle/>
          <a:p>
            <a:fld id="{E87833F4-1805-4DDE-B808-554DB556A043}" type="slidenum">
              <a:rPr lang="sv-SE" smtClean="0"/>
              <a:t>34</a:t>
            </a:fld>
            <a:endParaRPr lang="sv-SE"/>
          </a:p>
        </p:txBody>
      </p:sp>
    </p:spTree>
    <p:extLst>
      <p:ext uri="{BB962C8B-B14F-4D97-AF65-F5344CB8AC3E}">
        <p14:creationId xmlns:p14="http://schemas.microsoft.com/office/powerpoint/2010/main" val="277715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a:solidFill>
                  <a:schemeClr val="tx1"/>
                </a:solidFill>
                <a:effectLst/>
                <a:latin typeface="+mn-lt"/>
              </a:rPr>
              <a:t>Vad ÄR då barnfattigdom?  </a:t>
            </a:r>
            <a:r>
              <a:rPr lang="sv-SE" sz="1200" b="1" i="0" kern="1200">
                <a:solidFill>
                  <a:schemeClr val="tx1"/>
                </a:solidFill>
                <a:effectLst/>
                <a:latin typeface="+mn-lt"/>
                <a:ea typeface="+mn-ea"/>
                <a:cs typeface="+mn-cs"/>
              </a:rPr>
              <a:t>Barnfattigdom i Sverige innebär att ens familj har svårt att få pengarna att räcka till nödvändiga utgifter för hushållet och för att täcka barns barnens basala behov. </a:t>
            </a:r>
          </a:p>
          <a:p>
            <a:endParaRPr lang="sv-SE"/>
          </a:p>
          <a:p>
            <a:r>
              <a:rPr lang="sv-SE" b="1"/>
              <a:t>Konsekvenserna av barnfattigdom är många och kan se ut på flera olika sätt för olika familjer. En del familjer har svårt på flera plan medan andra med vissa, kanske de mer sociala dimensionerna av fattigdom. </a:t>
            </a:r>
          </a:p>
          <a:p>
            <a:endParaRPr lang="sv-SE" b="1"/>
          </a:p>
          <a:p>
            <a:endParaRPr lang="sv-SE" b="1"/>
          </a:p>
          <a:p>
            <a:r>
              <a:rPr lang="sv-SE" b="1"/>
              <a:t>Trångboddhet är vanligt. Att syskon behöver dela rum, eller dela rum med förälder, vilket leder till sämre skolresultat </a:t>
            </a:r>
            <a:r>
              <a:rPr lang="sv-SE" b="1" err="1"/>
              <a:t>pga</a:t>
            </a:r>
            <a:r>
              <a:rPr lang="sv-SE" b="1"/>
              <a:t> bristande </a:t>
            </a:r>
            <a:r>
              <a:rPr lang="sv-SE" b="1" err="1"/>
              <a:t>studiero</a:t>
            </a:r>
            <a:r>
              <a:rPr lang="sv-SE" b="1"/>
              <a:t>. I värsta fall – handlar det om bostadslöshet, vi har sett senaste åren att vräkningar av barnfamiljer ökar och hyresskuld är den vanligaste orsaken.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a:solidFill>
                  <a:schemeClr val="tx1"/>
                </a:solidFill>
                <a:effectLst/>
                <a:latin typeface="+mn-lt"/>
                <a:ea typeface="+mn-ea"/>
                <a:cs typeface="+mn-cs"/>
              </a:rPr>
              <a:t>En att annat basalt behov är mat. Det kan handla om att familjen inte har råd att köpa näringsrik mat, eller rent av att det saknas tillräckligt med mat i slutet av månaden. Hälften av ensamstående föräldrar med lägre inkomster svarar i vår mätning som vi gjort med andra </a:t>
            </a:r>
            <a:r>
              <a:rPr lang="sv-SE" sz="1200" b="1" i="0" kern="1200" err="1">
                <a:solidFill>
                  <a:schemeClr val="tx1"/>
                </a:solidFill>
                <a:effectLst/>
                <a:latin typeface="+mn-lt"/>
                <a:ea typeface="+mn-ea"/>
                <a:cs typeface="+mn-cs"/>
              </a:rPr>
              <a:t>civilsamhällesorgansiationer</a:t>
            </a:r>
            <a:r>
              <a:rPr lang="sv-SE" sz="1200" b="1" i="0" kern="1200">
                <a:solidFill>
                  <a:schemeClr val="tx1"/>
                </a:solidFill>
                <a:effectLst/>
                <a:latin typeface="+mn-lt"/>
                <a:ea typeface="+mn-ea"/>
                <a:cs typeface="+mn-cs"/>
              </a:rPr>
              <a:t> att de inte har råd att köpa tillräckligt med mat. </a:t>
            </a:r>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a:solidFill>
                  <a:schemeClr val="tx1"/>
                </a:solidFill>
                <a:effectLst/>
                <a:latin typeface="+mn-lt"/>
                <a:ea typeface="+mn-ea"/>
                <a:cs typeface="+mn-cs"/>
              </a:rPr>
              <a:t>De andra symbolerna här handlar just om möjlighet till meningsfulla </a:t>
            </a:r>
            <a:r>
              <a:rPr lang="sv-SE" sz="1200" b="1" i="0" kern="1200" err="1">
                <a:solidFill>
                  <a:schemeClr val="tx1"/>
                </a:solidFill>
                <a:effectLst/>
                <a:latin typeface="+mn-lt"/>
                <a:ea typeface="+mn-ea"/>
                <a:cs typeface="+mn-cs"/>
              </a:rPr>
              <a:t>fritidsaktiviter</a:t>
            </a:r>
            <a:r>
              <a:rPr lang="sv-SE" sz="1200" b="1" i="0" kern="1200">
                <a:solidFill>
                  <a:schemeClr val="tx1"/>
                </a:solidFill>
                <a:effectLst/>
                <a:latin typeface="+mn-lt"/>
                <a:ea typeface="+mn-ea"/>
                <a:cs typeface="+mn-cs"/>
              </a:rPr>
              <a:t> och delta i sociala sammanhang – vilket ofta </a:t>
            </a:r>
            <a:endParaRPr lang="sv-SE"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ndParaRPr>
          </a:p>
          <a:p>
            <a:pPr rtl="0" fontAlgn="base"/>
            <a:r>
              <a:rPr lang="sv-SE" sz="1200" b="1" i="0" kern="1200">
                <a:solidFill>
                  <a:schemeClr val="tx1"/>
                </a:solidFill>
                <a:effectLst/>
                <a:latin typeface="+mn-lt"/>
                <a:ea typeface="+mn-ea"/>
                <a:cs typeface="+mn-cs"/>
              </a:rPr>
              <a:t>Fysisk och psykisk ohälsa</a:t>
            </a:r>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Barn i ekonomiskt utsatta familjer löper högre risk att drabbas av både fysisk och psykisk ohälsa. Stress, oro och brist på resurser påverkar deras välbefinnande negativt.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1" i="0" kern="1200">
                <a:solidFill>
                  <a:schemeClr val="tx1"/>
                </a:solidFill>
                <a:effectLst/>
                <a:latin typeface="+mn-lt"/>
                <a:ea typeface="+mn-ea"/>
                <a:cs typeface="+mn-cs"/>
              </a:rPr>
              <a:t>Dåliga skolresultat</a:t>
            </a:r>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Ekonomisk utsatthet kan leda till sämre skolresultat, bland annat på grund av brist på </a:t>
            </a:r>
            <a:r>
              <a:rPr lang="sv-SE" sz="1200" b="0" i="0" kern="1200" err="1">
                <a:solidFill>
                  <a:schemeClr val="tx1"/>
                </a:solidFill>
                <a:effectLst/>
                <a:latin typeface="+mn-lt"/>
                <a:ea typeface="+mn-ea"/>
                <a:cs typeface="+mn-cs"/>
              </a:rPr>
              <a:t>studiero</a:t>
            </a:r>
            <a:r>
              <a:rPr lang="sv-SE" sz="1200" b="0" i="0" kern="1200">
                <a:solidFill>
                  <a:schemeClr val="tx1"/>
                </a:solidFill>
                <a:effectLst/>
                <a:latin typeface="+mn-lt"/>
                <a:ea typeface="+mn-ea"/>
                <a:cs typeface="+mn-cs"/>
              </a:rPr>
              <a:t>, resurser som böcker och teknik, samt frånvaro från skolan.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1" i="0" kern="1200">
                <a:solidFill>
                  <a:schemeClr val="tx1"/>
                </a:solidFill>
                <a:effectLst/>
                <a:latin typeface="+mn-lt"/>
                <a:ea typeface="+mn-ea"/>
                <a:cs typeface="+mn-cs"/>
              </a:rPr>
              <a:t>Social exkludering</a:t>
            </a:r>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Barn som inte har råd att delta i fritidsaktiviteter eller sociala sammanhang med jämnåriga riskerar att hamna utanför gemenskapen. Detta påverkar deras självkänsla och sociala utveckling.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endParaRPr lang="sv-SE" sz="1200" b="0" i="0"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ndParaRPr>
          </a:p>
          <a:p>
            <a:pPr>
              <a:defRPr/>
            </a:pPr>
            <a:endParaRPr lang="sv-SE" sz="1200" kern="1200">
              <a:solidFill>
                <a:schemeClr val="tx1"/>
              </a:solidFill>
              <a:effectLst/>
              <a:latin typeface="+mn-lt"/>
              <a:ea typeface="+mn-ea"/>
              <a:cs typeface="+mn-cs"/>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1531738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a:latin typeface="Calibri"/>
                <a:ea typeface="Calibri"/>
                <a:cs typeface="Calibri"/>
              </a:rPr>
              <a:t>Syfte med bilden: </a:t>
            </a:r>
            <a:r>
              <a:rPr lang="sv-SE" i="1" noProof="0">
                <a:latin typeface="Calibri"/>
                <a:ea typeface="Calibri"/>
                <a:cs typeface="Calibri"/>
              </a:rPr>
              <a:t>Visa hur barnfattigdomen ser ut Stockholm samt hur den skiljer sig mot det tidigare måttet. </a:t>
            </a:r>
          </a:p>
          <a:p>
            <a:endParaRPr lang="sv-SE"/>
          </a:p>
          <a:p>
            <a:r>
              <a:rPr lang="sv-SE"/>
              <a:t>Talarmanus: </a:t>
            </a:r>
            <a:endParaRPr lang="sv-SE">
              <a:ea typeface="Lato"/>
              <a:cs typeface="Lato"/>
            </a:endParaRPr>
          </a:p>
          <a:p>
            <a:r>
              <a:rPr lang="sv-SE"/>
              <a:t>I Stockholm har åtta av fjorton stadsdelar en barnfattigdom som understiger 10 procent enligt det reviderade måttet. En stadsdel (Rinkeby-Kista) har 36,4 procent och två stadsdelar (Skärholmen och Spånga-Tensta) har nivåer över 25 procent. Lägst är den på Kungsholmen med 3,2 procent. </a:t>
            </a:r>
            <a:endParaRPr lang="sv-SE">
              <a:ea typeface="Lato"/>
              <a:cs typeface="Lato"/>
            </a:endParaRPr>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35</a:t>
            </a:fld>
            <a:endParaRPr lang="en-UK"/>
          </a:p>
        </p:txBody>
      </p:sp>
    </p:spTree>
    <p:extLst>
      <p:ext uri="{BB962C8B-B14F-4D97-AF65-F5344CB8AC3E}">
        <p14:creationId xmlns:p14="http://schemas.microsoft.com/office/powerpoint/2010/main" val="4022163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a:latin typeface="Calibri"/>
                <a:ea typeface="Calibri"/>
                <a:cs typeface="Calibri"/>
              </a:rPr>
              <a:t>Syfte med bilden:</a:t>
            </a:r>
            <a:r>
              <a:rPr lang="sv-SE" i="1" noProof="0">
                <a:latin typeface="Calibri"/>
                <a:ea typeface="Calibri"/>
                <a:cs typeface="Calibri"/>
              </a:rPr>
              <a:t> Visa hur barnfattigdomen ser ut Göteborg samt hur den skiljer sig mot det tidigare måttet. </a:t>
            </a:r>
          </a:p>
          <a:p>
            <a:endParaRPr lang="sv-SE"/>
          </a:p>
          <a:p>
            <a:r>
              <a:rPr lang="sv-SE"/>
              <a:t>Talarmanus: </a:t>
            </a:r>
            <a:endParaRPr lang="sv-SE">
              <a:ea typeface="Lato"/>
              <a:cs typeface="Lato"/>
            </a:endParaRPr>
          </a:p>
          <a:p>
            <a:r>
              <a:rPr lang="sv-SE"/>
              <a:t>I Göteborg har fem av tio stadsdelar ett resultat som understiger 10 procent. Den ekonomiska utsattheten bland barn är som störst i Angered med 35,2 procent och i Östra Göteborg med 30,8 procent. Lägst är den i Örgryte-Härlanda med 7,9 procent. </a:t>
            </a:r>
            <a:endParaRPr lang="sv-SE">
              <a:ea typeface="Lato"/>
              <a:cs typeface="Lato"/>
            </a:endParaRPr>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36</a:t>
            </a:fld>
            <a:endParaRPr lang="en-UK"/>
          </a:p>
        </p:txBody>
      </p:sp>
    </p:spTree>
    <p:extLst>
      <p:ext uri="{BB962C8B-B14F-4D97-AF65-F5344CB8AC3E}">
        <p14:creationId xmlns:p14="http://schemas.microsoft.com/office/powerpoint/2010/main" val="3472286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a:latin typeface="Calibri"/>
                <a:ea typeface="Calibri"/>
                <a:cs typeface="Calibri"/>
              </a:rPr>
              <a:t>Syfte med bilden: </a:t>
            </a:r>
            <a:r>
              <a:rPr lang="sv-SE" i="1" noProof="0">
                <a:latin typeface="Calibri"/>
                <a:ea typeface="Calibri"/>
                <a:cs typeface="Calibri"/>
              </a:rPr>
              <a:t>Visa hur barnfattigdomen ser ut i Malmö samt hur den skiljer sig mot det tidigare måttet. </a:t>
            </a:r>
          </a:p>
          <a:p>
            <a:endParaRPr lang="sv-SE"/>
          </a:p>
          <a:p>
            <a:r>
              <a:rPr lang="sv-SE"/>
              <a:t>Talarmanus: </a:t>
            </a:r>
            <a:endParaRPr lang="sv-SE">
              <a:ea typeface="Lato"/>
              <a:cs typeface="Lato"/>
            </a:endParaRPr>
          </a:p>
          <a:p>
            <a:r>
              <a:rPr lang="sv-SE"/>
              <a:t>I Malmö har betydligt fler stadsdelar oroväckande höga nivåer av barnfattigdom. I samtliga stadsdelar lever minst vart tionde barn i ekonomisk utsatthet och i fem stadsdelar lever minst vart femte barn i fattigdom. I Rosengård är barnfattigdomen fortfarande mest utbredd, där sex av tio barn lever i ekonomisk utsatthet. Även landets andra och tredje storstadsområde med högst barnfattigdom återfinns i Malmö: Fosie med 42,2 procent och Södra innerstaden med 38,6 procent. Lägst är den i </a:t>
            </a:r>
            <a:r>
              <a:rPr lang="sv-SE" err="1"/>
              <a:t>Husie</a:t>
            </a:r>
            <a:r>
              <a:rPr lang="sv-SE"/>
              <a:t> med 10,7 procent. </a:t>
            </a:r>
            <a:endParaRPr lang="sv-SE">
              <a:ea typeface="Lato"/>
              <a:cs typeface="Lato"/>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37</a:t>
            </a:fld>
            <a:endParaRPr lang="en-UK"/>
          </a:p>
        </p:txBody>
      </p:sp>
    </p:spTree>
    <p:extLst>
      <p:ext uri="{BB962C8B-B14F-4D97-AF65-F5344CB8AC3E}">
        <p14:creationId xmlns:p14="http://schemas.microsoft.com/office/powerpoint/2010/main" val="2136998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 </a:t>
            </a:r>
            <a:r>
              <a:rPr lang="sv-SE" i="1"/>
              <a:t>Här kan ni synliggöra lokala/regionala siffror och kommentera dem. </a:t>
            </a:r>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38</a:t>
            </a:fld>
            <a:endParaRPr lang="en-UK"/>
          </a:p>
        </p:txBody>
      </p:sp>
    </p:spTree>
    <p:extLst>
      <p:ext uri="{BB962C8B-B14F-4D97-AF65-F5344CB8AC3E}">
        <p14:creationId xmlns:p14="http://schemas.microsoft.com/office/powerpoint/2010/main" val="3248352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 </a:t>
            </a:r>
            <a:r>
              <a:rPr lang="sv-SE" i="1"/>
              <a:t>Berätta om </a:t>
            </a:r>
            <a:r>
              <a:rPr lang="sv-SE" sz="1200" b="0" i="1" kern="1200">
                <a:solidFill>
                  <a:schemeClr val="tx1"/>
                </a:solidFill>
                <a:effectLst/>
                <a:latin typeface="+mn-lt"/>
                <a:ea typeface="+mn-ea"/>
                <a:cs typeface="+mn-cs"/>
              </a:rPr>
              <a:t>undersökning om Barnfamiljers ekonomiska svårigheter </a:t>
            </a:r>
            <a:endParaRPr lang="sv-SE" i="1"/>
          </a:p>
          <a:p>
            <a:endParaRPr lang="sv-SE"/>
          </a:p>
          <a:p>
            <a:r>
              <a:rPr lang="sv-SE"/>
              <a:t>Talarmanus:</a:t>
            </a:r>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Vår nya undersökning om Barnfamiljers ekonomiska svårigheter visar en ökande klyfta i levnadsstandard mellan barnfamiljer med låga inkomster och familjer med stabilare ekonomi.</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Undersökningen gör vi fjärde året i rad och är genomförd av </a:t>
            </a:r>
            <a:r>
              <a:rPr lang="sv-SE" sz="1200" b="0" i="0" kern="1200" err="1">
                <a:solidFill>
                  <a:schemeClr val="tx1"/>
                </a:solidFill>
                <a:effectLst/>
                <a:latin typeface="+mn-lt"/>
                <a:ea typeface="+mn-ea"/>
                <a:cs typeface="+mn-cs"/>
              </a:rPr>
              <a:t>Verian</a:t>
            </a:r>
            <a:r>
              <a:rPr lang="sv-SE" sz="1200" b="0" i="0" kern="1200">
                <a:solidFill>
                  <a:schemeClr val="tx1"/>
                </a:solidFill>
                <a:effectLst/>
                <a:latin typeface="+mn-lt"/>
                <a:ea typeface="+mn-ea"/>
                <a:cs typeface="+mn-cs"/>
              </a:rPr>
              <a:t> (tidigare Sifo) på uppdrag av Rädda Barnen, Hyresgästföreningen, Majblomman och Röda Korset. </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Undersökningen gjordes av </a:t>
            </a:r>
            <a:r>
              <a:rPr lang="sv-SE" sz="1200" b="0" i="0" kern="1200" err="1">
                <a:solidFill>
                  <a:schemeClr val="tx1"/>
                </a:solidFill>
                <a:effectLst/>
                <a:latin typeface="+mn-lt"/>
                <a:ea typeface="+mn-ea"/>
                <a:cs typeface="+mn-cs"/>
              </a:rPr>
              <a:t>Verian</a:t>
            </a:r>
            <a:r>
              <a:rPr lang="sv-SE" sz="1200" b="0" i="0" kern="1200">
                <a:solidFill>
                  <a:schemeClr val="tx1"/>
                </a:solidFill>
                <a:effectLst/>
                <a:latin typeface="+mn-lt"/>
                <a:ea typeface="+mn-ea"/>
                <a:cs typeface="+mn-cs"/>
              </a:rPr>
              <a:t> under februari 2026 och bygger på 1.314 intervjuer med slumpmässigt utvalda och riksrepresentativa barnfamiljer i hela Sverige.  Huvudmålgruppen för undersökningen var ensamstående föräldrar med en inkomst under 30.000 kronor i månaden före skatt och sammanboende föräldrar med en hushållsinkomst under 43.000 kronor före skatt. Siffrorna jämfördes med en kontrollgrupp, barnfamiljer i allmänhet, som inte baserades på inkomst. Båda grupperna bestod av föräldrar med hemmaboende barn under 18 år.</a:t>
            </a:r>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39</a:t>
            </a:fld>
            <a:endParaRPr lang="en-UK"/>
          </a:p>
        </p:txBody>
      </p:sp>
    </p:spTree>
    <p:extLst>
      <p:ext uri="{BB962C8B-B14F-4D97-AF65-F5344CB8AC3E}">
        <p14:creationId xmlns:p14="http://schemas.microsoft.com/office/powerpoint/2010/main" val="767463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70CB8-FF26-2269-F270-7CA4C793238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2A96B57-7A8D-48D2-C19E-F6505A5ADD1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B29B5A-E4EC-B6FB-AA36-798F903860FA}"/>
              </a:ext>
            </a:extLst>
          </p:cNvPr>
          <p:cNvSpPr>
            <a:spLocks noGrp="1"/>
          </p:cNvSpPr>
          <p:nvPr>
            <p:ph type="body" idx="1"/>
          </p:nvPr>
        </p:nvSpPr>
        <p:spPr/>
        <p:txBody>
          <a:bodyPr/>
          <a:lstStyle/>
          <a:p>
            <a:r>
              <a:rPr lang="sv-SE"/>
              <a:t>Syfte med bilden: </a:t>
            </a:r>
            <a:r>
              <a:rPr lang="sv-SE" i="1"/>
              <a:t>Visa resultat från undersökningen</a:t>
            </a:r>
          </a:p>
          <a:p>
            <a:endParaRPr lang="sv-SE"/>
          </a:p>
          <a:p>
            <a:r>
              <a:rPr lang="sv-SE"/>
              <a:t>Talarmanus:</a:t>
            </a:r>
            <a:endParaRPr lang="sv-SE" sz="1200" b="0" i="0" kern="1200">
              <a:solidFill>
                <a:schemeClr val="tx1"/>
              </a:solidFill>
              <a:effectLst/>
              <a:latin typeface="+mn-lt"/>
              <a:ea typeface="+mn-ea"/>
              <a:cs typeface="+mn-cs"/>
            </a:endParaRPr>
          </a:p>
          <a:p>
            <a:r>
              <a:rPr lang="sv-SE" sz="1200" b="1"/>
              <a:t>5 av 10 </a:t>
            </a:r>
            <a:r>
              <a:rPr lang="sv-SE" sz="1200"/>
              <a:t>-  hälften eller fler - av de ensamstående föräldrarna med låg inkomst och drygt </a:t>
            </a:r>
            <a:r>
              <a:rPr lang="sv-SE" sz="1200" b="1"/>
              <a:t>3 av 10 </a:t>
            </a:r>
            <a:r>
              <a:rPr lang="sv-SE" sz="1200"/>
              <a:t>bland sammanboende föräldrar med låga inkomster har vid något eller flera tillfällen de senaste sex månaderna inte haft råd att: </a:t>
            </a:r>
            <a:br>
              <a:rPr lang="sv-SE" sz="1200"/>
            </a:br>
            <a:endParaRPr lang="sv-SE" sz="1200"/>
          </a:p>
          <a:p>
            <a:pPr marL="342900" indent="-342900">
              <a:buFont typeface="Arial" panose="020B0604020202020204" pitchFamily="34" charset="0"/>
              <a:buChar char="•"/>
            </a:pPr>
            <a:r>
              <a:rPr lang="sv-SE" sz="1200"/>
              <a:t>köpa näringsrik mat </a:t>
            </a:r>
          </a:p>
          <a:p>
            <a:pPr marL="342900" indent="-342900">
              <a:buFont typeface="Arial" panose="020B0604020202020204" pitchFamily="34" charset="0"/>
              <a:buChar char="•"/>
            </a:pPr>
            <a:r>
              <a:rPr lang="sv-SE" sz="1200"/>
              <a:t>kläder i säsong till sina barn  </a:t>
            </a:r>
          </a:p>
          <a:p>
            <a:pPr marL="342900" indent="-342900">
              <a:buFont typeface="Arial" panose="020B0604020202020204" pitchFamily="34" charset="0"/>
              <a:buChar char="•"/>
            </a:pPr>
            <a:r>
              <a:rPr lang="sv-SE" sz="1200"/>
              <a:t>fritidsaktiviteter till barnen. </a:t>
            </a:r>
          </a:p>
          <a:p>
            <a:endParaRPr lang="sv-SE" sz="1200"/>
          </a:p>
          <a:p>
            <a:r>
              <a:rPr lang="sv-SE" sz="1200" noProof="0"/>
              <a:t>För allmänheten är motsvarande siffra 7-10 procent. </a:t>
            </a:r>
          </a:p>
          <a:p>
            <a:endParaRPr lang="sv-SE">
              <a:ea typeface="Lato"/>
              <a:cs typeface="Lato"/>
            </a:endParaRPr>
          </a:p>
        </p:txBody>
      </p:sp>
      <p:sp>
        <p:nvSpPr>
          <p:cNvPr id="4" name="Platshållare för datum 3">
            <a:extLst>
              <a:ext uri="{FF2B5EF4-FFF2-40B4-BE49-F238E27FC236}">
                <a16:creationId xmlns:a16="http://schemas.microsoft.com/office/drawing/2014/main" id="{4F00413A-8A51-EF87-F062-C6FA7ECEEAC8}"/>
              </a:ext>
            </a:extLst>
          </p:cNvPr>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a:extLst>
              <a:ext uri="{FF2B5EF4-FFF2-40B4-BE49-F238E27FC236}">
                <a16:creationId xmlns:a16="http://schemas.microsoft.com/office/drawing/2014/main" id="{2E8DDB97-BF86-7407-42B8-E62AE8227F54}"/>
              </a:ext>
            </a:extLst>
          </p:cNvPr>
          <p:cNvSpPr>
            <a:spLocks noGrp="1"/>
          </p:cNvSpPr>
          <p:nvPr>
            <p:ph type="sldNum" sz="quarter" idx="5"/>
          </p:nvPr>
        </p:nvSpPr>
        <p:spPr/>
        <p:txBody>
          <a:bodyPr/>
          <a:lstStyle/>
          <a:p>
            <a:fld id="{B963DF67-57A7-4E60-B412-2E26C2D4287B}" type="slidenum">
              <a:rPr lang="en-UK" smtClean="0"/>
              <a:t>40</a:t>
            </a:fld>
            <a:endParaRPr lang="en-UK"/>
          </a:p>
        </p:txBody>
      </p:sp>
    </p:spTree>
    <p:extLst>
      <p:ext uri="{BB962C8B-B14F-4D97-AF65-F5344CB8AC3E}">
        <p14:creationId xmlns:p14="http://schemas.microsoft.com/office/powerpoint/2010/main" val="4287408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 </a:t>
            </a:r>
            <a:r>
              <a:rPr lang="sv-SE" i="1"/>
              <a:t>Visa resultat från undersökningen</a:t>
            </a:r>
          </a:p>
          <a:p>
            <a:endParaRPr lang="sv-SE"/>
          </a:p>
          <a:p>
            <a:r>
              <a:rPr lang="sv-SE"/>
              <a:t>Talarmanus:</a:t>
            </a:r>
          </a:p>
          <a:p>
            <a:pPr>
              <a:lnSpc>
                <a:spcPct val="110000"/>
              </a:lnSpc>
              <a:spcAft>
                <a:spcPts val="600"/>
              </a:spcAft>
            </a:pPr>
            <a:r>
              <a:rPr lang="sv-SE" sz="1200" b="1"/>
              <a:t>5 av 10 </a:t>
            </a:r>
            <a:r>
              <a:rPr lang="sv-SE" sz="1200"/>
              <a:t>-  hälften - av de ensamstående föräldrarna med låg inkomst och drygt </a:t>
            </a:r>
            <a:r>
              <a:rPr lang="sv-SE" sz="1200" b="1"/>
              <a:t>3 av 10 </a:t>
            </a:r>
            <a:r>
              <a:rPr lang="sv-SE" sz="1200"/>
              <a:t>bland sammanboende föräldrar med låga inkomster är oroliga för sin försörjning. Motsvarande siffra bland barnfamiljer allmänheten är 8 procent. </a:t>
            </a:r>
          </a:p>
          <a:p>
            <a:pPr>
              <a:lnSpc>
                <a:spcPct val="110000"/>
              </a:lnSpc>
              <a:spcAft>
                <a:spcPts val="600"/>
              </a:spcAft>
            </a:pPr>
            <a:endParaRPr lang="sv-SE" sz="1200"/>
          </a:p>
          <a:p>
            <a:pPr>
              <a:lnSpc>
                <a:spcPct val="110000"/>
              </a:lnSpc>
              <a:spcAft>
                <a:spcPts val="600"/>
              </a:spcAft>
            </a:pPr>
            <a:r>
              <a:rPr lang="sv-SE" sz="1200" b="1"/>
              <a:t>Lika stor andel är också oroliga för att det ska påverka barnen behov och mående. </a:t>
            </a:r>
          </a:p>
          <a:p>
            <a:pPr>
              <a:lnSpc>
                <a:spcPct val="110000"/>
              </a:lnSpc>
              <a:spcAft>
                <a:spcPts val="600"/>
              </a:spcAft>
            </a:pPr>
            <a:endParaRPr lang="sv-SE" sz="1200"/>
          </a:p>
          <a:p>
            <a:pPr>
              <a:lnSpc>
                <a:spcPct val="110000"/>
              </a:lnSpc>
              <a:spcAft>
                <a:spcPts val="600"/>
              </a:spcAft>
            </a:pPr>
            <a:r>
              <a:rPr lang="sv-SE" sz="1200"/>
              <a:t>Oron har minskat över tid (sedan 2023) bland kontrollgruppen men inte för barnfamiljer med låga inkomster. </a:t>
            </a:r>
          </a:p>
          <a:p>
            <a:endParaRPr lang="sv-SE" sz="1200" b="0" i="0" kern="1200">
              <a:solidFill>
                <a:schemeClr val="tx1"/>
              </a:solidFill>
              <a:effectLst/>
              <a:latin typeface="+mn-lt"/>
              <a:ea typeface="+mn-ea"/>
              <a:cs typeface="+mn-cs"/>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41</a:t>
            </a:fld>
            <a:endParaRPr lang="en-UK"/>
          </a:p>
        </p:txBody>
      </p:sp>
    </p:spTree>
    <p:extLst>
      <p:ext uri="{BB962C8B-B14F-4D97-AF65-F5344CB8AC3E}">
        <p14:creationId xmlns:p14="http://schemas.microsoft.com/office/powerpoint/2010/main" val="3440684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7C473-0485-B88F-BB83-E3E3A52DAD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32D9B9-C678-4A4E-FA2B-6712AAE6E06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D16760B-8726-8BDE-5D8E-128B6EFEF3B9}"/>
              </a:ext>
            </a:extLst>
          </p:cNvPr>
          <p:cNvSpPr>
            <a:spLocks noGrp="1"/>
          </p:cNvSpPr>
          <p:nvPr>
            <p:ph type="body" idx="1"/>
          </p:nvPr>
        </p:nvSpPr>
        <p:spPr/>
        <p:txBody>
          <a:bodyPr/>
          <a:lstStyle/>
          <a:p>
            <a:r>
              <a:rPr lang="sv-SE"/>
              <a:t>Syfte med bilden: </a:t>
            </a:r>
            <a:r>
              <a:rPr lang="sv-SE" i="1"/>
              <a:t>Visa resultat från undersökningen</a:t>
            </a:r>
          </a:p>
          <a:p>
            <a:endParaRPr lang="sv-SE"/>
          </a:p>
          <a:p>
            <a:r>
              <a:rPr lang="sv-SE"/>
              <a:t>Talarmanus:</a:t>
            </a:r>
          </a:p>
          <a:p>
            <a:r>
              <a:rPr lang="sv-SE" sz="1200"/>
              <a:t>Var </a:t>
            </a:r>
            <a:r>
              <a:rPr lang="sv-SE" sz="1200" b="1"/>
              <a:t>fjärde</a:t>
            </a:r>
            <a:r>
              <a:rPr lang="sv-SE" sz="1200"/>
              <a:t> ensamstående och var </a:t>
            </a:r>
            <a:r>
              <a:rPr lang="sv-SE" sz="1200" b="1"/>
              <a:t>tionde</a:t>
            </a:r>
            <a:r>
              <a:rPr lang="sv-SE" sz="1200"/>
              <a:t> sammanboende med låga inkomster skulle </a:t>
            </a:r>
            <a:r>
              <a:rPr lang="sv-SE" sz="1200" b="1"/>
              <a:t>som allra mest </a:t>
            </a:r>
            <a:r>
              <a:rPr lang="sv-SE" sz="1200"/>
              <a:t>klara av en extra kostnad/räkning på 500 kronor en vanlig månad. </a:t>
            </a:r>
          </a:p>
          <a:p>
            <a:endParaRPr lang="sv-SE" sz="1200"/>
          </a:p>
          <a:p>
            <a:r>
              <a:rPr lang="sv-SE" sz="1200"/>
              <a:t>Bland allmänheten uppger endast 1 procent att de har så små marginaler. </a:t>
            </a:r>
          </a:p>
          <a:p>
            <a:endParaRPr lang="sv-SE">
              <a:ea typeface="Lato"/>
              <a:cs typeface="Lato"/>
            </a:endParaRPr>
          </a:p>
        </p:txBody>
      </p:sp>
      <p:sp>
        <p:nvSpPr>
          <p:cNvPr id="4" name="Platshållare för datum 3">
            <a:extLst>
              <a:ext uri="{FF2B5EF4-FFF2-40B4-BE49-F238E27FC236}">
                <a16:creationId xmlns:a16="http://schemas.microsoft.com/office/drawing/2014/main" id="{3AA98868-ACD1-5B6D-D005-7BCB9FA466CB}"/>
              </a:ext>
            </a:extLst>
          </p:cNvPr>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a:extLst>
              <a:ext uri="{FF2B5EF4-FFF2-40B4-BE49-F238E27FC236}">
                <a16:creationId xmlns:a16="http://schemas.microsoft.com/office/drawing/2014/main" id="{A1FD26AC-A385-56DB-EBE9-BD20601365AF}"/>
              </a:ext>
            </a:extLst>
          </p:cNvPr>
          <p:cNvSpPr>
            <a:spLocks noGrp="1"/>
          </p:cNvSpPr>
          <p:nvPr>
            <p:ph type="sldNum" sz="quarter" idx="5"/>
          </p:nvPr>
        </p:nvSpPr>
        <p:spPr/>
        <p:txBody>
          <a:bodyPr/>
          <a:lstStyle/>
          <a:p>
            <a:fld id="{B963DF67-57A7-4E60-B412-2E26C2D4287B}" type="slidenum">
              <a:rPr lang="en-UK" smtClean="0"/>
              <a:t>42</a:t>
            </a:fld>
            <a:endParaRPr lang="en-UK"/>
          </a:p>
        </p:txBody>
      </p:sp>
    </p:spTree>
    <p:extLst>
      <p:ext uri="{BB962C8B-B14F-4D97-AF65-F5344CB8AC3E}">
        <p14:creationId xmlns:p14="http://schemas.microsoft.com/office/powerpoint/2010/main" val="3292394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539BB-6A21-D1C4-A9C0-46A350D84A6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1076AB4-DD9C-84E1-D5F9-39D8F75061C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04B5FE-B1F4-508B-90EB-35C72297BB46}"/>
              </a:ext>
            </a:extLst>
          </p:cNvPr>
          <p:cNvSpPr>
            <a:spLocks noGrp="1"/>
          </p:cNvSpPr>
          <p:nvPr>
            <p:ph type="body" idx="1"/>
          </p:nvPr>
        </p:nvSpPr>
        <p:spPr/>
        <p:txBody>
          <a:bodyPr/>
          <a:lstStyle/>
          <a:p>
            <a:r>
              <a:rPr lang="sv-SE"/>
              <a:t>Syfte med bilden: </a:t>
            </a:r>
            <a:r>
              <a:rPr lang="sv-SE" i="1"/>
              <a:t>Visa resultat från undersökningen</a:t>
            </a:r>
          </a:p>
          <a:p>
            <a:endParaRPr lang="sv-SE"/>
          </a:p>
          <a:p>
            <a:r>
              <a:rPr lang="sv-SE"/>
              <a:t>Talarmanus:</a:t>
            </a:r>
          </a:p>
          <a:p>
            <a:r>
              <a:rPr lang="sv-SE" sz="1200" b="1"/>
              <a:t>1 av 10</a:t>
            </a:r>
            <a:r>
              <a:rPr lang="sv-SE" sz="1200"/>
              <a:t>-  - av de ensamstående föräldrarna med låg inkomst med låga inkomster har vid något eller flera tillfällen de senaste sex månaderna inte haft råd att barnet/barnen äter sig mätt/mätta. </a:t>
            </a:r>
          </a:p>
          <a:p>
            <a:endParaRPr lang="sv-SE" sz="1200"/>
          </a:p>
          <a:p>
            <a:r>
              <a:rPr lang="sv-SE" sz="1200" b="1"/>
              <a:t>3-4 procent </a:t>
            </a:r>
            <a:r>
              <a:rPr lang="sv-SE" sz="1200"/>
              <a:t>av såväl ensamstående och sammanboendeuppger att de </a:t>
            </a:r>
            <a:r>
              <a:rPr lang="sv-SE" sz="1200" i="1"/>
              <a:t>vid flera tillfällen </a:t>
            </a:r>
            <a:r>
              <a:rPr lang="sv-SE" sz="1200"/>
              <a:t>har haft svårt att mätta barnen </a:t>
            </a:r>
            <a:r>
              <a:rPr lang="sv-SE" sz="1200" err="1"/>
              <a:t>pga</a:t>
            </a:r>
            <a:r>
              <a:rPr lang="sv-SE" sz="1200"/>
              <a:t> ekonomi. Det är en allvarlig siffra. </a:t>
            </a:r>
            <a:endParaRPr lang="sv-SE">
              <a:ea typeface="Lato"/>
              <a:cs typeface="Lato"/>
            </a:endParaRPr>
          </a:p>
        </p:txBody>
      </p:sp>
      <p:sp>
        <p:nvSpPr>
          <p:cNvPr id="4" name="Platshållare för datum 3">
            <a:extLst>
              <a:ext uri="{FF2B5EF4-FFF2-40B4-BE49-F238E27FC236}">
                <a16:creationId xmlns:a16="http://schemas.microsoft.com/office/drawing/2014/main" id="{87702B65-6017-D77E-6016-7CCC5E691B4B}"/>
              </a:ext>
            </a:extLst>
          </p:cNvPr>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a:extLst>
              <a:ext uri="{FF2B5EF4-FFF2-40B4-BE49-F238E27FC236}">
                <a16:creationId xmlns:a16="http://schemas.microsoft.com/office/drawing/2014/main" id="{DB68C76C-ACA9-7683-D78F-739A6E0A1907}"/>
              </a:ext>
            </a:extLst>
          </p:cNvPr>
          <p:cNvSpPr>
            <a:spLocks noGrp="1"/>
          </p:cNvSpPr>
          <p:nvPr>
            <p:ph type="sldNum" sz="quarter" idx="5"/>
          </p:nvPr>
        </p:nvSpPr>
        <p:spPr/>
        <p:txBody>
          <a:bodyPr/>
          <a:lstStyle/>
          <a:p>
            <a:fld id="{B963DF67-57A7-4E60-B412-2E26C2D4287B}" type="slidenum">
              <a:rPr lang="en-UK" smtClean="0"/>
              <a:t>43</a:t>
            </a:fld>
            <a:endParaRPr lang="en-UK"/>
          </a:p>
        </p:txBody>
      </p:sp>
    </p:spTree>
    <p:extLst>
      <p:ext uri="{BB962C8B-B14F-4D97-AF65-F5344CB8AC3E}">
        <p14:creationId xmlns:p14="http://schemas.microsoft.com/office/powerpoint/2010/main" val="3483300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t>Ökade skillnader i barns livsvillkor: </a:t>
            </a:r>
            <a:r>
              <a:rPr lang="sv-SE" sz="1200"/>
              <a:t>Ekonomisk stress</a:t>
            </a:r>
            <a:r>
              <a:rPr lang="sv-SE" sz="1200" b="1"/>
              <a:t>, </a:t>
            </a:r>
            <a:r>
              <a:rPr lang="sv-SE" sz="1200"/>
              <a:t>oron för ekonomin, försörjningen och faktiska ekonomiska svårigheter är på lika höga nivåer i årets undersökning som tidigare år (2023, 2024, 2025)  för barnfamiljer med låga inkomster, medan oron och svårigheterna lättat för barnfamiljer i allmänhet. </a:t>
            </a:r>
          </a:p>
          <a:p>
            <a:endParaRPr lang="sv-SE" sz="1200"/>
          </a:p>
          <a:p>
            <a:r>
              <a:rPr lang="sv-SE" sz="1200" b="1"/>
              <a:t>Matfattigdom som realitet: </a:t>
            </a:r>
            <a:r>
              <a:rPr lang="sv-SE" sz="1200"/>
              <a:t>Föräldrar tvingas prioritera hårt, och vissa vuxna hoppar över måltider för att barnen ska bli mätta. En del föräldrar uppger även att de haft svårt att mätta sina barn och en stor del har inte råd näringsriktig mat. </a:t>
            </a:r>
          </a:p>
          <a:p>
            <a:endParaRPr lang="sv-SE" sz="1200" b="1"/>
          </a:p>
          <a:p>
            <a:r>
              <a:rPr lang="sv-SE" sz="1200" b="1"/>
              <a:t>Mångdimensionell ekonomisk utsatthet som påverkar barn på alla plan: </a:t>
            </a:r>
            <a:r>
              <a:rPr lang="sv-SE" sz="1200"/>
              <a:t>Ekonomiska svårigheter påverkar barns liv materiellt, socialt och psykiskt. Föräldrar beskriver hur vardagliga behov inte kan mötas och hur de oroar sig för barnens mående, möjligheter till aktiviteter och risken för socialt utanförskap.</a:t>
            </a:r>
          </a:p>
          <a:p>
            <a:endParaRPr lang="sv-SE" sz="1200"/>
          </a:p>
          <a:p>
            <a:r>
              <a:rPr lang="sv-SE" sz="1200" b="1"/>
              <a:t>Ekonomin återhämtar sig – men döljer växande klyftor: </a:t>
            </a:r>
            <a:r>
              <a:rPr lang="sv-SE" sz="1200"/>
              <a:t>För barnfamiljer och med låga inkomster fortsätter ekonomisk stress att vara en konstant del av vardagen och den optimistiska retoriken om ekonomisk stabiliseringen riskerar att dölja de växande skillnaderna. Återhämtningen gäller inte alla.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44</a:t>
            </a:fld>
            <a:endParaRPr lang="en-UK"/>
          </a:p>
        </p:txBody>
      </p:sp>
    </p:spTree>
    <p:extLst>
      <p:ext uri="{BB962C8B-B14F-4D97-AF65-F5344CB8AC3E}">
        <p14:creationId xmlns:p14="http://schemas.microsoft.com/office/powerpoint/2010/main" val="324690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FC8D9-5C28-65F0-E11F-F4469BC72D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A682CC6-6DFB-59E3-1EC4-8D511882404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0DDD9FD-CA6E-212E-85E3-EF7BE28885C7}"/>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78F7E919-271C-92E1-8B39-1CCC1B5100ED}"/>
              </a:ext>
            </a:extLst>
          </p:cNvPr>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a:extLst>
              <a:ext uri="{FF2B5EF4-FFF2-40B4-BE49-F238E27FC236}">
                <a16:creationId xmlns:a16="http://schemas.microsoft.com/office/drawing/2014/main" id="{FCD1BAEF-A54E-8C7D-35E3-A3970C18F188}"/>
              </a:ext>
            </a:extLst>
          </p:cNvPr>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4275384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t>Syfte med bilden: </a:t>
            </a:r>
            <a:r>
              <a:rPr lang="sv-SE" i="1"/>
              <a:t>Att</a:t>
            </a:r>
            <a:r>
              <a:rPr lang="sv-SE" sz="1200" i="1" kern="1200">
                <a:solidFill>
                  <a:schemeClr val="tx1"/>
                </a:solidFill>
                <a:effectLst/>
                <a:latin typeface="+mn-lt"/>
                <a:ea typeface="+mn-ea"/>
                <a:cs typeface="+mn-cs"/>
              </a:rPr>
              <a:t> sammanfatta rapportens slutsatser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Talarmanus:</a:t>
            </a:r>
            <a:endParaRPr lang="sv-SE" sz="1200" kern="1200">
              <a:solidFill>
                <a:schemeClr val="tx1"/>
              </a:solidFill>
              <a:effectLst/>
              <a:latin typeface="+mn-lt"/>
              <a:ea typeface="Lato"/>
              <a:cs typeface="Lato"/>
            </a:endParaRPr>
          </a:p>
          <a:p>
            <a:pPr>
              <a:defRPr/>
            </a:pPr>
            <a:r>
              <a:rPr lang="sv-SE" sz="1200" kern="1200">
                <a:solidFill>
                  <a:schemeClr val="tx1"/>
                </a:solidFill>
                <a:effectLst/>
                <a:latin typeface="+mn-lt"/>
                <a:ea typeface="+mn-ea"/>
                <a:cs typeface="+mn-cs"/>
              </a:rPr>
              <a:t>Denna rapport lanserar ett alternativt mått för beräkning av låg inkomststandard som ligger i linje med Konsumentverkets årliga </a:t>
            </a:r>
            <a:r>
              <a:rPr lang="sv-SE" sz="1200" kern="1200" err="1">
                <a:solidFill>
                  <a:schemeClr val="tx1"/>
                </a:solidFill>
                <a:effectLst/>
                <a:latin typeface="+mn-lt"/>
                <a:ea typeface="+mn-ea"/>
                <a:cs typeface="+mn-cs"/>
              </a:rPr>
              <a:t>hushå</a:t>
            </a:r>
            <a:r>
              <a:rPr lang="de-DE" sz="1200" kern="1200" err="1">
                <a:solidFill>
                  <a:schemeClr val="tx1"/>
                </a:solidFill>
                <a:effectLst/>
                <a:latin typeface="+mn-lt"/>
                <a:ea typeface="+mn-ea"/>
                <a:cs typeface="+mn-cs"/>
              </a:rPr>
              <a:t>llsber</a:t>
            </a:r>
            <a:r>
              <a:rPr lang="sv-SE" sz="1200" kern="1200" err="1">
                <a:solidFill>
                  <a:schemeClr val="tx1"/>
                </a:solidFill>
                <a:effectLst/>
                <a:latin typeface="+mn-lt"/>
                <a:ea typeface="+mn-ea"/>
                <a:cs typeface="+mn-cs"/>
              </a:rPr>
              <a:t>äkningar</a:t>
            </a:r>
            <a:r>
              <a:rPr lang="sv-SE" sz="1200" kern="1200">
                <a:solidFill>
                  <a:schemeClr val="tx1"/>
                </a:solidFill>
                <a:effectLst/>
                <a:latin typeface="+mn-lt"/>
                <a:ea typeface="+mn-ea"/>
                <a:cs typeface="+mn-cs"/>
              </a:rPr>
              <a:t> för baskonsumtion. Vår bedömning är också att det måttet är mer träffsäkert än det nuvarande </a:t>
            </a:r>
            <a:r>
              <a:rPr lang="sv-SE"/>
              <a:t>måttet för låg inkomststandard</a:t>
            </a:r>
            <a:r>
              <a:rPr lang="sv-SE" sz="1200" kern="1200">
                <a:solidFill>
                  <a:schemeClr val="tx1"/>
                </a:solidFill>
                <a:effectLst/>
                <a:latin typeface="+mn-lt"/>
                <a:ea typeface="+mn-ea"/>
                <a:cs typeface="+mn-cs"/>
              </a:rPr>
              <a:t>, då Konsumentverkets beräkningar bättre speglar barnfamiljers faktiska kostnader och levnadsvillkor i Sverige i dag än vad riksnormen gör. </a:t>
            </a:r>
            <a:endParaRPr lang="sv-SE" sz="1200" kern="1200">
              <a:solidFill>
                <a:schemeClr val="tx1"/>
              </a:solidFill>
              <a:effectLst/>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är riskabelt att knyta definitioner av fattigdom till politiskt beslutade miniminivåer, som det kommunala försörjningsstödet. </a:t>
            </a:r>
            <a:r>
              <a:rPr lang="sv-SE" sz="1200" kern="1200">
                <a:solidFill>
                  <a:schemeClr val="tx1"/>
                </a:solidFill>
                <a:effectLst/>
                <a:latin typeface="+mn-lt"/>
                <a:ea typeface="+mn-ea"/>
                <a:cs typeface="+mn-cs"/>
              </a:rPr>
              <a:t>Differensen dem emellan kan tolkas som den normförändring som skett när det gäller synen på nivån på försörjningsstödet.</a:t>
            </a:r>
            <a:endParaRPr lang="sv-SE" sz="1200" kern="1200">
              <a:solidFill>
                <a:schemeClr val="tx1"/>
              </a:solidFill>
              <a:effectLst/>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Delmåttet försörjningsstöd har vi behållit. Det har både för- och nackdelar, till exempel påverkas det av politiska beslut och människors benägenhet att söka stöd, vilket kan förändras över tid. En viktig styrka är att det synliggör de barn som lever i djup ekonomisk kris, där familjen inte har något annat val än att söka hjälp för sin grundläggande försörjning. </a:t>
            </a:r>
            <a:endParaRPr lang="sv-SE" sz="1200" kern="1200">
              <a:solidFill>
                <a:schemeClr val="tx1"/>
              </a:solidFill>
              <a:effectLst/>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En generell slutsats som kan dras från denna rapport är att det är riskabelt att knyta definitioner av fattigdom till politiskt beslutade miniminivåer, som det kommunala försörjningsstödet. </a:t>
            </a:r>
            <a:endParaRPr lang="sv-SE" sz="1200" kern="1200">
              <a:solidFill>
                <a:schemeClr val="tx1"/>
              </a:solidFill>
              <a:effectLst/>
              <a:latin typeface="+mn-lt"/>
              <a:ea typeface="Lato"/>
              <a:cs typeface="Lato"/>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46</a:t>
            </a:fld>
            <a:endParaRPr lang="en-UK"/>
          </a:p>
        </p:txBody>
      </p:sp>
    </p:spTree>
    <p:extLst>
      <p:ext uri="{BB962C8B-B14F-4D97-AF65-F5344CB8AC3E}">
        <p14:creationId xmlns:p14="http://schemas.microsoft.com/office/powerpoint/2010/main" val="2183708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D6374-C445-B697-D5B8-210E8741DA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C423DE4-94E3-2B74-7E84-ED215B52575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890FB208-9F90-BBD7-44B7-1236B477A670}"/>
              </a:ext>
            </a:extLst>
          </p:cNvPr>
          <p:cNvSpPr>
            <a:spLocks noGrp="1"/>
          </p:cNvSpPr>
          <p:nvPr>
            <p:ph type="body" idx="1"/>
          </p:nvPr>
        </p:nvSpPr>
        <p:spPr/>
        <p:txBody>
          <a:bodyPr/>
          <a:lstStyle/>
          <a:p>
            <a:pPr>
              <a:lnSpc>
                <a:spcPct val="120000"/>
              </a:lnSpc>
              <a:defRPr/>
            </a:pPr>
            <a:r>
              <a:rPr lang="sv-SE" noProof="0"/>
              <a:t>Syfte</a:t>
            </a:r>
            <a:r>
              <a:rPr lang="sv-SE"/>
              <a:t> med bilden</a:t>
            </a:r>
            <a:r>
              <a:rPr lang="sv-SE" noProof="0"/>
              <a:t>:</a:t>
            </a:r>
            <a:r>
              <a:rPr lang="sv-SE" i="1" noProof="0"/>
              <a:t> </a:t>
            </a:r>
            <a:r>
              <a:rPr lang="sv-SE" i="1"/>
              <a:t>Att</a:t>
            </a:r>
            <a:r>
              <a:rPr lang="sv-SE" i="1" noProof="0"/>
              <a:t> visa våra krav på regering och riksdag</a:t>
            </a:r>
          </a:p>
          <a:p>
            <a:pPr>
              <a:lnSpc>
                <a:spcPct val="120000"/>
              </a:lnSpc>
              <a:defRPr/>
            </a:pPr>
            <a:endParaRPr lang="sv-SE" b="1" noProof="0">
              <a:ea typeface="Lato"/>
              <a:cs typeface="Lato"/>
            </a:endParaRPr>
          </a:p>
          <a:p>
            <a:pPr>
              <a:lnSpc>
                <a:spcPct val="120000"/>
              </a:lnSpc>
              <a:defRPr/>
            </a:pPr>
            <a:r>
              <a:rPr lang="sv-SE" b="1" noProof="0"/>
              <a:t>Riksnormen för försörjningsstöd ska beräknas utifrån faktiska levnadskostnader och barns behov. </a:t>
            </a:r>
            <a:endParaRPr lang="sv-SE" noProof="0"/>
          </a:p>
          <a:p>
            <a:pPr>
              <a:lnSpc>
                <a:spcPct val="120000"/>
              </a:lnSpc>
              <a:defRPr/>
            </a:pPr>
            <a:r>
              <a:rPr lang="sv-SE" noProof="0"/>
              <a:t>Alla barn i Sverige har rätt till en skälig levnadsstandard. Staten behöver därför beräkna riksnormen utifrån Konsumentverkets beräknade hushållskostnader. Försörjningsstödet till barnfamiljer måste anpassas till de faktiska kostnaderna för att leva och justeras i relation till en allmänt accepterad levnadsstandard. Lagstiftningen som reglerar riksnormen och dess </a:t>
            </a:r>
            <a:endParaRPr lang="sv-SE" noProof="0">
              <a:ea typeface="Lato"/>
              <a:cs typeface="Lato"/>
            </a:endParaRPr>
          </a:p>
          <a:p>
            <a:pPr>
              <a:lnSpc>
                <a:spcPct val="120000"/>
              </a:lnSpc>
              <a:defRPr/>
            </a:pPr>
            <a:r>
              <a:rPr lang="sv-SE" noProof="0"/>
              <a:t>utformning får inte stå i strid med barnkonventionen. </a:t>
            </a:r>
            <a:endParaRPr lang="sv-SE" noProof="0">
              <a:ea typeface="Lato"/>
              <a:cs typeface="Lato"/>
            </a:endParaRPr>
          </a:p>
          <a:p>
            <a:pPr>
              <a:lnSpc>
                <a:spcPct val="120000"/>
              </a:lnSpc>
              <a:defRPr/>
            </a:pPr>
            <a:endParaRPr lang="sv-SE" noProof="0"/>
          </a:p>
          <a:p>
            <a:pPr>
              <a:lnSpc>
                <a:spcPct val="120000"/>
              </a:lnSpc>
              <a:defRPr/>
            </a:pPr>
            <a:r>
              <a:rPr lang="sv-SE" b="1" noProof="0"/>
              <a:t>Barnbidraget ska kontinuerligt höjas för att följa kostnadsutvecklingen.</a:t>
            </a:r>
            <a:endParaRPr lang="sv-SE" noProof="0"/>
          </a:p>
          <a:p>
            <a:pPr>
              <a:lnSpc>
                <a:spcPct val="120000"/>
              </a:lnSpc>
              <a:defRPr/>
            </a:pPr>
            <a:r>
              <a:rPr lang="sv-SE" noProof="0"/>
              <a:t>Barnbidraget är ett effektivt verktyg som når de flesta barn i Sverige. Barnbidraget släpar efter i kostnadsutvecklingen och har urholkats över tid. </a:t>
            </a:r>
            <a:endParaRPr lang="sv-SE" noProof="0">
              <a:ea typeface="Lato"/>
              <a:cs typeface="Lato"/>
            </a:endParaRPr>
          </a:p>
          <a:p>
            <a:pPr>
              <a:lnSpc>
                <a:spcPct val="120000"/>
              </a:lnSpc>
              <a:defRPr/>
            </a:pPr>
            <a:r>
              <a:rPr lang="sv-SE" noProof="0"/>
              <a:t>Barnfamiljer som får försörjningsstöd eller som har löneutmätning hos Kronofogden måste få ta del av dessa höjningar. </a:t>
            </a:r>
            <a:endParaRPr lang="sv-SE" noProof="0">
              <a:ea typeface="Lato"/>
              <a:cs typeface="Lato"/>
            </a:endParaRPr>
          </a:p>
          <a:p>
            <a:pPr>
              <a:lnSpc>
                <a:spcPct val="120000"/>
              </a:lnSpc>
              <a:defRPr/>
            </a:pPr>
            <a:endParaRPr lang="sv-SE" noProof="0"/>
          </a:p>
          <a:p>
            <a:pPr>
              <a:lnSpc>
                <a:spcPct val="120000"/>
              </a:lnSpc>
              <a:defRPr/>
            </a:pPr>
            <a:r>
              <a:rPr lang="sv-SE" b="1" noProof="0"/>
              <a:t>Höj bostadsbidraget kontinuerligt så att det följer hyres- och inkomstutvecklingen.</a:t>
            </a:r>
            <a:endParaRPr lang="sv-SE" noProof="0"/>
          </a:p>
          <a:p>
            <a:pPr>
              <a:lnSpc>
                <a:spcPct val="120000"/>
              </a:lnSpc>
              <a:defRPr/>
            </a:pPr>
            <a:r>
              <a:rPr lang="sv-SE" noProof="0"/>
              <a:t>Bostadsbidraget är inte anpassat till dagens hyres- och inkomstnivåer, och når därför allt färre barnfamiljer i behov. Höjningar av bostadsbidraget måste dessutom ske kontinuerligt för att inte tappa i värde över tid. </a:t>
            </a:r>
            <a:endParaRPr lang="sv-SE" noProof="0">
              <a:ea typeface="Lato"/>
              <a:cs typeface="Lato"/>
            </a:endParaRPr>
          </a:p>
          <a:p>
            <a:pPr marL="0" marR="0" lvl="0" indent="0" algn="l" defTabSz="914400">
              <a:lnSpc>
                <a:spcPct val="100000"/>
              </a:lnSpc>
              <a:spcBef>
                <a:spcPts val="0"/>
              </a:spcBef>
              <a:spcAft>
                <a:spcPts val="0"/>
              </a:spcAft>
              <a:buClrTx/>
              <a:buSzTx/>
              <a:buFontTx/>
              <a:buNone/>
              <a:tabLst/>
              <a:defRPr/>
            </a:pPr>
            <a:endParaRPr lang="en-US"/>
          </a:p>
        </p:txBody>
      </p:sp>
      <p:sp>
        <p:nvSpPr>
          <p:cNvPr id="4" name="Platshållare för datum 3">
            <a:extLst>
              <a:ext uri="{FF2B5EF4-FFF2-40B4-BE49-F238E27FC236}">
                <a16:creationId xmlns:a16="http://schemas.microsoft.com/office/drawing/2014/main" id="{BEA36ADC-E985-D25A-7441-D3D21CCC9206}"/>
              </a:ext>
            </a:extLst>
          </p:cNvPr>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a:extLst>
              <a:ext uri="{FF2B5EF4-FFF2-40B4-BE49-F238E27FC236}">
                <a16:creationId xmlns:a16="http://schemas.microsoft.com/office/drawing/2014/main" id="{B1A80BF2-16FD-743C-0128-8D0D286FED19}"/>
              </a:ext>
            </a:extLst>
          </p:cNvPr>
          <p:cNvSpPr>
            <a:spLocks noGrp="1"/>
          </p:cNvSpPr>
          <p:nvPr>
            <p:ph type="sldNum" sz="quarter" idx="5"/>
          </p:nvPr>
        </p:nvSpPr>
        <p:spPr/>
        <p:txBody>
          <a:bodyPr/>
          <a:lstStyle/>
          <a:p>
            <a:fld id="{B963DF67-57A7-4E60-B412-2E26C2D4287B}" type="slidenum">
              <a:rPr lang="en-UK" smtClean="0"/>
              <a:t>47</a:t>
            </a:fld>
            <a:endParaRPr lang="en-UK"/>
          </a:p>
        </p:txBody>
      </p:sp>
    </p:spTree>
    <p:extLst>
      <p:ext uri="{BB962C8B-B14F-4D97-AF65-F5344CB8AC3E}">
        <p14:creationId xmlns:p14="http://schemas.microsoft.com/office/powerpoint/2010/main" val="618957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noProof="0"/>
              <a:t>Syfte</a:t>
            </a:r>
            <a:r>
              <a:rPr lang="sv-SE"/>
              <a:t> med bilden</a:t>
            </a:r>
            <a:r>
              <a:rPr lang="sv-SE" noProof="0"/>
              <a:t>:</a:t>
            </a:r>
            <a:r>
              <a:rPr lang="sv-SE" i="1" noProof="0"/>
              <a:t> </a:t>
            </a:r>
            <a:r>
              <a:rPr lang="sv-SE" i="1"/>
              <a:t>Att</a:t>
            </a:r>
            <a:r>
              <a:rPr lang="sv-SE" i="1" noProof="0"/>
              <a:t> visa våra krav på kommuner och regioner</a:t>
            </a:r>
          </a:p>
          <a:p>
            <a:endParaRPr lang="sv-SE"/>
          </a:p>
          <a:p>
            <a:r>
              <a:rPr lang="sv-SE"/>
              <a:t>Talarmanus:</a:t>
            </a:r>
            <a:endParaRPr lang="sv-SE">
              <a:ea typeface="Lato"/>
              <a:cs typeface="Lato"/>
            </a:endParaRPr>
          </a:p>
          <a:p>
            <a:r>
              <a:rPr lang="sv-SE"/>
              <a:t>Stat, kommuner och regioner har ansvar för att det finns tillräckliga ekonomiska resurser för att tillgodose barns rättigheter. Rädda Barnen har därför en rad rekommendationer som riktas till politiska beslutsfattare på såväl nationell som kommunal nivå, i syfte att minska och lindra den ekonomiska utsattheten för barnfamiljer. </a:t>
            </a:r>
            <a:endParaRPr lang="sv-SE">
              <a:ea typeface="Lato"/>
              <a:cs typeface="Lato"/>
            </a:endParaRPr>
          </a:p>
          <a:p>
            <a:endParaRPr lang="sv-SE"/>
          </a:p>
          <a:p>
            <a:r>
              <a:rPr lang="sv-SE"/>
              <a:t>Dessa krav löser inte orsakerna till barnfattigdom om de förverkligas, men de syftar till att lindra effekterna av ekonomisk utsatthet. Dessa krav riktar vi även till nationella beslutsfattare,  då även staten har ett ansvar att säkerställa kommuner och regioners resurser för att förverkliga barns rättigheter. </a:t>
            </a:r>
            <a:endParaRPr lang="sv-SE">
              <a:ea typeface="Lato"/>
              <a:cs typeface="Lato"/>
            </a:endParaRPr>
          </a:p>
          <a:p>
            <a:endParaRPr lang="sv-SE"/>
          </a:p>
          <a:p>
            <a:pPr marL="571500" indent="-571500">
              <a:lnSpc>
                <a:spcPct val="100000"/>
              </a:lnSpc>
              <a:buFont typeface="Wingdings" panose="05000000000000000000" pitchFamily="2" charset="2"/>
              <a:buChar char="ü"/>
            </a:pPr>
            <a:r>
              <a:rPr lang="sv-SE" sz="1200" noProof="0"/>
              <a:t>Alla 6–9-åringar ska ha rätt till avgiftsfritt allmänt fritidshem. </a:t>
            </a:r>
            <a:endParaRPr lang="sv-SE" sz="1200" noProof="0">
              <a:ea typeface="Lato"/>
              <a:cs typeface="Lato"/>
            </a:endParaRPr>
          </a:p>
          <a:p>
            <a:pPr marL="571500" indent="-571500">
              <a:lnSpc>
                <a:spcPct val="100000"/>
              </a:lnSpc>
              <a:buFont typeface="Wingdings" panose="05000000000000000000" pitchFamily="2" charset="2"/>
              <a:buChar char="ü"/>
            </a:pPr>
            <a:endParaRPr lang="sv-SE" sz="1200" noProof="0"/>
          </a:p>
          <a:p>
            <a:pPr marL="571500" indent="-571500">
              <a:lnSpc>
                <a:spcPct val="100000"/>
              </a:lnSpc>
              <a:buFont typeface="Wingdings" panose="05000000000000000000" pitchFamily="2" charset="2"/>
              <a:buChar char="ü"/>
            </a:pPr>
            <a:r>
              <a:rPr lang="sv-SE" sz="1200" noProof="0"/>
              <a:t>Inga extra kostnader, direkta eller indirekta, får tas ut i samband med skolans aktiviteter. Att detta efterlevs måste följas upp. </a:t>
            </a:r>
            <a:endParaRPr lang="sv-SE" sz="1200" noProof="0">
              <a:ea typeface="Lato"/>
              <a:cs typeface="Lato"/>
            </a:endParaRPr>
          </a:p>
          <a:p>
            <a:pPr marL="571500" indent="-571500">
              <a:lnSpc>
                <a:spcPct val="100000"/>
              </a:lnSpc>
              <a:buFont typeface="Wingdings" panose="05000000000000000000" pitchFamily="2" charset="2"/>
              <a:buChar char="ü"/>
            </a:pPr>
            <a:endParaRPr lang="sv-SE" sz="1200" noProof="0"/>
          </a:p>
          <a:p>
            <a:pPr marL="571500" indent="-571500">
              <a:lnSpc>
                <a:spcPct val="100000"/>
              </a:lnSpc>
              <a:buFont typeface="Wingdings" panose="05000000000000000000" pitchFamily="2" charset="2"/>
              <a:buChar char="ü"/>
            </a:pPr>
            <a:r>
              <a:rPr lang="sv-SE" sz="1200" noProof="0"/>
              <a:t>Kollektivtrafiken ska vara avgiftsfri för alla barn, även under lov, kvällar och helger. </a:t>
            </a:r>
            <a:endParaRPr lang="sv-SE" sz="1200" noProof="0">
              <a:ea typeface="Lato"/>
              <a:cs typeface="Lato"/>
            </a:endParaRPr>
          </a:p>
          <a:p>
            <a:pPr marL="571500" indent="-571500">
              <a:lnSpc>
                <a:spcPct val="100000"/>
              </a:lnSpc>
              <a:buFont typeface="Wingdings" panose="05000000000000000000" pitchFamily="2" charset="2"/>
              <a:buChar char="ü"/>
            </a:pPr>
            <a:endParaRPr lang="sv-SE" sz="1200" noProof="0"/>
          </a:p>
          <a:p>
            <a:pPr marL="571500" indent="-571500">
              <a:lnSpc>
                <a:spcPct val="100000"/>
              </a:lnSpc>
              <a:buFont typeface="Wingdings" panose="05000000000000000000" pitchFamily="2" charset="2"/>
              <a:buChar char="ü"/>
            </a:pPr>
            <a:r>
              <a:rPr lang="sv-SE" sz="1200" noProof="0"/>
              <a:t>Kulturskolan ska vara avgiftsfri för alla barn. </a:t>
            </a:r>
            <a:endParaRPr lang="sv-SE" sz="1200" noProof="0">
              <a:ea typeface="Lato"/>
              <a:cs typeface="Lato"/>
            </a:endParaRPr>
          </a:p>
          <a:p>
            <a:pPr marL="571500" indent="-571500">
              <a:lnSpc>
                <a:spcPct val="100000"/>
              </a:lnSpc>
              <a:buFont typeface="Wingdings" panose="05000000000000000000" pitchFamily="2" charset="2"/>
              <a:buChar char="ü"/>
            </a:pPr>
            <a:endParaRPr lang="sv-SE" sz="1200" noProof="0"/>
          </a:p>
          <a:p>
            <a:pPr marL="571500" indent="-571500">
              <a:lnSpc>
                <a:spcPct val="100000"/>
              </a:lnSpc>
              <a:buFont typeface="Wingdings" panose="05000000000000000000" pitchFamily="2" charset="2"/>
              <a:buChar char="ü"/>
            </a:pPr>
            <a:r>
              <a:rPr lang="sv-SE" sz="1200" noProof="0"/>
              <a:t>Föreningsidrotten ska vara mer tillgänglig för barn i ekonomisk utsatthet. </a:t>
            </a:r>
            <a:endParaRPr lang="sv-SE" sz="1200" noProof="0">
              <a:ea typeface="Lato"/>
              <a:cs typeface="Lato"/>
            </a:endParaRPr>
          </a:p>
          <a:p>
            <a:pPr marL="571500" indent="-571500">
              <a:lnSpc>
                <a:spcPct val="100000"/>
              </a:lnSpc>
              <a:buFont typeface="Wingdings" panose="05000000000000000000" pitchFamily="2" charset="2"/>
              <a:buChar char="ü"/>
            </a:pPr>
            <a:endParaRPr lang="sv-SE" sz="1200" noProof="0"/>
          </a:p>
          <a:p>
            <a:pPr marL="571500" indent="-571500">
              <a:lnSpc>
                <a:spcPct val="100000"/>
              </a:lnSpc>
              <a:buFont typeface="Wingdings" panose="05000000000000000000" pitchFamily="2" charset="2"/>
              <a:buChar char="ü"/>
            </a:pPr>
            <a:r>
              <a:rPr lang="sv-SE" sz="1200" noProof="0"/>
              <a:t>Stödet till öppna mötesplatser för barn och unga ska öka. </a:t>
            </a:r>
            <a:endParaRPr lang="sv-SE" sz="1200" noProof="0">
              <a:ea typeface="Lato"/>
              <a:cs typeface="Lato"/>
            </a:endParaRPr>
          </a:p>
          <a:p>
            <a:endParaRPr lang="sv-SE"/>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48</a:t>
            </a:fld>
            <a:endParaRPr lang="en-UK"/>
          </a:p>
        </p:txBody>
      </p:sp>
    </p:spTree>
    <p:extLst>
      <p:ext uri="{BB962C8B-B14F-4D97-AF65-F5344CB8AC3E}">
        <p14:creationId xmlns:p14="http://schemas.microsoft.com/office/powerpoint/2010/main" val="2685808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 </a:t>
            </a:r>
            <a:r>
              <a:rPr lang="sv-SE" i="1"/>
              <a:t>Att förtydliga statens ansvar att bekämpa barnfattigdom. Trycka på att det är en barnrättsfråga. </a:t>
            </a:r>
          </a:p>
          <a:p>
            <a:endParaRPr lang="sv-SE" i="1">
              <a:ea typeface="Lato"/>
              <a:cs typeface="Lato"/>
            </a:endParaRPr>
          </a:p>
          <a:p>
            <a:r>
              <a:rPr lang="sv-SE">
                <a:ea typeface="Lato"/>
                <a:cs typeface="Lato"/>
              </a:rPr>
              <a:t>Talarmanus:</a:t>
            </a:r>
          </a:p>
          <a:p>
            <a:r>
              <a:rPr lang="sv-SE">
                <a:ea typeface="Lato"/>
                <a:cs typeface="Lato"/>
              </a:rPr>
              <a:t>Barnfattigdom är inte en olöslig fråga, eller något vi ska acceptera i ett välfärdssamhälle som Sverige. Det är ytterst statens ansvar och skyldighet att tillgodose alla barns rätt till en skälig levnadsstandard</a:t>
            </a:r>
            <a:r>
              <a:rPr lang="sv-SE"/>
              <a:t>. Staten ska som tidigare nämnts, i enlighet med artikel 4 i barnkonventionen, ”till fullo utnyttja sina tillgängliga resurser” för att förverkliga detta. </a:t>
            </a:r>
            <a:r>
              <a:rPr lang="sv-SE">
                <a:ea typeface="Lato"/>
                <a:cs typeface="Lato"/>
              </a:rPr>
              <a:t> Kommuner och regioner har också ett ansvar att prioritera och nyttja sina resurser på ett sätt som förverkligar denna rättighet. </a:t>
            </a:r>
          </a:p>
          <a:p>
            <a:endParaRPr lang="sv-SE">
              <a:ea typeface="Lato"/>
              <a:cs typeface="Lato"/>
            </a:endParaRPr>
          </a:p>
          <a:p>
            <a:r>
              <a:rPr lang="sv-SE">
                <a:ea typeface="Lato"/>
                <a:cs typeface="Lato"/>
              </a:rPr>
              <a:t>Här tål att upprepas att Sverige har fått rekommendationer av FN:s barnrättskommitté för att motverka barnfattigdom. </a:t>
            </a:r>
          </a:p>
          <a:p>
            <a:endParaRPr lang="sv-SE">
              <a:ea typeface="Lato"/>
              <a:cs typeface="Lato"/>
            </a:endParaRPr>
          </a:p>
          <a:p>
            <a:r>
              <a:rPr lang="sv-SE">
                <a:ea typeface="Lato"/>
                <a:cs typeface="Lato"/>
              </a:rPr>
              <a:t>När vi träffar politiker och utkräver ansvar utifrån Sveriges åtaganden enligt barnkonventionen, är det viktigt att påminna om att barnfattigdom är en barnrättsfråga.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49</a:t>
            </a:fld>
            <a:endParaRPr lang="en-UK"/>
          </a:p>
        </p:txBody>
      </p:sp>
    </p:spTree>
    <p:extLst>
      <p:ext uri="{BB962C8B-B14F-4D97-AF65-F5344CB8AC3E}">
        <p14:creationId xmlns:p14="http://schemas.microsoft.com/office/powerpoint/2010/main" val="3380466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50</a:t>
            </a:fld>
            <a:endParaRPr lang="en-UK"/>
          </a:p>
        </p:txBody>
      </p:sp>
    </p:spTree>
    <p:extLst>
      <p:ext uri="{BB962C8B-B14F-4D97-AF65-F5344CB8AC3E}">
        <p14:creationId xmlns:p14="http://schemas.microsoft.com/office/powerpoint/2010/main" val="500499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Syfte med bilden: </a:t>
            </a:r>
            <a:r>
              <a:rPr lang="sv-SE" sz="1200" i="1" kern="1200">
                <a:solidFill>
                  <a:schemeClr val="tx1"/>
                </a:solidFill>
                <a:effectLst/>
                <a:latin typeface="+mn-lt"/>
                <a:ea typeface="+mn-ea"/>
                <a:cs typeface="+mn-cs"/>
              </a:rPr>
              <a:t>Kan användas om ni får frågor om skillnaden mellan vårt mått och SCBs mått.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Talarmanus: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I ett pressmeddelande 24 mars 2026 lanserade Statistiska centralbyrån (SCB) nyheten att barnfattigdomen 2024 är det lägsta på tio år. Den har enligt måttet låg inkomststandard minskat från 10 till 6 procent sedan 2014. Bara någon månad innan, februari 2026, presenterade SCB nya uppgifter att barnfattigdomen fördubblats från 4 till 8 procent mellan 2021–2025 när man utgår från beräkningssättet materiell och social fattigdom. I slutet av 2025 visade Rädda Barnens senaste årsrapport att barnfattigdomen börjat öka igen i Sverige och uppgick till 12,9 procent år 2023 (Rädda Barnen 2025). </a:t>
            </a:r>
          </a:p>
          <a:p>
            <a:endParaRPr lang="sv-SE"/>
          </a:p>
          <a:p>
            <a:r>
              <a:rPr lang="sv-SE"/>
              <a:t>Hur kommer det sig? </a:t>
            </a:r>
          </a:p>
          <a:p>
            <a:endParaRPr lang="sv-SE"/>
          </a:p>
          <a:p>
            <a:r>
              <a:rPr lang="sv-SE" sz="1200" b="0" i="0" kern="1200">
                <a:solidFill>
                  <a:schemeClr val="tx1"/>
                </a:solidFill>
                <a:effectLst/>
                <a:latin typeface="+mn-lt"/>
                <a:ea typeface="+mn-ea"/>
                <a:cs typeface="+mn-cs"/>
              </a:rPr>
              <a:t>Varför skiljer sig Rädda Barnens mått från SCB:s?</a:t>
            </a:r>
          </a:p>
          <a:p>
            <a:r>
              <a:rPr lang="sv-SE" sz="1200" b="0" i="0" kern="1200">
                <a:solidFill>
                  <a:schemeClr val="tx1"/>
                </a:solidFill>
                <a:effectLst/>
                <a:latin typeface="+mn-lt"/>
                <a:ea typeface="+mn-ea"/>
                <a:cs typeface="+mn-cs"/>
              </a:rPr>
              <a:t>Anledningen till att måtten skiljer sig åt är att Rädda Barnen utgår ifrån Konsumentverkets hushållsberäkningar för basbehov för att täcka familjers nödvändiga kostnader och barns behov, medan SCB utgår ifrån riksnormen som bas för att täcka samma kostnader, som är på en lägre nivå och har urholkat över tid. Antalet barn som ligger under SCB:s lägre inkomstbaserade fattigdomsgräns minskar under 2022–2023 medan antalet barn som ligger under vår inkomstbaserade fattigdomsgräns ökar under samma period enligt SCB:s statistik. Däremot visar både Rädda Barnens och SCB:s mått på en minskning åren innan 2019–2022.</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För Rädda Barnen är det ytterst viktigt att barnrättsperspektiv är en ledande princip för att mäta barnfattigdom. Därför finns det anledning att se över om den inkomstbaserade fattigdomsgränsen är rimlig utifrån barnets rätt till skälig levnadsstandard, och justera vid behov. </a:t>
            </a:r>
          </a:p>
          <a:p>
            <a:endParaRPr lang="sv-SE"/>
          </a:p>
          <a:p>
            <a:r>
              <a:rPr lang="sv-SE"/>
              <a:t>Läs mer här om olika fattigdomsmått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hlinkClick r:id="rId3"/>
              </a:rPr>
              <a:t>om-radda-barnens-barnfattigdomsmatt-.docx</a:t>
            </a:r>
            <a:endParaRPr lang="sv-SE"/>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52</a:t>
            </a:fld>
            <a:endParaRPr lang="en-UK"/>
          </a:p>
        </p:txBody>
      </p:sp>
    </p:spTree>
    <p:extLst>
      <p:ext uri="{BB962C8B-B14F-4D97-AF65-F5344CB8AC3E}">
        <p14:creationId xmlns:p14="http://schemas.microsoft.com/office/powerpoint/2010/main" val="356417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1" kern="1200">
                <a:solidFill>
                  <a:schemeClr val="tx1"/>
                </a:solidFill>
                <a:effectLst/>
                <a:latin typeface="+mn-lt"/>
                <a:ea typeface="+mn-ea"/>
                <a:cs typeface="+mn-cs"/>
              </a:rPr>
              <a:t>Syfte med bilden: Att introducera föreläsningen</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Talarmanus:</a:t>
            </a:r>
            <a:endParaRPr lang="sv-SE" sz="1200" b="0" i="0" kern="1200">
              <a:solidFill>
                <a:schemeClr val="tx1"/>
              </a:solidFill>
              <a:effectLst/>
              <a:latin typeface="+mn-lt"/>
              <a:ea typeface="Lato"/>
              <a:cs typeface="Lato"/>
            </a:endParaRPr>
          </a:p>
          <a:p>
            <a:r>
              <a:rPr lang="sv-SE" sz="1200" b="0" i="0" kern="1200">
                <a:solidFill>
                  <a:schemeClr val="tx1"/>
                </a:solidFill>
                <a:effectLst/>
                <a:latin typeface="+mn-lt"/>
                <a:ea typeface="+mn-ea"/>
                <a:cs typeface="+mn-cs"/>
              </a:rPr>
              <a:t>Barnfattigdomsrapporten 2025 presenterar en fördjupad analys av den ekonomiska utsattheten bland barn i Sverige under perioden 2019–2023. Rapporten skiljer sig från Rädda Barnens tidigare barnfattigdomsrapporter då vi här har reviderat Rädda Barnens tidigare mått på barnfattigdom, och presenterar ett nytt mått, i syfte att bättre spegla barns faktiska levnadsvillkor och ekonomiska utsatthet.   </a:t>
            </a:r>
            <a:endParaRPr lang="sv-SE" sz="1200" b="0" i="0" kern="1200">
              <a:solidFill>
                <a:schemeClr val="tx1"/>
              </a:solidFill>
              <a:effectLst/>
              <a:latin typeface="+mn-lt"/>
              <a:ea typeface="Lato"/>
              <a:cs typeface="Lato"/>
            </a:endParaRP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I årets rapport ställer vi oss följande tre frågor: </a:t>
            </a:r>
            <a:endParaRPr lang="sv-SE" sz="1200" b="0" i="0" kern="1200">
              <a:solidFill>
                <a:schemeClr val="tx1"/>
              </a:solidFill>
              <a:effectLst/>
              <a:latin typeface="+mn-lt"/>
              <a:ea typeface="Lato"/>
              <a:cs typeface="Lato"/>
            </a:endParaRPr>
          </a:p>
          <a:p>
            <a:pPr marL="342900" indent="-342900">
              <a:buFont typeface="Arial" panose="020B0604020202020204" pitchFamily="34" charset="0"/>
              <a:buChar char="•"/>
            </a:pPr>
            <a:r>
              <a:rPr lang="sv-SE" i="1"/>
              <a:t>Hur har de senaste åren påverkat barns ekonomiska utsatthet i Sverige?</a:t>
            </a:r>
          </a:p>
          <a:p>
            <a:pPr marL="342900" indent="-342900">
              <a:buFont typeface="Arial" panose="020B0604020202020204" pitchFamily="34" charset="0"/>
              <a:buChar char="•"/>
            </a:pPr>
            <a:r>
              <a:rPr lang="sv-SE" i="1"/>
              <a:t>Hur kan vi mäta barnfattigdom på ett sätt som är förenligt med barns rätt till skälig levnadsstandard? </a:t>
            </a:r>
            <a:endParaRPr lang="sv-SE" i="1">
              <a:ea typeface="Lato"/>
              <a:cs typeface="Lato"/>
            </a:endParaRPr>
          </a:p>
          <a:p>
            <a:pPr marL="342900" indent="-342900">
              <a:buFont typeface="Arial" panose="020B0604020202020204" pitchFamily="34" charset="0"/>
              <a:buChar char="•"/>
            </a:pPr>
            <a:r>
              <a:rPr lang="sv-SE" i="1"/>
              <a:t>Vad behöver göras för att minska barnfattigdomen?</a:t>
            </a:r>
            <a:endParaRPr lang="sv-SE" i="1">
              <a:ea typeface="Lato"/>
              <a:cs typeface="Lato"/>
            </a:endParaRP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7122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kern="1200">
                <a:solidFill>
                  <a:schemeClr val="tx1"/>
                </a:solidFill>
                <a:effectLst/>
                <a:latin typeface="+mn-lt"/>
                <a:ea typeface="+mn-ea"/>
                <a:cs typeface="+mn-cs"/>
              </a:rPr>
              <a:t>Syfte</a:t>
            </a:r>
            <a:r>
              <a:rPr lang="sv-SE"/>
              <a:t> med bilden</a:t>
            </a:r>
            <a:r>
              <a:rPr lang="sv-SE" sz="1200" kern="1200">
                <a:solidFill>
                  <a:schemeClr val="tx1"/>
                </a:solidFill>
                <a:effectLst/>
                <a:latin typeface="+mn-lt"/>
                <a:ea typeface="+mn-ea"/>
                <a:cs typeface="+mn-cs"/>
              </a:rPr>
              <a:t>: </a:t>
            </a:r>
            <a:r>
              <a:rPr lang="sv-SE" i="1"/>
              <a:t>Synliggöra vår kunskap i frågan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Talarmanus:</a:t>
            </a:r>
            <a:endParaRPr lang="sv-SE" sz="1200"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Vi har släppt barnfattigdomsrapporter sedan 2002, såväl kvantitativa som kvalitativa rapporter. Några exempel är En plats att kalla hemma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Rädda Barnens återkommande barnfattigdomsrapporter är strategiskt viktiga, det är en styrka att vi följer utvecklingen över tid och att de kommer kontinuerligt. Vår klassiska barnfattigdomsrapport bygger på inkomststatistik från SCB, </a:t>
            </a:r>
            <a:r>
              <a:rPr lang="sv-SE" sz="1200" b="1" kern="1200">
                <a:solidFill>
                  <a:schemeClr val="tx1"/>
                </a:solidFill>
                <a:effectLst/>
                <a:latin typeface="+mn-lt"/>
                <a:ea typeface="+mn-ea"/>
                <a:cs typeface="+mn-cs"/>
              </a:rPr>
              <a:t>som släpar efter 2 år. Den senaste statistiken som går att analysera är från 2023, därför bygger årets rapport på åren 2019-23.</a:t>
            </a:r>
            <a:endParaRPr lang="sv-SE" sz="1200" b="1"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Rapporten bygger på statistik från olika myndigheter och institut, som Statistiska Central Byrån (SCB) och Konsumentverket (</a:t>
            </a:r>
            <a:r>
              <a:rPr lang="sv-SE" sz="1200" b="0" i="0" kern="1200" err="1">
                <a:solidFill>
                  <a:schemeClr val="tx1"/>
                </a:solidFill>
                <a:effectLst/>
                <a:latin typeface="+mn-lt"/>
                <a:ea typeface="+mn-ea"/>
                <a:cs typeface="+mn-cs"/>
              </a:rPr>
              <a:t>KoV</a:t>
            </a:r>
            <a:r>
              <a:rPr lang="sv-SE" sz="1200" b="0" i="0" kern="1200">
                <a:solidFill>
                  <a:schemeClr val="tx1"/>
                </a:solidFill>
                <a:effectLst/>
                <a:latin typeface="+mn-lt"/>
                <a:ea typeface="+mn-ea"/>
                <a:cs typeface="+mn-cs"/>
              </a:rPr>
              <a:t>).</a:t>
            </a:r>
            <a:endParaRPr lang="sv-SE" sz="1200" kern="120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a:defRPr/>
            </a:pPr>
            <a:r>
              <a:rPr lang="sv-SE" sz="1200" b="0" i="0" kern="1200">
                <a:solidFill>
                  <a:schemeClr val="tx1"/>
                </a:solidFill>
                <a:effectLst/>
                <a:latin typeface="+mn-lt"/>
                <a:ea typeface="+mn-ea"/>
                <a:cs typeface="+mn-cs"/>
              </a:rPr>
              <a:t>Rädda Barnen Barnfattigdomsrapport har tagits fram i </a:t>
            </a:r>
            <a:r>
              <a:rPr lang="sv-SE"/>
              <a:t>nära samarbete</a:t>
            </a:r>
            <a:r>
              <a:rPr lang="sv-SE" sz="1200" b="0" i="0" kern="1200">
                <a:solidFill>
                  <a:schemeClr val="tx1"/>
                </a:solidFill>
                <a:effectLst/>
                <a:latin typeface="+mn-lt"/>
                <a:ea typeface="+mn-ea"/>
                <a:cs typeface="+mn-cs"/>
              </a:rPr>
              <a:t> med Tapio Salonen, seniorforskare på Malmö universitet. </a:t>
            </a:r>
            <a:r>
              <a:rPr lang="sv-SE"/>
              <a:t>En tidig version av rapporten </a:t>
            </a:r>
            <a:r>
              <a:rPr lang="sv-SE" sz="1200" i="0" kern="1200">
                <a:solidFill>
                  <a:schemeClr val="tx1"/>
                </a:solidFill>
                <a:effectLst/>
                <a:latin typeface="+mn-lt"/>
                <a:ea typeface="+mn-ea"/>
                <a:cs typeface="+mn-cs"/>
              </a:rPr>
              <a:t>har granskats av forskare Åke Bergmark, professor i socialt arbete vid Stockholms universitet och Björn Gustafsson, seniorprofessor vid Göteborgs Universitet. </a:t>
            </a:r>
            <a:endParaRPr lang="sv-SE" sz="1200" kern="1200">
              <a:solidFill>
                <a:schemeClr val="tx1"/>
              </a:solidFill>
              <a:effectLst/>
              <a:latin typeface="+mn-lt"/>
              <a:ea typeface="Lato"/>
              <a:cs typeface="Lato"/>
            </a:endParaRPr>
          </a:p>
          <a:p>
            <a:endParaRPr lang="sv-SE"/>
          </a:p>
          <a:p>
            <a:r>
              <a:rPr lang="sv-SE" i="0"/>
              <a:t>2026 släpptes undersökningen </a:t>
            </a:r>
            <a:r>
              <a:rPr lang="sv-SE" sz="1200" b="0" i="0" kern="1200">
                <a:solidFill>
                  <a:schemeClr val="tx1"/>
                </a:solidFill>
                <a:effectLst/>
                <a:latin typeface="+mn-lt"/>
                <a:ea typeface="+mn-ea"/>
                <a:cs typeface="+mn-cs"/>
              </a:rPr>
              <a:t>Barnfamiljers ekonomiska svårigheter som är genomförd av </a:t>
            </a:r>
            <a:r>
              <a:rPr lang="sv-SE" sz="1200" b="0" i="0" kern="1200" err="1">
                <a:solidFill>
                  <a:schemeClr val="tx1"/>
                </a:solidFill>
                <a:effectLst/>
                <a:latin typeface="+mn-lt"/>
                <a:ea typeface="+mn-ea"/>
                <a:cs typeface="+mn-cs"/>
              </a:rPr>
              <a:t>Verian</a:t>
            </a:r>
            <a:r>
              <a:rPr lang="sv-SE" sz="1200" b="0" i="0" kern="1200">
                <a:solidFill>
                  <a:schemeClr val="tx1"/>
                </a:solidFill>
                <a:effectLst/>
                <a:latin typeface="+mn-lt"/>
                <a:ea typeface="+mn-ea"/>
                <a:cs typeface="+mn-cs"/>
              </a:rPr>
              <a:t> (tidigare Sifo) på uppdrag av Rädda Barnen, Hyresgästföreningen, Majblomman och Röda Korset. </a:t>
            </a:r>
          </a:p>
          <a:p>
            <a:endParaRPr lang="sv-SE" sz="1200" b="0" i="0" kern="1200">
              <a:solidFill>
                <a:schemeClr val="tx1"/>
              </a:solidFill>
              <a:effectLst/>
              <a:latin typeface="+mn-lt"/>
              <a:ea typeface="+mn-ea"/>
              <a:cs typeface="+mn-cs"/>
            </a:endParaRPr>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358730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 </a:t>
            </a:r>
            <a:r>
              <a:rPr lang="sv-SE" i="1"/>
              <a:t>Visa olika sätt att mäta fattigdom. Hur vårt klassiska mått är uppbyggt och att barnfattigdomen har sjunkit under flera år. </a:t>
            </a:r>
          </a:p>
          <a:p>
            <a:endParaRPr lang="sv-SE"/>
          </a:p>
          <a:p>
            <a:r>
              <a:rPr lang="sv-SE"/>
              <a:t>Talarmanus: </a:t>
            </a:r>
            <a:endParaRPr lang="sv-SE">
              <a:ea typeface="Lato"/>
              <a:cs typeface="Lato"/>
            </a:endParaRPr>
          </a:p>
          <a:p>
            <a:r>
              <a:rPr lang="sv-SE"/>
              <a:t>Det finns två </a:t>
            </a:r>
            <a:r>
              <a:rPr lang="sv-SE" err="1"/>
              <a:t>huvudsätt</a:t>
            </a:r>
            <a:r>
              <a:rPr lang="sv-SE"/>
              <a:t> att förstå fattigdom: man kan mäta absolut eller relativ fattigdom. </a:t>
            </a:r>
            <a:endParaRPr lang="sv-SE">
              <a:ea typeface="Lato"/>
              <a:cs typeface="Lato"/>
            </a:endParaRPr>
          </a:p>
          <a:p>
            <a:r>
              <a:rPr lang="sv-SE"/>
              <a:t>”Absolut fattigdom” innebär att hushållet inte har råd att täcka grundläggande levnadsomkostnader.</a:t>
            </a:r>
            <a:endParaRPr lang="sv-SE">
              <a:ea typeface="Lato"/>
              <a:cs typeface="Lato"/>
            </a:endParaRPr>
          </a:p>
          <a:p>
            <a:r>
              <a:rPr lang="sv-SE"/>
              <a:t>”Relativ fattigdom” innebär att hushållets inkomster är betydligt lägre än majoritetens. </a:t>
            </a:r>
            <a:endParaRPr lang="sv-SE">
              <a:ea typeface="Lato"/>
              <a:cs typeface="Lato"/>
            </a:endParaRPr>
          </a:p>
          <a:p>
            <a:endParaRPr lang="sv-SE"/>
          </a:p>
          <a:p>
            <a:r>
              <a:rPr lang="sv-SE"/>
              <a:t>Både absolut och relativ ekonomisk utsatthet mäts ofta utifrån inkomstbaserade uppgifter. (Man kan också mäta genom t ex frågeenkäter, ett exempel är SCB:s undersökning om levnadsvillkor –ULF), eller utifrån vad för typ av bidragsstöd - t ex </a:t>
            </a:r>
            <a:r>
              <a:rPr lang="sv-SE" err="1"/>
              <a:t>försörjningstöd</a:t>
            </a:r>
            <a:r>
              <a:rPr lang="sv-SE"/>
              <a:t> ) </a:t>
            </a:r>
            <a:endParaRPr lang="sv-SE">
              <a:ea typeface="Lato"/>
              <a:cs typeface="Lato"/>
            </a:endParaRPr>
          </a:p>
          <a:p>
            <a:endParaRPr lang="sv-SE"/>
          </a:p>
          <a:p>
            <a:r>
              <a:rPr lang="sv-SE"/>
              <a:t>Rädda Barnen mäter barnfattigdom genom:</a:t>
            </a:r>
            <a:endParaRPr lang="sv-SE">
              <a:ea typeface="Lato"/>
              <a:cs typeface="Lato"/>
            </a:endParaRPr>
          </a:p>
          <a:p>
            <a:pPr marL="342900" indent="-342900">
              <a:buFont typeface="Wingdings" panose="05000000000000000000" pitchFamily="2" charset="2"/>
              <a:buChar char="Ø"/>
            </a:pPr>
            <a:r>
              <a:rPr lang="sv-SE"/>
              <a:t>Barn i familjer med försörjningsstödet från socialtjänsten och/eller</a:t>
            </a:r>
            <a:endParaRPr lang="sv-SE">
              <a:ea typeface="Lato"/>
              <a:cs typeface="Lato"/>
            </a:endParaRPr>
          </a:p>
          <a:p>
            <a:pPr marL="342900" indent="-342900">
              <a:buFont typeface="Wingdings" panose="05000000000000000000" pitchFamily="2" charset="2"/>
              <a:buChar char="Ø"/>
            </a:pPr>
            <a:r>
              <a:rPr lang="sv-SE"/>
              <a:t>Barn i familjer med låg inkomststandard (inkomstbaserat)</a:t>
            </a:r>
            <a:endParaRPr lang="sv-SE">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Låg inkomststandard är statistiska centralbyråns (SCB:s) absoluta mått på att man inte har inkomster för att täcka de nödvändigaste levnadsomkostnaderna såsom hyra, mat och kläder. </a:t>
            </a:r>
            <a:endParaRPr lang="sv-SE">
              <a:ea typeface="Lato"/>
              <a:cs typeface="Lato"/>
            </a:endParaRPr>
          </a:p>
          <a:p>
            <a:endParaRPr lang="sv-SE"/>
          </a:p>
          <a:p>
            <a:r>
              <a:rPr lang="sv-SE"/>
              <a:t>Även om absoluta mått används i Sverige, är de i praktiken beroende av vad som betraktas som nödvändiga levnadsomkostnader. Detta förändras över tid och är därmed relativt. Absoluta mått måste regelbundet justeras för att spegla samhällets levnadsstandard. Det kommer vi att belysa i den här rapporten.</a:t>
            </a:r>
            <a:endParaRPr lang="sv-SE">
              <a:ea typeface="Lato"/>
              <a:cs typeface="Lato"/>
            </a:endParaRPr>
          </a:p>
          <a:p>
            <a:endParaRPr lang="sv-SE"/>
          </a:p>
          <a:p>
            <a:pPr>
              <a:defRPr/>
            </a:pPr>
            <a:r>
              <a:rPr lang="sv-SE"/>
              <a:t>Våra tidigare rapporter visar att barnfattigdomen har minskat långsamt mellan 2000 och 2019 (vår senaste rapport släpptes 2021, och bygger på statistik mellan 2016-1019). </a:t>
            </a:r>
            <a:endParaRPr lang="sv-SE">
              <a:ea typeface="Lato"/>
              <a:cs typeface="Lato"/>
            </a:endParaRPr>
          </a:p>
          <a:p>
            <a:endParaRPr lang="sv-SE"/>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108864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 med bilden:</a:t>
            </a:r>
            <a:r>
              <a:rPr lang="sv-SE" i="1"/>
              <a:t> Berätta om vilka barn som inte syns i statistiken</a:t>
            </a:r>
          </a:p>
          <a:p>
            <a:endParaRPr lang="sv-SE"/>
          </a:p>
          <a:p>
            <a:r>
              <a:rPr lang="sv-SE"/>
              <a:t>Talarmanus:</a:t>
            </a:r>
          </a:p>
          <a:p>
            <a:r>
              <a:rPr lang="sv-SE"/>
              <a:t>Vilka barn fångas inte upp i statistiken, och därför inte omfattas i rapportens siffror?</a:t>
            </a:r>
            <a:endParaRPr lang="sv-SE">
              <a:ea typeface="Lato"/>
              <a:cs typeface="Lato"/>
            </a:endParaRPr>
          </a:p>
          <a:p>
            <a:endParaRPr lang="sv-SE"/>
          </a:p>
          <a:p>
            <a:r>
              <a:rPr lang="sv-SE"/>
              <a:t>Rädda Barnens barnfattigdomsmått och även 2025 års rapport bygger på statistik och uppgifter från SCB på barn i hushåll som är folkbokförda i Sverige. Det innebär att det finns grupper av barn i ekonomisk utsatthet som inte ingår i statistiken. Här ingår inte asylsökande, ukrainska medborgare som kom till Sverige innan 2024 och vistas med uppehållstillstånd utifrån EU:s massflyktsdirektiv, barnfamiljer utan nödvändiga tillstånd (</a:t>
            </a:r>
            <a:r>
              <a:rPr lang="sv-SE" err="1"/>
              <a:t>s.k</a:t>
            </a:r>
            <a:r>
              <a:rPr lang="sv-SE"/>
              <a:t> papperslösa) och EU-migranter. Dessa är extra sårbara och utsatta målgrupper, som oftast lever i stor ekonomisk utsatthet. </a:t>
            </a:r>
            <a:endParaRPr lang="sv-SE">
              <a:ea typeface="Lato"/>
              <a:cs typeface="Lato"/>
            </a:endParaRPr>
          </a:p>
          <a:p>
            <a:endParaRPr lang="sv-SE"/>
          </a:p>
          <a:p>
            <a:r>
              <a:rPr lang="sv-SE"/>
              <a:t>Barn vars föräldrar har löneutmätning som innebär att familjen tvingas leva på förbehållsbelopp (samma nivå som försörjningsstöd) , syns inte alltid i statistiken som ligger till grund för Rädda Barnens sätt att mäta. Statistiken visar föräldrarnas officiella inkomst, utan att ta hänsyn till om Kronofogden mäter ut en stor del av den. (Det var ungefär 44 000 barn 2023)</a:t>
            </a:r>
            <a:endParaRPr lang="sv-SE">
              <a:ea typeface="Lato"/>
              <a:cs typeface="Lato"/>
            </a:endParaRPr>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233014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Syfte med bilden: </a:t>
            </a:r>
            <a:r>
              <a:rPr lang="sv-SE" i="1"/>
              <a:t>Synliggöra människorna bakom siffrorna. Lyfta barnens röster. </a:t>
            </a:r>
          </a:p>
          <a:p>
            <a:endParaRPr lang="sv-SE"/>
          </a:p>
          <a:p>
            <a:r>
              <a:rPr lang="sv-SE"/>
              <a:t>Talarmanus:</a:t>
            </a:r>
          </a:p>
          <a:p>
            <a:pPr rtl="0" fontAlgn="base"/>
            <a:r>
              <a:rPr lang="sv-SE" sz="1200" b="1" i="0" kern="1200">
                <a:solidFill>
                  <a:schemeClr val="tx1"/>
                </a:solidFill>
                <a:effectLst/>
                <a:latin typeface="+mn-lt"/>
                <a:ea typeface="+mn-ea"/>
                <a:cs typeface="+mn-cs"/>
              </a:rPr>
              <a:t>Fysisk och psykisk ohälsa</a:t>
            </a:r>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Barn i ekonomiskt utsatta familjer löper högre risk att drabbas av både fysisk och psykisk ohälsa. Stress, oro och brist på resurser påverkar deras välbefinnande negativt.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1" i="0" kern="1200">
                <a:solidFill>
                  <a:schemeClr val="tx1"/>
                </a:solidFill>
                <a:effectLst/>
                <a:latin typeface="+mn-lt"/>
                <a:ea typeface="+mn-ea"/>
                <a:cs typeface="+mn-cs"/>
              </a:rPr>
              <a:t>Dåliga skolresultat</a:t>
            </a:r>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Ekonomisk utsatthet kan leda till sämre skolresultat, bland annat på grund av brist på </a:t>
            </a:r>
            <a:r>
              <a:rPr lang="sv-SE" sz="1200" b="0" i="0" kern="1200" err="1">
                <a:solidFill>
                  <a:schemeClr val="tx1"/>
                </a:solidFill>
                <a:effectLst/>
                <a:latin typeface="+mn-lt"/>
                <a:ea typeface="+mn-ea"/>
                <a:cs typeface="+mn-cs"/>
              </a:rPr>
              <a:t>studiero</a:t>
            </a:r>
            <a:r>
              <a:rPr lang="sv-SE" sz="1200" b="0" i="0" kern="1200">
                <a:solidFill>
                  <a:schemeClr val="tx1"/>
                </a:solidFill>
                <a:effectLst/>
                <a:latin typeface="+mn-lt"/>
                <a:ea typeface="+mn-ea"/>
                <a:cs typeface="+mn-cs"/>
              </a:rPr>
              <a:t>, resurser som böcker och teknik, samt frånvaro från skolan.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1" i="0" kern="1200">
                <a:solidFill>
                  <a:schemeClr val="tx1"/>
                </a:solidFill>
                <a:effectLst/>
                <a:latin typeface="+mn-lt"/>
                <a:ea typeface="+mn-ea"/>
                <a:cs typeface="+mn-cs"/>
              </a:rPr>
              <a:t>Social exkludering</a:t>
            </a:r>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Barn som inte har råd att delta i fritidsaktiviteter eller sociala sammanhang med jämnåriga riskerar att hamna utanför gemenskapen. Detta påverkar deras självkänsla och sociala utveckling.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1" i="0" kern="1200">
                <a:solidFill>
                  <a:schemeClr val="tx1"/>
                </a:solidFill>
                <a:effectLst/>
                <a:latin typeface="+mn-lt"/>
                <a:ea typeface="+mn-ea"/>
                <a:cs typeface="+mn-cs"/>
              </a:rPr>
              <a:t>Begränsad fritid</a:t>
            </a:r>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Fattigdom innebär ofta att barn inte har möjlighet att delta i organiserade fritidsaktiviteter, vilket kan påverka deras hälsa, utveckling och framtida möjligheter.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1" i="0" kern="1200">
                <a:solidFill>
                  <a:schemeClr val="tx1"/>
                </a:solidFill>
                <a:effectLst/>
                <a:latin typeface="+mn-lt"/>
                <a:ea typeface="+mn-ea"/>
                <a:cs typeface="+mn-cs"/>
              </a:rPr>
              <a:t>Osäkra boendeförhållanden</a:t>
            </a:r>
            <a:r>
              <a:rPr lang="sv-SE" sz="1200" b="0" i="0" kern="1200">
                <a:solidFill>
                  <a:schemeClr val="tx1"/>
                </a:solidFill>
                <a:effectLst/>
                <a:latin typeface="+mn-lt"/>
                <a:ea typeface="+mn-ea"/>
                <a:cs typeface="+mn-cs"/>
              </a:rPr>
              <a:t> </a:t>
            </a:r>
            <a:endParaRPr lang="sv-SE" sz="1200" b="0" i="0" kern="1200">
              <a:solidFill>
                <a:schemeClr val="tx1"/>
              </a:solidFill>
              <a:effectLst/>
              <a:latin typeface="+mn-lt"/>
            </a:endParaRPr>
          </a:p>
          <a:p>
            <a:pPr rtl="0" fontAlgn="base"/>
            <a:r>
              <a:rPr lang="sv-SE" sz="1200" b="0" i="0" kern="1200">
                <a:solidFill>
                  <a:schemeClr val="tx1"/>
                </a:solidFill>
                <a:effectLst/>
                <a:latin typeface="+mn-lt"/>
                <a:ea typeface="+mn-ea"/>
                <a:cs typeface="+mn-cs"/>
              </a:rPr>
              <a:t>Barnfattigdom är ofta kopplad till osäkra eller undermåliga boendeförhållanden, vilket påverkar barnets trygghet och stabilitet.  </a:t>
            </a:r>
            <a:endParaRPr lang="sv-SE" sz="1200" b="0" i="0" kern="1200">
              <a:solidFill>
                <a:schemeClr val="tx1"/>
              </a:solidFill>
              <a:effectLst/>
              <a:latin typeface="+mn-lt"/>
            </a:endParaRPr>
          </a:p>
          <a:p>
            <a:endParaRPr lang="sv-SE"/>
          </a:p>
          <a:p>
            <a:pPr rtl="0" fontAlgn="base"/>
            <a:r>
              <a:rPr lang="sv-SE" sz="1200" b="0" i="0" kern="1200">
                <a:solidFill>
                  <a:schemeClr val="tx1"/>
                </a:solidFill>
                <a:effectLst/>
                <a:latin typeface="+mn-lt"/>
                <a:ea typeface="+mn-ea"/>
                <a:cs typeface="+mn-cs"/>
              </a:rPr>
              <a:t>I vår rapport </a:t>
            </a:r>
            <a:r>
              <a:rPr lang="sv-SE" sz="1200" b="0" i="1" kern="1200" err="1">
                <a:solidFill>
                  <a:schemeClr val="tx1"/>
                </a:solidFill>
                <a:effectLst/>
                <a:latin typeface="+mn-lt"/>
                <a:ea typeface="+mn-ea"/>
                <a:cs typeface="+mn-cs"/>
              </a:rPr>
              <a:t>Missing</a:t>
            </a:r>
            <a:r>
              <a:rPr lang="sv-SE" sz="1200" b="0" i="1" kern="1200">
                <a:solidFill>
                  <a:schemeClr val="tx1"/>
                </a:solidFill>
                <a:effectLst/>
                <a:latin typeface="+mn-lt"/>
                <a:ea typeface="+mn-ea"/>
                <a:cs typeface="+mn-cs"/>
              </a:rPr>
              <a:t> </a:t>
            </a:r>
            <a:r>
              <a:rPr lang="sv-SE" sz="1200" b="0" i="1" kern="1200" err="1">
                <a:solidFill>
                  <a:schemeClr val="tx1"/>
                </a:solidFill>
                <a:effectLst/>
                <a:latin typeface="+mn-lt"/>
                <a:ea typeface="+mn-ea"/>
                <a:cs typeface="+mn-cs"/>
              </a:rPr>
              <a:t>out</a:t>
            </a:r>
            <a:r>
              <a:rPr lang="sv-SE" sz="1200" b="0" i="0" kern="1200">
                <a:solidFill>
                  <a:schemeClr val="tx1"/>
                </a:solidFill>
                <a:effectLst/>
                <a:latin typeface="+mn-lt"/>
                <a:ea typeface="+mn-ea"/>
                <a:cs typeface="+mn-cs"/>
              </a:rPr>
              <a:t> från 2024 berättar barn och unga själva om hur ekonomiska svårigheter påverkar deras vardag: </a:t>
            </a:r>
            <a:endParaRPr lang="sv-SE" sz="1200" b="0" i="0" kern="1200">
              <a:solidFill>
                <a:schemeClr val="tx1"/>
              </a:solidFill>
              <a:effectLst/>
              <a:latin typeface="+mn-lt"/>
            </a:endParaRPr>
          </a:p>
          <a:p>
            <a:r>
              <a:rPr lang="sv-SE" sz="1200">
                <a:solidFill>
                  <a:schemeClr val="tx1"/>
                </a:solidFill>
              </a:rPr>
              <a:t>”Jag märker att de har ont om pengar genom att de oroar sig och de har lite svårt att betala hyran. Man går inte så ofta på träningarna och sånt. Jag kan se det bara på deras min också.” </a:t>
            </a:r>
          </a:p>
          <a:p>
            <a:r>
              <a:rPr lang="sv-SE" sz="1200" i="1" err="1">
                <a:solidFill>
                  <a:schemeClr val="tx1"/>
                </a:solidFill>
              </a:rPr>
              <a:t>Missing</a:t>
            </a:r>
            <a:r>
              <a:rPr lang="sv-SE" sz="1200" i="1">
                <a:solidFill>
                  <a:schemeClr val="tx1"/>
                </a:solidFill>
              </a:rPr>
              <a:t> </a:t>
            </a:r>
            <a:r>
              <a:rPr lang="sv-SE" sz="1200" i="1" err="1">
                <a:solidFill>
                  <a:schemeClr val="tx1"/>
                </a:solidFill>
              </a:rPr>
              <a:t>out</a:t>
            </a:r>
            <a:r>
              <a:rPr lang="sv-SE" sz="1200" i="1">
                <a:solidFill>
                  <a:schemeClr val="tx1"/>
                </a:solidFill>
              </a:rPr>
              <a:t> </a:t>
            </a:r>
            <a:r>
              <a:rPr lang="sv-SE" sz="1200">
                <a:solidFill>
                  <a:schemeClr val="tx1"/>
                </a:solidFill>
              </a:rPr>
              <a:t>(Kille 14 år)</a:t>
            </a:r>
          </a:p>
          <a:p>
            <a:endParaRPr lang="sv-SE"/>
          </a:p>
          <a:p>
            <a:r>
              <a:rPr lang="sv-SE" sz="1200"/>
              <a:t>”Alltså, när man ser typ sina föräldrar ledsna man kommer märka ändå, man märker av det. Det påverkar en jättemycket, speciellt relationen när man tänker på hur ledsen din mamma var. Man vill bara typ gå ut och jobba.”</a:t>
            </a:r>
            <a:endParaRPr lang="sv-SE"/>
          </a:p>
          <a:p>
            <a:r>
              <a:rPr lang="sv-SE" sz="1200" i="1" err="1"/>
              <a:t>Missing</a:t>
            </a:r>
            <a:r>
              <a:rPr lang="sv-SE" sz="1200" i="1"/>
              <a:t> </a:t>
            </a:r>
            <a:r>
              <a:rPr lang="sv-SE" sz="1200" i="1" err="1"/>
              <a:t>out</a:t>
            </a:r>
            <a:r>
              <a:rPr lang="sv-SE" sz="1200" i="1"/>
              <a:t> </a:t>
            </a:r>
            <a:r>
              <a:rPr lang="sv-SE" sz="1200"/>
              <a:t>(Tjej 15–18 år)</a:t>
            </a:r>
          </a:p>
          <a:p>
            <a:pPr rtl="0" fontAlgn="base"/>
            <a:endParaRPr lang="sv-SE" sz="1200" b="0" i="0" kern="1200">
              <a:solidFill>
                <a:schemeClr val="tx1"/>
              </a:solidFill>
              <a:effectLst/>
              <a:latin typeface="+mn-lt"/>
              <a:ea typeface="+mn-ea"/>
              <a:cs typeface="+mn-cs"/>
            </a:endParaRPr>
          </a:p>
          <a:p>
            <a:pPr rtl="0" fontAlgn="base"/>
            <a:r>
              <a:rPr lang="sv-SE" sz="1200" b="1" i="0" kern="1200">
                <a:solidFill>
                  <a:schemeClr val="tx1"/>
                </a:solidFill>
                <a:effectLst/>
                <a:latin typeface="+mn-lt"/>
                <a:ea typeface="+mn-ea"/>
                <a:cs typeface="+mn-cs"/>
              </a:rPr>
              <a:t>Fördjupning </a:t>
            </a:r>
            <a:r>
              <a:rPr lang="sv-SE" sz="1200" b="1" i="0" kern="1200" err="1">
                <a:solidFill>
                  <a:schemeClr val="tx1"/>
                </a:solidFill>
                <a:effectLst/>
                <a:latin typeface="+mn-lt"/>
                <a:ea typeface="+mn-ea"/>
                <a:cs typeface="+mn-cs"/>
              </a:rPr>
              <a:t>Missing</a:t>
            </a:r>
            <a:r>
              <a:rPr lang="sv-SE" sz="1200" b="1" i="0" kern="1200">
                <a:solidFill>
                  <a:schemeClr val="tx1"/>
                </a:solidFill>
                <a:effectLst/>
                <a:latin typeface="+mn-lt"/>
                <a:ea typeface="+mn-ea"/>
                <a:cs typeface="+mn-cs"/>
              </a:rPr>
              <a:t> </a:t>
            </a:r>
            <a:r>
              <a:rPr lang="sv-SE" sz="1200" b="1" i="0" kern="1200" err="1">
                <a:solidFill>
                  <a:schemeClr val="tx1"/>
                </a:solidFill>
                <a:effectLst/>
                <a:latin typeface="+mn-lt"/>
                <a:ea typeface="+mn-ea"/>
                <a:cs typeface="+mn-cs"/>
              </a:rPr>
              <a:t>out</a:t>
            </a:r>
            <a:endParaRPr lang="sv-SE" sz="1200" b="1" i="0" kern="1200">
              <a:solidFill>
                <a:schemeClr val="tx1"/>
              </a:solidFill>
              <a:effectLst/>
              <a:latin typeface="+mn-lt"/>
            </a:endParaRPr>
          </a:p>
          <a:p>
            <a:pPr rtl="0" fontAlgn="base"/>
            <a:r>
              <a:rPr lang="sv-SE" sz="1200" b="0" i="0" kern="1200">
                <a:solidFill>
                  <a:schemeClr val="tx1"/>
                </a:solidFill>
                <a:effectLst/>
                <a:latin typeface="+mn-lt"/>
                <a:ea typeface="+mn-ea"/>
                <a:cs typeface="+mn-cs"/>
              </a:rPr>
              <a:t>Rapporten visar även:</a:t>
            </a:r>
            <a:endParaRPr lang="sv-SE" sz="1200" b="0" i="0" kern="1200">
              <a:solidFill>
                <a:schemeClr val="tx1"/>
              </a:solidFill>
              <a:effectLst/>
              <a:latin typeface="+mn-lt"/>
            </a:endParaRPr>
          </a:p>
          <a:p>
            <a:pPr marL="171450" indent="-171450" rtl="0" fontAlgn="base">
              <a:buFont typeface="Arial" panose="020B0604020202020204" pitchFamily="34" charset="0"/>
              <a:buChar char="•"/>
            </a:pPr>
            <a:r>
              <a:rPr lang="sv-SE" sz="1200" b="0" i="0" kern="1200">
                <a:solidFill>
                  <a:schemeClr val="tx1"/>
                </a:solidFill>
                <a:effectLst/>
                <a:latin typeface="+mn-lt"/>
                <a:ea typeface="+mn-ea"/>
                <a:cs typeface="+mn-cs"/>
              </a:rPr>
              <a:t>De känner av föräldrars oro över pengar och tar ibland ansvar för familjens ekonomi. </a:t>
            </a:r>
            <a:endParaRPr lang="sv-SE" sz="1200" b="0" i="0" kern="1200">
              <a:solidFill>
                <a:schemeClr val="tx1"/>
              </a:solidFill>
              <a:effectLst/>
              <a:latin typeface="+mn-lt"/>
            </a:endParaRPr>
          </a:p>
          <a:p>
            <a:pPr marL="171450" indent="-171450" rtl="0" fontAlgn="base">
              <a:buFont typeface="Arial" panose="020B0604020202020204" pitchFamily="34" charset="0"/>
              <a:buChar char="•"/>
            </a:pPr>
            <a:r>
              <a:rPr lang="sv-SE" sz="1200" b="0" i="0" kern="1200">
                <a:solidFill>
                  <a:schemeClr val="tx1"/>
                </a:solidFill>
                <a:effectLst/>
                <a:latin typeface="+mn-lt"/>
                <a:ea typeface="+mn-ea"/>
                <a:cs typeface="+mn-cs"/>
              </a:rPr>
              <a:t>De kan inte delta i fritidsaktiviteter, klassresor eller andra saker som kostar – trots att de vill. </a:t>
            </a:r>
            <a:endParaRPr lang="sv-SE" sz="1200" b="0" i="0" kern="1200">
              <a:solidFill>
                <a:schemeClr val="tx1"/>
              </a:solidFill>
              <a:effectLst/>
              <a:latin typeface="+mn-lt"/>
            </a:endParaRPr>
          </a:p>
          <a:p>
            <a:pPr marL="171450" indent="-171450" rtl="0" fontAlgn="base">
              <a:buFont typeface="Arial" panose="020B0604020202020204" pitchFamily="34" charset="0"/>
              <a:buChar char="•"/>
            </a:pPr>
            <a:r>
              <a:rPr lang="sv-SE" sz="1200" b="0" i="0" kern="1200">
                <a:solidFill>
                  <a:schemeClr val="tx1"/>
                </a:solidFill>
                <a:effectLst/>
                <a:latin typeface="+mn-lt"/>
                <a:ea typeface="+mn-ea"/>
                <a:cs typeface="+mn-cs"/>
              </a:rPr>
              <a:t>De riskerar att hamna utanför socialt, och känner ibland skam över att inte kunna vara med. </a:t>
            </a:r>
            <a:endParaRPr lang="sv-SE" sz="1200" b="0" i="0" kern="1200">
              <a:solidFill>
                <a:schemeClr val="tx1"/>
              </a:solidFill>
              <a:effectLst/>
              <a:latin typeface="+mn-lt"/>
            </a:endParaRPr>
          </a:p>
          <a:p>
            <a:pPr marL="171450" indent="-171450" rtl="0" fontAlgn="base">
              <a:buFont typeface="Arial" panose="020B0604020202020204" pitchFamily="34" charset="0"/>
              <a:buChar char="•"/>
            </a:pPr>
            <a:r>
              <a:rPr lang="sv-SE" sz="1200" b="0" i="0" kern="1200">
                <a:solidFill>
                  <a:schemeClr val="tx1"/>
                </a:solidFill>
                <a:effectLst/>
                <a:latin typeface="+mn-lt"/>
                <a:ea typeface="+mn-ea"/>
                <a:cs typeface="+mn-cs"/>
              </a:rPr>
              <a:t>De försöker dölja sin situation, vilket påverkar både självbild och framtidstro. </a:t>
            </a:r>
            <a:endParaRPr lang="sv-SE" sz="1200" b="0" i="0" kern="1200">
              <a:solidFill>
                <a:schemeClr val="tx1"/>
              </a:solidFill>
              <a:effectLst/>
              <a:latin typeface="+mn-lt"/>
            </a:endParaRPr>
          </a:p>
          <a:p>
            <a:pPr fontAlgn="base"/>
            <a:endParaRPr lang="sv-SE"/>
          </a:p>
          <a:p>
            <a:r>
              <a:rPr lang="sv-SE" sz="1200" b="0" i="0" kern="1200">
                <a:solidFill>
                  <a:schemeClr val="tx1"/>
                </a:solidFill>
                <a:effectLst/>
                <a:latin typeface="+mn-lt"/>
                <a:ea typeface="+mn-ea"/>
                <a:cs typeface="+mn-cs"/>
              </a:rPr>
              <a:t>Barnen beskriver att ojämlika livsvillkor påverkar deras möjligheter att utvecklas, känna sig trygga och vara delaktiga. Det är ett tydligt brott mot barnkonventionens artikel 27 – varje barn har rätt till en levnadsstandard som möjliggör fysisk, psykisk, social och moralisk utveckling. </a:t>
            </a:r>
            <a:endParaRPr lang="sv-SE"/>
          </a:p>
          <a:p>
            <a:pPr rtl="0" fontAlgn="base"/>
            <a:endParaRPr lang="sv-SE" sz="1200" b="0" i="0" kern="1200">
              <a:solidFill>
                <a:schemeClr val="tx1"/>
              </a:solidFill>
              <a:effectLst/>
              <a:latin typeface="+mn-lt"/>
              <a:ea typeface="+mn-ea"/>
              <a:cs typeface="+mn-cs"/>
            </a:endParaRPr>
          </a:p>
          <a:p>
            <a:r>
              <a:rPr lang="sv-SE"/>
              <a:t>Vid frågor kan följande nämnas: Rädda Barnens barnfattigdomsrapport 2025, som vi pratar om idag, lyfter inte barns röster om barnfattigdom eller orsaker till fattigdom. Den kunskapen har vi i andra rapporter.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04/23/2026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191020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2026-04-23</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E19EE8-2817-FF7C-E605-1295F1C743B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17E4BC7-3824-3704-0836-E4AD745BE58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CEA5CA3-F550-EB8D-B790-EFA5F19EB0E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241849C-E790-B497-6FF2-D9B5E9834E50}"/>
              </a:ext>
            </a:extLst>
          </p:cNvPr>
          <p:cNvSpPr>
            <a:spLocks noGrp="1"/>
          </p:cNvSpPr>
          <p:nvPr>
            <p:ph type="dt" sz="half" idx="10"/>
          </p:nvPr>
        </p:nvSpPr>
        <p:spPr/>
        <p:txBody>
          <a:bodyPr/>
          <a:lstStyle/>
          <a:p>
            <a:fld id="{F66A9A33-107E-4356-82F5-9721A5A34458}" type="datetimeFigureOut">
              <a:rPr lang="sv-SE" smtClean="0"/>
              <a:t>2026-04-23</a:t>
            </a:fld>
            <a:endParaRPr lang="sv-SE"/>
          </a:p>
        </p:txBody>
      </p:sp>
      <p:sp>
        <p:nvSpPr>
          <p:cNvPr id="6" name="Platshållare för sidfot 5">
            <a:extLst>
              <a:ext uri="{FF2B5EF4-FFF2-40B4-BE49-F238E27FC236}">
                <a16:creationId xmlns:a16="http://schemas.microsoft.com/office/drawing/2014/main" id="{78007FEA-0D14-C579-E4AF-B5315AFF3F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2378BE1-172C-77F6-5FEB-522F890D5EB5}"/>
              </a:ext>
            </a:extLst>
          </p:cNvPr>
          <p:cNvSpPr>
            <a:spLocks noGrp="1"/>
          </p:cNvSpPr>
          <p:nvPr>
            <p:ph type="sldNum" sz="quarter" idx="12"/>
          </p:nvPr>
        </p:nvSpPr>
        <p:spPr/>
        <p:txBody>
          <a:bodyPr/>
          <a:lstStyle/>
          <a:p>
            <a:fld id="{5F5ECC18-D0EF-4D2B-9784-7A535FA75B01}" type="slidenum">
              <a:rPr lang="sv-SE" smtClean="0"/>
              <a:t>‹#›</a:t>
            </a:fld>
            <a:endParaRPr lang="sv-SE"/>
          </a:p>
        </p:txBody>
      </p:sp>
    </p:spTree>
    <p:extLst>
      <p:ext uri="{BB962C8B-B14F-4D97-AF65-F5344CB8AC3E}">
        <p14:creationId xmlns:p14="http://schemas.microsoft.com/office/powerpoint/2010/main" val="232620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39F608E-2A34-57DF-6901-BEB2DE46FCFA}"/>
              </a:ext>
            </a:extLst>
          </p:cNvPr>
          <p:cNvSpPr/>
          <p:nvPr userDrawn="1"/>
        </p:nvSpPr>
        <p:spPr>
          <a:xfrm>
            <a:off x="0" y="0"/>
            <a:ext cx="12192000" cy="6858000"/>
          </a:xfrm>
          <a:prstGeom prst="rect">
            <a:avLst/>
          </a:prstGeom>
          <a:solidFill>
            <a:srgbClr val="F3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Grafik, röd, Karmin, tecknad serie&#10;&#10;Automatiskt genererad beskrivning">
            <a:extLst>
              <a:ext uri="{FF2B5EF4-FFF2-40B4-BE49-F238E27FC236}">
                <a16:creationId xmlns:a16="http://schemas.microsoft.com/office/drawing/2014/main" id="{B753C487-8497-D6F0-2131-A68FA48D8B62}"/>
              </a:ext>
            </a:extLst>
          </p:cNvPr>
          <p:cNvPicPr>
            <a:picLocks noChangeAspect="1"/>
          </p:cNvPicPr>
          <p:nvPr userDrawn="1"/>
        </p:nvPicPr>
        <p:blipFill>
          <a:blip r:embed="rId2"/>
          <a:stretch>
            <a:fillRect/>
          </a:stretch>
        </p:blipFill>
        <p:spPr>
          <a:xfrm>
            <a:off x="10394828" y="6112743"/>
            <a:ext cx="1413997" cy="435448"/>
          </a:xfrm>
          <a:prstGeom prst="rect">
            <a:avLst/>
          </a:prstGeom>
        </p:spPr>
      </p:pic>
    </p:spTree>
    <p:extLst>
      <p:ext uri="{BB962C8B-B14F-4D97-AF65-F5344CB8AC3E}">
        <p14:creationId xmlns:p14="http://schemas.microsoft.com/office/powerpoint/2010/main" val="322014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2026-04-23</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2026-04-23</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2026-04-23</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2026-04-23</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2026-04-23</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2026-04-23</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2026-04-23</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 id="214748366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479423" y="1524135"/>
            <a:ext cx="11233150" cy="2472070"/>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4800">
                <a:solidFill>
                  <a:schemeClr val="bg1"/>
                </a:solidFill>
              </a:rPr>
              <a:t>EN NY VERKLIGHET</a:t>
            </a:r>
          </a:p>
          <a:p>
            <a:pPr algn="ctr">
              <a:lnSpc>
                <a:spcPct val="120000"/>
              </a:lnSpc>
            </a:pPr>
            <a:r>
              <a:rPr lang="sv-SE" sz="2800">
                <a:solidFill>
                  <a:schemeClr val="bg1"/>
                </a:solidFill>
              </a:rPr>
              <a:t>BARNFATTIGDOM I SVERIGE </a:t>
            </a:r>
            <a:endParaRPr lang="en-UK" sz="2800">
              <a:solidFill>
                <a:schemeClr val="bg1"/>
              </a:solidFill>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97582" y="3996205"/>
            <a:ext cx="3796835" cy="1169255"/>
          </a:xfrm>
          <a:prstGeom prst="rect">
            <a:avLst/>
          </a:prstGeom>
        </p:spPr>
      </p:pic>
    </p:spTree>
    <p:extLst>
      <p:ext uri="{BB962C8B-B14F-4D97-AF65-F5344CB8AC3E}">
        <p14:creationId xmlns:p14="http://schemas.microsoft.com/office/powerpoint/2010/main" val="282210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9A8EB84-5F2D-116F-30D5-D7B6CAED4B63}"/>
              </a:ext>
            </a:extLst>
          </p:cNvPr>
          <p:cNvSpPr>
            <a:spLocks noGrp="1"/>
          </p:cNvSpPr>
          <p:nvPr>
            <p:ph idx="1"/>
          </p:nvPr>
        </p:nvSpPr>
        <p:spPr>
          <a:xfrm>
            <a:off x="811733" y="1805142"/>
            <a:ext cx="5685320" cy="4476750"/>
          </a:xfrm>
        </p:spPr>
        <p:txBody>
          <a:bodyPr>
            <a:normAutofit/>
          </a:bodyPr>
          <a:lstStyle/>
          <a:p>
            <a:pPr marL="342900" indent="-342900">
              <a:buFont typeface="Arial" panose="020B0604020202020204" pitchFamily="34" charset="0"/>
              <a:buChar char="•"/>
            </a:pPr>
            <a:r>
              <a:rPr lang="sv-SE" sz="2000"/>
              <a:t>En ökad risk för fysisk och psykisk ohälsa, dåliga skolresultat och sämre möjligheter till en meningsfull fritid. </a:t>
            </a:r>
          </a:p>
          <a:p>
            <a:pPr marL="342900" indent="-342900">
              <a:buFont typeface="Arial" panose="020B0604020202020204" pitchFamily="34" charset="0"/>
              <a:buChar char="•"/>
            </a:pPr>
            <a:endParaRPr lang="sv-SE" sz="2000"/>
          </a:p>
          <a:p>
            <a:pPr marL="342900" indent="-342900">
              <a:buFont typeface="Arial" panose="020B0604020202020204" pitchFamily="34" charset="0"/>
              <a:buChar char="•"/>
            </a:pPr>
            <a:r>
              <a:rPr lang="sv-SE" sz="2000"/>
              <a:t>En ökad risk för social exkludering då barn inte kan delta i sociala sammanhang med jämnåriga kompisar.</a:t>
            </a:r>
          </a:p>
          <a:p>
            <a:pPr marL="342900" indent="-342900">
              <a:buFont typeface="Arial" panose="020B0604020202020204" pitchFamily="34" charset="0"/>
              <a:buChar char="•"/>
            </a:pPr>
            <a:endParaRPr lang="sv-SE" sz="2000"/>
          </a:p>
          <a:p>
            <a:pPr marL="342900" indent="-342900">
              <a:buFont typeface="Arial" panose="020B0604020202020204" pitchFamily="34" charset="0"/>
              <a:buChar char="•"/>
            </a:pPr>
            <a:r>
              <a:rPr lang="sv-SE" sz="2000"/>
              <a:t>Osäkra boendeförhållanden kan både vara en orsak till och en konsekvens av barnfattigdom.</a:t>
            </a:r>
          </a:p>
        </p:txBody>
      </p:sp>
      <p:sp>
        <p:nvSpPr>
          <p:cNvPr id="3" name="Rubrik 2">
            <a:extLst>
              <a:ext uri="{FF2B5EF4-FFF2-40B4-BE49-F238E27FC236}">
                <a16:creationId xmlns:a16="http://schemas.microsoft.com/office/drawing/2014/main" id="{E42CD030-0D92-40BF-C1D3-78269DF01592}"/>
              </a:ext>
            </a:extLst>
          </p:cNvPr>
          <p:cNvSpPr>
            <a:spLocks noGrp="1"/>
          </p:cNvSpPr>
          <p:nvPr>
            <p:ph type="title"/>
          </p:nvPr>
        </p:nvSpPr>
        <p:spPr/>
        <p:txBody>
          <a:bodyPr>
            <a:normAutofit/>
          </a:bodyPr>
          <a:lstStyle/>
          <a:p>
            <a:r>
              <a:rPr lang="sv-SE"/>
              <a:t>Konsekvenser av barnfattigdom</a:t>
            </a:r>
          </a:p>
        </p:txBody>
      </p:sp>
      <p:sp>
        <p:nvSpPr>
          <p:cNvPr id="4" name="Platshållare för datum 3">
            <a:extLst>
              <a:ext uri="{FF2B5EF4-FFF2-40B4-BE49-F238E27FC236}">
                <a16:creationId xmlns:a16="http://schemas.microsoft.com/office/drawing/2014/main" id="{10A80BAE-21C4-8D43-533C-7DAF0E5E4892}"/>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BFA3BE18-97E5-74EC-5ACF-A8325478BDC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97C2EC4-B7BF-6B9F-D4DB-EF501F00F9FB}"/>
              </a:ext>
            </a:extLst>
          </p:cNvPr>
          <p:cNvSpPr>
            <a:spLocks noGrp="1"/>
          </p:cNvSpPr>
          <p:nvPr>
            <p:ph type="sldNum" sz="quarter" idx="12"/>
          </p:nvPr>
        </p:nvSpPr>
        <p:spPr/>
        <p:txBody>
          <a:bodyPr/>
          <a:lstStyle/>
          <a:p>
            <a:fld id="{BF413B3B-BFB3-42E3-B409-FAAF558C2ACC}" type="slidenum">
              <a:rPr lang="en-UK" smtClean="0"/>
              <a:pPr/>
              <a:t>10</a:t>
            </a:fld>
            <a:endParaRPr lang="en-UK"/>
          </a:p>
        </p:txBody>
      </p:sp>
      <p:sp>
        <p:nvSpPr>
          <p:cNvPr id="11" name="Pratbubbla: oval 10">
            <a:extLst>
              <a:ext uri="{FF2B5EF4-FFF2-40B4-BE49-F238E27FC236}">
                <a16:creationId xmlns:a16="http://schemas.microsoft.com/office/drawing/2014/main" id="{6719C08D-A97C-960F-0D25-72B3679E1528}"/>
              </a:ext>
            </a:extLst>
          </p:cNvPr>
          <p:cNvSpPr/>
          <p:nvPr/>
        </p:nvSpPr>
        <p:spPr>
          <a:xfrm>
            <a:off x="7484532" y="3366169"/>
            <a:ext cx="4391379" cy="2520112"/>
          </a:xfrm>
          <a:prstGeom prst="wedgeEllipseCallout">
            <a:avLst>
              <a:gd name="adj1" fmla="val 42045"/>
              <a:gd name="adj2" fmla="val 48649"/>
            </a:avLst>
          </a:prstGeom>
          <a:solidFill>
            <a:schemeClr val="accent3"/>
          </a:solid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sv-SE" sz="1400">
                <a:solidFill>
                  <a:schemeClr val="bg1"/>
                </a:solidFill>
              </a:rPr>
              <a:t>”Alltså, när man ser typ sina föräldrar ledsna man kommer märka ändå, man märker av det. Det påverkar en jättemycket, speciellt relationen när man tänker på hur ledsen din mamma var. Man vill bara typ gå ut och jobba.”</a:t>
            </a:r>
          </a:p>
          <a:p>
            <a:r>
              <a:rPr lang="sv-SE" sz="1400" i="1" err="1">
                <a:solidFill>
                  <a:schemeClr val="bg1"/>
                </a:solidFill>
              </a:rPr>
              <a:t>Missing</a:t>
            </a:r>
            <a:r>
              <a:rPr lang="sv-SE" sz="1400" i="1">
                <a:solidFill>
                  <a:schemeClr val="bg1"/>
                </a:solidFill>
              </a:rPr>
              <a:t> </a:t>
            </a:r>
            <a:r>
              <a:rPr lang="sv-SE" sz="1400" i="1" err="1">
                <a:solidFill>
                  <a:schemeClr val="bg1"/>
                </a:solidFill>
              </a:rPr>
              <a:t>out</a:t>
            </a:r>
            <a:r>
              <a:rPr lang="sv-SE" sz="1400" i="1">
                <a:solidFill>
                  <a:schemeClr val="bg1"/>
                </a:solidFill>
              </a:rPr>
              <a:t> </a:t>
            </a:r>
            <a:r>
              <a:rPr lang="sv-SE" sz="1400">
                <a:solidFill>
                  <a:schemeClr val="bg1"/>
                </a:solidFill>
              </a:rPr>
              <a:t>(Tjej 15–18 år)</a:t>
            </a:r>
          </a:p>
        </p:txBody>
      </p:sp>
      <p:sp>
        <p:nvSpPr>
          <p:cNvPr id="12" name="Pratbubbla: oval 11">
            <a:extLst>
              <a:ext uri="{FF2B5EF4-FFF2-40B4-BE49-F238E27FC236}">
                <a16:creationId xmlns:a16="http://schemas.microsoft.com/office/drawing/2014/main" id="{C7B531DD-933F-B91B-DDF5-1A8A0C9186A2}"/>
              </a:ext>
            </a:extLst>
          </p:cNvPr>
          <p:cNvSpPr/>
          <p:nvPr/>
        </p:nvSpPr>
        <p:spPr>
          <a:xfrm>
            <a:off x="8032044" y="1091742"/>
            <a:ext cx="3567289" cy="2520111"/>
          </a:xfrm>
          <a:prstGeom prst="wedgeEllipseCallout">
            <a:avLst>
              <a:gd name="adj1" fmla="val -45443"/>
              <a:gd name="adj2" fmla="val 41183"/>
            </a:avLst>
          </a:prstGeom>
          <a:solidFill>
            <a:schemeClr val="accent1"/>
          </a:solidFill>
          <a:ln w="28575"/>
        </p:spPr>
        <p:style>
          <a:lnRef idx="2">
            <a:schemeClr val="accent1"/>
          </a:lnRef>
          <a:fillRef idx="1">
            <a:schemeClr val="lt1"/>
          </a:fillRef>
          <a:effectRef idx="0">
            <a:schemeClr val="accent1"/>
          </a:effectRef>
          <a:fontRef idx="minor">
            <a:schemeClr val="dk1"/>
          </a:fontRef>
        </p:style>
        <p:txBody>
          <a:bodyPr rtlCol="0" anchor="ctr"/>
          <a:lstStyle/>
          <a:p>
            <a:r>
              <a:rPr lang="sv-SE" sz="1400">
                <a:solidFill>
                  <a:schemeClr val="bg1"/>
                </a:solidFill>
              </a:rPr>
              <a:t>”Jag märker att de har ont om pengar genom att de oroar sig och de har lite svårt att betala hyran. Man går inte så ofta på träningarna och sånt. Jag kan se det bara på deras min också.” </a:t>
            </a:r>
          </a:p>
          <a:p>
            <a:r>
              <a:rPr lang="sv-SE" sz="1400" i="1" err="1">
                <a:solidFill>
                  <a:schemeClr val="bg1"/>
                </a:solidFill>
              </a:rPr>
              <a:t>Missing</a:t>
            </a:r>
            <a:r>
              <a:rPr lang="sv-SE" sz="1400" i="1">
                <a:solidFill>
                  <a:schemeClr val="bg1"/>
                </a:solidFill>
              </a:rPr>
              <a:t> </a:t>
            </a:r>
            <a:r>
              <a:rPr lang="sv-SE" sz="1400" i="1" err="1">
                <a:solidFill>
                  <a:schemeClr val="bg1"/>
                </a:solidFill>
              </a:rPr>
              <a:t>out</a:t>
            </a:r>
            <a:r>
              <a:rPr lang="sv-SE" sz="1400" i="1">
                <a:solidFill>
                  <a:schemeClr val="bg1"/>
                </a:solidFill>
              </a:rPr>
              <a:t> </a:t>
            </a:r>
            <a:r>
              <a:rPr lang="sv-SE" sz="1400">
                <a:solidFill>
                  <a:schemeClr val="bg1"/>
                </a:solidFill>
              </a:rPr>
              <a:t>(Kille 14 år)</a:t>
            </a:r>
          </a:p>
        </p:txBody>
      </p:sp>
    </p:spTree>
    <p:extLst>
      <p:ext uri="{BB962C8B-B14F-4D97-AF65-F5344CB8AC3E}">
        <p14:creationId xmlns:p14="http://schemas.microsoft.com/office/powerpoint/2010/main" val="108778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6AA29C5-5A50-75CB-C69D-546E830106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76" r="13241" b="68183"/>
          <a:stretch>
            <a:fillRect/>
          </a:stretch>
        </p:blipFill>
        <p:spPr bwMode="auto">
          <a:xfrm>
            <a:off x="1589103" y="-86497"/>
            <a:ext cx="8922058" cy="2149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F657651-4136-05C2-D9F0-5391381E0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68" t="36606" r="55901" b="15038"/>
          <a:stretch>
            <a:fillRect/>
          </a:stretch>
        </p:blipFill>
        <p:spPr bwMode="auto">
          <a:xfrm>
            <a:off x="2336400" y="2063118"/>
            <a:ext cx="2792163" cy="2149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46D777B-72EB-6657-D169-6C97700C9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408" t="36606" r="8152" b="17272"/>
          <a:stretch>
            <a:fillRect/>
          </a:stretch>
        </p:blipFill>
        <p:spPr bwMode="auto">
          <a:xfrm>
            <a:off x="8969987" y="2063118"/>
            <a:ext cx="2556188" cy="1819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1905FA79-FA51-F539-EDD3-5DDE724698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72" t="37001" r="55302" b="16785"/>
          <a:stretch>
            <a:fillRect/>
          </a:stretch>
        </p:blipFill>
        <p:spPr bwMode="auto">
          <a:xfrm>
            <a:off x="5619127" y="2230949"/>
            <a:ext cx="2838971" cy="205998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1CB80399-8577-8EFA-E4FE-43644B12CA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903" t="35212" r="9053" b="15339"/>
          <a:stretch>
            <a:fillRect/>
          </a:stretch>
        </p:blipFill>
        <p:spPr bwMode="auto">
          <a:xfrm>
            <a:off x="746210" y="4008548"/>
            <a:ext cx="2622865" cy="20241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CF5C3B5-8BE7-653D-ED03-AA6FDC2DF5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61" t="36094" r="55214" b="17045"/>
          <a:stretch>
            <a:fillRect/>
          </a:stretch>
        </p:blipFill>
        <p:spPr bwMode="auto">
          <a:xfrm>
            <a:off x="7998781" y="4050872"/>
            <a:ext cx="2693474" cy="198178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EA1D1E33-E0D0-B281-6793-9CE2CE2256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065" t="35858" r="7944" b="16505"/>
          <a:stretch>
            <a:fillRect/>
          </a:stretch>
        </p:blipFill>
        <p:spPr bwMode="auto">
          <a:xfrm>
            <a:off x="3732482" y="4189364"/>
            <a:ext cx="2967403" cy="214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5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0658E6A-276C-5442-D3BD-EF6CA7CAAE85}"/>
              </a:ext>
            </a:extLst>
          </p:cNvPr>
          <p:cNvSpPr>
            <a:spLocks noGrp="1"/>
          </p:cNvSpPr>
          <p:nvPr>
            <p:ph type="title"/>
          </p:nvPr>
        </p:nvSpPr>
        <p:spPr>
          <a:xfrm>
            <a:off x="832103" y="640184"/>
            <a:ext cx="10386023" cy="905256"/>
          </a:xfrm>
        </p:spPr>
        <p:txBody>
          <a:bodyPr>
            <a:normAutofit fontScale="90000"/>
          </a:bodyPr>
          <a:lstStyle/>
          <a:p>
            <a:r>
              <a:rPr lang="sv-SE"/>
              <a:t>Barnrättsperspektivet som central utgångspunkt</a:t>
            </a:r>
          </a:p>
        </p:txBody>
      </p:sp>
      <p:sp>
        <p:nvSpPr>
          <p:cNvPr id="4" name="Platshållare för datum 3">
            <a:extLst>
              <a:ext uri="{FF2B5EF4-FFF2-40B4-BE49-F238E27FC236}">
                <a16:creationId xmlns:a16="http://schemas.microsoft.com/office/drawing/2014/main" id="{8B4A68EC-DB44-BB93-7690-C67E99C8E8E5}"/>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19721D5B-ED22-D250-18A6-572C9E17BE9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8E150BD-0EFA-63B5-33B8-F111D5D8EC86}"/>
              </a:ext>
            </a:extLst>
          </p:cNvPr>
          <p:cNvSpPr>
            <a:spLocks noGrp="1"/>
          </p:cNvSpPr>
          <p:nvPr>
            <p:ph type="sldNum" sz="quarter" idx="12"/>
          </p:nvPr>
        </p:nvSpPr>
        <p:spPr/>
        <p:txBody>
          <a:bodyPr/>
          <a:lstStyle/>
          <a:p>
            <a:fld id="{BF413B3B-BFB3-42E3-B409-FAAF558C2ACC}" type="slidenum">
              <a:rPr lang="en-UK" smtClean="0"/>
              <a:pPr/>
              <a:t>12</a:t>
            </a:fld>
            <a:endParaRPr lang="en-UK"/>
          </a:p>
        </p:txBody>
      </p:sp>
      <p:pic>
        <p:nvPicPr>
          <p:cNvPr id="1034" name="Picture 10">
            <a:extLst>
              <a:ext uri="{FF2B5EF4-FFF2-40B4-BE49-F238E27FC236}">
                <a16:creationId xmlns:a16="http://schemas.microsoft.com/office/drawing/2014/main" id="{9323376D-035E-679B-34DC-08CDE4EE47B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744" t="30034" r="8049" b="33318"/>
          <a:stretch>
            <a:fillRect/>
          </a:stretch>
        </p:blipFill>
        <p:spPr bwMode="auto">
          <a:xfrm>
            <a:off x="1167872" y="2468521"/>
            <a:ext cx="9416016" cy="230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4CCA1B4-9AE9-70C3-4B7F-94B6BF774A18}"/>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50CA0751-1ECB-F904-8B7A-B79542DDCAEE}"/>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73D7EB72-D0FC-CA8E-3245-2DFB8257A5DF}"/>
              </a:ext>
            </a:extLst>
          </p:cNvPr>
          <p:cNvSpPr>
            <a:spLocks noGrp="1"/>
          </p:cNvSpPr>
          <p:nvPr>
            <p:ph type="sldNum" sz="quarter" idx="12"/>
          </p:nvPr>
        </p:nvSpPr>
        <p:spPr/>
        <p:txBody>
          <a:bodyPr/>
          <a:lstStyle/>
          <a:p>
            <a:fld id="{BF413B3B-BFB3-42E3-B409-FAAF558C2ACC}" type="slidenum">
              <a:rPr lang="en-UK" smtClean="0"/>
              <a:pPr/>
              <a:t>13</a:t>
            </a:fld>
            <a:endParaRPr lang="en-UK"/>
          </a:p>
        </p:txBody>
      </p:sp>
      <p:pic>
        <p:nvPicPr>
          <p:cNvPr id="10" name="Bildobjekt 9" descr="En bild som visar träd, person, utomhus, klädsel&#10;&#10;AI-genererat innehåll kan vara felaktigt.">
            <a:extLst>
              <a:ext uri="{FF2B5EF4-FFF2-40B4-BE49-F238E27FC236}">
                <a16:creationId xmlns:a16="http://schemas.microsoft.com/office/drawing/2014/main" id="{23A77D40-A481-9B9E-A59C-9FF20FAA79B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0739" y="0"/>
            <a:ext cx="12373477" cy="6858000"/>
          </a:xfrm>
          <a:prstGeom prst="rect">
            <a:avLst/>
          </a:prstGeom>
        </p:spPr>
      </p:pic>
      <p:sp>
        <p:nvSpPr>
          <p:cNvPr id="2" name="Platshållare för innehåll 1">
            <a:extLst>
              <a:ext uri="{FF2B5EF4-FFF2-40B4-BE49-F238E27FC236}">
                <a16:creationId xmlns:a16="http://schemas.microsoft.com/office/drawing/2014/main" id="{F8262423-3492-D5A9-29DD-AAF2BCF87542}"/>
              </a:ext>
            </a:extLst>
          </p:cNvPr>
          <p:cNvSpPr>
            <a:spLocks noGrp="1"/>
          </p:cNvSpPr>
          <p:nvPr>
            <p:ph idx="1"/>
          </p:nvPr>
        </p:nvSpPr>
        <p:spPr>
          <a:xfrm>
            <a:off x="5750918" y="2439594"/>
            <a:ext cx="5687103" cy="4476750"/>
          </a:xfrm>
        </p:spPr>
        <p:txBody>
          <a:bodyPr>
            <a:normAutofit/>
          </a:bodyPr>
          <a:lstStyle/>
          <a:p>
            <a:r>
              <a:rPr lang="sv-SE">
                <a:solidFill>
                  <a:schemeClr val="bg1"/>
                </a:solidFill>
              </a:rPr>
              <a:t>FN:s barnrättskommitté understryker i sin vägledning till stater att rätten till en skälig levnadsstandard enligt artikel 27 i barnkonventionen ska tolkas brett, med hänsyn till både materiella och sociala aspekter av barnets livsvillkor. Kommittén belyser att barnfattigdom måste förstås både i absoluta och relativa termer. </a:t>
            </a:r>
          </a:p>
        </p:txBody>
      </p:sp>
      <p:sp>
        <p:nvSpPr>
          <p:cNvPr id="3" name="Rubrik 2">
            <a:extLst>
              <a:ext uri="{FF2B5EF4-FFF2-40B4-BE49-F238E27FC236}">
                <a16:creationId xmlns:a16="http://schemas.microsoft.com/office/drawing/2014/main" id="{892B2E28-D6A9-C28D-DD31-D30A745317FC}"/>
              </a:ext>
            </a:extLst>
          </p:cNvPr>
          <p:cNvSpPr>
            <a:spLocks noGrp="1"/>
          </p:cNvSpPr>
          <p:nvPr>
            <p:ph type="title"/>
          </p:nvPr>
        </p:nvSpPr>
        <p:spPr>
          <a:xfrm>
            <a:off x="5750918" y="767169"/>
            <a:ext cx="6304471" cy="905256"/>
          </a:xfrm>
        </p:spPr>
        <p:txBody>
          <a:bodyPr>
            <a:normAutofit fontScale="90000"/>
          </a:bodyPr>
          <a:lstStyle/>
          <a:p>
            <a:br>
              <a:rPr lang="sv-SE">
                <a:solidFill>
                  <a:schemeClr val="bg1"/>
                </a:solidFill>
              </a:rPr>
            </a:br>
            <a:r>
              <a:rPr lang="sv-SE">
                <a:solidFill>
                  <a:schemeClr val="bg1"/>
                </a:solidFill>
              </a:rPr>
              <a:t>Vad menas med barnfattigdom ur ett barnrättsperspektiv? </a:t>
            </a:r>
          </a:p>
        </p:txBody>
      </p:sp>
    </p:spTree>
    <p:extLst>
      <p:ext uri="{BB962C8B-B14F-4D97-AF65-F5344CB8AC3E}">
        <p14:creationId xmlns:p14="http://schemas.microsoft.com/office/powerpoint/2010/main" val="374157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6774C-EA0F-8451-CB35-E47CE76F5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1BE0B-913F-0447-E900-081E52E954F1}"/>
              </a:ext>
            </a:extLst>
          </p:cNvPr>
          <p:cNvSpPr txBox="1">
            <a:spLocks/>
          </p:cNvSpPr>
          <p:nvPr/>
        </p:nvSpPr>
        <p:spPr>
          <a:xfrm>
            <a:off x="3977832" y="2977356"/>
            <a:ext cx="4236335"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solidFill>
                  <a:schemeClr val="bg1"/>
                </a:solidFill>
              </a:rPr>
              <a:t>En ny verklighet</a:t>
            </a:r>
            <a:endParaRPr lang="en-UK">
              <a:solidFill>
                <a:schemeClr val="bg1"/>
              </a:solidFill>
            </a:endParaRPr>
          </a:p>
        </p:txBody>
      </p:sp>
    </p:spTree>
    <p:extLst>
      <p:ext uri="{BB962C8B-B14F-4D97-AF65-F5344CB8AC3E}">
        <p14:creationId xmlns:p14="http://schemas.microsoft.com/office/powerpoint/2010/main" val="381317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9543BAD-CA12-F3BA-C249-34DE8103986A}"/>
              </a:ext>
            </a:extLst>
          </p:cNvPr>
          <p:cNvSpPr>
            <a:spLocks noGrp="1"/>
          </p:cNvSpPr>
          <p:nvPr>
            <p:ph idx="1"/>
          </p:nvPr>
        </p:nvSpPr>
        <p:spPr>
          <a:xfrm>
            <a:off x="811733" y="1805142"/>
            <a:ext cx="6390578" cy="4476750"/>
          </a:xfrm>
        </p:spPr>
        <p:txBody>
          <a:bodyPr/>
          <a:lstStyle/>
          <a:p>
            <a:r>
              <a:rPr lang="sv-SE"/>
              <a:t>Den ekonomiska utvecklingen sedan början på 2020-talet har slagit hårt mot barnfamiljer:</a:t>
            </a:r>
          </a:p>
          <a:p>
            <a:endParaRPr lang="sv-SE"/>
          </a:p>
          <a:p>
            <a:pPr marL="342900" indent="-342900">
              <a:buFont typeface="Arial" panose="020B0604020202020204" pitchFamily="34" charset="0"/>
              <a:buChar char="•"/>
            </a:pPr>
            <a:r>
              <a:rPr lang="sv-SE">
                <a:ea typeface="Lato"/>
                <a:cs typeface="Lato"/>
              </a:rPr>
              <a:t>Samtliga hushåll tappade i inkomst 2021-23</a:t>
            </a:r>
          </a:p>
          <a:p>
            <a:pPr marL="342900" indent="-342900">
              <a:buFont typeface="Arial" panose="020B0604020202020204" pitchFamily="34" charset="0"/>
              <a:buChar char="•"/>
            </a:pPr>
            <a:r>
              <a:rPr lang="sv-SE">
                <a:ea typeface="Lato"/>
                <a:cs typeface="Lato"/>
              </a:rPr>
              <a:t>Utgiftschocker under inflation: energi, matkostnader ökat ca 25 % , hyreshöjningar.</a:t>
            </a:r>
          </a:p>
          <a:p>
            <a:pPr marL="342900" indent="-342900">
              <a:buFont typeface="Arial" panose="020B0604020202020204" pitchFamily="34" charset="0"/>
              <a:buChar char="•"/>
            </a:pPr>
            <a:r>
              <a:rPr lang="sv-SE">
                <a:ea typeface="Lato"/>
                <a:cs typeface="Lato"/>
              </a:rPr>
              <a:t>Det ekonomiska trygghetssystemet har urholkats under en längre tid. </a:t>
            </a:r>
          </a:p>
          <a:p>
            <a:pPr marL="342900" indent="-342900">
              <a:buFont typeface="Arial" panose="020B0604020202020204" pitchFamily="34" charset="0"/>
              <a:buChar char="•"/>
            </a:pPr>
            <a:r>
              <a:rPr lang="sv-SE">
                <a:ea typeface="Lato"/>
                <a:cs typeface="Lato"/>
              </a:rPr>
              <a:t> Antalet vräkningar har ökat.</a:t>
            </a:r>
          </a:p>
          <a:p>
            <a:pPr marL="342900" indent="-342900">
              <a:buFont typeface="Wingdings" panose="05000000000000000000" pitchFamily="2" charset="2"/>
              <a:buChar char="Ø"/>
            </a:pPr>
            <a:endParaRPr lang="sv-SE">
              <a:ea typeface="Lato"/>
              <a:cs typeface="Lato"/>
            </a:endParaRPr>
          </a:p>
          <a:p>
            <a:endParaRPr lang="sv-SE" i="1"/>
          </a:p>
        </p:txBody>
      </p:sp>
      <p:sp>
        <p:nvSpPr>
          <p:cNvPr id="3" name="Rubrik 2">
            <a:extLst>
              <a:ext uri="{FF2B5EF4-FFF2-40B4-BE49-F238E27FC236}">
                <a16:creationId xmlns:a16="http://schemas.microsoft.com/office/drawing/2014/main" id="{2FD87283-3A85-F534-F643-0692A7734340}"/>
              </a:ext>
            </a:extLst>
          </p:cNvPr>
          <p:cNvSpPr>
            <a:spLocks noGrp="1"/>
          </p:cNvSpPr>
          <p:nvPr>
            <p:ph type="title"/>
          </p:nvPr>
        </p:nvSpPr>
        <p:spPr/>
        <p:txBody>
          <a:bodyPr>
            <a:normAutofit/>
          </a:bodyPr>
          <a:lstStyle/>
          <a:p>
            <a:r>
              <a:rPr lang="sv-SE"/>
              <a:t>Från pandemi till inflation</a:t>
            </a:r>
          </a:p>
        </p:txBody>
      </p:sp>
      <p:sp>
        <p:nvSpPr>
          <p:cNvPr id="4" name="Platshållare för datum 3">
            <a:extLst>
              <a:ext uri="{FF2B5EF4-FFF2-40B4-BE49-F238E27FC236}">
                <a16:creationId xmlns:a16="http://schemas.microsoft.com/office/drawing/2014/main" id="{58902536-4887-AC10-AF1E-7BF608B23406}"/>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51DB382E-9DC4-CC0A-3C8C-66A0E0D70BB4}"/>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07F1522-CD4E-510A-1F32-73509CE8C580}"/>
              </a:ext>
            </a:extLst>
          </p:cNvPr>
          <p:cNvSpPr>
            <a:spLocks noGrp="1"/>
          </p:cNvSpPr>
          <p:nvPr>
            <p:ph type="sldNum" sz="quarter" idx="12"/>
          </p:nvPr>
        </p:nvSpPr>
        <p:spPr/>
        <p:txBody>
          <a:bodyPr/>
          <a:lstStyle/>
          <a:p>
            <a:fld id="{BF413B3B-BFB3-42E3-B409-FAAF558C2ACC}" type="slidenum">
              <a:rPr lang="en-UK" smtClean="0"/>
              <a:pPr/>
              <a:t>15</a:t>
            </a:fld>
            <a:endParaRPr lang="en-UK"/>
          </a:p>
        </p:txBody>
      </p:sp>
      <p:pic>
        <p:nvPicPr>
          <p:cNvPr id="8" name="Bildobjekt 7" descr="En bild som visar utomhus, sport, boll, sportutrustning&#10;&#10;AI-genererat innehåll kan vara felaktigt.">
            <a:extLst>
              <a:ext uri="{FF2B5EF4-FFF2-40B4-BE49-F238E27FC236}">
                <a16:creationId xmlns:a16="http://schemas.microsoft.com/office/drawing/2014/main" id="{07311192-F290-10FF-79D1-7143F861C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4072" y="0"/>
            <a:ext cx="4187928" cy="6281892"/>
          </a:xfrm>
          <a:prstGeom prst="rect">
            <a:avLst/>
          </a:prstGeom>
        </p:spPr>
      </p:pic>
    </p:spTree>
    <p:extLst>
      <p:ext uri="{BB962C8B-B14F-4D97-AF65-F5344CB8AC3E}">
        <p14:creationId xmlns:p14="http://schemas.microsoft.com/office/powerpoint/2010/main" val="122753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FDFFDA3-3A3B-92A4-2AF6-5B459C64FA19}"/>
              </a:ext>
            </a:extLst>
          </p:cNvPr>
          <p:cNvSpPr>
            <a:spLocks noGrp="1"/>
          </p:cNvSpPr>
          <p:nvPr>
            <p:ph idx="1"/>
          </p:nvPr>
        </p:nvSpPr>
        <p:spPr>
          <a:xfrm>
            <a:off x="5658747" y="1805142"/>
            <a:ext cx="5381803" cy="4653598"/>
          </a:xfrm>
        </p:spPr>
        <p:txBody>
          <a:bodyPr vert="horz" lIns="91440" tIns="45720" rIns="91440" bIns="45720" rtlCol="0" anchor="t">
            <a:normAutofit fontScale="77500" lnSpcReduction="20000"/>
          </a:bodyPr>
          <a:lstStyle/>
          <a:p>
            <a:r>
              <a:rPr lang="sv-SE" b="1"/>
              <a:t>Röda Korsets</a:t>
            </a:r>
            <a:r>
              <a:rPr lang="sv-SE"/>
              <a:t> rapport från 83 kommuner: nya grupper söker hjälp (ensamstående föräldrar med barn, barnfamiljer och pensionärer </a:t>
            </a:r>
          </a:p>
          <a:p>
            <a:r>
              <a:rPr lang="sv-SE"/>
              <a:t>med låga inkomster).</a:t>
            </a:r>
          </a:p>
          <a:p>
            <a:endParaRPr lang="sv-SE" b="1"/>
          </a:p>
          <a:p>
            <a:r>
              <a:rPr lang="sv-SE" b="1"/>
              <a:t>Sveriges Stadsmissioners </a:t>
            </a:r>
            <a:r>
              <a:rPr lang="sv-SE" err="1"/>
              <a:t>matinsatser</a:t>
            </a:r>
            <a:r>
              <a:rPr lang="sv-SE"/>
              <a:t> (Matmissionen) ökar och nyttjas allt mer av personer med långvarigt försörjningsstöd.</a:t>
            </a:r>
          </a:p>
          <a:p>
            <a:endParaRPr lang="sv-SE" b="1"/>
          </a:p>
          <a:p>
            <a:r>
              <a:rPr lang="sv-SE" b="1">
                <a:ea typeface="Lato"/>
                <a:cs typeface="Lato"/>
              </a:rPr>
              <a:t>Hyresgästföreningen, Majblomman, Rädda Barnen och Röda Korsets </a:t>
            </a:r>
            <a:r>
              <a:rPr lang="sv-SE">
                <a:ea typeface="Lato"/>
                <a:cs typeface="Lato"/>
              </a:rPr>
              <a:t>gemensamma rapport </a:t>
            </a:r>
            <a:r>
              <a:rPr lang="sv-SE" i="1">
                <a:ea typeface="Lato"/>
                <a:cs typeface="Lato"/>
              </a:rPr>
              <a:t>Barnfamiljers ekonomiska svårigheter  </a:t>
            </a:r>
            <a:r>
              <a:rPr lang="sv-SE">
                <a:ea typeface="Lato"/>
                <a:cs typeface="Lato"/>
              </a:rPr>
              <a:t>visar ökad oro hos föräldrar med låg inkomst, större andel ensamstående som inte kan äta sig mätta och ökade klyftor.  </a:t>
            </a:r>
          </a:p>
          <a:p>
            <a:endParaRPr lang="sv-SE"/>
          </a:p>
          <a:p>
            <a:endParaRPr lang="sv-SE"/>
          </a:p>
        </p:txBody>
      </p:sp>
      <p:sp>
        <p:nvSpPr>
          <p:cNvPr id="3" name="Rubrik 2">
            <a:extLst>
              <a:ext uri="{FF2B5EF4-FFF2-40B4-BE49-F238E27FC236}">
                <a16:creationId xmlns:a16="http://schemas.microsoft.com/office/drawing/2014/main" id="{B7014EBC-00B2-BD1D-C799-83083FAEAAF0}"/>
              </a:ext>
            </a:extLst>
          </p:cNvPr>
          <p:cNvSpPr>
            <a:spLocks noGrp="1"/>
          </p:cNvSpPr>
          <p:nvPr>
            <p:ph type="title"/>
          </p:nvPr>
        </p:nvSpPr>
        <p:spPr>
          <a:xfrm>
            <a:off x="5658747" y="683506"/>
            <a:ext cx="6533253" cy="905256"/>
          </a:xfrm>
        </p:spPr>
        <p:txBody>
          <a:bodyPr>
            <a:normAutofit fontScale="90000"/>
          </a:bodyPr>
          <a:lstStyle/>
          <a:p>
            <a:r>
              <a:rPr lang="sv-SE"/>
              <a:t>Civilsamhällets larmrapporter – de mest utsatta får det sämre</a:t>
            </a:r>
          </a:p>
        </p:txBody>
      </p:sp>
      <p:sp>
        <p:nvSpPr>
          <p:cNvPr id="4" name="Platshållare för datum 3">
            <a:extLst>
              <a:ext uri="{FF2B5EF4-FFF2-40B4-BE49-F238E27FC236}">
                <a16:creationId xmlns:a16="http://schemas.microsoft.com/office/drawing/2014/main" id="{7A323AF3-AD3B-1D6A-B079-59D5FBDF7654}"/>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F94F84E5-6CAA-ECA9-9DBA-106637773C4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43BC3CE-E7EC-D130-030D-11F0A35A2F6F}"/>
              </a:ext>
            </a:extLst>
          </p:cNvPr>
          <p:cNvSpPr>
            <a:spLocks noGrp="1"/>
          </p:cNvSpPr>
          <p:nvPr>
            <p:ph type="sldNum" sz="quarter" idx="12"/>
          </p:nvPr>
        </p:nvSpPr>
        <p:spPr/>
        <p:txBody>
          <a:bodyPr/>
          <a:lstStyle/>
          <a:p>
            <a:fld id="{BF413B3B-BFB3-42E3-B409-FAAF558C2ACC}" type="slidenum">
              <a:rPr lang="en-UK" smtClean="0"/>
              <a:pPr/>
              <a:t>16</a:t>
            </a:fld>
            <a:endParaRPr lang="en-UK"/>
          </a:p>
        </p:txBody>
      </p:sp>
      <p:pic>
        <p:nvPicPr>
          <p:cNvPr id="9" name="Bildobjekt 8" descr="En bild som visar Människoansikte, person, klädsel, vägg&#10;&#10;AI-genererat innehåll kan vara felaktigt.">
            <a:extLst>
              <a:ext uri="{FF2B5EF4-FFF2-40B4-BE49-F238E27FC236}">
                <a16:creationId xmlns:a16="http://schemas.microsoft.com/office/drawing/2014/main" id="{C4AD667B-10F2-6AA5-DD78-932F8E324A3B}"/>
              </a:ext>
            </a:extLst>
          </p:cNvPr>
          <p:cNvPicPr>
            <a:picLocks noChangeAspect="1"/>
          </p:cNvPicPr>
          <p:nvPr/>
        </p:nvPicPr>
        <p:blipFill>
          <a:blip r:embed="rId3" cstate="screen">
            <a:extLst>
              <a:ext uri="{28A0092B-C50C-407E-A947-70E740481C1C}">
                <a14:useLocalDpi xmlns:a14="http://schemas.microsoft.com/office/drawing/2010/main"/>
              </a:ext>
            </a:extLst>
          </a:blip>
          <a:srcRect t="-8905"/>
          <a:stretch>
            <a:fillRect/>
          </a:stretch>
        </p:blipFill>
        <p:spPr>
          <a:xfrm>
            <a:off x="475988" y="-560832"/>
            <a:ext cx="4949451" cy="6858000"/>
          </a:xfrm>
          <a:prstGeom prst="rect">
            <a:avLst/>
          </a:prstGeom>
        </p:spPr>
      </p:pic>
    </p:spTree>
    <p:extLst>
      <p:ext uri="{BB962C8B-B14F-4D97-AF65-F5344CB8AC3E}">
        <p14:creationId xmlns:p14="http://schemas.microsoft.com/office/powerpoint/2010/main" val="394351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skugga, utomhus, mark, vägg&#10;&#10;AI-genererat innehåll kan vara felaktigt.">
            <a:extLst>
              <a:ext uri="{FF2B5EF4-FFF2-40B4-BE49-F238E27FC236}">
                <a16:creationId xmlns:a16="http://schemas.microsoft.com/office/drawing/2014/main" id="{4C61507C-5CD2-54E3-A4FE-DA067C28EED2}"/>
              </a:ext>
            </a:extLst>
          </p:cNvPr>
          <p:cNvPicPr>
            <a:picLocks noChangeAspect="1"/>
          </p:cNvPicPr>
          <p:nvPr/>
        </p:nvPicPr>
        <p:blipFill>
          <a:blip r:embed="rId3" cstate="screen">
            <a:extLst>
              <a:ext uri="{28A0092B-C50C-407E-A947-70E740481C1C}">
                <a14:useLocalDpi xmlns:a14="http://schemas.microsoft.com/office/drawing/2010/main"/>
              </a:ext>
            </a:extLst>
          </a:blip>
          <a:srcRect l="-10118"/>
          <a:stretch>
            <a:fillRect/>
          </a:stretch>
        </p:blipFill>
        <p:spPr>
          <a:xfrm>
            <a:off x="3028751" y="-160421"/>
            <a:ext cx="9387838" cy="7026087"/>
          </a:xfrm>
          <a:prstGeom prst="rect">
            <a:avLst/>
          </a:prstGeom>
        </p:spPr>
      </p:pic>
      <p:sp>
        <p:nvSpPr>
          <p:cNvPr id="4" name="Platshållare för datum 3">
            <a:extLst>
              <a:ext uri="{FF2B5EF4-FFF2-40B4-BE49-F238E27FC236}">
                <a16:creationId xmlns:a16="http://schemas.microsoft.com/office/drawing/2014/main" id="{C37EDCAC-E36A-9FDC-E5C2-3EF643AFFE2A}"/>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CAC9526F-FDB1-1890-9F56-B96FE14F897E}"/>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777DA4B-FC35-20B3-8EDD-3AD9F1368E2B}"/>
              </a:ext>
            </a:extLst>
          </p:cNvPr>
          <p:cNvSpPr>
            <a:spLocks noGrp="1"/>
          </p:cNvSpPr>
          <p:nvPr>
            <p:ph type="sldNum" sz="quarter" idx="12"/>
          </p:nvPr>
        </p:nvSpPr>
        <p:spPr/>
        <p:txBody>
          <a:bodyPr/>
          <a:lstStyle/>
          <a:p>
            <a:fld id="{BF413B3B-BFB3-42E3-B409-FAAF558C2ACC}" type="slidenum">
              <a:rPr lang="en-UK" smtClean="0"/>
              <a:pPr/>
              <a:t>17</a:t>
            </a:fld>
            <a:endParaRPr lang="en-UK"/>
          </a:p>
        </p:txBody>
      </p:sp>
      <p:sp>
        <p:nvSpPr>
          <p:cNvPr id="7" name="Rektangel 6">
            <a:extLst>
              <a:ext uri="{FF2B5EF4-FFF2-40B4-BE49-F238E27FC236}">
                <a16:creationId xmlns:a16="http://schemas.microsoft.com/office/drawing/2014/main" id="{7DF362A2-0BFD-F8DA-B1C6-CFA5447D0787}"/>
              </a:ext>
            </a:extLst>
          </p:cNvPr>
          <p:cNvSpPr/>
          <p:nvPr/>
        </p:nvSpPr>
        <p:spPr>
          <a:xfrm>
            <a:off x="-109981" y="0"/>
            <a:ext cx="4065067" cy="6858000"/>
          </a:xfrm>
          <a:prstGeom prst="rect">
            <a:avLst/>
          </a:prstGeom>
          <a:solidFill>
            <a:srgbClr val="0D0D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A6C53DB4-B685-AE43-0BA2-C3DB71DA7685}"/>
              </a:ext>
            </a:extLst>
          </p:cNvPr>
          <p:cNvSpPr>
            <a:spLocks noGrp="1"/>
          </p:cNvSpPr>
          <p:nvPr>
            <p:ph type="title"/>
          </p:nvPr>
        </p:nvSpPr>
        <p:spPr>
          <a:xfrm>
            <a:off x="717592" y="666703"/>
            <a:ext cx="4065067" cy="905256"/>
          </a:xfrm>
        </p:spPr>
        <p:txBody>
          <a:bodyPr>
            <a:normAutofit fontScale="90000"/>
          </a:bodyPr>
          <a:lstStyle/>
          <a:p>
            <a:r>
              <a:rPr lang="sv-SE">
                <a:solidFill>
                  <a:schemeClr val="bg1"/>
                </a:solidFill>
              </a:rPr>
              <a:t>Rädda Barnens upptäckt</a:t>
            </a:r>
          </a:p>
        </p:txBody>
      </p:sp>
      <p:sp>
        <p:nvSpPr>
          <p:cNvPr id="2" name="Platshållare för innehåll 1">
            <a:extLst>
              <a:ext uri="{FF2B5EF4-FFF2-40B4-BE49-F238E27FC236}">
                <a16:creationId xmlns:a16="http://schemas.microsoft.com/office/drawing/2014/main" id="{98FBF744-51F8-D496-B38E-6A7F5D29CE50}"/>
              </a:ext>
            </a:extLst>
          </p:cNvPr>
          <p:cNvSpPr>
            <a:spLocks noGrp="1"/>
          </p:cNvSpPr>
          <p:nvPr>
            <p:ph idx="1"/>
          </p:nvPr>
        </p:nvSpPr>
        <p:spPr>
          <a:xfrm>
            <a:off x="640588" y="2073430"/>
            <a:ext cx="4701433" cy="4476750"/>
          </a:xfrm>
        </p:spPr>
        <p:txBody>
          <a:bodyPr>
            <a:normAutofit/>
          </a:bodyPr>
          <a:lstStyle/>
          <a:p>
            <a:r>
              <a:rPr lang="sv-SE">
                <a:solidFill>
                  <a:schemeClr val="bg1"/>
                </a:solidFill>
              </a:rPr>
              <a:t>Civilsamhällets larmrapporter stämmer inte överens med att barnfattigdomen sjunker. </a:t>
            </a:r>
          </a:p>
          <a:p>
            <a:endParaRPr lang="sv-SE">
              <a:solidFill>
                <a:schemeClr val="bg1"/>
              </a:solidFill>
            </a:endParaRPr>
          </a:p>
          <a:p>
            <a:r>
              <a:rPr lang="sv-SE">
                <a:solidFill>
                  <a:schemeClr val="bg1"/>
                </a:solidFill>
              </a:rPr>
              <a:t>Det fick oss att börja granska hur vi mäter barnfattigdom. </a:t>
            </a:r>
          </a:p>
          <a:p>
            <a:endParaRPr lang="sv-SE">
              <a:solidFill>
                <a:schemeClr val="bg1"/>
              </a:solidFill>
            </a:endParaRPr>
          </a:p>
          <a:p>
            <a:r>
              <a:rPr lang="sv-SE">
                <a:solidFill>
                  <a:schemeClr val="bg1"/>
                </a:solidFill>
              </a:rPr>
              <a:t>Fångar måttet upp verkligheten? </a:t>
            </a:r>
          </a:p>
          <a:p>
            <a:endParaRPr lang="sv-SE"/>
          </a:p>
        </p:txBody>
      </p:sp>
    </p:spTree>
    <p:extLst>
      <p:ext uri="{BB962C8B-B14F-4D97-AF65-F5344CB8AC3E}">
        <p14:creationId xmlns:p14="http://schemas.microsoft.com/office/powerpoint/2010/main" val="153896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5B745-3D8F-CEDE-A640-8BC381257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FDA81-C672-A15A-FAFB-1A58A1265066}"/>
              </a:ext>
            </a:extLst>
          </p:cNvPr>
          <p:cNvSpPr txBox="1">
            <a:spLocks/>
          </p:cNvSpPr>
          <p:nvPr/>
        </p:nvSpPr>
        <p:spPr>
          <a:xfrm>
            <a:off x="3977832" y="2977356"/>
            <a:ext cx="4236335"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solidFill>
                  <a:schemeClr val="bg1"/>
                </a:solidFill>
              </a:rPr>
              <a:t>Ett reviderat mått</a:t>
            </a:r>
            <a:endParaRPr lang="en-UK">
              <a:solidFill>
                <a:schemeClr val="bg1"/>
              </a:solidFill>
            </a:endParaRPr>
          </a:p>
        </p:txBody>
      </p:sp>
    </p:spTree>
    <p:extLst>
      <p:ext uri="{BB962C8B-B14F-4D97-AF65-F5344CB8AC3E}">
        <p14:creationId xmlns:p14="http://schemas.microsoft.com/office/powerpoint/2010/main" val="137922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6663730-8BA1-DAC0-320F-6F01F8D721FB}"/>
              </a:ext>
            </a:extLst>
          </p:cNvPr>
          <p:cNvSpPr txBox="1">
            <a:spLocks/>
          </p:cNvSpPr>
          <p:nvPr/>
        </p:nvSpPr>
        <p:spPr>
          <a:xfrm>
            <a:off x="1452158" y="1805142"/>
            <a:ext cx="9344180" cy="4476750"/>
          </a:xfrm>
          <a:prstGeom prst="rect">
            <a:avLst/>
          </a:prstGeom>
        </p:spPr>
        <p:txBody>
          <a:bodyPr>
            <a:normAutofit lnSpcReduction="1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SE">
                <a:solidFill>
                  <a:schemeClr val="bg1"/>
                </a:solidFill>
              </a:rPr>
              <a:t>Liksom tidigare består det av två </a:t>
            </a:r>
            <a:r>
              <a:rPr lang="sv-SE" err="1">
                <a:solidFill>
                  <a:schemeClr val="bg1"/>
                </a:solidFill>
              </a:rPr>
              <a:t>delmått</a:t>
            </a:r>
            <a:r>
              <a:rPr lang="sv-SE">
                <a:solidFill>
                  <a:schemeClr val="bg1"/>
                </a:solidFill>
              </a:rPr>
              <a:t>; ”barn i familjer med låg inkomststandard och/eller som uppbär försörjningsstöd från socialtjänsten”. </a:t>
            </a:r>
          </a:p>
          <a:p>
            <a:pPr fontAlgn="base"/>
            <a:endParaRPr lang="sv-SE">
              <a:solidFill>
                <a:schemeClr val="bg1"/>
              </a:solidFill>
            </a:endParaRPr>
          </a:p>
          <a:p>
            <a:pPr fontAlgn="base"/>
            <a:r>
              <a:rPr lang="sv-SE">
                <a:solidFill>
                  <a:schemeClr val="bg1"/>
                </a:solidFill>
              </a:rPr>
              <a:t>Det nya består utav att vi utgår ifrån en</a:t>
            </a:r>
            <a:r>
              <a:rPr lang="sv-SE" b="1">
                <a:solidFill>
                  <a:schemeClr val="bg1"/>
                </a:solidFill>
              </a:rPr>
              <a:t> </a:t>
            </a:r>
            <a:r>
              <a:rPr lang="sv-SE" i="1">
                <a:solidFill>
                  <a:schemeClr val="bg1"/>
                </a:solidFill>
              </a:rPr>
              <a:t>alternativ beräkning av låg inkomststandard</a:t>
            </a:r>
            <a:r>
              <a:rPr lang="sv-SE">
                <a:solidFill>
                  <a:schemeClr val="bg1"/>
                </a:solidFill>
              </a:rPr>
              <a:t>.</a:t>
            </a:r>
            <a:r>
              <a:rPr lang="sv-SE" b="1">
                <a:solidFill>
                  <a:schemeClr val="bg1"/>
                </a:solidFill>
              </a:rPr>
              <a:t> </a:t>
            </a:r>
            <a:r>
              <a:rPr lang="sv-SE">
                <a:solidFill>
                  <a:schemeClr val="bg1"/>
                </a:solidFill>
              </a:rPr>
              <a:t> </a:t>
            </a:r>
          </a:p>
          <a:p>
            <a:pPr fontAlgn="base"/>
            <a:endParaRPr lang="sv-SE">
              <a:solidFill>
                <a:schemeClr val="bg1"/>
              </a:solidFill>
            </a:endParaRPr>
          </a:p>
          <a:p>
            <a:pPr fontAlgn="base"/>
            <a:r>
              <a:rPr lang="sv-SE">
                <a:solidFill>
                  <a:schemeClr val="bg1"/>
                </a:solidFill>
              </a:rPr>
              <a:t>För att förstå den alternativa beräkningen behöver vi fördjupa oss kort i riksnormen som är en del av försörjningsstödet.</a:t>
            </a:r>
          </a:p>
          <a:p>
            <a:pPr fontAlgn="base"/>
            <a:r>
              <a:rPr lang="sv-SE"/>
              <a:t> </a:t>
            </a:r>
          </a:p>
          <a:p>
            <a:endParaRPr lang="sv-SE"/>
          </a:p>
        </p:txBody>
      </p:sp>
      <p:sp>
        <p:nvSpPr>
          <p:cNvPr id="3" name="Rubrik 2">
            <a:extLst>
              <a:ext uri="{FF2B5EF4-FFF2-40B4-BE49-F238E27FC236}">
                <a16:creationId xmlns:a16="http://schemas.microsoft.com/office/drawing/2014/main" id="{0E27C2A3-BB4F-5071-439D-AAD2935028E1}"/>
              </a:ext>
            </a:extLst>
          </p:cNvPr>
          <p:cNvSpPr txBox="1">
            <a:spLocks/>
          </p:cNvSpPr>
          <p:nvPr/>
        </p:nvSpPr>
        <p:spPr>
          <a:xfrm>
            <a:off x="1452157" y="576108"/>
            <a:ext cx="9588655" cy="90525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solidFill>
                  <a:schemeClr val="bg1"/>
                </a:solidFill>
              </a:rPr>
              <a:t>Rädda Barnens reviderade barnfattigdomsmått</a:t>
            </a:r>
          </a:p>
        </p:txBody>
      </p:sp>
    </p:spTree>
    <p:extLst>
      <p:ext uri="{BB962C8B-B14F-4D97-AF65-F5344CB8AC3E}">
        <p14:creationId xmlns:p14="http://schemas.microsoft.com/office/powerpoint/2010/main" val="184233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C4B025E-7130-6E2B-5031-51C7CD5D8389}"/>
              </a:ext>
            </a:extLst>
          </p:cNvPr>
          <p:cNvSpPr txBox="1"/>
          <p:nvPr/>
        </p:nvSpPr>
        <p:spPr>
          <a:xfrm>
            <a:off x="3348986" y="3059668"/>
            <a:ext cx="5836021" cy="369332"/>
          </a:xfrm>
          <a:prstGeom prst="rect">
            <a:avLst/>
          </a:prstGeom>
          <a:solidFill>
            <a:schemeClr val="accent1"/>
          </a:solidFill>
        </p:spPr>
        <p:txBody>
          <a:bodyPr wrap="none" rtlCol="0">
            <a:spAutoFit/>
          </a:bodyPr>
          <a:lstStyle/>
          <a:p>
            <a:pPr algn="l"/>
            <a:r>
              <a:rPr lang="sv-SE" dirty="0">
                <a:solidFill>
                  <a:schemeClr val="bg1"/>
                </a:solidFill>
              </a:rPr>
              <a:t>En kort film om </a:t>
            </a:r>
            <a:r>
              <a:rPr lang="sv-SE" dirty="0" err="1">
                <a:solidFill>
                  <a:schemeClr val="bg1"/>
                </a:solidFill>
              </a:rPr>
              <a:t>om</a:t>
            </a:r>
            <a:r>
              <a:rPr lang="sv-SE" dirty="0">
                <a:solidFill>
                  <a:schemeClr val="bg1"/>
                </a:solidFill>
              </a:rPr>
              <a:t> att leva med ekonomiska svårigheter </a:t>
            </a:r>
          </a:p>
        </p:txBody>
      </p:sp>
    </p:spTree>
    <p:extLst>
      <p:ext uri="{BB962C8B-B14F-4D97-AF65-F5344CB8AC3E}">
        <p14:creationId xmlns:p14="http://schemas.microsoft.com/office/powerpoint/2010/main" val="3623324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95623-BC61-958A-914D-BE83C0DA06F7}"/>
            </a:ext>
          </a:extLst>
        </p:cNvPr>
        <p:cNvGrpSpPr/>
        <p:nvPr/>
      </p:nvGrpSpPr>
      <p:grpSpPr>
        <a:xfrm>
          <a:off x="0" y="0"/>
          <a:ext cx="0" cy="0"/>
          <a:chOff x="0" y="0"/>
          <a:chExt cx="0" cy="0"/>
        </a:xfrm>
      </p:grpSpPr>
      <p:pic>
        <p:nvPicPr>
          <p:cNvPr id="8" name="Bildobjekt 7" descr="En bild som visar småbarn, klädsel, person, bebis&#10;&#10;AI-genererat innehåll kan vara felaktigt.">
            <a:extLst>
              <a:ext uri="{FF2B5EF4-FFF2-40B4-BE49-F238E27FC236}">
                <a16:creationId xmlns:a16="http://schemas.microsoft.com/office/drawing/2014/main" id="{344F9D9B-7D9C-A5CA-C7F5-F39B4F3536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4" name="Platshållare för datum 3">
            <a:extLst>
              <a:ext uri="{FF2B5EF4-FFF2-40B4-BE49-F238E27FC236}">
                <a16:creationId xmlns:a16="http://schemas.microsoft.com/office/drawing/2014/main" id="{67AF8BD0-825A-3E0B-EA48-64BF5CCF1C13}"/>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7BF4A9D8-D1D3-2A58-C878-3F1801F11441}"/>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3C209DCC-614F-7FB5-08DE-B8421AAC3198}"/>
              </a:ext>
            </a:extLst>
          </p:cNvPr>
          <p:cNvSpPr>
            <a:spLocks noGrp="1"/>
          </p:cNvSpPr>
          <p:nvPr>
            <p:ph type="sldNum" sz="quarter" idx="12"/>
          </p:nvPr>
        </p:nvSpPr>
        <p:spPr/>
        <p:txBody>
          <a:bodyPr/>
          <a:lstStyle/>
          <a:p>
            <a:fld id="{BF413B3B-BFB3-42E3-B409-FAAF558C2ACC}" type="slidenum">
              <a:rPr lang="en-UK" smtClean="0"/>
              <a:pPr/>
              <a:t>20</a:t>
            </a:fld>
            <a:endParaRPr lang="en-UK"/>
          </a:p>
        </p:txBody>
      </p:sp>
      <p:sp>
        <p:nvSpPr>
          <p:cNvPr id="3" name="Rubrik 2">
            <a:extLst>
              <a:ext uri="{FF2B5EF4-FFF2-40B4-BE49-F238E27FC236}">
                <a16:creationId xmlns:a16="http://schemas.microsoft.com/office/drawing/2014/main" id="{EF48FDCB-F8D7-B411-FE0B-FCA2EA098BCC}"/>
              </a:ext>
            </a:extLst>
          </p:cNvPr>
          <p:cNvSpPr>
            <a:spLocks noGrp="1"/>
          </p:cNvSpPr>
          <p:nvPr>
            <p:ph type="title"/>
          </p:nvPr>
        </p:nvSpPr>
        <p:spPr>
          <a:xfrm>
            <a:off x="6688895" y="813803"/>
            <a:ext cx="9528048" cy="905256"/>
          </a:xfrm>
        </p:spPr>
        <p:txBody>
          <a:bodyPr/>
          <a:lstStyle/>
          <a:p>
            <a:r>
              <a:rPr lang="sv-SE">
                <a:solidFill>
                  <a:schemeClr val="bg1"/>
                </a:solidFill>
              </a:rPr>
              <a:t>Vad är riksnormen?</a:t>
            </a:r>
          </a:p>
        </p:txBody>
      </p:sp>
      <p:sp>
        <p:nvSpPr>
          <p:cNvPr id="2" name="Platshållare för innehåll 1">
            <a:extLst>
              <a:ext uri="{FF2B5EF4-FFF2-40B4-BE49-F238E27FC236}">
                <a16:creationId xmlns:a16="http://schemas.microsoft.com/office/drawing/2014/main" id="{5D43BA72-6706-2590-814A-4484BEABA6C3}"/>
              </a:ext>
            </a:extLst>
          </p:cNvPr>
          <p:cNvSpPr>
            <a:spLocks noGrp="1"/>
          </p:cNvSpPr>
          <p:nvPr>
            <p:ph idx="1"/>
          </p:nvPr>
        </p:nvSpPr>
        <p:spPr>
          <a:xfrm>
            <a:off x="6688895" y="1994084"/>
            <a:ext cx="4574782" cy="4189631"/>
          </a:xfrm>
          <a:solidFill>
            <a:schemeClr val="tx1">
              <a:alpha val="23000"/>
            </a:schemeClr>
          </a:solidFill>
        </p:spPr>
        <p:txBody>
          <a:bodyPr>
            <a:normAutofit fontScale="92500"/>
          </a:bodyPr>
          <a:lstStyle/>
          <a:p>
            <a:r>
              <a:rPr lang="sv-SE">
                <a:solidFill>
                  <a:schemeClr val="bg1"/>
                </a:solidFill>
              </a:rPr>
              <a:t>Riksnormen är en schablon som bestämmer hur mycket pengar olika hushållstyper och åldersgrupper ska få om man beviljas försörjningsstöd från kommunens socialtjänst. </a:t>
            </a:r>
          </a:p>
          <a:p>
            <a:endParaRPr lang="sv-SE">
              <a:solidFill>
                <a:schemeClr val="bg1"/>
              </a:solidFill>
            </a:endParaRPr>
          </a:p>
          <a:p>
            <a:r>
              <a:rPr lang="sv-SE">
                <a:solidFill>
                  <a:schemeClr val="bg1"/>
                </a:solidFill>
              </a:rPr>
              <a:t>Riksnormen ligger alltså till grund för vad man får i försörjningsstöd. </a:t>
            </a:r>
          </a:p>
          <a:p>
            <a:r>
              <a:rPr lang="sv-SE">
                <a:solidFill>
                  <a:schemeClr val="bg1"/>
                </a:solidFill>
              </a:rPr>
              <a:t>Riksnormen ligger också till grund för SCBs mått </a:t>
            </a:r>
            <a:r>
              <a:rPr lang="sv-SE" i="1">
                <a:solidFill>
                  <a:schemeClr val="bg1"/>
                </a:solidFill>
              </a:rPr>
              <a:t>låg inkomststandard</a:t>
            </a:r>
            <a:r>
              <a:rPr lang="sv-SE">
                <a:solidFill>
                  <a:schemeClr val="bg1"/>
                </a:solidFill>
              </a:rPr>
              <a:t>. </a:t>
            </a:r>
          </a:p>
          <a:p>
            <a:endParaRPr lang="sv-SE"/>
          </a:p>
          <a:p>
            <a:endParaRPr lang="sv-SE"/>
          </a:p>
        </p:txBody>
      </p:sp>
    </p:spTree>
    <p:extLst>
      <p:ext uri="{BB962C8B-B14F-4D97-AF65-F5344CB8AC3E}">
        <p14:creationId xmlns:p14="http://schemas.microsoft.com/office/powerpoint/2010/main" val="94433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03E14C0-4EEA-F1C3-9EFA-087CEB472BD8}"/>
              </a:ext>
            </a:extLst>
          </p:cNvPr>
          <p:cNvSpPr>
            <a:spLocks noGrp="1"/>
          </p:cNvSpPr>
          <p:nvPr>
            <p:ph idx="1"/>
          </p:nvPr>
        </p:nvSpPr>
        <p:spPr>
          <a:xfrm>
            <a:off x="5864996" y="1545440"/>
            <a:ext cx="5717404" cy="4476750"/>
          </a:xfrm>
        </p:spPr>
        <p:txBody>
          <a:bodyPr>
            <a:normAutofit fontScale="92500"/>
          </a:bodyPr>
          <a:lstStyle/>
          <a:p>
            <a:r>
              <a:rPr lang="sv-SE"/>
              <a:t>Riksnormen beslutas av regeringen och ska enligt socialtjänstförordningen beräknas utifrån </a:t>
            </a:r>
            <a:r>
              <a:rPr lang="sv-SE" b="1"/>
              <a:t>Konsumentverkets senaste pris- och konsumtionsundersökningar </a:t>
            </a:r>
            <a:r>
              <a:rPr lang="sv-SE"/>
              <a:t>men har sedan 2006 beräknats utifrån </a:t>
            </a:r>
            <a:r>
              <a:rPr lang="sv-SE" b="1"/>
              <a:t>Konsumentprisindex </a:t>
            </a:r>
            <a:r>
              <a:rPr lang="sv-SE"/>
              <a:t>(KPI). </a:t>
            </a:r>
          </a:p>
          <a:p>
            <a:endParaRPr lang="sv-SE"/>
          </a:p>
          <a:p>
            <a:r>
              <a:rPr lang="sv-SE"/>
              <a:t>Detta har resulterat i en riksnorm som inte har räknats upp utifrån barnfamiljers behov eller utifrån kostnadsökningar. </a:t>
            </a:r>
          </a:p>
          <a:p>
            <a:endParaRPr lang="sv-SE"/>
          </a:p>
          <a:p>
            <a:endParaRPr lang="sv-SE"/>
          </a:p>
        </p:txBody>
      </p:sp>
      <p:sp>
        <p:nvSpPr>
          <p:cNvPr id="3" name="Rubrik 2">
            <a:extLst>
              <a:ext uri="{FF2B5EF4-FFF2-40B4-BE49-F238E27FC236}">
                <a16:creationId xmlns:a16="http://schemas.microsoft.com/office/drawing/2014/main" id="{ED0BB930-66BF-C445-70BF-7DAA561D05F9}"/>
              </a:ext>
            </a:extLst>
          </p:cNvPr>
          <p:cNvSpPr>
            <a:spLocks noGrp="1"/>
          </p:cNvSpPr>
          <p:nvPr>
            <p:ph type="title"/>
          </p:nvPr>
        </p:nvSpPr>
        <p:spPr>
          <a:xfrm>
            <a:off x="5864996" y="640184"/>
            <a:ext cx="9528048" cy="905256"/>
          </a:xfrm>
        </p:spPr>
        <p:txBody>
          <a:bodyPr/>
          <a:lstStyle/>
          <a:p>
            <a:r>
              <a:rPr lang="sv-SE"/>
              <a:t>Riksnormens utformning </a:t>
            </a:r>
          </a:p>
        </p:txBody>
      </p:sp>
      <p:sp>
        <p:nvSpPr>
          <p:cNvPr id="4" name="Platshållare för datum 3">
            <a:extLst>
              <a:ext uri="{FF2B5EF4-FFF2-40B4-BE49-F238E27FC236}">
                <a16:creationId xmlns:a16="http://schemas.microsoft.com/office/drawing/2014/main" id="{E66E9EE5-EA69-A5BF-7BC8-27B2EE2F8EF2}"/>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B82862A6-028D-220A-9A7A-C6815DFC943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7F8BB4E-8693-7B92-85B5-DD751E1C1930}"/>
              </a:ext>
            </a:extLst>
          </p:cNvPr>
          <p:cNvSpPr>
            <a:spLocks noGrp="1"/>
          </p:cNvSpPr>
          <p:nvPr>
            <p:ph type="sldNum" sz="quarter" idx="12"/>
          </p:nvPr>
        </p:nvSpPr>
        <p:spPr/>
        <p:txBody>
          <a:bodyPr/>
          <a:lstStyle/>
          <a:p>
            <a:fld id="{BF413B3B-BFB3-42E3-B409-FAAF558C2ACC}" type="slidenum">
              <a:rPr lang="en-UK" smtClean="0"/>
              <a:pPr/>
              <a:t>21</a:t>
            </a:fld>
            <a:endParaRPr lang="en-UK"/>
          </a:p>
        </p:txBody>
      </p:sp>
      <p:pic>
        <p:nvPicPr>
          <p:cNvPr id="7" name="Bildobjekt 6" descr="En bild som visar hjul, Landfordon, Cykelhjul, fordon&#10;&#10;AI-genererat innehåll kan vara felaktigt.">
            <a:extLst>
              <a:ext uri="{FF2B5EF4-FFF2-40B4-BE49-F238E27FC236}">
                <a16:creationId xmlns:a16="http://schemas.microsoft.com/office/drawing/2014/main" id="{5EFEC398-E7AB-9E51-A059-5BA63E1064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468707" y="0"/>
            <a:ext cx="5274365" cy="6281892"/>
          </a:xfrm>
          <a:prstGeom prst="rect">
            <a:avLst/>
          </a:prstGeom>
        </p:spPr>
      </p:pic>
    </p:spTree>
    <p:extLst>
      <p:ext uri="{BB962C8B-B14F-4D97-AF65-F5344CB8AC3E}">
        <p14:creationId xmlns:p14="http://schemas.microsoft.com/office/powerpoint/2010/main" val="3347638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A4E7F2E-2D12-BF83-B287-BF32FA886571}"/>
              </a:ext>
            </a:extLst>
          </p:cNvPr>
          <p:cNvSpPr>
            <a:spLocks noGrp="1"/>
          </p:cNvSpPr>
          <p:nvPr>
            <p:ph idx="1"/>
          </p:nvPr>
        </p:nvSpPr>
        <p:spPr>
          <a:xfrm>
            <a:off x="836314" y="1547508"/>
            <a:ext cx="9904393" cy="4476750"/>
          </a:xfrm>
        </p:spPr>
        <p:txBody>
          <a:bodyPr vert="horz" lIns="91440" tIns="45720" rIns="91440" bIns="45720" rtlCol="0" anchor="t">
            <a:normAutofit/>
          </a:bodyPr>
          <a:lstStyle/>
          <a:p>
            <a:r>
              <a:rPr lang="sv-SE" b="1"/>
              <a:t>Försörjningsstödet är för lågt</a:t>
            </a:r>
          </a:p>
          <a:p>
            <a:r>
              <a:rPr lang="sv-SE"/>
              <a:t>Till exempel skulle en ensamstående med ett barn få 1 600 kronor mer i månaden med en riksnorm som följer kostnadsutvecklingen. </a:t>
            </a:r>
          </a:p>
          <a:p>
            <a:r>
              <a:rPr lang="sv-SE" i="1"/>
              <a:t>Nuvarande nivå av riksnormen i försörjningsstödet når inte längre upp till nivån för en skälig levnadsstandard för barn i Sverige. </a:t>
            </a:r>
          </a:p>
          <a:p>
            <a:endParaRPr lang="sv-SE" b="1" i="1"/>
          </a:p>
          <a:p>
            <a:r>
              <a:rPr lang="sv-SE" b="1">
                <a:solidFill>
                  <a:srgbClr val="333333"/>
                </a:solidFill>
                <a:latin typeface="Lato"/>
                <a:cs typeface="Segoe UI"/>
              </a:rPr>
              <a:t>Ribban (gränsvärdet) för låg inkomststandard är för låg </a:t>
            </a:r>
            <a:endParaRPr lang="sv-SE" b="1">
              <a:latin typeface="Lato"/>
            </a:endParaRPr>
          </a:p>
          <a:p>
            <a:pPr>
              <a:lnSpc>
                <a:spcPct val="100000"/>
              </a:lnSpc>
            </a:pPr>
            <a:r>
              <a:rPr lang="sv-SE">
                <a:solidFill>
                  <a:srgbClr val="333333"/>
                </a:solidFill>
              </a:rPr>
              <a:t>Eftersom riksnormen är en central del av SCB:s absoluta mått låg inkomststandard blir gränsvärdet för låg inkomststandard för låg. </a:t>
            </a:r>
            <a:endParaRPr lang="sv-SE">
              <a:solidFill>
                <a:srgbClr val="444444"/>
              </a:solidFill>
            </a:endParaRPr>
          </a:p>
          <a:p>
            <a:pPr>
              <a:lnSpc>
                <a:spcPct val="100000"/>
              </a:lnSpc>
            </a:pPr>
            <a:r>
              <a:rPr lang="sv-SE" i="1">
                <a:solidFill>
                  <a:srgbClr val="333333"/>
                </a:solidFill>
              </a:rPr>
              <a:t>Det gör att för få beräknas leva i ekonomisk utsatthet. </a:t>
            </a:r>
            <a:r>
              <a:rPr lang="sv-SE"/>
              <a:t> </a:t>
            </a:r>
          </a:p>
        </p:txBody>
      </p:sp>
      <p:sp>
        <p:nvSpPr>
          <p:cNvPr id="3" name="Rubrik 2">
            <a:extLst>
              <a:ext uri="{FF2B5EF4-FFF2-40B4-BE49-F238E27FC236}">
                <a16:creationId xmlns:a16="http://schemas.microsoft.com/office/drawing/2014/main" id="{F2D926C9-B76E-FB30-78B0-EADB4D600292}"/>
              </a:ext>
            </a:extLst>
          </p:cNvPr>
          <p:cNvSpPr>
            <a:spLocks noGrp="1"/>
          </p:cNvSpPr>
          <p:nvPr>
            <p:ph type="title"/>
          </p:nvPr>
        </p:nvSpPr>
        <p:spPr/>
        <p:txBody>
          <a:bodyPr>
            <a:normAutofit/>
          </a:bodyPr>
          <a:lstStyle/>
          <a:p>
            <a:r>
              <a:rPr lang="sv-SE"/>
              <a:t>Konsekvenserna är dubbla</a:t>
            </a:r>
          </a:p>
        </p:txBody>
      </p:sp>
      <p:sp>
        <p:nvSpPr>
          <p:cNvPr id="4" name="Platshållare för datum 3">
            <a:extLst>
              <a:ext uri="{FF2B5EF4-FFF2-40B4-BE49-F238E27FC236}">
                <a16:creationId xmlns:a16="http://schemas.microsoft.com/office/drawing/2014/main" id="{60AC92F1-7580-30C9-E710-D63511C0B5DF}"/>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6BE51F77-5F2B-6491-B9DE-01710022C0E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15333CBF-DC6D-6B50-5B80-4FD389A3D734}"/>
              </a:ext>
            </a:extLst>
          </p:cNvPr>
          <p:cNvSpPr>
            <a:spLocks noGrp="1"/>
          </p:cNvSpPr>
          <p:nvPr>
            <p:ph type="sldNum" sz="quarter" idx="12"/>
          </p:nvPr>
        </p:nvSpPr>
        <p:spPr/>
        <p:txBody>
          <a:bodyPr/>
          <a:lstStyle/>
          <a:p>
            <a:fld id="{BF413B3B-BFB3-42E3-B409-FAAF558C2ACC}" type="slidenum">
              <a:rPr lang="en-UK" smtClean="0"/>
              <a:pPr/>
              <a:t>22</a:t>
            </a:fld>
            <a:endParaRPr lang="en-UK"/>
          </a:p>
        </p:txBody>
      </p:sp>
    </p:spTree>
    <p:extLst>
      <p:ext uri="{BB962C8B-B14F-4D97-AF65-F5344CB8AC3E}">
        <p14:creationId xmlns:p14="http://schemas.microsoft.com/office/powerpoint/2010/main" val="378174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64B78-3D30-FBE7-503E-66CBA60D3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0AE2D-F0D0-DB93-445D-CEF8B132ABB2}"/>
              </a:ext>
            </a:extLst>
          </p:cNvPr>
          <p:cNvSpPr txBox="1">
            <a:spLocks/>
          </p:cNvSpPr>
          <p:nvPr/>
        </p:nvSpPr>
        <p:spPr>
          <a:xfrm>
            <a:off x="3977832" y="2977356"/>
            <a:ext cx="4236335"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solidFill>
                  <a:schemeClr val="bg1"/>
                </a:solidFill>
              </a:rPr>
              <a:t>Resultat</a:t>
            </a:r>
            <a:endParaRPr lang="en-UK">
              <a:solidFill>
                <a:schemeClr val="bg1"/>
              </a:solidFill>
            </a:endParaRPr>
          </a:p>
        </p:txBody>
      </p:sp>
    </p:spTree>
    <p:extLst>
      <p:ext uri="{BB962C8B-B14F-4D97-AF65-F5344CB8AC3E}">
        <p14:creationId xmlns:p14="http://schemas.microsoft.com/office/powerpoint/2010/main" val="39943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5E5E65D-8262-CC55-D964-9868697362EB}"/>
              </a:ext>
            </a:extLst>
          </p:cNvPr>
          <p:cNvSpPr txBox="1">
            <a:spLocks/>
          </p:cNvSpPr>
          <p:nvPr/>
        </p:nvSpPr>
        <p:spPr>
          <a:xfrm>
            <a:off x="828192" y="1504883"/>
            <a:ext cx="9855849" cy="4447996"/>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solidFill>
                <a:schemeClr val="bg1"/>
              </a:solidFill>
            </a:endParaRPr>
          </a:p>
          <a:p>
            <a:r>
              <a:rPr lang="sv-SE">
                <a:solidFill>
                  <a:schemeClr val="bg1"/>
                </a:solidFill>
              </a:rPr>
              <a:t>Enligt det reviderade måttet uppgår barnfattigdomen i Sverige 2023 till </a:t>
            </a:r>
            <a:r>
              <a:rPr lang="sv-SE" b="1">
                <a:solidFill>
                  <a:schemeClr val="bg1"/>
                </a:solidFill>
              </a:rPr>
              <a:t>276 000 barn</a:t>
            </a:r>
            <a:r>
              <a:rPr lang="sv-SE">
                <a:solidFill>
                  <a:schemeClr val="bg1"/>
                </a:solidFill>
              </a:rPr>
              <a:t> vilket utgör mer än </a:t>
            </a:r>
            <a:r>
              <a:rPr lang="sv-SE" b="1">
                <a:solidFill>
                  <a:schemeClr val="bg1"/>
                </a:solidFill>
              </a:rPr>
              <a:t>vart åttonde barn </a:t>
            </a:r>
            <a:r>
              <a:rPr lang="sv-SE">
                <a:solidFill>
                  <a:schemeClr val="bg1"/>
                </a:solidFill>
              </a:rPr>
              <a:t>eller </a:t>
            </a:r>
            <a:r>
              <a:rPr lang="sv-SE" b="1">
                <a:solidFill>
                  <a:schemeClr val="bg1"/>
                </a:solidFill>
              </a:rPr>
              <a:t>12,9 procent av samtliga barn</a:t>
            </a:r>
            <a:r>
              <a:rPr lang="sv-SE">
                <a:solidFill>
                  <a:schemeClr val="bg1"/>
                </a:solidFill>
              </a:rPr>
              <a:t>. </a:t>
            </a:r>
          </a:p>
          <a:p>
            <a:endParaRPr lang="sv-SE">
              <a:solidFill>
                <a:schemeClr val="bg1"/>
              </a:solidFill>
            </a:endParaRPr>
          </a:p>
          <a:p>
            <a:r>
              <a:rPr lang="sv-SE">
                <a:solidFill>
                  <a:schemeClr val="bg1"/>
                </a:solidFill>
              </a:rPr>
              <a:t>Enligt det gamla sättet att mäta är siffran </a:t>
            </a:r>
            <a:r>
              <a:rPr lang="sv-SE" b="1">
                <a:solidFill>
                  <a:schemeClr val="bg1"/>
                </a:solidFill>
              </a:rPr>
              <a:t>175 000 barn</a:t>
            </a:r>
            <a:r>
              <a:rPr lang="sv-SE">
                <a:solidFill>
                  <a:schemeClr val="bg1"/>
                </a:solidFill>
              </a:rPr>
              <a:t>, eller </a:t>
            </a:r>
            <a:r>
              <a:rPr lang="sv-SE" b="1">
                <a:solidFill>
                  <a:schemeClr val="bg1"/>
                </a:solidFill>
              </a:rPr>
              <a:t>8,2 procent</a:t>
            </a:r>
            <a:r>
              <a:rPr lang="sv-SE">
                <a:solidFill>
                  <a:schemeClr val="bg1"/>
                </a:solidFill>
              </a:rPr>
              <a:t>. </a:t>
            </a:r>
          </a:p>
          <a:p>
            <a:endParaRPr lang="sv-SE">
              <a:solidFill>
                <a:schemeClr val="bg1"/>
              </a:solidFill>
            </a:endParaRPr>
          </a:p>
          <a:p>
            <a:r>
              <a:rPr lang="sv-SE">
                <a:solidFill>
                  <a:schemeClr val="bg1"/>
                </a:solidFill>
              </a:rPr>
              <a:t>Det är en skillnad på 100 000 barn. </a:t>
            </a:r>
            <a:endParaRPr lang="en-US">
              <a:solidFill>
                <a:schemeClr val="bg1"/>
              </a:solidFill>
            </a:endParaRPr>
          </a:p>
        </p:txBody>
      </p:sp>
      <p:sp>
        <p:nvSpPr>
          <p:cNvPr id="3" name="Rubrik 2">
            <a:extLst>
              <a:ext uri="{FF2B5EF4-FFF2-40B4-BE49-F238E27FC236}">
                <a16:creationId xmlns:a16="http://schemas.microsoft.com/office/drawing/2014/main" id="{FA1E2C38-FB7D-7414-BAAB-B7AE4C9394CC}"/>
              </a:ext>
            </a:extLst>
          </p:cNvPr>
          <p:cNvSpPr txBox="1">
            <a:spLocks/>
          </p:cNvSpPr>
          <p:nvPr/>
        </p:nvSpPr>
        <p:spPr>
          <a:xfrm>
            <a:off x="832104" y="640184"/>
            <a:ext cx="9528048" cy="9052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solidFill>
                  <a:schemeClr val="bg1"/>
                </a:solidFill>
              </a:rPr>
              <a:t>100 000 fler barn lever i fattigdom </a:t>
            </a:r>
          </a:p>
        </p:txBody>
      </p:sp>
    </p:spTree>
    <p:extLst>
      <p:ext uri="{BB962C8B-B14F-4D97-AF65-F5344CB8AC3E}">
        <p14:creationId xmlns:p14="http://schemas.microsoft.com/office/powerpoint/2010/main" val="3145171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8853-A550-9EE2-CF0B-89A352E970C9}"/>
            </a:ext>
          </a:extLst>
        </p:cNvPr>
        <p:cNvGrpSpPr/>
        <p:nvPr/>
      </p:nvGrpSpPr>
      <p:grpSpPr>
        <a:xfrm>
          <a:off x="0" y="0"/>
          <a:ext cx="0" cy="0"/>
          <a:chOff x="0" y="0"/>
          <a:chExt cx="0" cy="0"/>
        </a:xfrm>
      </p:grpSpPr>
      <p:pic>
        <p:nvPicPr>
          <p:cNvPr id="3" name="Bildobjekt 2" descr="En bild som visar text, klädsel, fönster, affisch&#10;&#10;AI-genererat innehåll kan vara felaktigt.">
            <a:extLst>
              <a:ext uri="{FF2B5EF4-FFF2-40B4-BE49-F238E27FC236}">
                <a16:creationId xmlns:a16="http://schemas.microsoft.com/office/drawing/2014/main" id="{4E38143E-A4C9-5E3F-04B9-E7BF7C1C0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91650">
            <a:off x="-224009" y="-27797"/>
            <a:ext cx="4653626" cy="6578875"/>
          </a:xfrm>
          <a:prstGeom prst="rect">
            <a:avLst/>
          </a:prstGeom>
          <a:effectLst>
            <a:outerShdw blurRad="50800" dist="114300" dir="3000000" algn="tl" rotWithShape="0">
              <a:prstClr val="black">
                <a:alpha val="30000"/>
              </a:prstClr>
            </a:outerShdw>
          </a:effectLst>
        </p:spPr>
      </p:pic>
      <p:sp>
        <p:nvSpPr>
          <p:cNvPr id="6" name="textruta 5">
            <a:extLst>
              <a:ext uri="{FF2B5EF4-FFF2-40B4-BE49-F238E27FC236}">
                <a16:creationId xmlns:a16="http://schemas.microsoft.com/office/drawing/2014/main" id="{40411700-C091-CCF5-4C1E-9EDF4E407C61}"/>
              </a:ext>
            </a:extLst>
          </p:cNvPr>
          <p:cNvSpPr txBox="1"/>
          <p:nvPr/>
        </p:nvSpPr>
        <p:spPr>
          <a:xfrm>
            <a:off x="5592918" y="835249"/>
            <a:ext cx="5254078" cy="2769989"/>
          </a:xfrm>
          <a:prstGeom prst="rect">
            <a:avLst/>
          </a:prstGeom>
          <a:noFill/>
        </p:spPr>
        <p:txBody>
          <a:bodyPr wrap="square">
            <a:spAutoFit/>
          </a:bodyPr>
          <a:lstStyle/>
          <a:p>
            <a:r>
              <a:rPr lang="sv-SE" sz="5400">
                <a:solidFill>
                  <a:srgbClr val="CF2718"/>
                </a:solidFill>
                <a:latin typeface="Oswald Medium" pitchFamily="2" charset="0"/>
              </a:rPr>
              <a:t>276 000 BARN </a:t>
            </a:r>
          </a:p>
          <a:p>
            <a:r>
              <a:rPr lang="sv-SE" sz="2800"/>
              <a:t>lever i ekonomisk utsatthet</a:t>
            </a:r>
          </a:p>
          <a:p>
            <a:endParaRPr lang="sv-SE" sz="2800"/>
          </a:p>
          <a:p>
            <a:r>
              <a:rPr lang="sv-SE" sz="3600">
                <a:solidFill>
                  <a:srgbClr val="CF2718"/>
                </a:solidFill>
                <a:latin typeface="Oswald Medium" pitchFamily="2" charset="0"/>
              </a:rPr>
              <a:t>1 av 8 barn</a:t>
            </a:r>
            <a:endParaRPr lang="sv-SE" sz="3600"/>
          </a:p>
          <a:p>
            <a:r>
              <a:rPr lang="sv-SE" sz="2800"/>
              <a:t> </a:t>
            </a:r>
          </a:p>
        </p:txBody>
      </p:sp>
      <p:pic>
        <p:nvPicPr>
          <p:cNvPr id="5" name="Bildobjekt 4" descr="En bild som visar text, skärmbild, Teckensnitt, logotyp&#10;&#10;AI-genererat innehåll kan vara felaktigt.">
            <a:extLst>
              <a:ext uri="{FF2B5EF4-FFF2-40B4-BE49-F238E27FC236}">
                <a16:creationId xmlns:a16="http://schemas.microsoft.com/office/drawing/2014/main" id="{DEC4EE22-0F15-58F5-85AE-6165AA3CED09}"/>
              </a:ext>
            </a:extLst>
          </p:cNvPr>
          <p:cNvPicPr>
            <a:picLocks noChangeAspect="1"/>
          </p:cNvPicPr>
          <p:nvPr/>
        </p:nvPicPr>
        <p:blipFill>
          <a:blip r:embed="rId4"/>
          <a:stretch>
            <a:fillRect/>
          </a:stretch>
        </p:blipFill>
        <p:spPr>
          <a:xfrm>
            <a:off x="5754833" y="3605238"/>
            <a:ext cx="3517756" cy="2938885"/>
          </a:xfrm>
          <a:prstGeom prst="rect">
            <a:avLst/>
          </a:prstGeom>
        </p:spPr>
      </p:pic>
    </p:spTree>
    <p:extLst>
      <p:ext uri="{BB962C8B-B14F-4D97-AF65-F5344CB8AC3E}">
        <p14:creationId xmlns:p14="http://schemas.microsoft.com/office/powerpoint/2010/main" val="203757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2B087E-1A41-A4B9-1CDA-9A9AA7187E05}"/>
              </a:ext>
            </a:extLst>
          </p:cNvPr>
          <p:cNvSpPr>
            <a:spLocks noGrp="1"/>
          </p:cNvSpPr>
          <p:nvPr>
            <p:ph type="title"/>
          </p:nvPr>
        </p:nvSpPr>
        <p:spPr>
          <a:xfrm>
            <a:off x="832104" y="640184"/>
            <a:ext cx="9528048" cy="905256"/>
          </a:xfrm>
        </p:spPr>
        <p:txBody>
          <a:bodyPr anchor="ctr">
            <a:normAutofit/>
          </a:bodyPr>
          <a:lstStyle/>
          <a:p>
            <a:r>
              <a:rPr lang="sv-SE"/>
              <a:t>Barnfattigdomen ökar från 2022</a:t>
            </a:r>
          </a:p>
        </p:txBody>
      </p:sp>
      <p:sp>
        <p:nvSpPr>
          <p:cNvPr id="4" name="Platshållare för datum 3">
            <a:extLst>
              <a:ext uri="{FF2B5EF4-FFF2-40B4-BE49-F238E27FC236}">
                <a16:creationId xmlns:a16="http://schemas.microsoft.com/office/drawing/2014/main" id="{D594AB3C-819E-F2FF-40D6-3810FE630465}"/>
              </a:ext>
            </a:extLst>
          </p:cNvPr>
          <p:cNvSpPr>
            <a:spLocks noGrp="1"/>
          </p:cNvSpPr>
          <p:nvPr>
            <p:ph type="dt" sz="half" idx="10"/>
          </p:nvPr>
        </p:nvSpPr>
        <p:spPr>
          <a:xfrm>
            <a:off x="813816" y="6458740"/>
            <a:ext cx="1716733" cy="182880"/>
          </a:xfrm>
        </p:spPr>
        <p:txBody>
          <a:bodyPr anchor="ctr">
            <a:normAutofit/>
          </a:bodyPr>
          <a:lstStyle/>
          <a:p>
            <a:pPr>
              <a:lnSpc>
                <a:spcPct val="90000"/>
              </a:lnSpc>
              <a:spcAft>
                <a:spcPts val="600"/>
              </a:spcAft>
            </a:pPr>
            <a:fld id="{4DB84A28-1971-4624-8B1B-676B387347F7}" type="datetime1">
              <a:rPr lang="sv-SE" sz="600" smtClean="0"/>
              <a:pPr>
                <a:lnSpc>
                  <a:spcPct val="90000"/>
                </a:lnSpc>
                <a:spcAft>
                  <a:spcPts val="600"/>
                </a:spcAft>
              </a:pPr>
              <a:t>2026-04-23</a:t>
            </a:fld>
            <a:endParaRPr lang="en-UK" sz="600"/>
          </a:p>
        </p:txBody>
      </p:sp>
      <p:sp>
        <p:nvSpPr>
          <p:cNvPr id="5" name="Platshållare för sidfot 4">
            <a:extLst>
              <a:ext uri="{FF2B5EF4-FFF2-40B4-BE49-F238E27FC236}">
                <a16:creationId xmlns:a16="http://schemas.microsoft.com/office/drawing/2014/main" id="{3F3F9F60-C482-D00B-2680-721ACF86CD55}"/>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95ACA554-EE7E-9168-815B-D961D1CC151C}"/>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26</a:t>
            </a:fld>
            <a:endParaRPr lang="en-UK" sz="600"/>
          </a:p>
        </p:txBody>
      </p:sp>
      <p:pic>
        <p:nvPicPr>
          <p:cNvPr id="8" name="Bildobjekt 7">
            <a:extLst>
              <a:ext uri="{FF2B5EF4-FFF2-40B4-BE49-F238E27FC236}">
                <a16:creationId xmlns:a16="http://schemas.microsoft.com/office/drawing/2014/main" id="{D47FA2B3-1C8C-D47B-0073-6AA8FFFD3BBE}"/>
              </a:ext>
            </a:extLst>
          </p:cNvPr>
          <p:cNvPicPr>
            <a:picLocks noChangeAspect="1"/>
          </p:cNvPicPr>
          <p:nvPr/>
        </p:nvPicPr>
        <p:blipFill>
          <a:blip r:embed="rId3"/>
          <a:stretch>
            <a:fillRect/>
          </a:stretch>
        </p:blipFill>
        <p:spPr>
          <a:xfrm>
            <a:off x="6095999" y="1996797"/>
            <a:ext cx="5662863" cy="4227066"/>
          </a:xfrm>
          <a:prstGeom prst="rect">
            <a:avLst/>
          </a:prstGeom>
        </p:spPr>
      </p:pic>
      <p:sp>
        <p:nvSpPr>
          <p:cNvPr id="10" name="Platshållare för innehåll 9">
            <a:extLst>
              <a:ext uri="{FF2B5EF4-FFF2-40B4-BE49-F238E27FC236}">
                <a16:creationId xmlns:a16="http://schemas.microsoft.com/office/drawing/2014/main" id="{47A49AE0-2094-35B4-3EAF-89A27CE3A94F}"/>
              </a:ext>
            </a:extLst>
          </p:cNvPr>
          <p:cNvSpPr>
            <a:spLocks noGrp="1"/>
          </p:cNvSpPr>
          <p:nvPr>
            <p:ph idx="1"/>
          </p:nvPr>
        </p:nvSpPr>
        <p:spPr>
          <a:xfrm>
            <a:off x="811733" y="1805142"/>
            <a:ext cx="5076111" cy="4476750"/>
          </a:xfrm>
        </p:spPr>
        <p:txBody>
          <a:bodyPr/>
          <a:lstStyle/>
          <a:p>
            <a:r>
              <a:rPr lang="sv-SE"/>
              <a:t>Trenden mellan det tidigare och det reviderade måttet är samma från 2019-2022 - barnfattigdomen minskar. </a:t>
            </a:r>
          </a:p>
          <a:p>
            <a:endParaRPr lang="sv-SE"/>
          </a:p>
          <a:p>
            <a:r>
              <a:rPr lang="sv-SE"/>
              <a:t>Men pekar sedan åt olika håll. Det reviderade måttet visar på en ökning 2022-2023 medan det tidigare måttet visar på en minskning. </a:t>
            </a:r>
          </a:p>
          <a:p>
            <a:endParaRPr lang="sv-SE"/>
          </a:p>
        </p:txBody>
      </p:sp>
    </p:spTree>
    <p:extLst>
      <p:ext uri="{BB962C8B-B14F-4D97-AF65-F5344CB8AC3E}">
        <p14:creationId xmlns:p14="http://schemas.microsoft.com/office/powerpoint/2010/main" val="417329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3C23CB-04DD-4BCB-5EDD-76E6091BC522}"/>
              </a:ext>
            </a:extLst>
          </p:cNvPr>
          <p:cNvSpPr>
            <a:spLocks noGrp="1"/>
          </p:cNvSpPr>
          <p:nvPr>
            <p:ph type="title"/>
          </p:nvPr>
        </p:nvSpPr>
        <p:spPr/>
        <p:txBody>
          <a:bodyPr/>
          <a:lstStyle/>
          <a:p>
            <a:r>
              <a:rPr lang="sv-SE" noProof="0"/>
              <a:t>Barnfattigdomens utveckling 2019-2023 </a:t>
            </a:r>
          </a:p>
        </p:txBody>
      </p:sp>
      <p:sp>
        <p:nvSpPr>
          <p:cNvPr id="4" name="Date Placeholder 3">
            <a:extLst>
              <a:ext uri="{FF2B5EF4-FFF2-40B4-BE49-F238E27FC236}">
                <a16:creationId xmlns:a16="http://schemas.microsoft.com/office/drawing/2014/main" id="{AE2432EB-A10D-8A37-3446-42B5005AC5DD}"/>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Footer Placeholder 4">
            <a:extLst>
              <a:ext uri="{FF2B5EF4-FFF2-40B4-BE49-F238E27FC236}">
                <a16:creationId xmlns:a16="http://schemas.microsoft.com/office/drawing/2014/main" id="{0EA18315-6408-E66C-997F-F69634BB0917}"/>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C19AE958-F5DF-9C8E-ACD7-884F4CF7FDF0}"/>
              </a:ext>
            </a:extLst>
          </p:cNvPr>
          <p:cNvSpPr>
            <a:spLocks noGrp="1"/>
          </p:cNvSpPr>
          <p:nvPr>
            <p:ph type="sldNum" sz="quarter" idx="12"/>
          </p:nvPr>
        </p:nvSpPr>
        <p:spPr/>
        <p:txBody>
          <a:bodyPr/>
          <a:lstStyle/>
          <a:p>
            <a:fld id="{BF413B3B-BFB3-42E3-B409-FAAF558C2ACC}" type="slidenum">
              <a:rPr lang="en-UK" smtClean="0"/>
              <a:pPr/>
              <a:t>27</a:t>
            </a:fld>
            <a:endParaRPr lang="en-UK"/>
          </a:p>
        </p:txBody>
      </p:sp>
      <p:pic>
        <p:nvPicPr>
          <p:cNvPr id="9" name="Platshållare för innehåll 8">
            <a:extLst>
              <a:ext uri="{FF2B5EF4-FFF2-40B4-BE49-F238E27FC236}">
                <a16:creationId xmlns:a16="http://schemas.microsoft.com/office/drawing/2014/main" id="{23F22E09-815A-DF8B-B831-F3A7ECB0F6E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697635" y="2356338"/>
            <a:ext cx="8411749" cy="3376068"/>
          </a:xfrm>
          <a:prstGeom prst="rect">
            <a:avLst/>
          </a:prstGeom>
        </p:spPr>
      </p:pic>
    </p:spTree>
    <p:extLst>
      <p:ext uri="{BB962C8B-B14F-4D97-AF65-F5344CB8AC3E}">
        <p14:creationId xmlns:p14="http://schemas.microsoft.com/office/powerpoint/2010/main" val="311230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2AF1-C628-5C99-C730-6B380A993A6B}"/>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586F98B-5F33-E539-8039-4FEBCB164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40" y="-430680"/>
            <a:ext cx="4272287" cy="42742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F63901-461A-9838-F33C-830243047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17" y="3183736"/>
            <a:ext cx="3672563" cy="3674264"/>
          </a:xfrm>
          <a:prstGeom prst="rect">
            <a:avLst/>
          </a:prstGeom>
          <a:noFill/>
          <a:extLst>
            <a:ext uri="{909E8E84-426E-40DD-AFC4-6F175D3DCCD1}">
              <a14:hiddenFill xmlns:a14="http://schemas.microsoft.com/office/drawing/2010/main">
                <a:solidFill>
                  <a:srgbClr val="FFFFFF"/>
                </a:solidFill>
              </a14:hiddenFill>
            </a:ext>
          </a:extLst>
        </p:spPr>
      </p:pic>
      <p:sp>
        <p:nvSpPr>
          <p:cNvPr id="46" name="textruta 45">
            <a:extLst>
              <a:ext uri="{FF2B5EF4-FFF2-40B4-BE49-F238E27FC236}">
                <a16:creationId xmlns:a16="http://schemas.microsoft.com/office/drawing/2014/main" id="{58522552-78F9-E856-881E-D0AC02E2B087}"/>
              </a:ext>
            </a:extLst>
          </p:cNvPr>
          <p:cNvSpPr txBox="1"/>
          <p:nvPr/>
        </p:nvSpPr>
        <p:spPr>
          <a:xfrm>
            <a:off x="4888359" y="871016"/>
            <a:ext cx="5254078" cy="5262979"/>
          </a:xfrm>
          <a:prstGeom prst="rect">
            <a:avLst/>
          </a:prstGeom>
          <a:noFill/>
        </p:spPr>
        <p:txBody>
          <a:bodyPr wrap="square">
            <a:spAutoFit/>
          </a:bodyPr>
          <a:lstStyle/>
          <a:p>
            <a:r>
              <a:rPr lang="sv-SE" sz="2400">
                <a:solidFill>
                  <a:srgbClr val="CF2718"/>
                </a:solidFill>
                <a:latin typeface="Oswald Medium" pitchFamily="2" charset="0"/>
              </a:rPr>
              <a:t>4 AV 10 BARN </a:t>
            </a:r>
          </a:p>
          <a:p>
            <a:r>
              <a:rPr lang="sv-SE" sz="2400"/>
              <a:t>med ensamstående mamma lever i ekonomisk utsatthet</a:t>
            </a:r>
          </a:p>
          <a:p>
            <a:endParaRPr lang="sv-SE" sz="2400">
              <a:solidFill>
                <a:srgbClr val="CF2718"/>
              </a:solidFill>
              <a:latin typeface="Oswald Medium" pitchFamily="2" charset="0"/>
            </a:endParaRPr>
          </a:p>
          <a:p>
            <a:r>
              <a:rPr lang="sv-SE" sz="2400">
                <a:solidFill>
                  <a:srgbClr val="CF2718"/>
                </a:solidFill>
                <a:latin typeface="Oswald Medium" pitchFamily="2" charset="0"/>
              </a:rPr>
              <a:t>1 AV 3 BARN </a:t>
            </a:r>
          </a:p>
          <a:p>
            <a:r>
              <a:rPr lang="sv-SE" sz="2400"/>
              <a:t>med utländsk bakgrund </a:t>
            </a:r>
          </a:p>
          <a:p>
            <a:r>
              <a:rPr lang="sv-SE" sz="2400"/>
              <a:t>lever i ekonomisk utsatthet</a:t>
            </a:r>
          </a:p>
          <a:p>
            <a:endParaRPr lang="sv-SE" sz="2400"/>
          </a:p>
          <a:p>
            <a:r>
              <a:rPr lang="sv-SE" sz="2400">
                <a:solidFill>
                  <a:srgbClr val="CF2718"/>
                </a:solidFill>
                <a:latin typeface="Oswald Medium" pitchFamily="2" charset="0"/>
              </a:rPr>
              <a:t>VARTANNAT BARN </a:t>
            </a:r>
          </a:p>
          <a:p>
            <a:r>
              <a:rPr lang="sv-SE" sz="2400"/>
              <a:t>med ensamstående mamma </a:t>
            </a:r>
            <a:r>
              <a:rPr lang="sv-SE" sz="2400" i="1"/>
              <a:t>och</a:t>
            </a:r>
            <a:r>
              <a:rPr lang="sv-SE" sz="2400"/>
              <a:t> utländsk bakgrund lever i ekonomisk utsatthet</a:t>
            </a:r>
          </a:p>
          <a:p>
            <a:endParaRPr lang="sv-SE" sz="2400"/>
          </a:p>
          <a:p>
            <a:endParaRPr lang="sv-SE" sz="2400"/>
          </a:p>
        </p:txBody>
      </p:sp>
    </p:spTree>
    <p:extLst>
      <p:ext uri="{BB962C8B-B14F-4D97-AF65-F5344CB8AC3E}">
        <p14:creationId xmlns:p14="http://schemas.microsoft.com/office/powerpoint/2010/main" val="1025276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D086F8-1F66-EC71-F4E9-17B06F28F2E8}"/>
              </a:ext>
            </a:extLst>
          </p:cNvPr>
          <p:cNvSpPr>
            <a:spLocks noGrp="1"/>
          </p:cNvSpPr>
          <p:nvPr>
            <p:ph type="title"/>
          </p:nvPr>
        </p:nvSpPr>
        <p:spPr/>
        <p:txBody>
          <a:bodyPr>
            <a:normAutofit fontScale="90000"/>
          </a:bodyPr>
          <a:lstStyle/>
          <a:p>
            <a:r>
              <a:rPr lang="sv-SE" noProof="0"/>
              <a:t>Ekonomisk utsatthet bland utrikesfödda barn efter antal år i Sverige </a:t>
            </a:r>
          </a:p>
        </p:txBody>
      </p:sp>
      <p:sp>
        <p:nvSpPr>
          <p:cNvPr id="4" name="Date Placeholder 3">
            <a:extLst>
              <a:ext uri="{FF2B5EF4-FFF2-40B4-BE49-F238E27FC236}">
                <a16:creationId xmlns:a16="http://schemas.microsoft.com/office/drawing/2014/main" id="{3AEEFE5B-0409-A1B4-7FA9-900C1C321ED9}"/>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Footer Placeholder 4">
            <a:extLst>
              <a:ext uri="{FF2B5EF4-FFF2-40B4-BE49-F238E27FC236}">
                <a16:creationId xmlns:a16="http://schemas.microsoft.com/office/drawing/2014/main" id="{F0FC8FD9-283C-841B-B1C2-A14494BC5D79}"/>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7FBCFB2B-BAA5-8BD1-722B-4E2686D8C381}"/>
              </a:ext>
            </a:extLst>
          </p:cNvPr>
          <p:cNvSpPr>
            <a:spLocks noGrp="1"/>
          </p:cNvSpPr>
          <p:nvPr>
            <p:ph type="sldNum" sz="quarter" idx="12"/>
          </p:nvPr>
        </p:nvSpPr>
        <p:spPr/>
        <p:txBody>
          <a:bodyPr/>
          <a:lstStyle/>
          <a:p>
            <a:fld id="{BF413B3B-BFB3-42E3-B409-FAAF558C2ACC}" type="slidenum">
              <a:rPr lang="en-UK" smtClean="0"/>
              <a:pPr/>
              <a:t>29</a:t>
            </a:fld>
            <a:endParaRPr lang="en-UK"/>
          </a:p>
        </p:txBody>
      </p:sp>
      <p:pic>
        <p:nvPicPr>
          <p:cNvPr id="11" name="Platshållare för innehåll 10" descr="En bild som visar diagram, linje, Graf, Parallell&#10;&#10;AI-genererat innehåll kan vara felaktigt.">
            <a:extLst>
              <a:ext uri="{FF2B5EF4-FFF2-40B4-BE49-F238E27FC236}">
                <a16:creationId xmlns:a16="http://schemas.microsoft.com/office/drawing/2014/main" id="{09934943-C930-D983-CF60-1459F3F78ED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097213" y="1896710"/>
            <a:ext cx="6793919" cy="4003374"/>
          </a:xfrm>
        </p:spPr>
      </p:pic>
    </p:spTree>
    <p:extLst>
      <p:ext uri="{BB962C8B-B14F-4D97-AF65-F5344CB8AC3E}">
        <p14:creationId xmlns:p14="http://schemas.microsoft.com/office/powerpoint/2010/main" val="54746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D5BAB08-5225-D81C-EF65-9749B7F38433}"/>
              </a:ext>
            </a:extLst>
          </p:cNvPr>
          <p:cNvSpPr>
            <a:spLocks noGrp="1"/>
          </p:cNvSpPr>
          <p:nvPr>
            <p:ph idx="1"/>
          </p:nvPr>
        </p:nvSpPr>
        <p:spPr>
          <a:xfrm>
            <a:off x="811733" y="1805142"/>
            <a:ext cx="9523556" cy="4476750"/>
          </a:xfrm>
        </p:spPr>
        <p:txBody>
          <a:bodyPr>
            <a:normAutofit lnSpcReduction="10000"/>
          </a:bodyPr>
          <a:lstStyle/>
          <a:p>
            <a:pPr>
              <a:lnSpc>
                <a:spcPct val="110000"/>
              </a:lnSpc>
              <a:spcAft>
                <a:spcPts val="600"/>
              </a:spcAft>
            </a:pPr>
            <a:endParaRPr lang="sv-SE" sz="1600"/>
          </a:p>
          <a:p>
            <a:pPr marL="342900" lvl="0" indent="-342900">
              <a:lnSpc>
                <a:spcPct val="110000"/>
              </a:lnSpc>
              <a:spcAft>
                <a:spcPts val="600"/>
              </a:spcAft>
              <a:buFont typeface="Symbol" panose="05050102010706020507" pitchFamily="18" charset="2"/>
              <a:buChar char=""/>
            </a:pPr>
            <a:r>
              <a:rPr lang="sv-SE" sz="1600">
                <a:effectLst/>
              </a:rPr>
              <a:t>Barn och unga känner av föräldrarnas ekonomiska svårigheter och de uttrycker ett stort ansvarstagande i förhållande till familjens ekonomi.  </a:t>
            </a:r>
            <a:br>
              <a:rPr lang="sv-SE" sz="1600">
                <a:effectLst/>
              </a:rPr>
            </a:br>
            <a:endParaRPr lang="sv-SE" sz="1600">
              <a:effectLst/>
            </a:endParaRPr>
          </a:p>
          <a:p>
            <a:pPr marL="342900" lvl="0" indent="-342900">
              <a:lnSpc>
                <a:spcPct val="110000"/>
              </a:lnSpc>
              <a:spcAft>
                <a:spcPts val="600"/>
              </a:spcAft>
              <a:buFont typeface="Symbol" panose="05050102010706020507" pitchFamily="18" charset="2"/>
              <a:buChar char=""/>
            </a:pPr>
            <a:r>
              <a:rPr lang="sv-SE" sz="1600">
                <a:effectLst/>
              </a:rPr>
              <a:t>Ekonomiska svårigheter hindrar barn att delta i utbildning såväl som i aktiviteter på fritiden. </a:t>
            </a:r>
          </a:p>
          <a:p>
            <a:pPr lvl="0">
              <a:lnSpc>
                <a:spcPct val="110000"/>
              </a:lnSpc>
              <a:spcAft>
                <a:spcPts val="600"/>
              </a:spcAft>
            </a:pPr>
            <a:endParaRPr lang="sv-SE" sz="1600">
              <a:effectLst/>
            </a:endParaRPr>
          </a:p>
          <a:p>
            <a:pPr marL="342900" lvl="0" indent="-342900">
              <a:lnSpc>
                <a:spcPct val="110000"/>
              </a:lnSpc>
              <a:spcAft>
                <a:spcPts val="600"/>
              </a:spcAft>
              <a:buFont typeface="Symbol" panose="05050102010706020507" pitchFamily="18" charset="2"/>
              <a:buChar char=""/>
            </a:pPr>
            <a:r>
              <a:rPr lang="sv-SE" sz="1600">
                <a:effectLst/>
              </a:rPr>
              <a:t>Ekonomiska hinder i sociala sammanhang innebär </a:t>
            </a:r>
            <a:r>
              <a:rPr lang="sv-SE" sz="1600"/>
              <a:t>risker och oro </a:t>
            </a:r>
            <a:r>
              <a:rPr lang="sv-SE" sz="1600">
                <a:effectLst/>
              </a:rPr>
              <a:t>för att exkluderas socialt.  </a:t>
            </a:r>
            <a:br>
              <a:rPr lang="sv-SE" sz="1600">
                <a:effectLst/>
              </a:rPr>
            </a:br>
            <a:endParaRPr lang="sv-SE" sz="1600">
              <a:effectLst/>
            </a:endParaRPr>
          </a:p>
          <a:p>
            <a:pPr marL="342900" lvl="0" indent="-342900">
              <a:lnSpc>
                <a:spcPct val="110000"/>
              </a:lnSpc>
              <a:spcAft>
                <a:spcPts val="600"/>
              </a:spcAft>
              <a:buFont typeface="Symbol" panose="05050102010706020507" pitchFamily="18" charset="2"/>
              <a:buChar char=""/>
            </a:pPr>
            <a:r>
              <a:rPr lang="sv-SE" sz="1600">
                <a:effectLst/>
              </a:rPr>
              <a:t>Barn uttrycker olika strategier såsom att stötta varandra i den närmsta kompiskretsen. Men det förekommer också känslor av skam och försök att dölja varför de inte kan delta och följa med jämnåriga på aktiviteter.  </a:t>
            </a:r>
          </a:p>
          <a:p>
            <a:pPr marL="0" lvl="0" indent="0">
              <a:lnSpc>
                <a:spcPct val="110000"/>
              </a:lnSpc>
              <a:spcAft>
                <a:spcPts val="600"/>
              </a:spcAft>
              <a:buFont typeface="Symbol" panose="05050102010706020507" pitchFamily="18" charset="2"/>
              <a:buNone/>
            </a:pPr>
            <a:endParaRPr lang="sv-SE" sz="1600" b="0" i="0" u="none" strike="noStrike" baseline="0">
              <a:effectLst/>
            </a:endParaRPr>
          </a:p>
          <a:p>
            <a:pPr marL="342900" lvl="0" indent="-342900">
              <a:lnSpc>
                <a:spcPct val="110000"/>
              </a:lnSpc>
              <a:spcAft>
                <a:spcPts val="600"/>
              </a:spcAft>
              <a:buFont typeface="Symbol" panose="05050102010706020507" pitchFamily="18" charset="2"/>
              <a:buChar char=""/>
            </a:pPr>
            <a:r>
              <a:rPr lang="sv-SE" sz="1600" b="0" i="0" u="none" strike="noStrike" baseline="0"/>
              <a:t>Barn påverkas av de ojämlika levnadsvillkoren i samhället. </a:t>
            </a:r>
            <a:endParaRPr lang="sv-SE" sz="1600"/>
          </a:p>
          <a:p>
            <a:pPr>
              <a:lnSpc>
                <a:spcPct val="110000"/>
              </a:lnSpc>
              <a:spcAft>
                <a:spcPts val="600"/>
              </a:spcAft>
            </a:pPr>
            <a:br>
              <a:rPr lang="sv-SE" sz="1600"/>
            </a:br>
            <a:r>
              <a:rPr lang="sv-SE" sz="1600" b="1"/>
              <a:t>Läs mer i Rapporten </a:t>
            </a:r>
            <a:r>
              <a:rPr lang="sv-SE" sz="1600" b="1" err="1"/>
              <a:t>Missing</a:t>
            </a:r>
            <a:r>
              <a:rPr lang="sv-SE" sz="1600" b="1"/>
              <a:t> </a:t>
            </a:r>
            <a:r>
              <a:rPr lang="sv-SE" sz="1600" b="1" err="1"/>
              <a:t>out</a:t>
            </a:r>
            <a:r>
              <a:rPr lang="sv-SE" sz="1600" b="1"/>
              <a:t>, 2024. </a:t>
            </a:r>
            <a:endParaRPr lang="sv-SE" sz="1500" b="1"/>
          </a:p>
        </p:txBody>
      </p:sp>
      <p:sp>
        <p:nvSpPr>
          <p:cNvPr id="3" name="Rubrik 2">
            <a:extLst>
              <a:ext uri="{FF2B5EF4-FFF2-40B4-BE49-F238E27FC236}">
                <a16:creationId xmlns:a16="http://schemas.microsoft.com/office/drawing/2014/main" id="{86FEC83D-0AAD-033F-446B-40C16DB24E1C}"/>
              </a:ext>
            </a:extLst>
          </p:cNvPr>
          <p:cNvSpPr>
            <a:spLocks noGrp="1"/>
          </p:cNvSpPr>
          <p:nvPr>
            <p:ph type="title"/>
          </p:nvPr>
        </p:nvSpPr>
        <p:spPr>
          <a:xfrm>
            <a:off x="832103" y="640184"/>
            <a:ext cx="10580963" cy="905256"/>
          </a:xfrm>
        </p:spPr>
        <p:txBody>
          <a:bodyPr anchor="ctr">
            <a:normAutofit fontScale="90000"/>
          </a:bodyPr>
          <a:lstStyle/>
          <a:p>
            <a:r>
              <a:rPr lang="sv-SE"/>
              <a:t>Barns beskrivningar av ekonomiska svårigheter i Rädda Barnens verksamheter </a:t>
            </a:r>
            <a:br>
              <a:rPr lang="sv-SE" sz="2700"/>
            </a:br>
            <a:endParaRPr lang="sv-SE" sz="2700"/>
          </a:p>
        </p:txBody>
      </p:sp>
      <p:sp>
        <p:nvSpPr>
          <p:cNvPr id="5" name="Platshållare för sidfot 4">
            <a:extLst>
              <a:ext uri="{FF2B5EF4-FFF2-40B4-BE49-F238E27FC236}">
                <a16:creationId xmlns:a16="http://schemas.microsoft.com/office/drawing/2014/main" id="{73185CA5-6499-DB29-4E20-ECF392AD4FC2}"/>
              </a:ext>
            </a:extLst>
          </p:cNvPr>
          <p:cNvSpPr>
            <a:spLocks noGrp="1"/>
          </p:cNvSpPr>
          <p:nvPr>
            <p:ph type="ftr" sz="quarter" idx="11"/>
          </p:nvPr>
        </p:nvSpPr>
        <p:spPr>
          <a:xfrm>
            <a:off x="2530549" y="6458740"/>
            <a:ext cx="7130902" cy="182880"/>
          </a:xfrm>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47B81AFD-0882-6254-3A89-EF17B41930C0}"/>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3</a:t>
            </a:fld>
            <a:endParaRPr lang="en-UK" sz="600"/>
          </a:p>
        </p:txBody>
      </p:sp>
      <p:sp>
        <p:nvSpPr>
          <p:cNvPr id="4" name="Platshållare för datum 3" hidden="1">
            <a:extLst>
              <a:ext uri="{FF2B5EF4-FFF2-40B4-BE49-F238E27FC236}">
                <a16:creationId xmlns:a16="http://schemas.microsoft.com/office/drawing/2014/main" id="{16F09550-60DC-0230-A107-13D8A51B5ADF}"/>
              </a:ext>
            </a:extLst>
          </p:cNvPr>
          <p:cNvSpPr>
            <a:spLocks noGrp="1"/>
          </p:cNvSpPr>
          <p:nvPr>
            <p:ph type="dt" sz="half" idx="10"/>
          </p:nvPr>
        </p:nvSpPr>
        <p:spPr/>
        <p:txBody>
          <a:bodyPr/>
          <a:lstStyle/>
          <a:p>
            <a:pPr>
              <a:spcAft>
                <a:spcPts val="600"/>
              </a:spcAft>
            </a:pPr>
            <a:fld id="{A5268652-B9AF-42B1-B9DF-84890D6B36DF}" type="datetime1">
              <a:rPr lang="sv-SE" smtClean="0"/>
              <a:pPr>
                <a:spcAft>
                  <a:spcPts val="600"/>
                </a:spcAft>
              </a:pPr>
              <a:t>2026-04-23</a:t>
            </a:fld>
            <a:endParaRPr lang="en-UK"/>
          </a:p>
        </p:txBody>
      </p:sp>
    </p:spTree>
    <p:extLst>
      <p:ext uri="{BB962C8B-B14F-4D97-AF65-F5344CB8AC3E}">
        <p14:creationId xmlns:p14="http://schemas.microsoft.com/office/powerpoint/2010/main" val="340752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579F-D511-97F9-C166-F98D7A10E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0589C-79A3-1FFC-7CC8-E06E90DCDB94}"/>
              </a:ext>
            </a:extLst>
          </p:cNvPr>
          <p:cNvSpPr txBox="1">
            <a:spLocks/>
          </p:cNvSpPr>
          <p:nvPr/>
        </p:nvSpPr>
        <p:spPr>
          <a:xfrm>
            <a:off x="3388738" y="2977356"/>
            <a:ext cx="5414524"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solidFill>
                  <a:schemeClr val="bg1"/>
                </a:solidFill>
              </a:rPr>
              <a:t>Barnfattigdom regional och lokal nivå 2023</a:t>
            </a:r>
            <a:endParaRPr lang="en-UK">
              <a:solidFill>
                <a:schemeClr val="bg1"/>
              </a:solidFill>
            </a:endParaRPr>
          </a:p>
        </p:txBody>
      </p:sp>
    </p:spTree>
    <p:extLst>
      <p:ext uri="{BB962C8B-B14F-4D97-AF65-F5344CB8AC3E}">
        <p14:creationId xmlns:p14="http://schemas.microsoft.com/office/powerpoint/2010/main" val="1888993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2C6E32-04B2-067B-7534-E450F5B58ABE}"/>
              </a:ext>
            </a:extLst>
          </p:cNvPr>
          <p:cNvSpPr>
            <a:spLocks noGrp="1"/>
          </p:cNvSpPr>
          <p:nvPr>
            <p:ph type="title"/>
          </p:nvPr>
        </p:nvSpPr>
        <p:spPr/>
        <p:txBody>
          <a:bodyPr/>
          <a:lstStyle/>
          <a:p>
            <a:r>
              <a:rPr lang="sv-SE"/>
              <a:t>Regionala skillnader</a:t>
            </a:r>
          </a:p>
        </p:txBody>
      </p:sp>
      <p:pic>
        <p:nvPicPr>
          <p:cNvPr id="5" name="Platshållare för innehåll 4">
            <a:extLst>
              <a:ext uri="{FF2B5EF4-FFF2-40B4-BE49-F238E27FC236}">
                <a16:creationId xmlns:a16="http://schemas.microsoft.com/office/drawing/2014/main" id="{AF74B505-854B-F45B-AE37-F73AF72AC8C7}"/>
              </a:ext>
            </a:extLst>
          </p:cNvPr>
          <p:cNvPicPr>
            <a:picLocks noGrp="1" noChangeAspect="1"/>
          </p:cNvPicPr>
          <p:nvPr>
            <p:ph idx="1"/>
          </p:nvPr>
        </p:nvPicPr>
        <p:blipFill>
          <a:blip r:embed="rId3"/>
          <a:stretch>
            <a:fillRect/>
          </a:stretch>
        </p:blipFill>
        <p:spPr>
          <a:xfrm>
            <a:off x="3378881" y="1884252"/>
            <a:ext cx="4388076" cy="4318222"/>
          </a:xfrm>
          <a:prstGeom prst="rect">
            <a:avLst/>
          </a:prstGeom>
        </p:spPr>
      </p:pic>
      <p:pic>
        <p:nvPicPr>
          <p:cNvPr id="6" name="Bildobjekt 5">
            <a:extLst>
              <a:ext uri="{FF2B5EF4-FFF2-40B4-BE49-F238E27FC236}">
                <a16:creationId xmlns:a16="http://schemas.microsoft.com/office/drawing/2014/main" id="{EB3FBA55-AA85-1793-E757-541149B6642D}"/>
              </a:ext>
            </a:extLst>
          </p:cNvPr>
          <p:cNvPicPr>
            <a:picLocks noChangeAspect="1"/>
          </p:cNvPicPr>
          <p:nvPr/>
        </p:nvPicPr>
        <p:blipFill>
          <a:blip r:embed="rId4"/>
          <a:stretch>
            <a:fillRect/>
          </a:stretch>
        </p:blipFill>
        <p:spPr>
          <a:xfrm>
            <a:off x="7906742" y="2985671"/>
            <a:ext cx="913461" cy="1057692"/>
          </a:xfrm>
          <a:prstGeom prst="rect">
            <a:avLst/>
          </a:prstGeom>
        </p:spPr>
      </p:pic>
    </p:spTree>
    <p:extLst>
      <p:ext uri="{BB962C8B-B14F-4D97-AF65-F5344CB8AC3E}">
        <p14:creationId xmlns:p14="http://schemas.microsoft.com/office/powerpoint/2010/main" val="213884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F50E08-1426-6560-441A-926EB80D83EC}"/>
              </a:ext>
            </a:extLst>
          </p:cNvPr>
          <p:cNvSpPr txBox="1">
            <a:spLocks/>
          </p:cNvSpPr>
          <p:nvPr/>
        </p:nvSpPr>
        <p:spPr>
          <a:xfrm>
            <a:off x="662023" y="1981992"/>
            <a:ext cx="3898049" cy="10191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sv-SE" sz="2000" b="1">
                <a:latin typeface="Lato"/>
                <a:ea typeface="Calibri"/>
                <a:cs typeface="Calibri"/>
              </a:rPr>
              <a:t>10 kommuner med </a:t>
            </a:r>
          </a:p>
          <a:p>
            <a:pPr marL="0" indent="0">
              <a:lnSpc>
                <a:spcPct val="100000"/>
              </a:lnSpc>
              <a:spcBef>
                <a:spcPts val="0"/>
              </a:spcBef>
              <a:buNone/>
            </a:pPr>
            <a:r>
              <a:rPr lang="sv-SE" sz="2000" b="1">
                <a:solidFill>
                  <a:srgbClr val="CF2718"/>
                </a:solidFill>
                <a:latin typeface="Lato"/>
                <a:ea typeface="Calibri"/>
                <a:cs typeface="Calibri"/>
              </a:rPr>
              <a:t>högst</a:t>
            </a:r>
            <a:r>
              <a:rPr lang="sv-SE" sz="2000" b="1">
                <a:latin typeface="Lato"/>
                <a:ea typeface="Calibri"/>
                <a:cs typeface="Calibri"/>
              </a:rPr>
              <a:t> barnfattigdom:</a:t>
            </a:r>
            <a:endParaRPr lang="sv-SE" sz="2000" b="1"/>
          </a:p>
        </p:txBody>
      </p:sp>
      <p:pic>
        <p:nvPicPr>
          <p:cNvPr id="7" name="Bild 6">
            <a:extLst>
              <a:ext uri="{FF2B5EF4-FFF2-40B4-BE49-F238E27FC236}">
                <a16:creationId xmlns:a16="http://schemas.microsoft.com/office/drawing/2014/main" id="{58FEB196-1181-40C4-C8CE-00D07F28F5A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41557" y="194984"/>
            <a:ext cx="2508885" cy="5903259"/>
          </a:xfrm>
          <a:prstGeom prst="rect">
            <a:avLst/>
          </a:prstGeom>
        </p:spPr>
      </p:pic>
      <p:sp>
        <p:nvSpPr>
          <p:cNvPr id="9" name="textruta 8">
            <a:extLst>
              <a:ext uri="{FF2B5EF4-FFF2-40B4-BE49-F238E27FC236}">
                <a16:creationId xmlns:a16="http://schemas.microsoft.com/office/drawing/2014/main" id="{78FB016E-BA06-BB92-BDF3-E90D1745F971}"/>
              </a:ext>
            </a:extLst>
          </p:cNvPr>
          <p:cNvSpPr txBox="1"/>
          <p:nvPr/>
        </p:nvSpPr>
        <p:spPr>
          <a:xfrm>
            <a:off x="3736020" y="5266737"/>
            <a:ext cx="1850473" cy="338554"/>
          </a:xfrm>
          <a:prstGeom prst="rect">
            <a:avLst/>
          </a:prstGeom>
          <a:noFill/>
        </p:spPr>
        <p:txBody>
          <a:bodyPr wrap="square">
            <a:spAutoFit/>
          </a:bodyPr>
          <a:lstStyle/>
          <a:p>
            <a:r>
              <a:rPr lang="sv-SE" sz="1600">
                <a:solidFill>
                  <a:srgbClr val="CF2718"/>
                </a:solidFill>
                <a:latin typeface="Oswald Medium" pitchFamily="2" charset="0"/>
              </a:rPr>
              <a:t>PERSTORP</a:t>
            </a:r>
          </a:p>
        </p:txBody>
      </p:sp>
      <p:sp>
        <p:nvSpPr>
          <p:cNvPr id="10" name="textruta 9">
            <a:extLst>
              <a:ext uri="{FF2B5EF4-FFF2-40B4-BE49-F238E27FC236}">
                <a16:creationId xmlns:a16="http://schemas.microsoft.com/office/drawing/2014/main" id="{1001DE76-F917-577B-635E-A0EB229A883C}"/>
              </a:ext>
            </a:extLst>
          </p:cNvPr>
          <p:cNvSpPr txBox="1"/>
          <p:nvPr/>
        </p:nvSpPr>
        <p:spPr>
          <a:xfrm>
            <a:off x="3441151" y="5475825"/>
            <a:ext cx="1601524" cy="307777"/>
          </a:xfrm>
          <a:prstGeom prst="rect">
            <a:avLst/>
          </a:prstGeom>
          <a:noFill/>
        </p:spPr>
        <p:txBody>
          <a:bodyPr wrap="square">
            <a:spAutoFit/>
          </a:bodyPr>
          <a:lstStyle/>
          <a:p>
            <a:pPr algn="ctr"/>
            <a:r>
              <a:rPr lang="sv-SE" sz="1400"/>
              <a:t>(30,6 %)</a:t>
            </a:r>
          </a:p>
        </p:txBody>
      </p:sp>
      <p:cxnSp>
        <p:nvCxnSpPr>
          <p:cNvPr id="11" name="Rak koppling 10">
            <a:extLst>
              <a:ext uri="{FF2B5EF4-FFF2-40B4-BE49-F238E27FC236}">
                <a16:creationId xmlns:a16="http://schemas.microsoft.com/office/drawing/2014/main" id="{D5DEE842-5B62-53E8-366A-48628ED31877}"/>
              </a:ext>
            </a:extLst>
          </p:cNvPr>
          <p:cNvCxnSpPr>
            <a:cxnSpLocks/>
          </p:cNvCxnSpPr>
          <p:nvPr/>
        </p:nvCxnSpPr>
        <p:spPr>
          <a:xfrm>
            <a:off x="4682633" y="5605291"/>
            <a:ext cx="565628" cy="178311"/>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3" name="textruta 12">
            <a:extLst>
              <a:ext uri="{FF2B5EF4-FFF2-40B4-BE49-F238E27FC236}">
                <a16:creationId xmlns:a16="http://schemas.microsoft.com/office/drawing/2014/main" id="{62995F89-8F25-5F03-4FC5-EBE81060DE1A}"/>
              </a:ext>
            </a:extLst>
          </p:cNvPr>
          <p:cNvSpPr txBox="1"/>
          <p:nvPr/>
        </p:nvSpPr>
        <p:spPr>
          <a:xfrm>
            <a:off x="3295829" y="3761433"/>
            <a:ext cx="1850473" cy="338554"/>
          </a:xfrm>
          <a:prstGeom prst="rect">
            <a:avLst/>
          </a:prstGeom>
          <a:noFill/>
        </p:spPr>
        <p:txBody>
          <a:bodyPr wrap="square">
            <a:spAutoFit/>
          </a:bodyPr>
          <a:lstStyle/>
          <a:p>
            <a:r>
              <a:rPr lang="sv-SE" sz="1600">
                <a:solidFill>
                  <a:srgbClr val="CF2718"/>
                </a:solidFill>
                <a:latin typeface="Oswald Medium" pitchFamily="2" charset="0"/>
              </a:rPr>
              <a:t>HÄLLEFORS</a:t>
            </a:r>
          </a:p>
        </p:txBody>
      </p:sp>
      <p:sp>
        <p:nvSpPr>
          <p:cNvPr id="14" name="textruta 13">
            <a:extLst>
              <a:ext uri="{FF2B5EF4-FFF2-40B4-BE49-F238E27FC236}">
                <a16:creationId xmlns:a16="http://schemas.microsoft.com/office/drawing/2014/main" id="{4BAD16F4-C005-95A7-EA69-B078E776C90F}"/>
              </a:ext>
            </a:extLst>
          </p:cNvPr>
          <p:cNvSpPr txBox="1"/>
          <p:nvPr/>
        </p:nvSpPr>
        <p:spPr>
          <a:xfrm>
            <a:off x="3060404" y="3995989"/>
            <a:ext cx="1601524" cy="307777"/>
          </a:xfrm>
          <a:prstGeom prst="rect">
            <a:avLst/>
          </a:prstGeom>
          <a:noFill/>
        </p:spPr>
        <p:txBody>
          <a:bodyPr wrap="square">
            <a:spAutoFit/>
          </a:bodyPr>
          <a:lstStyle/>
          <a:p>
            <a:pPr algn="ctr"/>
            <a:r>
              <a:rPr lang="sv-SE" sz="1400"/>
              <a:t>(30,5 %)</a:t>
            </a:r>
          </a:p>
        </p:txBody>
      </p:sp>
      <p:cxnSp>
        <p:nvCxnSpPr>
          <p:cNvPr id="15" name="Rak koppling 14">
            <a:extLst>
              <a:ext uri="{FF2B5EF4-FFF2-40B4-BE49-F238E27FC236}">
                <a16:creationId xmlns:a16="http://schemas.microsoft.com/office/drawing/2014/main" id="{51FB8D19-8B9F-E6A0-198B-15B19D294C39}"/>
              </a:ext>
            </a:extLst>
          </p:cNvPr>
          <p:cNvCxnSpPr>
            <a:cxnSpLocks/>
          </p:cNvCxnSpPr>
          <p:nvPr/>
        </p:nvCxnSpPr>
        <p:spPr>
          <a:xfrm>
            <a:off x="4330488" y="4060987"/>
            <a:ext cx="1342997" cy="241953"/>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7" name="textruta 16">
            <a:extLst>
              <a:ext uri="{FF2B5EF4-FFF2-40B4-BE49-F238E27FC236}">
                <a16:creationId xmlns:a16="http://schemas.microsoft.com/office/drawing/2014/main" id="{5459FFEA-CDC7-D910-1D23-0034946C1B1C}"/>
              </a:ext>
            </a:extLst>
          </p:cNvPr>
          <p:cNvSpPr txBox="1"/>
          <p:nvPr/>
        </p:nvSpPr>
        <p:spPr>
          <a:xfrm>
            <a:off x="7209530" y="4957200"/>
            <a:ext cx="1850473" cy="338554"/>
          </a:xfrm>
          <a:prstGeom prst="rect">
            <a:avLst/>
          </a:prstGeom>
          <a:noFill/>
        </p:spPr>
        <p:txBody>
          <a:bodyPr wrap="square">
            <a:spAutoFit/>
          </a:bodyPr>
          <a:lstStyle/>
          <a:p>
            <a:r>
              <a:rPr lang="sv-SE" sz="1600">
                <a:solidFill>
                  <a:srgbClr val="CF2718"/>
                </a:solidFill>
                <a:latin typeface="Oswald Medium" pitchFamily="2" charset="0"/>
              </a:rPr>
              <a:t>HÖGSBY</a:t>
            </a:r>
          </a:p>
        </p:txBody>
      </p:sp>
      <p:sp>
        <p:nvSpPr>
          <p:cNvPr id="18" name="textruta 17">
            <a:extLst>
              <a:ext uri="{FF2B5EF4-FFF2-40B4-BE49-F238E27FC236}">
                <a16:creationId xmlns:a16="http://schemas.microsoft.com/office/drawing/2014/main" id="{BDD6AD6B-B2E9-232C-F0C3-666A862E9424}"/>
              </a:ext>
            </a:extLst>
          </p:cNvPr>
          <p:cNvSpPr txBox="1"/>
          <p:nvPr/>
        </p:nvSpPr>
        <p:spPr>
          <a:xfrm>
            <a:off x="6836116" y="5175699"/>
            <a:ext cx="1601524" cy="307777"/>
          </a:xfrm>
          <a:prstGeom prst="rect">
            <a:avLst/>
          </a:prstGeom>
          <a:noFill/>
        </p:spPr>
        <p:txBody>
          <a:bodyPr wrap="square">
            <a:spAutoFit/>
          </a:bodyPr>
          <a:lstStyle/>
          <a:p>
            <a:pPr algn="ctr"/>
            <a:r>
              <a:rPr lang="sv-SE" sz="1400"/>
              <a:t>(30,3 %)</a:t>
            </a:r>
          </a:p>
        </p:txBody>
      </p:sp>
      <p:cxnSp>
        <p:nvCxnSpPr>
          <p:cNvPr id="19" name="Rak koppling 18">
            <a:extLst>
              <a:ext uri="{FF2B5EF4-FFF2-40B4-BE49-F238E27FC236}">
                <a16:creationId xmlns:a16="http://schemas.microsoft.com/office/drawing/2014/main" id="{29B71A95-0DE9-00BE-37D7-1FF78E41FEC5}"/>
              </a:ext>
            </a:extLst>
          </p:cNvPr>
          <p:cNvCxnSpPr>
            <a:cxnSpLocks/>
          </p:cNvCxnSpPr>
          <p:nvPr/>
        </p:nvCxnSpPr>
        <p:spPr>
          <a:xfrm flipH="1">
            <a:off x="5907182" y="5134121"/>
            <a:ext cx="1224039" cy="182395"/>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24" name="textruta 23">
            <a:extLst>
              <a:ext uri="{FF2B5EF4-FFF2-40B4-BE49-F238E27FC236}">
                <a16:creationId xmlns:a16="http://schemas.microsoft.com/office/drawing/2014/main" id="{CE4F8360-714B-EA65-2EDE-7048823E677F}"/>
              </a:ext>
            </a:extLst>
          </p:cNvPr>
          <p:cNvSpPr txBox="1"/>
          <p:nvPr/>
        </p:nvSpPr>
        <p:spPr>
          <a:xfrm>
            <a:off x="6530812" y="5801267"/>
            <a:ext cx="1850473" cy="338554"/>
          </a:xfrm>
          <a:prstGeom prst="rect">
            <a:avLst/>
          </a:prstGeom>
          <a:noFill/>
        </p:spPr>
        <p:txBody>
          <a:bodyPr wrap="square">
            <a:spAutoFit/>
          </a:bodyPr>
          <a:lstStyle/>
          <a:p>
            <a:r>
              <a:rPr lang="sv-SE" sz="1600">
                <a:solidFill>
                  <a:srgbClr val="CF2718"/>
                </a:solidFill>
                <a:latin typeface="Oswald Medium" pitchFamily="2" charset="0"/>
              </a:rPr>
              <a:t>LESSEBO</a:t>
            </a:r>
          </a:p>
        </p:txBody>
      </p:sp>
      <p:sp>
        <p:nvSpPr>
          <p:cNvPr id="25" name="textruta 24">
            <a:extLst>
              <a:ext uri="{FF2B5EF4-FFF2-40B4-BE49-F238E27FC236}">
                <a16:creationId xmlns:a16="http://schemas.microsoft.com/office/drawing/2014/main" id="{848494A6-8C6E-FF7F-C25A-0B0D2ABED9B9}"/>
              </a:ext>
            </a:extLst>
          </p:cNvPr>
          <p:cNvSpPr txBox="1"/>
          <p:nvPr/>
        </p:nvSpPr>
        <p:spPr>
          <a:xfrm>
            <a:off x="6148212" y="6060567"/>
            <a:ext cx="1601524" cy="307777"/>
          </a:xfrm>
          <a:prstGeom prst="rect">
            <a:avLst/>
          </a:prstGeom>
          <a:noFill/>
        </p:spPr>
        <p:txBody>
          <a:bodyPr wrap="square">
            <a:spAutoFit/>
          </a:bodyPr>
          <a:lstStyle/>
          <a:p>
            <a:pPr algn="ctr"/>
            <a:r>
              <a:rPr lang="sv-SE" sz="1400"/>
              <a:t>(26,5 %)</a:t>
            </a:r>
          </a:p>
        </p:txBody>
      </p:sp>
      <p:cxnSp>
        <p:nvCxnSpPr>
          <p:cNvPr id="26" name="Rak koppling 25">
            <a:extLst>
              <a:ext uri="{FF2B5EF4-FFF2-40B4-BE49-F238E27FC236}">
                <a16:creationId xmlns:a16="http://schemas.microsoft.com/office/drawing/2014/main" id="{EFD1B23C-5E50-395A-E37C-FD43155E0DAA}"/>
              </a:ext>
            </a:extLst>
          </p:cNvPr>
          <p:cNvCxnSpPr>
            <a:cxnSpLocks/>
          </p:cNvCxnSpPr>
          <p:nvPr/>
        </p:nvCxnSpPr>
        <p:spPr>
          <a:xfrm flipH="1" flipV="1">
            <a:off x="5673485" y="5525497"/>
            <a:ext cx="932024" cy="61432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0" name="textruta 29">
            <a:extLst>
              <a:ext uri="{FF2B5EF4-FFF2-40B4-BE49-F238E27FC236}">
                <a16:creationId xmlns:a16="http://schemas.microsoft.com/office/drawing/2014/main" id="{A00A7E70-E839-6F1E-C979-06D1B13A4F4E}"/>
              </a:ext>
            </a:extLst>
          </p:cNvPr>
          <p:cNvSpPr txBox="1"/>
          <p:nvPr/>
        </p:nvSpPr>
        <p:spPr>
          <a:xfrm>
            <a:off x="7240090" y="4116406"/>
            <a:ext cx="1850473" cy="338554"/>
          </a:xfrm>
          <a:prstGeom prst="rect">
            <a:avLst/>
          </a:prstGeom>
          <a:noFill/>
        </p:spPr>
        <p:txBody>
          <a:bodyPr wrap="square">
            <a:spAutoFit/>
          </a:bodyPr>
          <a:lstStyle/>
          <a:p>
            <a:r>
              <a:rPr lang="sv-SE" sz="1600">
                <a:solidFill>
                  <a:srgbClr val="CF2718"/>
                </a:solidFill>
                <a:latin typeface="Oswald Medium" pitchFamily="2" charset="0"/>
              </a:rPr>
              <a:t>FLEN</a:t>
            </a:r>
          </a:p>
        </p:txBody>
      </p:sp>
      <p:sp>
        <p:nvSpPr>
          <p:cNvPr id="31" name="textruta 30">
            <a:extLst>
              <a:ext uri="{FF2B5EF4-FFF2-40B4-BE49-F238E27FC236}">
                <a16:creationId xmlns:a16="http://schemas.microsoft.com/office/drawing/2014/main" id="{3612A18A-977A-274D-443C-4E39E0829398}"/>
              </a:ext>
            </a:extLst>
          </p:cNvPr>
          <p:cNvSpPr txBox="1"/>
          <p:nvPr/>
        </p:nvSpPr>
        <p:spPr>
          <a:xfrm>
            <a:off x="6747666" y="4334874"/>
            <a:ext cx="1601524" cy="307777"/>
          </a:xfrm>
          <a:prstGeom prst="rect">
            <a:avLst/>
          </a:prstGeom>
          <a:noFill/>
        </p:spPr>
        <p:txBody>
          <a:bodyPr wrap="square">
            <a:spAutoFit/>
          </a:bodyPr>
          <a:lstStyle/>
          <a:p>
            <a:pPr algn="ctr"/>
            <a:r>
              <a:rPr lang="sv-SE" sz="1400"/>
              <a:t>(28,9 %)</a:t>
            </a:r>
          </a:p>
        </p:txBody>
      </p:sp>
      <p:cxnSp>
        <p:nvCxnSpPr>
          <p:cNvPr id="32" name="Rak koppling 31">
            <a:extLst>
              <a:ext uri="{FF2B5EF4-FFF2-40B4-BE49-F238E27FC236}">
                <a16:creationId xmlns:a16="http://schemas.microsoft.com/office/drawing/2014/main" id="{BAF27CC8-0A6E-2EA7-B7AF-9EEBECD7490E}"/>
              </a:ext>
            </a:extLst>
          </p:cNvPr>
          <p:cNvCxnSpPr>
            <a:cxnSpLocks/>
          </p:cNvCxnSpPr>
          <p:nvPr/>
        </p:nvCxnSpPr>
        <p:spPr>
          <a:xfrm flipH="1">
            <a:off x="4560072" y="5983094"/>
            <a:ext cx="656849" cy="9024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3" name="textruta 32">
            <a:extLst>
              <a:ext uri="{FF2B5EF4-FFF2-40B4-BE49-F238E27FC236}">
                <a16:creationId xmlns:a16="http://schemas.microsoft.com/office/drawing/2014/main" id="{59E0B315-6F62-C827-DB15-097A273EB4D0}"/>
              </a:ext>
            </a:extLst>
          </p:cNvPr>
          <p:cNvSpPr txBox="1"/>
          <p:nvPr/>
        </p:nvSpPr>
        <p:spPr>
          <a:xfrm>
            <a:off x="4110005" y="2628359"/>
            <a:ext cx="1850473" cy="338554"/>
          </a:xfrm>
          <a:prstGeom prst="rect">
            <a:avLst/>
          </a:prstGeom>
          <a:noFill/>
        </p:spPr>
        <p:txBody>
          <a:bodyPr wrap="square">
            <a:spAutoFit/>
          </a:bodyPr>
          <a:lstStyle/>
          <a:p>
            <a:r>
              <a:rPr lang="sv-SE" sz="1600">
                <a:solidFill>
                  <a:srgbClr val="CF2718"/>
                </a:solidFill>
                <a:latin typeface="Oswald Medium" pitchFamily="2" charset="0"/>
              </a:rPr>
              <a:t>FILIPSTAD</a:t>
            </a:r>
          </a:p>
        </p:txBody>
      </p:sp>
      <p:sp>
        <p:nvSpPr>
          <p:cNvPr id="34" name="textruta 33">
            <a:extLst>
              <a:ext uri="{FF2B5EF4-FFF2-40B4-BE49-F238E27FC236}">
                <a16:creationId xmlns:a16="http://schemas.microsoft.com/office/drawing/2014/main" id="{9570C3FB-332B-8A94-EFD6-2FF96D059913}"/>
              </a:ext>
            </a:extLst>
          </p:cNvPr>
          <p:cNvSpPr txBox="1"/>
          <p:nvPr/>
        </p:nvSpPr>
        <p:spPr>
          <a:xfrm>
            <a:off x="3894499" y="2858983"/>
            <a:ext cx="1360051" cy="307777"/>
          </a:xfrm>
          <a:prstGeom prst="rect">
            <a:avLst/>
          </a:prstGeom>
          <a:noFill/>
        </p:spPr>
        <p:txBody>
          <a:bodyPr wrap="square">
            <a:spAutoFit/>
          </a:bodyPr>
          <a:lstStyle/>
          <a:p>
            <a:pPr algn="ctr"/>
            <a:r>
              <a:rPr lang="sv-SE" sz="1400"/>
              <a:t>(27,6 %)</a:t>
            </a:r>
          </a:p>
        </p:txBody>
      </p:sp>
      <p:cxnSp>
        <p:nvCxnSpPr>
          <p:cNvPr id="35" name="Rak koppling 34">
            <a:extLst>
              <a:ext uri="{FF2B5EF4-FFF2-40B4-BE49-F238E27FC236}">
                <a16:creationId xmlns:a16="http://schemas.microsoft.com/office/drawing/2014/main" id="{4AB374AB-F86B-264F-F8B5-01B6A0D49679}"/>
              </a:ext>
            </a:extLst>
          </p:cNvPr>
          <p:cNvCxnSpPr>
            <a:cxnSpLocks/>
          </p:cNvCxnSpPr>
          <p:nvPr/>
        </p:nvCxnSpPr>
        <p:spPr>
          <a:xfrm>
            <a:off x="4682633" y="3192906"/>
            <a:ext cx="786544" cy="979757"/>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58" name="Rubrik 2">
            <a:extLst>
              <a:ext uri="{FF2B5EF4-FFF2-40B4-BE49-F238E27FC236}">
                <a16:creationId xmlns:a16="http://schemas.microsoft.com/office/drawing/2014/main" id="{0E535925-C986-255A-2B16-E397A5127FCE}"/>
              </a:ext>
            </a:extLst>
          </p:cNvPr>
          <p:cNvSpPr txBox="1">
            <a:spLocks/>
          </p:cNvSpPr>
          <p:nvPr/>
        </p:nvSpPr>
        <p:spPr>
          <a:xfrm>
            <a:off x="662023" y="638724"/>
            <a:ext cx="8041221" cy="9052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a:latin typeface="Oswald Medium" pitchFamily="2" charset="0"/>
              </a:rPr>
              <a:t>STORA SKILLNADER </a:t>
            </a:r>
          </a:p>
          <a:p>
            <a:r>
              <a:rPr lang="sv-SE" sz="4000">
                <a:latin typeface="Oswald Medium" pitchFamily="2" charset="0"/>
              </a:rPr>
              <a:t>INOM LANDET  </a:t>
            </a:r>
          </a:p>
        </p:txBody>
      </p:sp>
      <p:sp>
        <p:nvSpPr>
          <p:cNvPr id="20" name="textruta 19">
            <a:extLst>
              <a:ext uri="{FF2B5EF4-FFF2-40B4-BE49-F238E27FC236}">
                <a16:creationId xmlns:a16="http://schemas.microsoft.com/office/drawing/2014/main" id="{9191A584-A638-4700-7794-BE637EB04802}"/>
              </a:ext>
            </a:extLst>
          </p:cNvPr>
          <p:cNvSpPr txBox="1"/>
          <p:nvPr/>
        </p:nvSpPr>
        <p:spPr>
          <a:xfrm>
            <a:off x="6530812" y="3042410"/>
            <a:ext cx="1850473" cy="338554"/>
          </a:xfrm>
          <a:prstGeom prst="rect">
            <a:avLst/>
          </a:prstGeom>
          <a:noFill/>
        </p:spPr>
        <p:txBody>
          <a:bodyPr wrap="square">
            <a:spAutoFit/>
          </a:bodyPr>
          <a:lstStyle/>
          <a:p>
            <a:r>
              <a:rPr lang="sv-SE" sz="1600">
                <a:solidFill>
                  <a:srgbClr val="CF2718"/>
                </a:solidFill>
                <a:latin typeface="Oswald Medium" pitchFamily="2" charset="0"/>
              </a:rPr>
              <a:t>LJUSNARSBERG</a:t>
            </a:r>
          </a:p>
        </p:txBody>
      </p:sp>
      <p:sp>
        <p:nvSpPr>
          <p:cNvPr id="21" name="textruta 20">
            <a:extLst>
              <a:ext uri="{FF2B5EF4-FFF2-40B4-BE49-F238E27FC236}">
                <a16:creationId xmlns:a16="http://schemas.microsoft.com/office/drawing/2014/main" id="{29EE970C-871A-32E4-2E5D-DA5FD13F0F55}"/>
              </a:ext>
            </a:extLst>
          </p:cNvPr>
          <p:cNvSpPr txBox="1"/>
          <p:nvPr/>
        </p:nvSpPr>
        <p:spPr>
          <a:xfrm>
            <a:off x="6421956" y="3284393"/>
            <a:ext cx="1601524" cy="307777"/>
          </a:xfrm>
          <a:prstGeom prst="rect">
            <a:avLst/>
          </a:prstGeom>
          <a:noFill/>
        </p:spPr>
        <p:txBody>
          <a:bodyPr wrap="square">
            <a:spAutoFit/>
          </a:bodyPr>
          <a:lstStyle/>
          <a:p>
            <a:pPr algn="ctr"/>
            <a:r>
              <a:rPr lang="sv-SE" sz="1400"/>
              <a:t>(26,2 %)</a:t>
            </a:r>
          </a:p>
        </p:txBody>
      </p:sp>
      <p:cxnSp>
        <p:nvCxnSpPr>
          <p:cNvPr id="22" name="Rak koppling 21">
            <a:extLst>
              <a:ext uri="{FF2B5EF4-FFF2-40B4-BE49-F238E27FC236}">
                <a16:creationId xmlns:a16="http://schemas.microsoft.com/office/drawing/2014/main" id="{5E953759-B118-7580-ECF7-FA0479FBF28B}"/>
              </a:ext>
            </a:extLst>
          </p:cNvPr>
          <p:cNvCxnSpPr>
            <a:cxnSpLocks/>
          </p:cNvCxnSpPr>
          <p:nvPr/>
        </p:nvCxnSpPr>
        <p:spPr>
          <a:xfrm flipH="1">
            <a:off x="5672785" y="3400312"/>
            <a:ext cx="1196798" cy="722122"/>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9" name="textruta 38">
            <a:extLst>
              <a:ext uri="{FF2B5EF4-FFF2-40B4-BE49-F238E27FC236}">
                <a16:creationId xmlns:a16="http://schemas.microsoft.com/office/drawing/2014/main" id="{1C7DDEC4-7374-9D19-E80E-49B8E1B7567D}"/>
              </a:ext>
            </a:extLst>
          </p:cNvPr>
          <p:cNvSpPr txBox="1"/>
          <p:nvPr/>
        </p:nvSpPr>
        <p:spPr>
          <a:xfrm>
            <a:off x="3851736" y="5859574"/>
            <a:ext cx="1850473" cy="338554"/>
          </a:xfrm>
          <a:prstGeom prst="rect">
            <a:avLst/>
          </a:prstGeom>
          <a:noFill/>
        </p:spPr>
        <p:txBody>
          <a:bodyPr wrap="square">
            <a:spAutoFit/>
          </a:bodyPr>
          <a:lstStyle/>
          <a:p>
            <a:r>
              <a:rPr lang="sv-SE" sz="1600">
                <a:solidFill>
                  <a:srgbClr val="CF2718"/>
                </a:solidFill>
                <a:latin typeface="Oswald Medium" pitchFamily="2" charset="0"/>
              </a:rPr>
              <a:t>MALMÖ</a:t>
            </a:r>
          </a:p>
        </p:txBody>
      </p:sp>
      <p:sp>
        <p:nvSpPr>
          <p:cNvPr id="40" name="textruta 39">
            <a:extLst>
              <a:ext uri="{FF2B5EF4-FFF2-40B4-BE49-F238E27FC236}">
                <a16:creationId xmlns:a16="http://schemas.microsoft.com/office/drawing/2014/main" id="{3E855B61-EA3E-5684-43BD-7268924D27C8}"/>
              </a:ext>
            </a:extLst>
          </p:cNvPr>
          <p:cNvSpPr txBox="1"/>
          <p:nvPr/>
        </p:nvSpPr>
        <p:spPr>
          <a:xfrm>
            <a:off x="3434457" y="6086245"/>
            <a:ext cx="1601524" cy="307777"/>
          </a:xfrm>
          <a:prstGeom prst="rect">
            <a:avLst/>
          </a:prstGeom>
          <a:noFill/>
        </p:spPr>
        <p:txBody>
          <a:bodyPr wrap="square">
            <a:spAutoFit/>
          </a:bodyPr>
          <a:lstStyle/>
          <a:p>
            <a:pPr algn="ctr"/>
            <a:r>
              <a:rPr lang="sv-SE" sz="1400"/>
              <a:t>(26,0 %)</a:t>
            </a:r>
          </a:p>
        </p:txBody>
      </p:sp>
      <p:cxnSp>
        <p:nvCxnSpPr>
          <p:cNvPr id="41" name="Rak koppling 40">
            <a:extLst>
              <a:ext uri="{FF2B5EF4-FFF2-40B4-BE49-F238E27FC236}">
                <a16:creationId xmlns:a16="http://schemas.microsoft.com/office/drawing/2014/main" id="{AAB39B93-B096-E226-E349-03184EC45360}"/>
              </a:ext>
            </a:extLst>
          </p:cNvPr>
          <p:cNvCxnSpPr>
            <a:cxnSpLocks/>
            <a:stCxn id="30" idx="1"/>
          </p:cNvCxnSpPr>
          <p:nvPr/>
        </p:nvCxnSpPr>
        <p:spPr>
          <a:xfrm flipH="1">
            <a:off x="6080299" y="4285683"/>
            <a:ext cx="1159791" cy="214717"/>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43" name="textruta 42">
            <a:extLst>
              <a:ext uri="{FF2B5EF4-FFF2-40B4-BE49-F238E27FC236}">
                <a16:creationId xmlns:a16="http://schemas.microsoft.com/office/drawing/2014/main" id="{D8305BBF-615B-BA0F-6223-BBDE21C35998}"/>
              </a:ext>
            </a:extLst>
          </p:cNvPr>
          <p:cNvSpPr txBox="1"/>
          <p:nvPr/>
        </p:nvSpPr>
        <p:spPr>
          <a:xfrm>
            <a:off x="7847414" y="3518552"/>
            <a:ext cx="1850473" cy="338554"/>
          </a:xfrm>
          <a:prstGeom prst="rect">
            <a:avLst/>
          </a:prstGeom>
          <a:noFill/>
        </p:spPr>
        <p:txBody>
          <a:bodyPr wrap="square">
            <a:spAutoFit/>
          </a:bodyPr>
          <a:lstStyle/>
          <a:p>
            <a:r>
              <a:rPr lang="sv-SE" sz="1600">
                <a:solidFill>
                  <a:srgbClr val="CF2718"/>
                </a:solidFill>
                <a:latin typeface="Oswald Medium" pitchFamily="2" charset="0"/>
              </a:rPr>
              <a:t>FAGERSTA</a:t>
            </a:r>
          </a:p>
        </p:txBody>
      </p:sp>
      <p:sp>
        <p:nvSpPr>
          <p:cNvPr id="44" name="textruta 43">
            <a:extLst>
              <a:ext uri="{FF2B5EF4-FFF2-40B4-BE49-F238E27FC236}">
                <a16:creationId xmlns:a16="http://schemas.microsoft.com/office/drawing/2014/main" id="{243FFA82-B95C-A82E-EE01-F0C49A732F57}"/>
              </a:ext>
            </a:extLst>
          </p:cNvPr>
          <p:cNvSpPr txBox="1"/>
          <p:nvPr/>
        </p:nvSpPr>
        <p:spPr>
          <a:xfrm>
            <a:off x="7548450" y="3747177"/>
            <a:ext cx="1601524" cy="307777"/>
          </a:xfrm>
          <a:prstGeom prst="rect">
            <a:avLst/>
          </a:prstGeom>
          <a:noFill/>
        </p:spPr>
        <p:txBody>
          <a:bodyPr wrap="square">
            <a:spAutoFit/>
          </a:bodyPr>
          <a:lstStyle/>
          <a:p>
            <a:pPr algn="ctr"/>
            <a:r>
              <a:rPr lang="sv-SE" sz="1400"/>
              <a:t>(25,1 %)</a:t>
            </a:r>
          </a:p>
        </p:txBody>
      </p:sp>
      <p:cxnSp>
        <p:nvCxnSpPr>
          <p:cNvPr id="45" name="Rak koppling 44">
            <a:extLst>
              <a:ext uri="{FF2B5EF4-FFF2-40B4-BE49-F238E27FC236}">
                <a16:creationId xmlns:a16="http://schemas.microsoft.com/office/drawing/2014/main" id="{F383F81B-D733-672B-C830-0BA600344A12}"/>
              </a:ext>
            </a:extLst>
          </p:cNvPr>
          <p:cNvCxnSpPr>
            <a:cxnSpLocks/>
          </p:cNvCxnSpPr>
          <p:nvPr/>
        </p:nvCxnSpPr>
        <p:spPr>
          <a:xfrm flipH="1">
            <a:off x="5893353" y="3801151"/>
            <a:ext cx="2081767" cy="350437"/>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48" name="textruta 47">
            <a:extLst>
              <a:ext uri="{FF2B5EF4-FFF2-40B4-BE49-F238E27FC236}">
                <a16:creationId xmlns:a16="http://schemas.microsoft.com/office/drawing/2014/main" id="{00711ED2-6641-0CD5-70B0-2AA257146AC0}"/>
              </a:ext>
            </a:extLst>
          </p:cNvPr>
          <p:cNvSpPr txBox="1"/>
          <p:nvPr/>
        </p:nvSpPr>
        <p:spPr>
          <a:xfrm>
            <a:off x="2660545" y="4420897"/>
            <a:ext cx="1850473" cy="338554"/>
          </a:xfrm>
          <a:prstGeom prst="rect">
            <a:avLst/>
          </a:prstGeom>
          <a:noFill/>
        </p:spPr>
        <p:txBody>
          <a:bodyPr wrap="square">
            <a:spAutoFit/>
          </a:bodyPr>
          <a:lstStyle/>
          <a:p>
            <a:r>
              <a:rPr lang="sv-SE" sz="1600">
                <a:solidFill>
                  <a:srgbClr val="CF2718"/>
                </a:solidFill>
                <a:latin typeface="Oswald Medium" pitchFamily="2" charset="0"/>
              </a:rPr>
              <a:t>GULLSPÅNG</a:t>
            </a:r>
          </a:p>
        </p:txBody>
      </p:sp>
      <p:sp>
        <p:nvSpPr>
          <p:cNvPr id="49" name="textruta 48">
            <a:extLst>
              <a:ext uri="{FF2B5EF4-FFF2-40B4-BE49-F238E27FC236}">
                <a16:creationId xmlns:a16="http://schemas.microsoft.com/office/drawing/2014/main" id="{62F69F25-877E-3B7B-DCC8-D31C234CCAC4}"/>
              </a:ext>
            </a:extLst>
          </p:cNvPr>
          <p:cNvSpPr txBox="1"/>
          <p:nvPr/>
        </p:nvSpPr>
        <p:spPr>
          <a:xfrm>
            <a:off x="2406281" y="4665157"/>
            <a:ext cx="1601524" cy="307777"/>
          </a:xfrm>
          <a:prstGeom prst="rect">
            <a:avLst/>
          </a:prstGeom>
          <a:noFill/>
        </p:spPr>
        <p:txBody>
          <a:bodyPr wrap="square">
            <a:spAutoFit/>
          </a:bodyPr>
          <a:lstStyle/>
          <a:p>
            <a:pPr algn="ctr"/>
            <a:r>
              <a:rPr lang="sv-SE" sz="1400"/>
              <a:t>(24,8 %)</a:t>
            </a:r>
          </a:p>
        </p:txBody>
      </p:sp>
      <p:cxnSp>
        <p:nvCxnSpPr>
          <p:cNvPr id="50" name="Rak koppling 49">
            <a:extLst>
              <a:ext uri="{FF2B5EF4-FFF2-40B4-BE49-F238E27FC236}">
                <a16:creationId xmlns:a16="http://schemas.microsoft.com/office/drawing/2014/main" id="{F42D2B10-4712-9872-B707-AF6CF197D29B}"/>
              </a:ext>
            </a:extLst>
          </p:cNvPr>
          <p:cNvCxnSpPr>
            <a:cxnSpLocks/>
          </p:cNvCxnSpPr>
          <p:nvPr/>
        </p:nvCxnSpPr>
        <p:spPr>
          <a:xfrm flipH="1" flipV="1">
            <a:off x="3824241" y="4587999"/>
            <a:ext cx="1683265" cy="22455"/>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55478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A0D76-9799-0C3F-6997-83842856D5F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CA4E4-C2B2-11B6-D442-06C588C15C78}"/>
              </a:ext>
            </a:extLst>
          </p:cNvPr>
          <p:cNvSpPr txBox="1">
            <a:spLocks/>
          </p:cNvSpPr>
          <p:nvPr/>
        </p:nvSpPr>
        <p:spPr>
          <a:xfrm>
            <a:off x="662023" y="1981992"/>
            <a:ext cx="3898049" cy="10191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sv-SE" sz="2000" b="1">
                <a:latin typeface="Lato"/>
                <a:ea typeface="Calibri"/>
                <a:cs typeface="Calibri"/>
              </a:rPr>
              <a:t>10 kommuner med </a:t>
            </a:r>
          </a:p>
          <a:p>
            <a:pPr marL="0" indent="0">
              <a:lnSpc>
                <a:spcPct val="100000"/>
              </a:lnSpc>
              <a:spcBef>
                <a:spcPts val="0"/>
              </a:spcBef>
              <a:buNone/>
            </a:pPr>
            <a:r>
              <a:rPr lang="sv-SE" sz="2000" b="1">
                <a:solidFill>
                  <a:srgbClr val="CF2718"/>
                </a:solidFill>
                <a:latin typeface="Lato"/>
                <a:ea typeface="Calibri"/>
                <a:cs typeface="Calibri"/>
              </a:rPr>
              <a:t>lägst</a:t>
            </a:r>
            <a:r>
              <a:rPr lang="sv-SE" sz="2000" b="1">
                <a:solidFill>
                  <a:schemeClr val="accent6">
                    <a:lumMod val="50000"/>
                  </a:schemeClr>
                </a:solidFill>
                <a:latin typeface="Lato"/>
                <a:ea typeface="Calibri"/>
                <a:cs typeface="Calibri"/>
              </a:rPr>
              <a:t> </a:t>
            </a:r>
            <a:r>
              <a:rPr lang="sv-SE" sz="2000" b="1">
                <a:latin typeface="Lato"/>
                <a:ea typeface="Calibri"/>
                <a:cs typeface="Calibri"/>
              </a:rPr>
              <a:t>barnfattigdom:</a:t>
            </a:r>
            <a:endParaRPr lang="sv-SE" sz="2000" b="1"/>
          </a:p>
        </p:txBody>
      </p:sp>
      <p:pic>
        <p:nvPicPr>
          <p:cNvPr id="7" name="Bild 6">
            <a:extLst>
              <a:ext uri="{FF2B5EF4-FFF2-40B4-BE49-F238E27FC236}">
                <a16:creationId xmlns:a16="http://schemas.microsoft.com/office/drawing/2014/main" id="{B310E65A-7C0C-2C0D-3F24-6ECFB78F57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41557" y="194984"/>
            <a:ext cx="2508885" cy="5903259"/>
          </a:xfrm>
          <a:prstGeom prst="rect">
            <a:avLst/>
          </a:prstGeom>
        </p:spPr>
      </p:pic>
      <p:sp>
        <p:nvSpPr>
          <p:cNvPr id="3" name="textruta 2">
            <a:extLst>
              <a:ext uri="{FF2B5EF4-FFF2-40B4-BE49-F238E27FC236}">
                <a16:creationId xmlns:a16="http://schemas.microsoft.com/office/drawing/2014/main" id="{1EF18935-ACAD-529C-5790-6BE4F7557456}"/>
              </a:ext>
            </a:extLst>
          </p:cNvPr>
          <p:cNvSpPr txBox="1"/>
          <p:nvPr/>
        </p:nvSpPr>
        <p:spPr>
          <a:xfrm>
            <a:off x="6580770" y="5710310"/>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VELLINGE</a:t>
            </a:r>
          </a:p>
        </p:txBody>
      </p:sp>
      <p:sp>
        <p:nvSpPr>
          <p:cNvPr id="4" name="textruta 3">
            <a:extLst>
              <a:ext uri="{FF2B5EF4-FFF2-40B4-BE49-F238E27FC236}">
                <a16:creationId xmlns:a16="http://schemas.microsoft.com/office/drawing/2014/main" id="{79749A13-F43A-E2C2-DC32-F55F06CFE91C}"/>
              </a:ext>
            </a:extLst>
          </p:cNvPr>
          <p:cNvSpPr txBox="1"/>
          <p:nvPr/>
        </p:nvSpPr>
        <p:spPr>
          <a:xfrm>
            <a:off x="6203759" y="5959743"/>
            <a:ext cx="1601524" cy="307777"/>
          </a:xfrm>
          <a:prstGeom prst="rect">
            <a:avLst/>
          </a:prstGeom>
          <a:noFill/>
        </p:spPr>
        <p:txBody>
          <a:bodyPr wrap="square">
            <a:spAutoFit/>
          </a:bodyPr>
          <a:lstStyle/>
          <a:p>
            <a:pPr algn="ctr"/>
            <a:r>
              <a:rPr lang="sv-SE" sz="1400"/>
              <a:t>(3,1 %)</a:t>
            </a:r>
          </a:p>
        </p:txBody>
      </p:sp>
      <p:cxnSp>
        <p:nvCxnSpPr>
          <p:cNvPr id="5" name="Rak koppling 4">
            <a:extLst>
              <a:ext uri="{FF2B5EF4-FFF2-40B4-BE49-F238E27FC236}">
                <a16:creationId xmlns:a16="http://schemas.microsoft.com/office/drawing/2014/main" id="{BC2A4012-A14B-8CC2-538C-777C81E3B61D}"/>
              </a:ext>
            </a:extLst>
          </p:cNvPr>
          <p:cNvCxnSpPr>
            <a:cxnSpLocks/>
            <a:stCxn id="3" idx="1"/>
          </p:cNvCxnSpPr>
          <p:nvPr/>
        </p:nvCxnSpPr>
        <p:spPr>
          <a:xfrm flipH="1">
            <a:off x="5218568" y="5879587"/>
            <a:ext cx="1362202" cy="136613"/>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6" name="textruta 5">
            <a:extLst>
              <a:ext uri="{FF2B5EF4-FFF2-40B4-BE49-F238E27FC236}">
                <a16:creationId xmlns:a16="http://schemas.microsoft.com/office/drawing/2014/main" id="{A99690DA-030D-6E98-1C24-9DD886629B26}"/>
              </a:ext>
            </a:extLst>
          </p:cNvPr>
          <p:cNvSpPr txBox="1"/>
          <p:nvPr/>
        </p:nvSpPr>
        <p:spPr>
          <a:xfrm>
            <a:off x="7179762" y="2757337"/>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TÄBY</a:t>
            </a:r>
          </a:p>
        </p:txBody>
      </p:sp>
      <p:sp>
        <p:nvSpPr>
          <p:cNvPr id="8" name="textruta 7">
            <a:extLst>
              <a:ext uri="{FF2B5EF4-FFF2-40B4-BE49-F238E27FC236}">
                <a16:creationId xmlns:a16="http://schemas.microsoft.com/office/drawing/2014/main" id="{61FD2EB4-A5FF-4776-8FA9-B1F18E022983}"/>
              </a:ext>
            </a:extLst>
          </p:cNvPr>
          <p:cNvSpPr txBox="1"/>
          <p:nvPr/>
        </p:nvSpPr>
        <p:spPr>
          <a:xfrm>
            <a:off x="6658599" y="2997021"/>
            <a:ext cx="1601524" cy="307777"/>
          </a:xfrm>
          <a:prstGeom prst="rect">
            <a:avLst/>
          </a:prstGeom>
          <a:noFill/>
        </p:spPr>
        <p:txBody>
          <a:bodyPr wrap="square">
            <a:spAutoFit/>
          </a:bodyPr>
          <a:lstStyle/>
          <a:p>
            <a:pPr algn="ctr"/>
            <a:r>
              <a:rPr lang="sv-SE" sz="1400"/>
              <a:t>(3,6 %)</a:t>
            </a:r>
          </a:p>
        </p:txBody>
      </p:sp>
      <p:cxnSp>
        <p:nvCxnSpPr>
          <p:cNvPr id="12" name="Rak koppling 11">
            <a:extLst>
              <a:ext uri="{FF2B5EF4-FFF2-40B4-BE49-F238E27FC236}">
                <a16:creationId xmlns:a16="http://schemas.microsoft.com/office/drawing/2014/main" id="{C2B8D841-109D-287E-A57E-EBFD71EB93C0}"/>
              </a:ext>
            </a:extLst>
          </p:cNvPr>
          <p:cNvCxnSpPr>
            <a:cxnSpLocks/>
          </p:cNvCxnSpPr>
          <p:nvPr/>
        </p:nvCxnSpPr>
        <p:spPr>
          <a:xfrm flipH="1">
            <a:off x="6466378" y="3770998"/>
            <a:ext cx="759589" cy="515235"/>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6" name="textruta 15">
            <a:extLst>
              <a:ext uri="{FF2B5EF4-FFF2-40B4-BE49-F238E27FC236}">
                <a16:creationId xmlns:a16="http://schemas.microsoft.com/office/drawing/2014/main" id="{D0693E06-845F-CB15-0C96-6448004533BF}"/>
              </a:ext>
            </a:extLst>
          </p:cNvPr>
          <p:cNvSpPr txBox="1"/>
          <p:nvPr/>
        </p:nvSpPr>
        <p:spPr>
          <a:xfrm>
            <a:off x="3161764" y="4459558"/>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LERUM</a:t>
            </a:r>
          </a:p>
        </p:txBody>
      </p:sp>
      <p:sp>
        <p:nvSpPr>
          <p:cNvPr id="23" name="textruta 22">
            <a:extLst>
              <a:ext uri="{FF2B5EF4-FFF2-40B4-BE49-F238E27FC236}">
                <a16:creationId xmlns:a16="http://schemas.microsoft.com/office/drawing/2014/main" id="{482CDBFD-57F1-0DAC-EEC4-78B17A80007C}"/>
              </a:ext>
            </a:extLst>
          </p:cNvPr>
          <p:cNvSpPr txBox="1"/>
          <p:nvPr/>
        </p:nvSpPr>
        <p:spPr>
          <a:xfrm>
            <a:off x="2858176" y="4690036"/>
            <a:ext cx="1360051" cy="307777"/>
          </a:xfrm>
          <a:prstGeom prst="rect">
            <a:avLst/>
          </a:prstGeom>
          <a:noFill/>
        </p:spPr>
        <p:txBody>
          <a:bodyPr wrap="square">
            <a:spAutoFit/>
          </a:bodyPr>
          <a:lstStyle/>
          <a:p>
            <a:pPr algn="ctr"/>
            <a:r>
              <a:rPr lang="sv-SE" sz="1400"/>
              <a:t>(3,9 %)</a:t>
            </a:r>
          </a:p>
        </p:txBody>
      </p:sp>
      <p:cxnSp>
        <p:nvCxnSpPr>
          <p:cNvPr id="27" name="Rak koppling 26">
            <a:extLst>
              <a:ext uri="{FF2B5EF4-FFF2-40B4-BE49-F238E27FC236}">
                <a16:creationId xmlns:a16="http://schemas.microsoft.com/office/drawing/2014/main" id="{E272F1F1-8840-87E5-FEF4-EEDB1B25CBA4}"/>
              </a:ext>
            </a:extLst>
          </p:cNvPr>
          <p:cNvCxnSpPr>
            <a:cxnSpLocks/>
          </p:cNvCxnSpPr>
          <p:nvPr/>
        </p:nvCxnSpPr>
        <p:spPr>
          <a:xfrm>
            <a:off x="3931876" y="4586225"/>
            <a:ext cx="1080361" cy="335415"/>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42" name="textruta 41">
            <a:extLst>
              <a:ext uri="{FF2B5EF4-FFF2-40B4-BE49-F238E27FC236}">
                <a16:creationId xmlns:a16="http://schemas.microsoft.com/office/drawing/2014/main" id="{7F7F4CD3-160F-C1A2-BB0D-D1A3A9E3BA20}"/>
              </a:ext>
            </a:extLst>
          </p:cNvPr>
          <p:cNvSpPr txBox="1"/>
          <p:nvPr/>
        </p:nvSpPr>
        <p:spPr>
          <a:xfrm>
            <a:off x="7119988" y="1893741"/>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VALLENTUNA</a:t>
            </a:r>
          </a:p>
        </p:txBody>
      </p:sp>
      <p:sp>
        <p:nvSpPr>
          <p:cNvPr id="46" name="textruta 45">
            <a:extLst>
              <a:ext uri="{FF2B5EF4-FFF2-40B4-BE49-F238E27FC236}">
                <a16:creationId xmlns:a16="http://schemas.microsoft.com/office/drawing/2014/main" id="{7767834A-C5EF-71AC-3146-588A079DF5A7}"/>
              </a:ext>
            </a:extLst>
          </p:cNvPr>
          <p:cNvSpPr txBox="1"/>
          <p:nvPr/>
        </p:nvSpPr>
        <p:spPr>
          <a:xfrm>
            <a:off x="6908410" y="2130576"/>
            <a:ext cx="1601524" cy="307777"/>
          </a:xfrm>
          <a:prstGeom prst="rect">
            <a:avLst/>
          </a:prstGeom>
          <a:noFill/>
        </p:spPr>
        <p:txBody>
          <a:bodyPr wrap="square">
            <a:spAutoFit/>
          </a:bodyPr>
          <a:lstStyle/>
          <a:p>
            <a:pPr algn="ctr"/>
            <a:r>
              <a:rPr lang="sv-SE" sz="1400"/>
              <a:t>(4,6 %)</a:t>
            </a:r>
          </a:p>
        </p:txBody>
      </p:sp>
      <p:cxnSp>
        <p:nvCxnSpPr>
          <p:cNvPr id="47" name="Rak koppling 46">
            <a:extLst>
              <a:ext uri="{FF2B5EF4-FFF2-40B4-BE49-F238E27FC236}">
                <a16:creationId xmlns:a16="http://schemas.microsoft.com/office/drawing/2014/main" id="{4E21B194-AFAE-10FA-060B-4607D188E665}"/>
              </a:ext>
            </a:extLst>
          </p:cNvPr>
          <p:cNvCxnSpPr>
            <a:cxnSpLocks/>
          </p:cNvCxnSpPr>
          <p:nvPr/>
        </p:nvCxnSpPr>
        <p:spPr>
          <a:xfrm flipH="1">
            <a:off x="6442105" y="2232295"/>
            <a:ext cx="879210" cy="1984737"/>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51" name="textruta 50">
            <a:extLst>
              <a:ext uri="{FF2B5EF4-FFF2-40B4-BE49-F238E27FC236}">
                <a16:creationId xmlns:a16="http://schemas.microsoft.com/office/drawing/2014/main" id="{6F963398-4017-FD9A-EB9C-2B0268B4D799}"/>
              </a:ext>
            </a:extLst>
          </p:cNvPr>
          <p:cNvSpPr txBox="1"/>
          <p:nvPr/>
        </p:nvSpPr>
        <p:spPr>
          <a:xfrm>
            <a:off x="7119988" y="4416544"/>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HABO</a:t>
            </a:r>
          </a:p>
        </p:txBody>
      </p:sp>
      <p:sp>
        <p:nvSpPr>
          <p:cNvPr id="52" name="textruta 51">
            <a:extLst>
              <a:ext uri="{FF2B5EF4-FFF2-40B4-BE49-F238E27FC236}">
                <a16:creationId xmlns:a16="http://schemas.microsoft.com/office/drawing/2014/main" id="{04F91D3A-CE71-50B5-D904-25161C91E875}"/>
              </a:ext>
            </a:extLst>
          </p:cNvPr>
          <p:cNvSpPr txBox="1"/>
          <p:nvPr/>
        </p:nvSpPr>
        <p:spPr>
          <a:xfrm>
            <a:off x="6636648" y="4629619"/>
            <a:ext cx="1601524" cy="307777"/>
          </a:xfrm>
          <a:prstGeom prst="rect">
            <a:avLst/>
          </a:prstGeom>
          <a:noFill/>
        </p:spPr>
        <p:txBody>
          <a:bodyPr wrap="square">
            <a:spAutoFit/>
          </a:bodyPr>
          <a:lstStyle/>
          <a:p>
            <a:pPr algn="ctr"/>
            <a:r>
              <a:rPr lang="sv-SE" sz="1400"/>
              <a:t>(4,0 %)</a:t>
            </a:r>
          </a:p>
        </p:txBody>
      </p:sp>
      <p:cxnSp>
        <p:nvCxnSpPr>
          <p:cNvPr id="53" name="Rak koppling 52">
            <a:extLst>
              <a:ext uri="{FF2B5EF4-FFF2-40B4-BE49-F238E27FC236}">
                <a16:creationId xmlns:a16="http://schemas.microsoft.com/office/drawing/2014/main" id="{ECF07C29-49E0-FD35-1D42-EC62DFFCBC38}"/>
              </a:ext>
            </a:extLst>
          </p:cNvPr>
          <p:cNvCxnSpPr>
            <a:cxnSpLocks/>
          </p:cNvCxnSpPr>
          <p:nvPr/>
        </p:nvCxnSpPr>
        <p:spPr>
          <a:xfrm flipH="1">
            <a:off x="5505125" y="4615304"/>
            <a:ext cx="1614863" cy="306336"/>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54" name="textruta 53">
            <a:extLst>
              <a:ext uri="{FF2B5EF4-FFF2-40B4-BE49-F238E27FC236}">
                <a16:creationId xmlns:a16="http://schemas.microsoft.com/office/drawing/2014/main" id="{5C87D379-F48D-95FB-4871-E42A803A52B3}"/>
              </a:ext>
            </a:extLst>
          </p:cNvPr>
          <p:cNvSpPr txBox="1"/>
          <p:nvPr/>
        </p:nvSpPr>
        <p:spPr>
          <a:xfrm>
            <a:off x="3991958" y="2263644"/>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HAMMARÖ</a:t>
            </a:r>
          </a:p>
        </p:txBody>
      </p:sp>
      <p:sp>
        <p:nvSpPr>
          <p:cNvPr id="55" name="textruta 54">
            <a:extLst>
              <a:ext uri="{FF2B5EF4-FFF2-40B4-BE49-F238E27FC236}">
                <a16:creationId xmlns:a16="http://schemas.microsoft.com/office/drawing/2014/main" id="{D0312F52-9666-8A02-4436-DC5D86589F2C}"/>
              </a:ext>
            </a:extLst>
          </p:cNvPr>
          <p:cNvSpPr txBox="1"/>
          <p:nvPr/>
        </p:nvSpPr>
        <p:spPr>
          <a:xfrm>
            <a:off x="3730183" y="2477170"/>
            <a:ext cx="1601524" cy="307777"/>
          </a:xfrm>
          <a:prstGeom prst="rect">
            <a:avLst/>
          </a:prstGeom>
          <a:noFill/>
        </p:spPr>
        <p:txBody>
          <a:bodyPr wrap="square">
            <a:spAutoFit/>
          </a:bodyPr>
          <a:lstStyle/>
          <a:p>
            <a:pPr algn="ctr"/>
            <a:r>
              <a:rPr lang="sv-SE" sz="1400"/>
              <a:t>(4,2 %)</a:t>
            </a:r>
          </a:p>
        </p:txBody>
      </p:sp>
      <p:cxnSp>
        <p:nvCxnSpPr>
          <p:cNvPr id="56" name="Rak koppling 55">
            <a:extLst>
              <a:ext uri="{FF2B5EF4-FFF2-40B4-BE49-F238E27FC236}">
                <a16:creationId xmlns:a16="http://schemas.microsoft.com/office/drawing/2014/main" id="{AEACB2CD-043C-19CE-0215-70A5FA8F8C81}"/>
              </a:ext>
            </a:extLst>
          </p:cNvPr>
          <p:cNvCxnSpPr>
            <a:cxnSpLocks/>
          </p:cNvCxnSpPr>
          <p:nvPr/>
        </p:nvCxnSpPr>
        <p:spPr>
          <a:xfrm>
            <a:off x="4560072" y="2774117"/>
            <a:ext cx="819249" cy="161070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57" name="textruta 56">
            <a:extLst>
              <a:ext uri="{FF2B5EF4-FFF2-40B4-BE49-F238E27FC236}">
                <a16:creationId xmlns:a16="http://schemas.microsoft.com/office/drawing/2014/main" id="{2E52FA60-BF6B-DE8C-A846-750732542952}"/>
              </a:ext>
            </a:extLst>
          </p:cNvPr>
          <p:cNvSpPr txBox="1"/>
          <p:nvPr/>
        </p:nvSpPr>
        <p:spPr>
          <a:xfrm>
            <a:off x="3865766" y="5710723"/>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LOMMA</a:t>
            </a:r>
          </a:p>
        </p:txBody>
      </p:sp>
      <p:sp>
        <p:nvSpPr>
          <p:cNvPr id="59" name="textruta 58">
            <a:extLst>
              <a:ext uri="{FF2B5EF4-FFF2-40B4-BE49-F238E27FC236}">
                <a16:creationId xmlns:a16="http://schemas.microsoft.com/office/drawing/2014/main" id="{99510B32-EA0A-E879-0FA7-8725027A41D1}"/>
              </a:ext>
            </a:extLst>
          </p:cNvPr>
          <p:cNvSpPr txBox="1"/>
          <p:nvPr/>
        </p:nvSpPr>
        <p:spPr>
          <a:xfrm>
            <a:off x="3458903" y="5929992"/>
            <a:ext cx="1601524" cy="307777"/>
          </a:xfrm>
          <a:prstGeom prst="rect">
            <a:avLst/>
          </a:prstGeom>
          <a:noFill/>
        </p:spPr>
        <p:txBody>
          <a:bodyPr wrap="square">
            <a:spAutoFit/>
          </a:bodyPr>
          <a:lstStyle/>
          <a:p>
            <a:pPr algn="ctr"/>
            <a:r>
              <a:rPr lang="sv-SE" sz="1400"/>
              <a:t>(4,3 %)</a:t>
            </a:r>
          </a:p>
        </p:txBody>
      </p:sp>
      <p:cxnSp>
        <p:nvCxnSpPr>
          <p:cNvPr id="60" name="Rak koppling 59">
            <a:extLst>
              <a:ext uri="{FF2B5EF4-FFF2-40B4-BE49-F238E27FC236}">
                <a16:creationId xmlns:a16="http://schemas.microsoft.com/office/drawing/2014/main" id="{82B840E5-5701-A428-27BA-6575800DCA45}"/>
              </a:ext>
            </a:extLst>
          </p:cNvPr>
          <p:cNvCxnSpPr>
            <a:cxnSpLocks/>
          </p:cNvCxnSpPr>
          <p:nvPr/>
        </p:nvCxnSpPr>
        <p:spPr>
          <a:xfrm flipH="1">
            <a:off x="4631358" y="5892457"/>
            <a:ext cx="575345"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61" name="textruta 60">
            <a:extLst>
              <a:ext uri="{FF2B5EF4-FFF2-40B4-BE49-F238E27FC236}">
                <a16:creationId xmlns:a16="http://schemas.microsoft.com/office/drawing/2014/main" id="{6E92B51B-0084-5904-C1B0-28B9380A5698}"/>
              </a:ext>
            </a:extLst>
          </p:cNvPr>
          <p:cNvSpPr txBox="1"/>
          <p:nvPr/>
        </p:nvSpPr>
        <p:spPr>
          <a:xfrm>
            <a:off x="7225967" y="3562091"/>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DANDERYD</a:t>
            </a:r>
          </a:p>
        </p:txBody>
      </p:sp>
      <p:sp>
        <p:nvSpPr>
          <p:cNvPr id="62" name="textruta 61">
            <a:extLst>
              <a:ext uri="{FF2B5EF4-FFF2-40B4-BE49-F238E27FC236}">
                <a16:creationId xmlns:a16="http://schemas.microsoft.com/office/drawing/2014/main" id="{11357033-6A4D-27F4-177B-48D5E33AF194}"/>
              </a:ext>
            </a:extLst>
          </p:cNvPr>
          <p:cNvSpPr txBox="1"/>
          <p:nvPr/>
        </p:nvSpPr>
        <p:spPr>
          <a:xfrm>
            <a:off x="6911459" y="3801775"/>
            <a:ext cx="1601524" cy="307777"/>
          </a:xfrm>
          <a:prstGeom prst="rect">
            <a:avLst/>
          </a:prstGeom>
          <a:noFill/>
        </p:spPr>
        <p:txBody>
          <a:bodyPr wrap="square">
            <a:spAutoFit/>
          </a:bodyPr>
          <a:lstStyle/>
          <a:p>
            <a:pPr algn="ctr"/>
            <a:r>
              <a:rPr lang="sv-SE" sz="1400"/>
              <a:t>(4,5 %)</a:t>
            </a:r>
          </a:p>
        </p:txBody>
      </p:sp>
      <p:cxnSp>
        <p:nvCxnSpPr>
          <p:cNvPr id="63" name="Rak koppling 62">
            <a:extLst>
              <a:ext uri="{FF2B5EF4-FFF2-40B4-BE49-F238E27FC236}">
                <a16:creationId xmlns:a16="http://schemas.microsoft.com/office/drawing/2014/main" id="{559225E4-2B76-EB30-A88F-CFC1682DBB45}"/>
              </a:ext>
            </a:extLst>
          </p:cNvPr>
          <p:cNvCxnSpPr>
            <a:cxnSpLocks/>
          </p:cNvCxnSpPr>
          <p:nvPr/>
        </p:nvCxnSpPr>
        <p:spPr>
          <a:xfrm flipH="1">
            <a:off x="6442105" y="3014922"/>
            <a:ext cx="713366" cy="1267713"/>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64" name="textruta 63">
            <a:extLst>
              <a:ext uri="{FF2B5EF4-FFF2-40B4-BE49-F238E27FC236}">
                <a16:creationId xmlns:a16="http://schemas.microsoft.com/office/drawing/2014/main" id="{2B407636-E4C6-8EB7-CBCD-1A30E608C2EB}"/>
              </a:ext>
            </a:extLst>
          </p:cNvPr>
          <p:cNvSpPr txBox="1"/>
          <p:nvPr/>
        </p:nvSpPr>
        <p:spPr>
          <a:xfrm>
            <a:off x="2421168" y="5206050"/>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KUNGSBACKA</a:t>
            </a:r>
          </a:p>
        </p:txBody>
      </p:sp>
      <p:sp>
        <p:nvSpPr>
          <p:cNvPr id="65" name="textruta 64">
            <a:extLst>
              <a:ext uri="{FF2B5EF4-FFF2-40B4-BE49-F238E27FC236}">
                <a16:creationId xmlns:a16="http://schemas.microsoft.com/office/drawing/2014/main" id="{F6DC51EE-B943-B688-A4D9-DA31EAEDE83F}"/>
              </a:ext>
            </a:extLst>
          </p:cNvPr>
          <p:cNvSpPr txBox="1"/>
          <p:nvPr/>
        </p:nvSpPr>
        <p:spPr>
          <a:xfrm>
            <a:off x="2202563" y="5445734"/>
            <a:ext cx="1601524" cy="307777"/>
          </a:xfrm>
          <a:prstGeom prst="rect">
            <a:avLst/>
          </a:prstGeom>
          <a:noFill/>
        </p:spPr>
        <p:txBody>
          <a:bodyPr wrap="square">
            <a:spAutoFit/>
          </a:bodyPr>
          <a:lstStyle/>
          <a:p>
            <a:pPr algn="ctr"/>
            <a:r>
              <a:rPr lang="sv-SE" sz="1400"/>
              <a:t>(4,5 %)</a:t>
            </a:r>
          </a:p>
        </p:txBody>
      </p:sp>
      <p:cxnSp>
        <p:nvCxnSpPr>
          <p:cNvPr id="66" name="Rak koppling 65">
            <a:extLst>
              <a:ext uri="{FF2B5EF4-FFF2-40B4-BE49-F238E27FC236}">
                <a16:creationId xmlns:a16="http://schemas.microsoft.com/office/drawing/2014/main" id="{9769BE10-EA64-12B6-C0F9-A825B1793252}"/>
              </a:ext>
            </a:extLst>
          </p:cNvPr>
          <p:cNvCxnSpPr>
            <a:cxnSpLocks/>
          </p:cNvCxnSpPr>
          <p:nvPr/>
        </p:nvCxnSpPr>
        <p:spPr>
          <a:xfrm flipH="1">
            <a:off x="3682065" y="5028590"/>
            <a:ext cx="1280398" cy="30293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69" name="textruta 68">
            <a:extLst>
              <a:ext uri="{FF2B5EF4-FFF2-40B4-BE49-F238E27FC236}">
                <a16:creationId xmlns:a16="http://schemas.microsoft.com/office/drawing/2014/main" id="{E938569B-FC93-6777-90D8-E0C8EB436907}"/>
              </a:ext>
            </a:extLst>
          </p:cNvPr>
          <p:cNvSpPr txBox="1"/>
          <p:nvPr/>
        </p:nvSpPr>
        <p:spPr>
          <a:xfrm>
            <a:off x="3346405" y="3620325"/>
            <a:ext cx="1850473" cy="338554"/>
          </a:xfrm>
          <a:prstGeom prst="rect">
            <a:avLst/>
          </a:prstGeom>
          <a:noFill/>
        </p:spPr>
        <p:txBody>
          <a:bodyPr wrap="square">
            <a:spAutoFit/>
          </a:bodyPr>
          <a:lstStyle/>
          <a:p>
            <a:r>
              <a:rPr lang="sv-SE" sz="1600">
                <a:solidFill>
                  <a:schemeClr val="accent6">
                    <a:lumMod val="50000"/>
                  </a:schemeClr>
                </a:solidFill>
                <a:latin typeface="Oswald Medium" pitchFamily="2" charset="0"/>
              </a:rPr>
              <a:t>HÄRRYDA</a:t>
            </a:r>
          </a:p>
        </p:txBody>
      </p:sp>
      <p:sp>
        <p:nvSpPr>
          <p:cNvPr id="70" name="textruta 69">
            <a:extLst>
              <a:ext uri="{FF2B5EF4-FFF2-40B4-BE49-F238E27FC236}">
                <a16:creationId xmlns:a16="http://schemas.microsoft.com/office/drawing/2014/main" id="{27B73C35-1C58-E2CC-4968-7A3A79EC3A03}"/>
              </a:ext>
            </a:extLst>
          </p:cNvPr>
          <p:cNvSpPr txBox="1"/>
          <p:nvPr/>
        </p:nvSpPr>
        <p:spPr>
          <a:xfrm>
            <a:off x="3012824" y="3848842"/>
            <a:ext cx="1601524" cy="307777"/>
          </a:xfrm>
          <a:prstGeom prst="rect">
            <a:avLst/>
          </a:prstGeom>
          <a:noFill/>
        </p:spPr>
        <p:txBody>
          <a:bodyPr wrap="square">
            <a:spAutoFit/>
          </a:bodyPr>
          <a:lstStyle/>
          <a:p>
            <a:pPr algn="ctr"/>
            <a:r>
              <a:rPr lang="sv-SE" sz="1400"/>
              <a:t>(4,8 %)</a:t>
            </a:r>
          </a:p>
        </p:txBody>
      </p:sp>
      <p:cxnSp>
        <p:nvCxnSpPr>
          <p:cNvPr id="71" name="Rak koppling 70">
            <a:extLst>
              <a:ext uri="{FF2B5EF4-FFF2-40B4-BE49-F238E27FC236}">
                <a16:creationId xmlns:a16="http://schemas.microsoft.com/office/drawing/2014/main" id="{6551CE57-1DE8-A103-E45F-793B8B30E5E1}"/>
              </a:ext>
            </a:extLst>
          </p:cNvPr>
          <p:cNvCxnSpPr>
            <a:cxnSpLocks/>
          </p:cNvCxnSpPr>
          <p:nvPr/>
        </p:nvCxnSpPr>
        <p:spPr>
          <a:xfrm>
            <a:off x="4249294" y="3958879"/>
            <a:ext cx="736900" cy="962761"/>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92" name="Rubrik 2">
            <a:extLst>
              <a:ext uri="{FF2B5EF4-FFF2-40B4-BE49-F238E27FC236}">
                <a16:creationId xmlns:a16="http://schemas.microsoft.com/office/drawing/2014/main" id="{9D05CED4-A7FB-F9B3-05D7-25B7C3B958DD}"/>
              </a:ext>
            </a:extLst>
          </p:cNvPr>
          <p:cNvSpPr txBox="1">
            <a:spLocks/>
          </p:cNvSpPr>
          <p:nvPr/>
        </p:nvSpPr>
        <p:spPr>
          <a:xfrm>
            <a:off x="662023" y="638724"/>
            <a:ext cx="8041221" cy="9052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a:latin typeface="Oswald Medium" pitchFamily="2" charset="0"/>
              </a:rPr>
              <a:t>STORA SKILLNADER </a:t>
            </a:r>
          </a:p>
          <a:p>
            <a:r>
              <a:rPr lang="sv-SE" sz="4000">
                <a:latin typeface="Oswald Medium" pitchFamily="2" charset="0"/>
              </a:rPr>
              <a:t>INOM LANDET  </a:t>
            </a:r>
          </a:p>
        </p:txBody>
      </p:sp>
    </p:spTree>
    <p:extLst>
      <p:ext uri="{BB962C8B-B14F-4D97-AF65-F5344CB8AC3E}">
        <p14:creationId xmlns:p14="http://schemas.microsoft.com/office/powerpoint/2010/main" val="381019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FCF25-9D54-9070-75B3-99C81FD46E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6476A-78CB-6414-0C25-BC2E3C6FE6CA}"/>
              </a:ext>
            </a:extLst>
          </p:cNvPr>
          <p:cNvSpPr txBox="1">
            <a:spLocks/>
          </p:cNvSpPr>
          <p:nvPr/>
        </p:nvSpPr>
        <p:spPr>
          <a:xfrm>
            <a:off x="641812" y="1998775"/>
            <a:ext cx="4312399" cy="10701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sv-SE" sz="2000" b="1">
                <a:latin typeface="Lato"/>
                <a:ea typeface="Calibri"/>
                <a:cs typeface="Calibri"/>
              </a:rPr>
              <a:t>Skillnader mellan </a:t>
            </a:r>
            <a:r>
              <a:rPr lang="sv-SE" sz="2000" b="1">
                <a:solidFill>
                  <a:srgbClr val="CF2718"/>
                </a:solidFill>
                <a:latin typeface="Lato"/>
                <a:ea typeface="Calibri"/>
                <a:cs typeface="Calibri"/>
              </a:rPr>
              <a:t>stadsdelar</a:t>
            </a:r>
            <a:r>
              <a:rPr lang="sv-SE" sz="2000" b="1">
                <a:latin typeface="Lato"/>
                <a:ea typeface="Calibri"/>
                <a:cs typeface="Calibri"/>
              </a:rPr>
              <a:t> </a:t>
            </a:r>
            <a:br>
              <a:rPr lang="sv-SE" sz="2000" b="1">
                <a:latin typeface="Lato"/>
                <a:ea typeface="Calibri"/>
                <a:cs typeface="Calibri"/>
              </a:rPr>
            </a:br>
            <a:r>
              <a:rPr lang="sv-SE" sz="2000" b="1">
                <a:latin typeface="Lato"/>
                <a:ea typeface="Calibri"/>
                <a:cs typeface="Calibri"/>
              </a:rPr>
              <a:t>i Stockholm, Göteborg </a:t>
            </a:r>
          </a:p>
          <a:p>
            <a:pPr marL="0" indent="0">
              <a:lnSpc>
                <a:spcPct val="100000"/>
              </a:lnSpc>
              <a:spcBef>
                <a:spcPts val="0"/>
              </a:spcBef>
              <a:buNone/>
            </a:pPr>
            <a:r>
              <a:rPr lang="sv-SE" sz="2000" b="1">
                <a:latin typeface="Lato"/>
                <a:ea typeface="Calibri"/>
                <a:cs typeface="Calibri"/>
              </a:rPr>
              <a:t>och Malmö:</a:t>
            </a:r>
            <a:endParaRPr lang="sv-SE" sz="2000" b="1"/>
          </a:p>
        </p:txBody>
      </p:sp>
      <p:pic>
        <p:nvPicPr>
          <p:cNvPr id="38" name="Bild 37">
            <a:extLst>
              <a:ext uri="{FF2B5EF4-FFF2-40B4-BE49-F238E27FC236}">
                <a16:creationId xmlns:a16="http://schemas.microsoft.com/office/drawing/2014/main" id="{03B66160-00FB-98F1-2287-502E1A177D38}"/>
              </a:ext>
            </a:extLst>
          </p:cNvPr>
          <p:cNvPicPr>
            <a:picLocks noChangeAspect="1"/>
          </p:cNvPicPr>
          <p:nvPr/>
        </p:nvPicPr>
        <p:blipFill>
          <a:blip>
            <a:extLst>
              <a:ext uri="{96DAC541-7B7A-43D3-8B79-37D633B846F1}">
                <asvg:svgBlip xmlns:asvg="http://schemas.microsoft.com/office/drawing/2016/SVG/main" r:embed="rId3"/>
              </a:ext>
            </a:extLst>
          </a:blip>
          <a:srcRect t="51701"/>
          <a:stretch>
            <a:fillRect/>
          </a:stretch>
        </p:blipFill>
        <p:spPr>
          <a:xfrm>
            <a:off x="5962407" y="0"/>
            <a:ext cx="5504064" cy="6255066"/>
          </a:xfrm>
          <a:prstGeom prst="rect">
            <a:avLst/>
          </a:prstGeom>
        </p:spPr>
      </p:pic>
      <p:sp>
        <p:nvSpPr>
          <p:cNvPr id="16" name="textruta 15">
            <a:extLst>
              <a:ext uri="{FF2B5EF4-FFF2-40B4-BE49-F238E27FC236}">
                <a16:creationId xmlns:a16="http://schemas.microsoft.com/office/drawing/2014/main" id="{0EADBE70-77F8-C44D-7D3A-DF563BF6FD75}"/>
              </a:ext>
            </a:extLst>
          </p:cNvPr>
          <p:cNvSpPr txBox="1"/>
          <p:nvPr/>
        </p:nvSpPr>
        <p:spPr>
          <a:xfrm>
            <a:off x="9984711" y="1446163"/>
            <a:ext cx="2748522" cy="338554"/>
          </a:xfrm>
          <a:prstGeom prst="rect">
            <a:avLst/>
          </a:prstGeom>
          <a:noFill/>
        </p:spPr>
        <p:txBody>
          <a:bodyPr wrap="square">
            <a:spAutoFit/>
          </a:bodyPr>
          <a:lstStyle/>
          <a:p>
            <a:r>
              <a:rPr lang="sv-SE" sz="1600">
                <a:solidFill>
                  <a:srgbClr val="CF2718"/>
                </a:solidFill>
                <a:latin typeface="Oswald Medium" pitchFamily="2" charset="0"/>
              </a:rPr>
              <a:t>RINKEBY-KISTA</a:t>
            </a:r>
          </a:p>
        </p:txBody>
      </p:sp>
      <p:sp>
        <p:nvSpPr>
          <p:cNvPr id="20" name="textruta 19">
            <a:extLst>
              <a:ext uri="{FF2B5EF4-FFF2-40B4-BE49-F238E27FC236}">
                <a16:creationId xmlns:a16="http://schemas.microsoft.com/office/drawing/2014/main" id="{3A3EB888-CE7D-1122-97F2-54A3611A06F1}"/>
              </a:ext>
            </a:extLst>
          </p:cNvPr>
          <p:cNvSpPr txBox="1"/>
          <p:nvPr/>
        </p:nvSpPr>
        <p:spPr>
          <a:xfrm>
            <a:off x="9934362" y="1682218"/>
            <a:ext cx="1601524" cy="307777"/>
          </a:xfrm>
          <a:prstGeom prst="rect">
            <a:avLst/>
          </a:prstGeom>
          <a:noFill/>
        </p:spPr>
        <p:txBody>
          <a:bodyPr wrap="square">
            <a:spAutoFit/>
          </a:bodyPr>
          <a:lstStyle/>
          <a:p>
            <a:pPr algn="ctr"/>
            <a:r>
              <a:rPr lang="sv-SE" sz="1400"/>
              <a:t>(36,4 %)</a:t>
            </a:r>
          </a:p>
        </p:txBody>
      </p:sp>
      <p:cxnSp>
        <p:nvCxnSpPr>
          <p:cNvPr id="21" name="Rak koppling 20">
            <a:extLst>
              <a:ext uri="{FF2B5EF4-FFF2-40B4-BE49-F238E27FC236}">
                <a16:creationId xmlns:a16="http://schemas.microsoft.com/office/drawing/2014/main" id="{1DA0E340-086B-683C-FFA0-2B0158868BC1}"/>
              </a:ext>
            </a:extLst>
          </p:cNvPr>
          <p:cNvCxnSpPr>
            <a:cxnSpLocks/>
          </p:cNvCxnSpPr>
          <p:nvPr/>
        </p:nvCxnSpPr>
        <p:spPr>
          <a:xfrm flipH="1">
            <a:off x="9321965" y="1836106"/>
            <a:ext cx="945959" cy="653822"/>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23" name="textruta 22">
            <a:extLst>
              <a:ext uri="{FF2B5EF4-FFF2-40B4-BE49-F238E27FC236}">
                <a16:creationId xmlns:a16="http://schemas.microsoft.com/office/drawing/2014/main" id="{5D41CB6A-B5AE-F5D1-59AF-0702E111AC64}"/>
              </a:ext>
            </a:extLst>
          </p:cNvPr>
          <p:cNvSpPr txBox="1"/>
          <p:nvPr/>
        </p:nvSpPr>
        <p:spPr>
          <a:xfrm>
            <a:off x="9984711" y="2447412"/>
            <a:ext cx="2501591" cy="338554"/>
          </a:xfrm>
          <a:prstGeom prst="rect">
            <a:avLst/>
          </a:prstGeom>
          <a:noFill/>
        </p:spPr>
        <p:txBody>
          <a:bodyPr wrap="square">
            <a:spAutoFit/>
          </a:bodyPr>
          <a:lstStyle/>
          <a:p>
            <a:r>
              <a:rPr lang="sv-SE" sz="1600">
                <a:solidFill>
                  <a:schemeClr val="accent6">
                    <a:lumMod val="50000"/>
                  </a:schemeClr>
                </a:solidFill>
                <a:latin typeface="Oswald Medium" pitchFamily="2" charset="0"/>
              </a:rPr>
              <a:t>KUNGSHOLMEN</a:t>
            </a:r>
          </a:p>
        </p:txBody>
      </p:sp>
      <p:sp>
        <p:nvSpPr>
          <p:cNvPr id="24" name="textruta 23">
            <a:extLst>
              <a:ext uri="{FF2B5EF4-FFF2-40B4-BE49-F238E27FC236}">
                <a16:creationId xmlns:a16="http://schemas.microsoft.com/office/drawing/2014/main" id="{E1A96686-6750-F82A-0F06-75AF90BFF353}"/>
              </a:ext>
            </a:extLst>
          </p:cNvPr>
          <p:cNvSpPr txBox="1"/>
          <p:nvPr/>
        </p:nvSpPr>
        <p:spPr>
          <a:xfrm>
            <a:off x="9876582" y="2666983"/>
            <a:ext cx="1601524" cy="307777"/>
          </a:xfrm>
          <a:prstGeom prst="rect">
            <a:avLst/>
          </a:prstGeom>
          <a:noFill/>
        </p:spPr>
        <p:txBody>
          <a:bodyPr wrap="square">
            <a:spAutoFit/>
          </a:bodyPr>
          <a:lstStyle/>
          <a:p>
            <a:pPr algn="ctr"/>
            <a:r>
              <a:rPr lang="sv-SE" sz="1400"/>
              <a:t>(3,2 %)</a:t>
            </a:r>
          </a:p>
        </p:txBody>
      </p:sp>
      <p:cxnSp>
        <p:nvCxnSpPr>
          <p:cNvPr id="25" name="Rak koppling 24">
            <a:extLst>
              <a:ext uri="{FF2B5EF4-FFF2-40B4-BE49-F238E27FC236}">
                <a16:creationId xmlns:a16="http://schemas.microsoft.com/office/drawing/2014/main" id="{D4E621D9-D171-AB9B-5290-031ADB90E592}"/>
              </a:ext>
            </a:extLst>
          </p:cNvPr>
          <p:cNvCxnSpPr>
            <a:cxnSpLocks/>
            <a:stCxn id="23" idx="1"/>
            <a:endCxn id="70" idx="5"/>
          </p:cNvCxnSpPr>
          <p:nvPr/>
        </p:nvCxnSpPr>
        <p:spPr>
          <a:xfrm flipH="1" flipV="1">
            <a:off x="9422724" y="2531043"/>
            <a:ext cx="561987" cy="85646"/>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3" name="textruta 32">
            <a:extLst>
              <a:ext uri="{FF2B5EF4-FFF2-40B4-BE49-F238E27FC236}">
                <a16:creationId xmlns:a16="http://schemas.microsoft.com/office/drawing/2014/main" id="{70ADA3DB-9316-7CBB-E27F-D715827E882C}"/>
              </a:ext>
            </a:extLst>
          </p:cNvPr>
          <p:cNvSpPr txBox="1"/>
          <p:nvPr/>
        </p:nvSpPr>
        <p:spPr>
          <a:xfrm>
            <a:off x="4495769" y="2785966"/>
            <a:ext cx="2501591" cy="338554"/>
          </a:xfrm>
          <a:prstGeom prst="rect">
            <a:avLst/>
          </a:prstGeom>
          <a:noFill/>
        </p:spPr>
        <p:txBody>
          <a:bodyPr wrap="square">
            <a:spAutoFit/>
          </a:bodyPr>
          <a:lstStyle/>
          <a:p>
            <a:r>
              <a:rPr lang="sv-SE" sz="1600">
                <a:solidFill>
                  <a:srgbClr val="CF2718"/>
                </a:solidFill>
                <a:latin typeface="Oswald Medium" pitchFamily="2" charset="0"/>
              </a:rPr>
              <a:t>ANGERED</a:t>
            </a:r>
          </a:p>
        </p:txBody>
      </p:sp>
      <p:sp>
        <p:nvSpPr>
          <p:cNvPr id="34" name="textruta 33">
            <a:extLst>
              <a:ext uri="{FF2B5EF4-FFF2-40B4-BE49-F238E27FC236}">
                <a16:creationId xmlns:a16="http://schemas.microsoft.com/office/drawing/2014/main" id="{C4BF572E-7610-06AC-CB97-7D1656AA1B3A}"/>
              </a:ext>
            </a:extLst>
          </p:cNvPr>
          <p:cNvSpPr txBox="1"/>
          <p:nvPr/>
        </p:nvSpPr>
        <p:spPr>
          <a:xfrm>
            <a:off x="4194878" y="3041133"/>
            <a:ext cx="1601524" cy="307777"/>
          </a:xfrm>
          <a:prstGeom prst="rect">
            <a:avLst/>
          </a:prstGeom>
          <a:noFill/>
        </p:spPr>
        <p:txBody>
          <a:bodyPr wrap="square">
            <a:spAutoFit/>
          </a:bodyPr>
          <a:lstStyle/>
          <a:p>
            <a:pPr algn="ctr"/>
            <a:r>
              <a:rPr lang="sv-SE" sz="1400"/>
              <a:t>(35,2 %)</a:t>
            </a:r>
          </a:p>
        </p:txBody>
      </p:sp>
      <p:cxnSp>
        <p:nvCxnSpPr>
          <p:cNvPr id="35" name="Rak koppling 34">
            <a:extLst>
              <a:ext uri="{FF2B5EF4-FFF2-40B4-BE49-F238E27FC236}">
                <a16:creationId xmlns:a16="http://schemas.microsoft.com/office/drawing/2014/main" id="{49BFD902-C4FD-7C49-EA79-393856143804}"/>
              </a:ext>
            </a:extLst>
          </p:cNvPr>
          <p:cNvCxnSpPr>
            <a:cxnSpLocks/>
          </p:cNvCxnSpPr>
          <p:nvPr/>
        </p:nvCxnSpPr>
        <p:spPr>
          <a:xfrm flipH="1" flipV="1">
            <a:off x="5377267" y="3055097"/>
            <a:ext cx="904901" cy="87144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45" name="textruta 44">
            <a:extLst>
              <a:ext uri="{FF2B5EF4-FFF2-40B4-BE49-F238E27FC236}">
                <a16:creationId xmlns:a16="http://schemas.microsoft.com/office/drawing/2014/main" id="{AEEE732A-489D-5DB0-4D86-A27FFD21BDA8}"/>
              </a:ext>
            </a:extLst>
          </p:cNvPr>
          <p:cNvSpPr txBox="1"/>
          <p:nvPr/>
        </p:nvSpPr>
        <p:spPr>
          <a:xfrm>
            <a:off x="3293518" y="3727873"/>
            <a:ext cx="3300218" cy="338554"/>
          </a:xfrm>
          <a:prstGeom prst="rect">
            <a:avLst/>
          </a:prstGeom>
          <a:noFill/>
        </p:spPr>
        <p:txBody>
          <a:bodyPr wrap="square">
            <a:spAutoFit/>
          </a:bodyPr>
          <a:lstStyle/>
          <a:p>
            <a:r>
              <a:rPr lang="sv-SE" sz="1600">
                <a:solidFill>
                  <a:schemeClr val="accent6">
                    <a:lumMod val="50000"/>
                  </a:schemeClr>
                </a:solidFill>
                <a:latin typeface="Oswald Medium" pitchFamily="2" charset="0"/>
              </a:rPr>
              <a:t>ÖRGRYTE-HÄRLANDA</a:t>
            </a:r>
          </a:p>
        </p:txBody>
      </p:sp>
      <p:sp>
        <p:nvSpPr>
          <p:cNvPr id="46" name="textruta 45">
            <a:extLst>
              <a:ext uri="{FF2B5EF4-FFF2-40B4-BE49-F238E27FC236}">
                <a16:creationId xmlns:a16="http://schemas.microsoft.com/office/drawing/2014/main" id="{CBABF101-2B8A-EDB3-E6AD-ABE85EE1F105}"/>
              </a:ext>
            </a:extLst>
          </p:cNvPr>
          <p:cNvSpPr txBox="1"/>
          <p:nvPr/>
        </p:nvSpPr>
        <p:spPr>
          <a:xfrm>
            <a:off x="3379059" y="3942270"/>
            <a:ext cx="1601524" cy="307777"/>
          </a:xfrm>
          <a:prstGeom prst="rect">
            <a:avLst/>
          </a:prstGeom>
          <a:noFill/>
        </p:spPr>
        <p:txBody>
          <a:bodyPr wrap="square">
            <a:spAutoFit/>
          </a:bodyPr>
          <a:lstStyle/>
          <a:p>
            <a:pPr algn="ctr"/>
            <a:r>
              <a:rPr lang="sv-SE" sz="1400"/>
              <a:t>(7,9 %)</a:t>
            </a:r>
          </a:p>
        </p:txBody>
      </p:sp>
      <p:cxnSp>
        <p:nvCxnSpPr>
          <p:cNvPr id="47" name="Rak koppling 46">
            <a:extLst>
              <a:ext uri="{FF2B5EF4-FFF2-40B4-BE49-F238E27FC236}">
                <a16:creationId xmlns:a16="http://schemas.microsoft.com/office/drawing/2014/main" id="{C8E61859-F91B-893D-84A4-2316584D070B}"/>
              </a:ext>
            </a:extLst>
          </p:cNvPr>
          <p:cNvCxnSpPr>
            <a:cxnSpLocks/>
          </p:cNvCxnSpPr>
          <p:nvPr/>
        </p:nvCxnSpPr>
        <p:spPr>
          <a:xfrm flipH="1" flipV="1">
            <a:off x="5145427" y="3915801"/>
            <a:ext cx="1098704" cy="1074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54" name="textruta 53">
            <a:extLst>
              <a:ext uri="{FF2B5EF4-FFF2-40B4-BE49-F238E27FC236}">
                <a16:creationId xmlns:a16="http://schemas.microsoft.com/office/drawing/2014/main" id="{24136D41-CCD1-F5A5-1A52-E88392755A8D}"/>
              </a:ext>
            </a:extLst>
          </p:cNvPr>
          <p:cNvSpPr txBox="1"/>
          <p:nvPr/>
        </p:nvSpPr>
        <p:spPr>
          <a:xfrm>
            <a:off x="4842329" y="4966365"/>
            <a:ext cx="3300218" cy="338554"/>
          </a:xfrm>
          <a:prstGeom prst="rect">
            <a:avLst/>
          </a:prstGeom>
          <a:noFill/>
        </p:spPr>
        <p:txBody>
          <a:bodyPr wrap="square">
            <a:spAutoFit/>
          </a:bodyPr>
          <a:lstStyle/>
          <a:p>
            <a:r>
              <a:rPr lang="sv-SE" sz="1600">
                <a:solidFill>
                  <a:srgbClr val="CF2718"/>
                </a:solidFill>
                <a:latin typeface="Oswald Medium" pitchFamily="2" charset="0"/>
              </a:rPr>
              <a:t>ROSENGÅRD</a:t>
            </a:r>
          </a:p>
        </p:txBody>
      </p:sp>
      <p:sp>
        <p:nvSpPr>
          <p:cNvPr id="55" name="textruta 54">
            <a:extLst>
              <a:ext uri="{FF2B5EF4-FFF2-40B4-BE49-F238E27FC236}">
                <a16:creationId xmlns:a16="http://schemas.microsoft.com/office/drawing/2014/main" id="{D710DFE3-717C-9C46-1236-E64848DA81A1}"/>
              </a:ext>
            </a:extLst>
          </p:cNvPr>
          <p:cNvSpPr txBox="1"/>
          <p:nvPr/>
        </p:nvSpPr>
        <p:spPr>
          <a:xfrm>
            <a:off x="4614393" y="5202448"/>
            <a:ext cx="1601524" cy="307777"/>
          </a:xfrm>
          <a:prstGeom prst="rect">
            <a:avLst/>
          </a:prstGeom>
          <a:noFill/>
        </p:spPr>
        <p:txBody>
          <a:bodyPr wrap="square">
            <a:spAutoFit/>
          </a:bodyPr>
          <a:lstStyle/>
          <a:p>
            <a:pPr algn="ctr"/>
            <a:r>
              <a:rPr lang="sv-SE" sz="1400"/>
              <a:t>(59,4 %)</a:t>
            </a:r>
          </a:p>
        </p:txBody>
      </p:sp>
      <p:cxnSp>
        <p:nvCxnSpPr>
          <p:cNvPr id="56" name="Rak koppling 55">
            <a:extLst>
              <a:ext uri="{FF2B5EF4-FFF2-40B4-BE49-F238E27FC236}">
                <a16:creationId xmlns:a16="http://schemas.microsoft.com/office/drawing/2014/main" id="{CF0919AE-98E3-B3B0-49CB-81178EC9D0CB}"/>
              </a:ext>
            </a:extLst>
          </p:cNvPr>
          <p:cNvCxnSpPr>
            <a:cxnSpLocks/>
          </p:cNvCxnSpPr>
          <p:nvPr/>
        </p:nvCxnSpPr>
        <p:spPr>
          <a:xfrm flipH="1" flipV="1">
            <a:off x="5892992" y="5330449"/>
            <a:ext cx="889691" cy="72001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59" name="textruta 58">
            <a:extLst>
              <a:ext uri="{FF2B5EF4-FFF2-40B4-BE49-F238E27FC236}">
                <a16:creationId xmlns:a16="http://schemas.microsoft.com/office/drawing/2014/main" id="{9DFD8CD7-3E0B-61EF-9D54-66E6B40D3CCE}"/>
              </a:ext>
            </a:extLst>
          </p:cNvPr>
          <p:cNvSpPr txBox="1"/>
          <p:nvPr/>
        </p:nvSpPr>
        <p:spPr>
          <a:xfrm>
            <a:off x="5145427" y="5580370"/>
            <a:ext cx="3300218" cy="338554"/>
          </a:xfrm>
          <a:prstGeom prst="rect">
            <a:avLst/>
          </a:prstGeom>
          <a:noFill/>
        </p:spPr>
        <p:txBody>
          <a:bodyPr wrap="square">
            <a:spAutoFit/>
          </a:bodyPr>
          <a:lstStyle/>
          <a:p>
            <a:r>
              <a:rPr lang="sv-SE" sz="1600">
                <a:solidFill>
                  <a:schemeClr val="accent6">
                    <a:lumMod val="50000"/>
                  </a:schemeClr>
                </a:solidFill>
                <a:latin typeface="Oswald Medium" pitchFamily="2" charset="0"/>
              </a:rPr>
              <a:t>HUSIE</a:t>
            </a:r>
          </a:p>
        </p:txBody>
      </p:sp>
      <p:sp>
        <p:nvSpPr>
          <p:cNvPr id="60" name="textruta 59">
            <a:extLst>
              <a:ext uri="{FF2B5EF4-FFF2-40B4-BE49-F238E27FC236}">
                <a16:creationId xmlns:a16="http://schemas.microsoft.com/office/drawing/2014/main" id="{11746E42-664D-7F4B-4766-251B693576C9}"/>
              </a:ext>
            </a:extLst>
          </p:cNvPr>
          <p:cNvSpPr txBox="1"/>
          <p:nvPr/>
        </p:nvSpPr>
        <p:spPr>
          <a:xfrm>
            <a:off x="4678972" y="5822451"/>
            <a:ext cx="1601524" cy="307777"/>
          </a:xfrm>
          <a:prstGeom prst="rect">
            <a:avLst/>
          </a:prstGeom>
          <a:noFill/>
        </p:spPr>
        <p:txBody>
          <a:bodyPr wrap="square">
            <a:spAutoFit/>
          </a:bodyPr>
          <a:lstStyle/>
          <a:p>
            <a:pPr algn="ctr"/>
            <a:r>
              <a:rPr lang="sv-SE" sz="1400"/>
              <a:t>(10,7 %)</a:t>
            </a:r>
          </a:p>
        </p:txBody>
      </p:sp>
      <p:cxnSp>
        <p:nvCxnSpPr>
          <p:cNvPr id="61" name="Rak koppling 60">
            <a:extLst>
              <a:ext uri="{FF2B5EF4-FFF2-40B4-BE49-F238E27FC236}">
                <a16:creationId xmlns:a16="http://schemas.microsoft.com/office/drawing/2014/main" id="{B613485E-A678-E18F-A93D-94E49CFA6370}"/>
              </a:ext>
            </a:extLst>
          </p:cNvPr>
          <p:cNvCxnSpPr>
            <a:cxnSpLocks/>
          </p:cNvCxnSpPr>
          <p:nvPr/>
        </p:nvCxnSpPr>
        <p:spPr>
          <a:xfrm flipH="1" flipV="1">
            <a:off x="5831613" y="5866531"/>
            <a:ext cx="1006875" cy="210239"/>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68" name="Ellips 67">
            <a:extLst>
              <a:ext uri="{FF2B5EF4-FFF2-40B4-BE49-F238E27FC236}">
                <a16:creationId xmlns:a16="http://schemas.microsoft.com/office/drawing/2014/main" id="{B6643D95-E7A7-C34C-8FB0-C3F713633453}"/>
              </a:ext>
            </a:extLst>
          </p:cNvPr>
          <p:cNvSpPr/>
          <p:nvPr/>
        </p:nvSpPr>
        <p:spPr>
          <a:xfrm>
            <a:off x="6151796" y="3802903"/>
            <a:ext cx="199371" cy="19937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Ellips 68">
            <a:extLst>
              <a:ext uri="{FF2B5EF4-FFF2-40B4-BE49-F238E27FC236}">
                <a16:creationId xmlns:a16="http://schemas.microsoft.com/office/drawing/2014/main" id="{8D891105-3780-C9D4-1F97-6BAA45161CBB}"/>
              </a:ext>
            </a:extLst>
          </p:cNvPr>
          <p:cNvSpPr/>
          <p:nvPr/>
        </p:nvSpPr>
        <p:spPr>
          <a:xfrm rot="10237814">
            <a:off x="6671024" y="5962353"/>
            <a:ext cx="199371" cy="19937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Ellips 69">
            <a:extLst>
              <a:ext uri="{FF2B5EF4-FFF2-40B4-BE49-F238E27FC236}">
                <a16:creationId xmlns:a16="http://schemas.microsoft.com/office/drawing/2014/main" id="{533B1014-68FD-6A7E-F494-2A135AB14BF8}"/>
              </a:ext>
            </a:extLst>
          </p:cNvPr>
          <p:cNvSpPr/>
          <p:nvPr/>
        </p:nvSpPr>
        <p:spPr>
          <a:xfrm>
            <a:off x="9252550" y="2360869"/>
            <a:ext cx="199371" cy="19937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2">
            <a:extLst>
              <a:ext uri="{FF2B5EF4-FFF2-40B4-BE49-F238E27FC236}">
                <a16:creationId xmlns:a16="http://schemas.microsoft.com/office/drawing/2014/main" id="{44904046-FF64-5537-A589-10DC0FD3A709}"/>
              </a:ext>
            </a:extLst>
          </p:cNvPr>
          <p:cNvSpPr txBox="1">
            <a:spLocks/>
          </p:cNvSpPr>
          <p:nvPr/>
        </p:nvSpPr>
        <p:spPr>
          <a:xfrm>
            <a:off x="662023" y="638724"/>
            <a:ext cx="8041221" cy="9052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a:latin typeface="Oswald Medium" pitchFamily="2" charset="0"/>
              </a:rPr>
              <a:t>STORA SKILLNADER </a:t>
            </a:r>
          </a:p>
          <a:p>
            <a:r>
              <a:rPr lang="sv-SE" sz="4000">
                <a:latin typeface="Oswald Medium" pitchFamily="2" charset="0"/>
              </a:rPr>
              <a:t>INOM LANDET  </a:t>
            </a:r>
          </a:p>
        </p:txBody>
      </p:sp>
    </p:spTree>
    <p:extLst>
      <p:ext uri="{BB962C8B-B14F-4D97-AF65-F5344CB8AC3E}">
        <p14:creationId xmlns:p14="http://schemas.microsoft.com/office/powerpoint/2010/main" val="11847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p:bldP spid="24" grpId="0"/>
      <p:bldP spid="33" grpId="0"/>
      <p:bldP spid="34" grpId="0"/>
      <p:bldP spid="45" grpId="0"/>
      <p:bldP spid="46" grpId="0"/>
      <p:bldP spid="54" grpId="0"/>
      <p:bldP spid="55" grpId="0"/>
      <p:bldP spid="59" grpId="0"/>
      <p:bldP spid="60"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B3EC1C8-6652-D34F-4583-FEDCADC71D67}"/>
              </a:ext>
            </a:extLst>
          </p:cNvPr>
          <p:cNvSpPr>
            <a:spLocks noGrp="1"/>
          </p:cNvSpPr>
          <p:nvPr>
            <p:ph type="title"/>
          </p:nvPr>
        </p:nvSpPr>
        <p:spPr/>
        <p:txBody>
          <a:bodyPr/>
          <a:lstStyle/>
          <a:p>
            <a:r>
              <a:rPr lang="sv-SE"/>
              <a:t>Stadsdelar – Stockholm</a:t>
            </a:r>
          </a:p>
        </p:txBody>
      </p:sp>
      <p:sp>
        <p:nvSpPr>
          <p:cNvPr id="4" name="Platshållare för datum 3">
            <a:extLst>
              <a:ext uri="{FF2B5EF4-FFF2-40B4-BE49-F238E27FC236}">
                <a16:creationId xmlns:a16="http://schemas.microsoft.com/office/drawing/2014/main" id="{DB70C48C-9D75-973C-8211-E3B3E9FE226C}"/>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504430BB-EB58-6AF2-2D84-E03C6D58BD7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B7CF4007-ED63-13DC-EBE6-18F69B1BEFA4}"/>
              </a:ext>
            </a:extLst>
          </p:cNvPr>
          <p:cNvSpPr>
            <a:spLocks noGrp="1"/>
          </p:cNvSpPr>
          <p:nvPr>
            <p:ph type="sldNum" sz="quarter" idx="12"/>
          </p:nvPr>
        </p:nvSpPr>
        <p:spPr/>
        <p:txBody>
          <a:bodyPr/>
          <a:lstStyle/>
          <a:p>
            <a:fld id="{BF413B3B-BFB3-42E3-B409-FAAF558C2ACC}" type="slidenum">
              <a:rPr lang="en-UK" smtClean="0"/>
              <a:pPr/>
              <a:t>35</a:t>
            </a:fld>
            <a:endParaRPr lang="en-UK"/>
          </a:p>
        </p:txBody>
      </p:sp>
      <p:pic>
        <p:nvPicPr>
          <p:cNvPr id="7" name="Bildobjekt 6">
            <a:extLst>
              <a:ext uri="{FF2B5EF4-FFF2-40B4-BE49-F238E27FC236}">
                <a16:creationId xmlns:a16="http://schemas.microsoft.com/office/drawing/2014/main" id="{459BB31B-BB79-BE96-5C16-BC94A332D1E2}"/>
              </a:ext>
            </a:extLst>
          </p:cNvPr>
          <p:cNvPicPr>
            <a:picLocks noChangeAspect="1"/>
          </p:cNvPicPr>
          <p:nvPr/>
        </p:nvPicPr>
        <p:blipFill>
          <a:blip r:embed="rId3"/>
          <a:stretch>
            <a:fillRect/>
          </a:stretch>
        </p:blipFill>
        <p:spPr>
          <a:xfrm>
            <a:off x="1960681" y="1545440"/>
            <a:ext cx="6798307" cy="4603108"/>
          </a:xfrm>
          <a:prstGeom prst="rect">
            <a:avLst/>
          </a:prstGeom>
        </p:spPr>
      </p:pic>
    </p:spTree>
    <p:extLst>
      <p:ext uri="{BB962C8B-B14F-4D97-AF65-F5344CB8AC3E}">
        <p14:creationId xmlns:p14="http://schemas.microsoft.com/office/powerpoint/2010/main" val="1147414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7F0FA0C-EBF7-34D9-744F-C5197AC6A113}"/>
              </a:ext>
            </a:extLst>
          </p:cNvPr>
          <p:cNvSpPr>
            <a:spLocks noGrp="1"/>
          </p:cNvSpPr>
          <p:nvPr>
            <p:ph type="title"/>
          </p:nvPr>
        </p:nvSpPr>
        <p:spPr/>
        <p:txBody>
          <a:bodyPr/>
          <a:lstStyle/>
          <a:p>
            <a:r>
              <a:rPr lang="sv-SE"/>
              <a:t>Stadsdelar – Göteborg</a:t>
            </a:r>
          </a:p>
        </p:txBody>
      </p:sp>
      <p:sp>
        <p:nvSpPr>
          <p:cNvPr id="4" name="Platshållare för datum 3">
            <a:extLst>
              <a:ext uri="{FF2B5EF4-FFF2-40B4-BE49-F238E27FC236}">
                <a16:creationId xmlns:a16="http://schemas.microsoft.com/office/drawing/2014/main" id="{C4D221D2-67DB-506A-CE80-1AEE2B95C0C8}"/>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74361B2E-ACEF-8507-AC89-777531C2E27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5A4B54FB-4082-6F01-63BE-974E6EBADC27}"/>
              </a:ext>
            </a:extLst>
          </p:cNvPr>
          <p:cNvSpPr>
            <a:spLocks noGrp="1"/>
          </p:cNvSpPr>
          <p:nvPr>
            <p:ph type="sldNum" sz="quarter" idx="12"/>
          </p:nvPr>
        </p:nvSpPr>
        <p:spPr/>
        <p:txBody>
          <a:bodyPr/>
          <a:lstStyle/>
          <a:p>
            <a:fld id="{BF413B3B-BFB3-42E3-B409-FAAF558C2ACC}" type="slidenum">
              <a:rPr lang="en-UK" smtClean="0"/>
              <a:pPr/>
              <a:t>36</a:t>
            </a:fld>
            <a:endParaRPr lang="en-UK"/>
          </a:p>
        </p:txBody>
      </p:sp>
      <p:pic>
        <p:nvPicPr>
          <p:cNvPr id="11" name="Bildobjekt 10">
            <a:extLst>
              <a:ext uri="{FF2B5EF4-FFF2-40B4-BE49-F238E27FC236}">
                <a16:creationId xmlns:a16="http://schemas.microsoft.com/office/drawing/2014/main" id="{4D4D1758-6C6D-F5DD-4895-4783252415EC}"/>
              </a:ext>
            </a:extLst>
          </p:cNvPr>
          <p:cNvPicPr>
            <a:picLocks noChangeAspect="1"/>
          </p:cNvPicPr>
          <p:nvPr/>
        </p:nvPicPr>
        <p:blipFill>
          <a:blip r:embed="rId3"/>
          <a:stretch>
            <a:fillRect/>
          </a:stretch>
        </p:blipFill>
        <p:spPr>
          <a:xfrm>
            <a:off x="1941095" y="1912488"/>
            <a:ext cx="6806895" cy="3892449"/>
          </a:xfrm>
          <a:prstGeom prst="rect">
            <a:avLst/>
          </a:prstGeom>
        </p:spPr>
      </p:pic>
      <p:pic>
        <p:nvPicPr>
          <p:cNvPr id="13" name="Bildobjekt 12">
            <a:extLst>
              <a:ext uri="{FF2B5EF4-FFF2-40B4-BE49-F238E27FC236}">
                <a16:creationId xmlns:a16="http://schemas.microsoft.com/office/drawing/2014/main" id="{F3DCDC8D-AFAE-26CD-247C-C6A41549A614}"/>
              </a:ext>
            </a:extLst>
          </p:cNvPr>
          <p:cNvPicPr>
            <a:picLocks noChangeAspect="1"/>
          </p:cNvPicPr>
          <p:nvPr/>
        </p:nvPicPr>
        <p:blipFill>
          <a:blip r:embed="rId4"/>
          <a:stretch>
            <a:fillRect/>
          </a:stretch>
        </p:blipFill>
        <p:spPr>
          <a:xfrm>
            <a:off x="8747990" y="2744680"/>
            <a:ext cx="913461" cy="1057692"/>
          </a:xfrm>
          <a:prstGeom prst="rect">
            <a:avLst/>
          </a:prstGeom>
        </p:spPr>
      </p:pic>
    </p:spTree>
    <p:extLst>
      <p:ext uri="{BB962C8B-B14F-4D97-AF65-F5344CB8AC3E}">
        <p14:creationId xmlns:p14="http://schemas.microsoft.com/office/powerpoint/2010/main" val="885530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9DE1DE3-64FC-BA17-345F-2E4D54D9FA5B}"/>
              </a:ext>
            </a:extLst>
          </p:cNvPr>
          <p:cNvSpPr>
            <a:spLocks noGrp="1"/>
          </p:cNvSpPr>
          <p:nvPr>
            <p:ph type="title"/>
          </p:nvPr>
        </p:nvSpPr>
        <p:spPr/>
        <p:txBody>
          <a:bodyPr/>
          <a:lstStyle/>
          <a:p>
            <a:r>
              <a:rPr lang="sv-SE"/>
              <a:t>Stadsdelar – Malmö </a:t>
            </a:r>
          </a:p>
        </p:txBody>
      </p:sp>
      <p:sp>
        <p:nvSpPr>
          <p:cNvPr id="4" name="Platshållare för datum 3">
            <a:extLst>
              <a:ext uri="{FF2B5EF4-FFF2-40B4-BE49-F238E27FC236}">
                <a16:creationId xmlns:a16="http://schemas.microsoft.com/office/drawing/2014/main" id="{97B529F4-BA19-95D8-4229-2ABA58A4B438}"/>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82853124-7C08-69CE-FFDD-E6659022CDB9}"/>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037AE53-1066-AD48-75E0-E5C2F590CBDD}"/>
              </a:ext>
            </a:extLst>
          </p:cNvPr>
          <p:cNvSpPr>
            <a:spLocks noGrp="1"/>
          </p:cNvSpPr>
          <p:nvPr>
            <p:ph type="sldNum" sz="quarter" idx="12"/>
          </p:nvPr>
        </p:nvSpPr>
        <p:spPr/>
        <p:txBody>
          <a:bodyPr/>
          <a:lstStyle/>
          <a:p>
            <a:fld id="{BF413B3B-BFB3-42E3-B409-FAAF558C2ACC}" type="slidenum">
              <a:rPr lang="en-UK" smtClean="0"/>
              <a:pPr/>
              <a:t>37</a:t>
            </a:fld>
            <a:endParaRPr lang="en-UK"/>
          </a:p>
        </p:txBody>
      </p:sp>
      <p:pic>
        <p:nvPicPr>
          <p:cNvPr id="11" name="Bildobjekt 10">
            <a:extLst>
              <a:ext uri="{FF2B5EF4-FFF2-40B4-BE49-F238E27FC236}">
                <a16:creationId xmlns:a16="http://schemas.microsoft.com/office/drawing/2014/main" id="{8FC00F53-EEE8-338A-6C96-50F0C8058BE2}"/>
              </a:ext>
            </a:extLst>
          </p:cNvPr>
          <p:cNvPicPr>
            <a:picLocks noChangeAspect="1"/>
          </p:cNvPicPr>
          <p:nvPr/>
        </p:nvPicPr>
        <p:blipFill>
          <a:blip r:embed="rId3"/>
          <a:stretch>
            <a:fillRect/>
          </a:stretch>
        </p:blipFill>
        <p:spPr>
          <a:xfrm>
            <a:off x="1646027" y="1941292"/>
            <a:ext cx="8899945" cy="3377839"/>
          </a:xfrm>
          <a:prstGeom prst="rect">
            <a:avLst/>
          </a:prstGeom>
        </p:spPr>
      </p:pic>
    </p:spTree>
    <p:extLst>
      <p:ext uri="{BB962C8B-B14F-4D97-AF65-F5344CB8AC3E}">
        <p14:creationId xmlns:p14="http://schemas.microsoft.com/office/powerpoint/2010/main" val="1218609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DF87704-F9EF-02C3-1D86-3F23CCC1E3E2}"/>
              </a:ext>
            </a:extLst>
          </p:cNvPr>
          <p:cNvSpPr>
            <a:spLocks noGrp="1"/>
          </p:cNvSpPr>
          <p:nvPr>
            <p:ph idx="1"/>
          </p:nvPr>
        </p:nvSpPr>
        <p:spPr/>
        <p:txBody>
          <a:bodyPr/>
          <a:lstStyle/>
          <a:p>
            <a:r>
              <a:rPr lang="sv-SE"/>
              <a:t>Här kan lokalföreningar/distrikt och regionkontor lägga in den data som är relevant att visa för deras kommun/region. </a:t>
            </a:r>
          </a:p>
        </p:txBody>
      </p:sp>
      <p:sp>
        <p:nvSpPr>
          <p:cNvPr id="3" name="Rubrik 2">
            <a:extLst>
              <a:ext uri="{FF2B5EF4-FFF2-40B4-BE49-F238E27FC236}">
                <a16:creationId xmlns:a16="http://schemas.microsoft.com/office/drawing/2014/main" id="{2D3E7E0A-9155-6A3A-AEDF-F92220961CE8}"/>
              </a:ext>
            </a:extLst>
          </p:cNvPr>
          <p:cNvSpPr>
            <a:spLocks noGrp="1"/>
          </p:cNvSpPr>
          <p:nvPr>
            <p:ph type="title"/>
          </p:nvPr>
        </p:nvSpPr>
        <p:spPr/>
        <p:txBody>
          <a:bodyPr/>
          <a:lstStyle/>
          <a:p>
            <a:r>
              <a:rPr lang="sv-SE"/>
              <a:t>Utrymme för lokala siffror</a:t>
            </a:r>
          </a:p>
        </p:txBody>
      </p:sp>
      <p:sp>
        <p:nvSpPr>
          <p:cNvPr id="4" name="Platshållare för datum 3">
            <a:extLst>
              <a:ext uri="{FF2B5EF4-FFF2-40B4-BE49-F238E27FC236}">
                <a16:creationId xmlns:a16="http://schemas.microsoft.com/office/drawing/2014/main" id="{124668F2-392E-63D9-B4E6-F88876913DDF}"/>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AF16AF46-8F64-02FA-8E4A-024125F054ED}"/>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B99AFE8F-C4BB-D708-AC28-2D0E72F3C3B0}"/>
              </a:ext>
            </a:extLst>
          </p:cNvPr>
          <p:cNvSpPr>
            <a:spLocks noGrp="1"/>
          </p:cNvSpPr>
          <p:nvPr>
            <p:ph type="sldNum" sz="quarter" idx="12"/>
          </p:nvPr>
        </p:nvSpPr>
        <p:spPr/>
        <p:txBody>
          <a:bodyPr/>
          <a:lstStyle/>
          <a:p>
            <a:fld id="{BF413B3B-BFB3-42E3-B409-FAAF558C2ACC}" type="slidenum">
              <a:rPr lang="en-UK" smtClean="0"/>
              <a:pPr/>
              <a:t>38</a:t>
            </a:fld>
            <a:endParaRPr lang="en-UK"/>
          </a:p>
        </p:txBody>
      </p:sp>
    </p:spTree>
    <p:extLst>
      <p:ext uri="{BB962C8B-B14F-4D97-AF65-F5344CB8AC3E}">
        <p14:creationId xmlns:p14="http://schemas.microsoft.com/office/powerpoint/2010/main" val="292672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C688D-E641-FFF5-CB70-0148199256F6}"/>
            </a:ext>
          </a:extLst>
        </p:cNvPr>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BA6E2F95-B964-8A53-5C03-3BD8C2425F68}"/>
              </a:ext>
            </a:extLst>
          </p:cNvPr>
          <p:cNvPicPr>
            <a:picLocks noChangeAspect="1"/>
          </p:cNvPicPr>
          <p:nvPr/>
        </p:nvPicPr>
        <p:blipFill>
          <a:blip r:embed="rId3"/>
          <a:stretch>
            <a:fillRect/>
          </a:stretch>
        </p:blipFill>
        <p:spPr>
          <a:xfrm rot="1178272">
            <a:off x="-145633" y="140155"/>
            <a:ext cx="5392633" cy="5985761"/>
          </a:xfrm>
          <a:prstGeom prst="rect">
            <a:avLst/>
          </a:prstGeom>
        </p:spPr>
      </p:pic>
      <p:sp>
        <p:nvSpPr>
          <p:cNvPr id="3" name="textruta 2">
            <a:extLst>
              <a:ext uri="{FF2B5EF4-FFF2-40B4-BE49-F238E27FC236}">
                <a16:creationId xmlns:a16="http://schemas.microsoft.com/office/drawing/2014/main" id="{C7062094-A9D6-CC25-3450-70063110F717}"/>
              </a:ext>
            </a:extLst>
          </p:cNvPr>
          <p:cNvSpPr txBox="1"/>
          <p:nvPr/>
        </p:nvSpPr>
        <p:spPr>
          <a:xfrm>
            <a:off x="5912528" y="1964574"/>
            <a:ext cx="5494988" cy="3518784"/>
          </a:xfrm>
          <a:prstGeom prst="rect">
            <a:avLst/>
          </a:prstGeom>
          <a:solidFill>
            <a:schemeClr val="accent1"/>
          </a:solidFill>
        </p:spPr>
        <p:txBody>
          <a:bodyPr wrap="square">
            <a:spAutoFit/>
          </a:bodyPr>
          <a:lstStyle/>
          <a:p>
            <a:pPr algn="ctr">
              <a:lnSpc>
                <a:spcPct val="120000"/>
              </a:lnSpc>
            </a:pPr>
            <a:r>
              <a:rPr lang="sv-SE" sz="4000">
                <a:solidFill>
                  <a:schemeClr val="bg1"/>
                </a:solidFill>
                <a:latin typeface="+mj-lt"/>
              </a:rPr>
              <a:t>Resultat från senaste undersökningen Barnfamiljers ekonomiska svårigheter 2026 </a:t>
            </a:r>
          </a:p>
          <a:p>
            <a:pPr algn="ctr">
              <a:lnSpc>
                <a:spcPct val="120000"/>
              </a:lnSpc>
            </a:pPr>
            <a:endParaRPr lang="en-UK" sz="2800">
              <a:solidFill>
                <a:schemeClr val="bg1"/>
              </a:solidFill>
              <a:latin typeface="+mj-lt"/>
            </a:endParaRPr>
          </a:p>
        </p:txBody>
      </p:sp>
    </p:spTree>
    <p:extLst>
      <p:ext uri="{BB962C8B-B14F-4D97-AF65-F5344CB8AC3E}">
        <p14:creationId xmlns:p14="http://schemas.microsoft.com/office/powerpoint/2010/main" val="278186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7C1CA-B814-17B6-905F-6C545402F4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D3E7E-A39F-994C-A2A2-0E35E8B08513}"/>
              </a:ext>
            </a:extLst>
          </p:cNvPr>
          <p:cNvSpPr>
            <a:spLocks noGrp="1"/>
          </p:cNvSpPr>
          <p:nvPr>
            <p:ph idx="1"/>
          </p:nvPr>
        </p:nvSpPr>
        <p:spPr>
          <a:xfrm>
            <a:off x="6096986" y="1839597"/>
            <a:ext cx="6179376" cy="4619143"/>
          </a:xfrm>
        </p:spPr>
        <p:txBody>
          <a:bodyPr>
            <a:normAutofit/>
          </a:bodyPr>
          <a:lstStyle/>
          <a:p>
            <a:pPr lvl="1"/>
            <a:r>
              <a:rPr lang="sv-SE"/>
              <a:t>Bakgrund</a:t>
            </a:r>
          </a:p>
          <a:p>
            <a:pPr lvl="1"/>
            <a:r>
              <a:rPr lang="sv-SE"/>
              <a:t>En ny verklighet</a:t>
            </a:r>
          </a:p>
          <a:p>
            <a:pPr lvl="1"/>
            <a:r>
              <a:rPr lang="sv-SE"/>
              <a:t>Ett reviderat mått</a:t>
            </a:r>
          </a:p>
          <a:p>
            <a:pPr lvl="1"/>
            <a:r>
              <a:rPr lang="sv-SE"/>
              <a:t>Resultat </a:t>
            </a:r>
          </a:p>
          <a:p>
            <a:pPr lvl="1"/>
            <a:r>
              <a:rPr lang="sv-SE"/>
              <a:t>Barnfattigdom på regional och lokal nivå</a:t>
            </a:r>
          </a:p>
          <a:p>
            <a:pPr lvl="1"/>
            <a:r>
              <a:rPr lang="sv-SE"/>
              <a:t>Barnfamiljers ekonomiska svårigheter</a:t>
            </a:r>
          </a:p>
          <a:p>
            <a:pPr lvl="1"/>
            <a:r>
              <a:rPr lang="sv-SE"/>
              <a:t>Slutsatser och krav</a:t>
            </a:r>
          </a:p>
          <a:p>
            <a:endParaRPr lang="sv-SE"/>
          </a:p>
        </p:txBody>
      </p:sp>
      <p:sp>
        <p:nvSpPr>
          <p:cNvPr id="4" name="Title 3">
            <a:extLst>
              <a:ext uri="{FF2B5EF4-FFF2-40B4-BE49-F238E27FC236}">
                <a16:creationId xmlns:a16="http://schemas.microsoft.com/office/drawing/2014/main" id="{6EEABFD6-41F7-921C-92F4-81BBDFCE83BC}"/>
              </a:ext>
            </a:extLst>
          </p:cNvPr>
          <p:cNvSpPr>
            <a:spLocks noGrp="1"/>
          </p:cNvSpPr>
          <p:nvPr>
            <p:ph type="title"/>
          </p:nvPr>
        </p:nvSpPr>
        <p:spPr>
          <a:xfrm>
            <a:off x="6096000" y="399260"/>
            <a:ext cx="9528048" cy="905256"/>
          </a:xfrm>
        </p:spPr>
        <p:txBody>
          <a:bodyPr>
            <a:normAutofit/>
          </a:bodyPr>
          <a:lstStyle/>
          <a:p>
            <a:r>
              <a:rPr lang="sv-SE" sz="4400"/>
              <a:t>Agenda</a:t>
            </a:r>
            <a:endParaRPr lang="sv-SE"/>
          </a:p>
        </p:txBody>
      </p:sp>
      <p:sp>
        <p:nvSpPr>
          <p:cNvPr id="2" name="Platshållare för datum 1">
            <a:extLst>
              <a:ext uri="{FF2B5EF4-FFF2-40B4-BE49-F238E27FC236}">
                <a16:creationId xmlns:a16="http://schemas.microsoft.com/office/drawing/2014/main" id="{C4DE7579-0C3A-FDBA-C9B8-CAB4082D1930}"/>
              </a:ext>
            </a:extLst>
          </p:cNvPr>
          <p:cNvSpPr>
            <a:spLocks noGrp="1"/>
          </p:cNvSpPr>
          <p:nvPr>
            <p:ph type="dt" sz="half" idx="10"/>
          </p:nvPr>
        </p:nvSpPr>
        <p:spPr/>
        <p:txBody>
          <a:bodyPr/>
          <a:lstStyle/>
          <a:p>
            <a:fld id="{D1F01FDC-E9BC-4C91-80F4-0C590231563B}" type="datetime1">
              <a:rPr lang="sv-SE" smtClean="0"/>
              <a:t>2026-04-23</a:t>
            </a:fld>
            <a:endParaRPr lang="en-UK"/>
          </a:p>
        </p:txBody>
      </p:sp>
      <p:sp>
        <p:nvSpPr>
          <p:cNvPr id="5" name="Platshållare för sidfot 4">
            <a:extLst>
              <a:ext uri="{FF2B5EF4-FFF2-40B4-BE49-F238E27FC236}">
                <a16:creationId xmlns:a16="http://schemas.microsoft.com/office/drawing/2014/main" id="{53247202-5107-5767-8762-122604B0F45D}"/>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E8B96E5-B0B7-4405-D347-2D730CA0D3FD}"/>
              </a:ext>
            </a:extLst>
          </p:cNvPr>
          <p:cNvSpPr>
            <a:spLocks noGrp="1"/>
          </p:cNvSpPr>
          <p:nvPr>
            <p:ph type="sldNum" sz="quarter" idx="12"/>
          </p:nvPr>
        </p:nvSpPr>
        <p:spPr/>
        <p:txBody>
          <a:bodyPr/>
          <a:lstStyle/>
          <a:p>
            <a:fld id="{BF413B3B-BFB3-42E3-B409-FAAF558C2ACC}" type="slidenum">
              <a:rPr lang="en-UK" smtClean="0"/>
              <a:pPr/>
              <a:t>4</a:t>
            </a:fld>
            <a:endParaRPr lang="en-UK"/>
          </a:p>
        </p:txBody>
      </p:sp>
      <p:pic>
        <p:nvPicPr>
          <p:cNvPr id="10" name="Bildobjekt 9" descr="En bild som visar utomhus, växt, mark, väg&#10;&#10;AI-genererat innehåll kan vara felaktigt.">
            <a:extLst>
              <a:ext uri="{FF2B5EF4-FFF2-40B4-BE49-F238E27FC236}">
                <a16:creationId xmlns:a16="http://schemas.microsoft.com/office/drawing/2014/main" id="{276BFE46-BABD-1196-96F1-4FBB6F2FA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144" y="0"/>
            <a:ext cx="4739465" cy="6319286"/>
          </a:xfrm>
          <a:prstGeom prst="rect">
            <a:avLst/>
          </a:prstGeom>
        </p:spPr>
      </p:pic>
    </p:spTree>
    <p:extLst>
      <p:ext uri="{BB962C8B-B14F-4D97-AF65-F5344CB8AC3E}">
        <p14:creationId xmlns:p14="http://schemas.microsoft.com/office/powerpoint/2010/main" val="550782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332A-4368-3121-47FF-DEFB20FBB77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AB7DD8-38F0-C67F-D571-FA84A6923028}"/>
              </a:ext>
            </a:extLst>
          </p:cNvPr>
          <p:cNvSpPr>
            <a:spLocks noGrp="1"/>
          </p:cNvSpPr>
          <p:nvPr>
            <p:ph idx="1"/>
          </p:nvPr>
        </p:nvSpPr>
        <p:spPr>
          <a:xfrm>
            <a:off x="5273336" y="1858408"/>
            <a:ext cx="5621246" cy="4476750"/>
          </a:xfrm>
        </p:spPr>
        <p:txBody>
          <a:bodyPr vert="horz" lIns="91440" tIns="45720" rIns="91440" bIns="45720" rtlCol="0" anchor="t">
            <a:normAutofit fontScale="92500"/>
          </a:bodyPr>
          <a:lstStyle/>
          <a:p>
            <a:r>
              <a:rPr lang="sv-SE" sz="2200" b="1"/>
              <a:t>5 av 10 </a:t>
            </a:r>
            <a:r>
              <a:rPr lang="sv-SE" sz="2200"/>
              <a:t>-  hälften eller fler - av de ensamstående föräldrarna med låg inkomst och drygt </a:t>
            </a:r>
            <a:r>
              <a:rPr lang="sv-SE" sz="2200" b="1"/>
              <a:t>3 av 10 </a:t>
            </a:r>
            <a:r>
              <a:rPr lang="sv-SE" sz="2200"/>
              <a:t>bland sammanboende föräldrar med låga inkomster har vid något eller flera tillfällen de senaste sex månaderna inte haft råd att: </a:t>
            </a:r>
            <a:br>
              <a:rPr lang="sv-SE" sz="2200"/>
            </a:br>
            <a:endParaRPr lang="sv-SE" sz="2200"/>
          </a:p>
          <a:p>
            <a:pPr marL="342900" indent="-342900">
              <a:buFont typeface="Arial" panose="020B0604020202020204" pitchFamily="34" charset="0"/>
              <a:buChar char="•"/>
            </a:pPr>
            <a:r>
              <a:rPr lang="sv-SE" sz="2200"/>
              <a:t>köpa näringsrik mat </a:t>
            </a:r>
          </a:p>
          <a:p>
            <a:pPr marL="342900" indent="-342900">
              <a:buFont typeface="Arial" panose="020B0604020202020204" pitchFamily="34" charset="0"/>
              <a:buChar char="•"/>
            </a:pPr>
            <a:r>
              <a:rPr lang="sv-SE" sz="2200"/>
              <a:t>kläder i säsong till sina barn  </a:t>
            </a:r>
          </a:p>
          <a:p>
            <a:pPr marL="342900" indent="-342900">
              <a:buFont typeface="Arial" panose="020B0604020202020204" pitchFamily="34" charset="0"/>
              <a:buChar char="•"/>
            </a:pPr>
            <a:r>
              <a:rPr lang="sv-SE" sz="2200"/>
              <a:t>fritidsaktiviteter till barnen. </a:t>
            </a:r>
          </a:p>
          <a:p>
            <a:endParaRPr lang="sv-SE" sz="2200"/>
          </a:p>
          <a:p>
            <a:r>
              <a:rPr lang="sv-SE" sz="2200" noProof="0"/>
              <a:t>För allmänheten är motsvarande siffra 7-10 procent. </a:t>
            </a:r>
          </a:p>
        </p:txBody>
      </p:sp>
      <p:sp>
        <p:nvSpPr>
          <p:cNvPr id="3" name="Title 2">
            <a:extLst>
              <a:ext uri="{FF2B5EF4-FFF2-40B4-BE49-F238E27FC236}">
                <a16:creationId xmlns:a16="http://schemas.microsoft.com/office/drawing/2014/main" id="{4A276604-D2AF-F59E-80C8-B84FE1818E80}"/>
              </a:ext>
            </a:extLst>
          </p:cNvPr>
          <p:cNvSpPr>
            <a:spLocks noGrp="1"/>
          </p:cNvSpPr>
          <p:nvPr>
            <p:ph type="title"/>
          </p:nvPr>
        </p:nvSpPr>
        <p:spPr>
          <a:xfrm>
            <a:off x="5273336" y="631306"/>
            <a:ext cx="5211103" cy="905256"/>
          </a:xfrm>
        </p:spPr>
        <p:txBody>
          <a:bodyPr>
            <a:normAutofit fontScale="90000"/>
          </a:bodyPr>
          <a:lstStyle/>
          <a:p>
            <a:r>
              <a:rPr lang="sv-SE"/>
              <a:t>Ekonomiska hinder </a:t>
            </a:r>
            <a:br>
              <a:rPr lang="sv-SE"/>
            </a:br>
            <a:r>
              <a:rPr lang="sv-SE"/>
              <a:t>påverkar barnens behov</a:t>
            </a:r>
            <a:endParaRPr lang="en-US"/>
          </a:p>
        </p:txBody>
      </p:sp>
      <p:pic>
        <p:nvPicPr>
          <p:cNvPr id="4" name="Bildobjekt 3" descr="En bild som visar utomhus, person, klädsel, mark&#10;&#10;AI-genererat innehåll kan vara felaktigt.">
            <a:extLst>
              <a:ext uri="{FF2B5EF4-FFF2-40B4-BE49-F238E27FC236}">
                <a16:creationId xmlns:a16="http://schemas.microsoft.com/office/drawing/2014/main" id="{F0A139CD-4738-659D-2DA3-AAA43C8D6886}"/>
              </a:ext>
            </a:extLst>
          </p:cNvPr>
          <p:cNvPicPr>
            <a:picLocks noChangeAspect="1"/>
          </p:cNvPicPr>
          <p:nvPr/>
        </p:nvPicPr>
        <p:blipFill>
          <a:blip r:embed="rId3"/>
          <a:srcRect l="41293" r="13054"/>
          <a:stretch/>
        </p:blipFill>
        <p:spPr>
          <a:xfrm>
            <a:off x="-180112" y="-6"/>
            <a:ext cx="4725608" cy="6858006"/>
          </a:xfrm>
          <a:prstGeom prst="rect">
            <a:avLst/>
          </a:prstGeom>
        </p:spPr>
      </p:pic>
    </p:spTree>
    <p:extLst>
      <p:ext uri="{BB962C8B-B14F-4D97-AF65-F5344CB8AC3E}">
        <p14:creationId xmlns:p14="http://schemas.microsoft.com/office/powerpoint/2010/main" val="3294322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6C04B-1E16-DCDC-EA1B-36C5CCC2EA39}"/>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1F2E56C-B48E-2DE2-9373-03A8541E0F78}"/>
              </a:ext>
            </a:extLst>
          </p:cNvPr>
          <p:cNvSpPr>
            <a:spLocks noGrp="1"/>
          </p:cNvSpPr>
          <p:nvPr>
            <p:ph idx="1"/>
          </p:nvPr>
        </p:nvSpPr>
        <p:spPr>
          <a:xfrm>
            <a:off x="5974671" y="1805142"/>
            <a:ext cx="4864964" cy="4476750"/>
          </a:xfrm>
        </p:spPr>
        <p:txBody>
          <a:bodyPr>
            <a:normAutofit/>
          </a:bodyPr>
          <a:lstStyle/>
          <a:p>
            <a:pPr>
              <a:lnSpc>
                <a:spcPct val="110000"/>
              </a:lnSpc>
              <a:spcAft>
                <a:spcPts val="600"/>
              </a:spcAft>
            </a:pPr>
            <a:r>
              <a:rPr lang="sv-SE" sz="1700" b="1"/>
              <a:t>5 av 10 </a:t>
            </a:r>
            <a:r>
              <a:rPr lang="sv-SE" sz="1700"/>
              <a:t>-  hälften - av de ensamstående föräldrarna med låg inkomst och drygt </a:t>
            </a:r>
            <a:r>
              <a:rPr lang="sv-SE" sz="1700" b="1"/>
              <a:t>3 av 10 </a:t>
            </a:r>
            <a:r>
              <a:rPr lang="sv-SE" sz="1700"/>
              <a:t>bland sammanboende föräldrar med låga inkomster är oroliga för sin försörjning. Motsvarande siffra bland barnfamiljer allmänheten är 8 procent. </a:t>
            </a:r>
          </a:p>
          <a:p>
            <a:pPr>
              <a:lnSpc>
                <a:spcPct val="110000"/>
              </a:lnSpc>
              <a:spcAft>
                <a:spcPts val="600"/>
              </a:spcAft>
            </a:pPr>
            <a:endParaRPr lang="sv-SE" sz="1700"/>
          </a:p>
          <a:p>
            <a:pPr>
              <a:lnSpc>
                <a:spcPct val="110000"/>
              </a:lnSpc>
              <a:spcAft>
                <a:spcPts val="600"/>
              </a:spcAft>
            </a:pPr>
            <a:r>
              <a:rPr lang="sv-SE" sz="1700" b="1"/>
              <a:t>Lika stor andel är också oroliga för att det ska påverka barnen behov och mående. </a:t>
            </a:r>
          </a:p>
          <a:p>
            <a:pPr>
              <a:lnSpc>
                <a:spcPct val="110000"/>
              </a:lnSpc>
              <a:spcAft>
                <a:spcPts val="600"/>
              </a:spcAft>
            </a:pPr>
            <a:endParaRPr lang="sv-SE" sz="1700"/>
          </a:p>
          <a:p>
            <a:pPr>
              <a:lnSpc>
                <a:spcPct val="110000"/>
              </a:lnSpc>
              <a:spcAft>
                <a:spcPts val="600"/>
              </a:spcAft>
            </a:pPr>
            <a:r>
              <a:rPr lang="sv-SE" sz="1700"/>
              <a:t>Oron har minskat över tid (sedan 2023) bland kontrollgruppen men inte för barnfamiljer med låga inkomster. </a:t>
            </a:r>
          </a:p>
          <a:p>
            <a:pPr>
              <a:lnSpc>
                <a:spcPct val="110000"/>
              </a:lnSpc>
              <a:spcAft>
                <a:spcPts val="600"/>
              </a:spcAft>
            </a:pPr>
            <a:endParaRPr lang="sv-SE" sz="1700"/>
          </a:p>
        </p:txBody>
      </p:sp>
      <p:sp>
        <p:nvSpPr>
          <p:cNvPr id="2" name="Rubrik 1">
            <a:extLst>
              <a:ext uri="{FF2B5EF4-FFF2-40B4-BE49-F238E27FC236}">
                <a16:creationId xmlns:a16="http://schemas.microsoft.com/office/drawing/2014/main" id="{2534B1A7-8E6C-E9E0-3198-40A302F8BCD1}"/>
              </a:ext>
            </a:extLst>
          </p:cNvPr>
          <p:cNvSpPr>
            <a:spLocks noGrp="1"/>
          </p:cNvSpPr>
          <p:nvPr>
            <p:ph type="title"/>
          </p:nvPr>
        </p:nvSpPr>
        <p:spPr/>
        <p:txBody>
          <a:bodyPr anchor="ctr">
            <a:normAutofit fontScale="90000"/>
          </a:bodyPr>
          <a:lstStyle/>
          <a:p>
            <a:r>
              <a:rPr lang="sv-SE" sz="3700"/>
              <a:t>Hälften oroliga för sin försörjning och hur det påverkar barnen </a:t>
            </a:r>
          </a:p>
        </p:txBody>
      </p:sp>
      <p:sp>
        <p:nvSpPr>
          <p:cNvPr id="9" name="Date Placeholder 4">
            <a:extLst>
              <a:ext uri="{FF2B5EF4-FFF2-40B4-BE49-F238E27FC236}">
                <a16:creationId xmlns:a16="http://schemas.microsoft.com/office/drawing/2014/main" id="{2C91E276-CF46-1FE7-743B-66A26AFFD87E}"/>
              </a:ext>
            </a:extLst>
          </p:cNvPr>
          <p:cNvSpPr>
            <a:spLocks noGrp="1"/>
          </p:cNvSpPr>
          <p:nvPr>
            <p:ph type="dt" sz="half" idx="10"/>
          </p:nvPr>
        </p:nvSpPr>
        <p:spPr/>
        <p:txBody>
          <a:bodyPr/>
          <a:lstStyle/>
          <a:p>
            <a:pPr>
              <a:spcAft>
                <a:spcPts val="600"/>
              </a:spcAft>
            </a:pPr>
            <a:fld id="{F4BE966E-CC66-4611-BFAE-0310F8EB47D2}" type="datetime1">
              <a:rPr lang="sv-SE"/>
              <a:pPr>
                <a:spcAft>
                  <a:spcPts val="600"/>
                </a:spcAft>
              </a:pPr>
              <a:t>2026-04-23</a:t>
            </a:fld>
            <a:endParaRPr lang="sv-SE"/>
          </a:p>
        </p:txBody>
      </p:sp>
      <p:sp>
        <p:nvSpPr>
          <p:cNvPr id="13" name="Slide Number Placeholder 6">
            <a:extLst>
              <a:ext uri="{FF2B5EF4-FFF2-40B4-BE49-F238E27FC236}">
                <a16:creationId xmlns:a16="http://schemas.microsoft.com/office/drawing/2014/main" id="{418A8686-C7E7-05C1-6959-D8732D70F63B}"/>
              </a:ext>
            </a:extLst>
          </p:cNvPr>
          <p:cNvSpPr>
            <a:spLocks noGrp="1"/>
          </p:cNvSpPr>
          <p:nvPr>
            <p:ph type="sldNum" sz="quarter" idx="12"/>
          </p:nvPr>
        </p:nvSpPr>
        <p:spPr/>
        <p:txBody>
          <a:bodyPr/>
          <a:lstStyle/>
          <a:p>
            <a:pPr>
              <a:spcAft>
                <a:spcPts val="600"/>
              </a:spcAft>
            </a:pPr>
            <a:fld id="{5F5ECC18-D0EF-4D2B-9784-7A535FA75B01}" type="slidenum">
              <a:rPr lang="sv-SE" smtClean="0"/>
              <a:pPr>
                <a:spcAft>
                  <a:spcPts val="600"/>
                </a:spcAft>
              </a:pPr>
              <a:t>41</a:t>
            </a:fld>
            <a:endParaRPr lang="sv-SE"/>
          </a:p>
        </p:txBody>
      </p:sp>
      <p:pic>
        <p:nvPicPr>
          <p:cNvPr id="4" name="Bildobjekt 3">
            <a:extLst>
              <a:ext uri="{FF2B5EF4-FFF2-40B4-BE49-F238E27FC236}">
                <a16:creationId xmlns:a16="http://schemas.microsoft.com/office/drawing/2014/main" id="{B534A6F2-7089-A695-130A-865689C351ED}"/>
              </a:ext>
            </a:extLst>
          </p:cNvPr>
          <p:cNvPicPr>
            <a:picLocks noChangeAspect="1"/>
          </p:cNvPicPr>
          <p:nvPr/>
        </p:nvPicPr>
        <p:blipFill>
          <a:blip r:embed="rId3"/>
          <a:stretch>
            <a:fillRect/>
          </a:stretch>
        </p:blipFill>
        <p:spPr>
          <a:xfrm>
            <a:off x="1046760" y="1794733"/>
            <a:ext cx="4171356" cy="4351338"/>
          </a:xfrm>
          <a:prstGeom prst="rect">
            <a:avLst/>
          </a:prstGeom>
          <a:noFill/>
        </p:spPr>
      </p:pic>
    </p:spTree>
    <p:extLst>
      <p:ext uri="{BB962C8B-B14F-4D97-AF65-F5344CB8AC3E}">
        <p14:creationId xmlns:p14="http://schemas.microsoft.com/office/powerpoint/2010/main" val="3464476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DE518-5AFE-6A39-0145-2A946C44C7A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BCD19-5CAB-F785-E4D9-3653471203B1}"/>
              </a:ext>
            </a:extLst>
          </p:cNvPr>
          <p:cNvSpPr>
            <a:spLocks noGrp="1"/>
          </p:cNvSpPr>
          <p:nvPr>
            <p:ph idx="1"/>
          </p:nvPr>
        </p:nvSpPr>
        <p:spPr>
          <a:xfrm>
            <a:off x="5370988" y="1814019"/>
            <a:ext cx="5672831" cy="4476750"/>
          </a:xfrm>
        </p:spPr>
        <p:txBody>
          <a:bodyPr vert="horz" lIns="91440" tIns="45720" rIns="91440" bIns="45720" rtlCol="0" anchor="t">
            <a:normAutofit/>
          </a:bodyPr>
          <a:lstStyle/>
          <a:p>
            <a:r>
              <a:rPr lang="sv-SE" sz="2200"/>
              <a:t>Var </a:t>
            </a:r>
            <a:r>
              <a:rPr lang="sv-SE" sz="2200" b="1"/>
              <a:t>fjärde</a:t>
            </a:r>
            <a:r>
              <a:rPr lang="sv-SE" sz="2200"/>
              <a:t> ensamstående och var </a:t>
            </a:r>
            <a:r>
              <a:rPr lang="sv-SE" sz="2200" b="1"/>
              <a:t>tionde</a:t>
            </a:r>
            <a:r>
              <a:rPr lang="sv-SE" sz="2200"/>
              <a:t> sammanboende med låga inkomster skulle </a:t>
            </a:r>
            <a:r>
              <a:rPr lang="sv-SE" sz="2200" b="1"/>
              <a:t>som allra mest </a:t>
            </a:r>
            <a:r>
              <a:rPr lang="sv-SE" sz="2200"/>
              <a:t>klara av en extra kostnad/räkning på 500 kronor en vanlig månad. </a:t>
            </a:r>
          </a:p>
          <a:p>
            <a:endParaRPr lang="sv-SE" sz="2200"/>
          </a:p>
          <a:p>
            <a:r>
              <a:rPr lang="sv-SE" sz="2200"/>
              <a:t>Bland allmänheten uppger endast 1 procent att de har så små marginaler. </a:t>
            </a:r>
          </a:p>
        </p:txBody>
      </p:sp>
      <p:sp>
        <p:nvSpPr>
          <p:cNvPr id="3" name="Title 2">
            <a:extLst>
              <a:ext uri="{FF2B5EF4-FFF2-40B4-BE49-F238E27FC236}">
                <a16:creationId xmlns:a16="http://schemas.microsoft.com/office/drawing/2014/main" id="{3FFA803D-6C47-1B23-75F1-F2574E88ACDD}"/>
              </a:ext>
            </a:extLst>
          </p:cNvPr>
          <p:cNvSpPr>
            <a:spLocks noGrp="1"/>
          </p:cNvSpPr>
          <p:nvPr>
            <p:ph type="title"/>
          </p:nvPr>
        </p:nvSpPr>
        <p:spPr>
          <a:xfrm>
            <a:off x="5370988" y="649061"/>
            <a:ext cx="6090083" cy="905256"/>
          </a:xfrm>
        </p:spPr>
        <p:txBody>
          <a:bodyPr>
            <a:normAutofit fontScale="90000"/>
          </a:bodyPr>
          <a:lstStyle/>
          <a:p>
            <a:r>
              <a:rPr lang="sv-SE"/>
              <a:t>Var fjärde klarar som allra mest 500 kronor i ökad utgift</a:t>
            </a:r>
            <a:endParaRPr lang="en-US"/>
          </a:p>
        </p:txBody>
      </p:sp>
      <p:pic>
        <p:nvPicPr>
          <p:cNvPr id="1026" name="Picture 2">
            <a:extLst>
              <a:ext uri="{FF2B5EF4-FFF2-40B4-BE49-F238E27FC236}">
                <a16:creationId xmlns:a16="http://schemas.microsoft.com/office/drawing/2014/main" id="{11A83AA0-20B7-D572-3980-8BEEF1710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40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69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C4D7D-69C9-FC16-7034-E915D308309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520F3-B362-C98B-C126-9632185C42BE}"/>
              </a:ext>
            </a:extLst>
          </p:cNvPr>
          <p:cNvSpPr>
            <a:spLocks noGrp="1"/>
          </p:cNvSpPr>
          <p:nvPr>
            <p:ph idx="1"/>
          </p:nvPr>
        </p:nvSpPr>
        <p:spPr>
          <a:xfrm>
            <a:off x="5734975" y="1805142"/>
            <a:ext cx="5264458" cy="4476750"/>
          </a:xfrm>
        </p:spPr>
        <p:txBody>
          <a:bodyPr vert="horz" lIns="91440" tIns="45720" rIns="91440" bIns="45720" rtlCol="0" anchor="t">
            <a:normAutofit fontScale="92500"/>
          </a:bodyPr>
          <a:lstStyle/>
          <a:p>
            <a:r>
              <a:rPr lang="sv-SE" sz="2200" b="1"/>
              <a:t>1 av 10</a:t>
            </a:r>
            <a:r>
              <a:rPr lang="sv-SE" sz="2200"/>
              <a:t>-  - av de ensamstående föräldrarna med låg inkomst med låga inkomster har vid något eller flera tillfällen de senaste sex månaderna inte haft råd att barnet/barnen äter sig mätt/mätta. </a:t>
            </a:r>
          </a:p>
          <a:p>
            <a:endParaRPr lang="sv-SE" sz="2200"/>
          </a:p>
          <a:p>
            <a:r>
              <a:rPr lang="sv-SE" sz="2200" b="1"/>
              <a:t>3-4 procent </a:t>
            </a:r>
            <a:r>
              <a:rPr lang="sv-SE" sz="2200"/>
              <a:t>av såväl ensamstående och sammanboendeuppger att de </a:t>
            </a:r>
            <a:r>
              <a:rPr lang="sv-SE" sz="2200" i="1"/>
              <a:t>vid flera tillfällen </a:t>
            </a:r>
            <a:r>
              <a:rPr lang="sv-SE" sz="2200"/>
              <a:t>har haft svårt att mätta barnen </a:t>
            </a:r>
            <a:r>
              <a:rPr lang="sv-SE" sz="2200" err="1"/>
              <a:t>pga</a:t>
            </a:r>
            <a:r>
              <a:rPr lang="sv-SE" sz="2200"/>
              <a:t> ekonomi. Det är en allvarlig siffra. </a:t>
            </a:r>
            <a:br>
              <a:rPr lang="sv-SE" sz="2200"/>
            </a:br>
            <a:endParaRPr lang="sv-SE" sz="2200"/>
          </a:p>
        </p:txBody>
      </p:sp>
      <p:sp>
        <p:nvSpPr>
          <p:cNvPr id="3" name="Title 2">
            <a:extLst>
              <a:ext uri="{FF2B5EF4-FFF2-40B4-BE49-F238E27FC236}">
                <a16:creationId xmlns:a16="http://schemas.microsoft.com/office/drawing/2014/main" id="{F57770C4-F1AF-3561-29C8-076925819E85}"/>
              </a:ext>
            </a:extLst>
          </p:cNvPr>
          <p:cNvSpPr>
            <a:spLocks noGrp="1"/>
          </p:cNvSpPr>
          <p:nvPr>
            <p:ph type="title"/>
          </p:nvPr>
        </p:nvSpPr>
        <p:spPr>
          <a:xfrm>
            <a:off x="5734975" y="657940"/>
            <a:ext cx="4696199" cy="905256"/>
          </a:xfrm>
        </p:spPr>
        <p:txBody>
          <a:bodyPr>
            <a:normAutofit/>
          </a:bodyPr>
          <a:lstStyle/>
          <a:p>
            <a:r>
              <a:rPr lang="sv-SE"/>
              <a:t>Att äta sig mätt </a:t>
            </a:r>
            <a:endParaRPr lang="en-US"/>
          </a:p>
        </p:txBody>
      </p:sp>
      <p:pic>
        <p:nvPicPr>
          <p:cNvPr id="5" name="Bildobjekt 4" descr="En bild som visar Människoansikte, person, klädsel, vägg&#10;&#10;AI-genererat innehåll kan vara felaktigt.">
            <a:extLst>
              <a:ext uri="{FF2B5EF4-FFF2-40B4-BE49-F238E27FC236}">
                <a16:creationId xmlns:a16="http://schemas.microsoft.com/office/drawing/2014/main" id="{9749EC92-BB39-D7EA-3696-0F81A8B0193F}"/>
              </a:ext>
            </a:extLst>
          </p:cNvPr>
          <p:cNvPicPr>
            <a:picLocks noChangeAspect="1"/>
          </p:cNvPicPr>
          <p:nvPr/>
        </p:nvPicPr>
        <p:blipFill>
          <a:blip r:embed="rId3" cstate="screen">
            <a:extLst>
              <a:ext uri="{28A0092B-C50C-407E-A947-70E740481C1C}">
                <a14:useLocalDpi xmlns:a14="http://schemas.microsoft.com/office/drawing/2010/main"/>
              </a:ext>
            </a:extLst>
          </a:blip>
          <a:srcRect l="4138" t="-8905" r="2871" b="-1"/>
          <a:stretch>
            <a:fillRect/>
          </a:stretch>
        </p:blipFill>
        <p:spPr>
          <a:xfrm>
            <a:off x="0" y="-647130"/>
            <a:ext cx="5036914" cy="7505129"/>
          </a:xfrm>
          <a:prstGeom prst="rect">
            <a:avLst/>
          </a:prstGeom>
        </p:spPr>
      </p:pic>
    </p:spTree>
    <p:extLst>
      <p:ext uri="{BB962C8B-B14F-4D97-AF65-F5344CB8AC3E}">
        <p14:creationId xmlns:p14="http://schemas.microsoft.com/office/powerpoint/2010/main" val="3815507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58F859-55BD-B999-9B16-EECE7087164B}"/>
              </a:ext>
            </a:extLst>
          </p:cNvPr>
          <p:cNvSpPr>
            <a:spLocks noGrp="1"/>
          </p:cNvSpPr>
          <p:nvPr>
            <p:ph type="title"/>
          </p:nvPr>
        </p:nvSpPr>
        <p:spPr/>
        <p:txBody>
          <a:bodyPr>
            <a:normAutofit fontScale="90000"/>
          </a:bodyPr>
          <a:lstStyle/>
          <a:p>
            <a:r>
              <a:rPr lang="sv-SE"/>
              <a:t>Våra slutsatser från undersökningen Barnfamiljers ekonomiska svårigheter 2026 </a:t>
            </a:r>
          </a:p>
        </p:txBody>
      </p:sp>
      <p:sp>
        <p:nvSpPr>
          <p:cNvPr id="3" name="Platshållare för innehåll 2">
            <a:extLst>
              <a:ext uri="{FF2B5EF4-FFF2-40B4-BE49-F238E27FC236}">
                <a16:creationId xmlns:a16="http://schemas.microsoft.com/office/drawing/2014/main" id="{46133F8C-FAE2-4783-BB2E-B0DEB73DE17C}"/>
              </a:ext>
            </a:extLst>
          </p:cNvPr>
          <p:cNvSpPr>
            <a:spLocks noGrp="1"/>
          </p:cNvSpPr>
          <p:nvPr>
            <p:ph idx="1"/>
          </p:nvPr>
        </p:nvSpPr>
        <p:spPr>
          <a:xfrm>
            <a:off x="811732" y="1805142"/>
            <a:ext cx="9894737" cy="4476750"/>
          </a:xfrm>
        </p:spPr>
        <p:txBody>
          <a:bodyPr>
            <a:normAutofit/>
          </a:bodyPr>
          <a:lstStyle/>
          <a:p>
            <a:pPr marL="457200" indent="-457200">
              <a:buFont typeface="Arial" panose="020B0604020202020204" pitchFamily="34" charset="0"/>
              <a:buChar char="•"/>
            </a:pPr>
            <a:r>
              <a:rPr lang="sv-SE" sz="2600"/>
              <a:t>Spaning: Ökade skillnader i barns livsvillkor under 2023-2026. </a:t>
            </a:r>
          </a:p>
          <a:p>
            <a:pPr marL="457200" indent="-457200">
              <a:buFont typeface="Arial" panose="020B0604020202020204" pitchFamily="34" charset="0"/>
              <a:buChar char="•"/>
            </a:pPr>
            <a:r>
              <a:rPr lang="sv-SE" sz="2600"/>
              <a:t>Matfattigdom som realitet.</a:t>
            </a:r>
          </a:p>
          <a:p>
            <a:pPr marL="457200" indent="-457200">
              <a:buFont typeface="Arial" panose="020B0604020202020204" pitchFamily="34" charset="0"/>
              <a:buChar char="•"/>
            </a:pPr>
            <a:r>
              <a:rPr lang="sv-SE" sz="2600"/>
              <a:t>Ekonomisk utsatthet påverkar barn på alla plan - materiellt, fysiskt, psykiskt, socialt och strukturellt. </a:t>
            </a:r>
          </a:p>
          <a:p>
            <a:pPr marL="457200" indent="-457200">
              <a:buFont typeface="Arial" panose="020B0604020202020204" pitchFamily="34" charset="0"/>
              <a:buChar char="•"/>
            </a:pPr>
            <a:r>
              <a:rPr lang="sv-SE" sz="2600"/>
              <a:t>Ekonomin återhämtar sig – men döljer växande klyftor. </a:t>
            </a:r>
            <a:endParaRPr lang="sv-SE"/>
          </a:p>
        </p:txBody>
      </p:sp>
    </p:spTree>
    <p:extLst>
      <p:ext uri="{BB962C8B-B14F-4D97-AF65-F5344CB8AC3E}">
        <p14:creationId xmlns:p14="http://schemas.microsoft.com/office/powerpoint/2010/main" val="1230577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613E8-E280-5DC5-FBCA-4C72D0295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B22DA-BA07-13AC-5AB9-765F0E8B3B5D}"/>
              </a:ext>
            </a:extLst>
          </p:cNvPr>
          <p:cNvSpPr txBox="1">
            <a:spLocks/>
          </p:cNvSpPr>
          <p:nvPr/>
        </p:nvSpPr>
        <p:spPr>
          <a:xfrm>
            <a:off x="3823360" y="2977356"/>
            <a:ext cx="4545279"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solidFill>
                  <a:schemeClr val="bg1"/>
                </a:solidFill>
              </a:rPr>
              <a:t>Slutsatser och krav</a:t>
            </a:r>
            <a:endParaRPr lang="en-UK">
              <a:solidFill>
                <a:schemeClr val="bg1"/>
              </a:solidFill>
            </a:endParaRPr>
          </a:p>
        </p:txBody>
      </p:sp>
    </p:spTree>
    <p:extLst>
      <p:ext uri="{BB962C8B-B14F-4D97-AF65-F5344CB8AC3E}">
        <p14:creationId xmlns:p14="http://schemas.microsoft.com/office/powerpoint/2010/main" val="2089796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7A595C8-F1F6-94EF-B7C0-6029D68D354A}"/>
              </a:ext>
            </a:extLst>
          </p:cNvPr>
          <p:cNvSpPr>
            <a:spLocks noGrp="1"/>
          </p:cNvSpPr>
          <p:nvPr>
            <p:ph idx="1"/>
          </p:nvPr>
        </p:nvSpPr>
        <p:spPr>
          <a:xfrm>
            <a:off x="832104" y="1545440"/>
            <a:ext cx="9001707" cy="4588559"/>
          </a:xfrm>
        </p:spPr>
        <p:txBody>
          <a:bodyPr>
            <a:normAutofit/>
          </a:bodyPr>
          <a:lstStyle/>
          <a:p>
            <a:pPr marL="342900" indent="-342900">
              <a:buFont typeface="Arial" panose="020B0604020202020204" pitchFamily="34" charset="0"/>
              <a:buChar char="•"/>
            </a:pPr>
            <a:r>
              <a:rPr lang="sv-SE"/>
              <a:t>Det reviderade måttet ger en mer rättvisande bild av barnfamiljers ekonomiska villkor. </a:t>
            </a:r>
          </a:p>
          <a:p>
            <a:pPr marL="342900" indent="-342900">
              <a:buFont typeface="Arial" panose="020B0604020202020204" pitchFamily="34" charset="0"/>
              <a:buChar char="•"/>
            </a:pPr>
            <a:r>
              <a:rPr lang="en-US"/>
              <a:t>Dagens </a:t>
            </a:r>
            <a:r>
              <a:rPr lang="sv-SE" noProof="0"/>
              <a:t>ekonomiska skyddsnät är otillräckligt för barnfamiljer. </a:t>
            </a:r>
            <a:endParaRPr lang="sv-SE"/>
          </a:p>
          <a:p>
            <a:pPr marL="342900" indent="-342900">
              <a:buFont typeface="Arial" panose="020B0604020202020204" pitchFamily="34" charset="0"/>
              <a:buChar char="•"/>
            </a:pPr>
            <a:r>
              <a:rPr lang="sv-SE"/>
              <a:t>Barnrättsperspektiv måste vara ledande princip.</a:t>
            </a:r>
          </a:p>
          <a:p>
            <a:pPr marL="342900" indent="-342900">
              <a:buFont typeface="Arial" panose="020B0604020202020204" pitchFamily="34" charset="0"/>
              <a:buChar char="•"/>
            </a:pPr>
            <a:r>
              <a:rPr lang="sv-SE"/>
              <a:t>En samlad politik är avgörande för att motverka barnfattigdom.</a:t>
            </a:r>
          </a:p>
          <a:p>
            <a:endParaRPr lang="sv-SE"/>
          </a:p>
          <a:p>
            <a:endParaRPr lang="sv-SE"/>
          </a:p>
        </p:txBody>
      </p:sp>
      <p:sp>
        <p:nvSpPr>
          <p:cNvPr id="3" name="Rubrik 2">
            <a:extLst>
              <a:ext uri="{FF2B5EF4-FFF2-40B4-BE49-F238E27FC236}">
                <a16:creationId xmlns:a16="http://schemas.microsoft.com/office/drawing/2014/main" id="{7207835C-D5ED-DFAA-16DF-E0A48AA94867}"/>
              </a:ext>
            </a:extLst>
          </p:cNvPr>
          <p:cNvSpPr>
            <a:spLocks noGrp="1"/>
          </p:cNvSpPr>
          <p:nvPr>
            <p:ph type="title"/>
          </p:nvPr>
        </p:nvSpPr>
        <p:spPr/>
        <p:txBody>
          <a:bodyPr/>
          <a:lstStyle/>
          <a:p>
            <a:r>
              <a:rPr lang="sv-SE"/>
              <a:t>Slutsatser</a:t>
            </a:r>
          </a:p>
        </p:txBody>
      </p:sp>
      <p:sp>
        <p:nvSpPr>
          <p:cNvPr id="4" name="Platshållare för datum 3">
            <a:extLst>
              <a:ext uri="{FF2B5EF4-FFF2-40B4-BE49-F238E27FC236}">
                <a16:creationId xmlns:a16="http://schemas.microsoft.com/office/drawing/2014/main" id="{032E456E-D53F-E428-7FBE-68FA06A55481}"/>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8842D9C6-5C0F-7734-8711-4637483C022D}"/>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71C6C158-0F31-AA5A-B1FF-B35D1D70E2FC}"/>
              </a:ext>
            </a:extLst>
          </p:cNvPr>
          <p:cNvSpPr>
            <a:spLocks noGrp="1"/>
          </p:cNvSpPr>
          <p:nvPr>
            <p:ph type="sldNum" sz="quarter" idx="12"/>
          </p:nvPr>
        </p:nvSpPr>
        <p:spPr/>
        <p:txBody>
          <a:bodyPr/>
          <a:lstStyle/>
          <a:p>
            <a:fld id="{BF413B3B-BFB3-42E3-B409-FAAF558C2ACC}" type="slidenum">
              <a:rPr lang="en-UK" smtClean="0"/>
              <a:pPr/>
              <a:t>46</a:t>
            </a:fld>
            <a:endParaRPr lang="en-UK"/>
          </a:p>
        </p:txBody>
      </p:sp>
    </p:spTree>
    <p:extLst>
      <p:ext uri="{BB962C8B-B14F-4D97-AF65-F5344CB8AC3E}">
        <p14:creationId xmlns:p14="http://schemas.microsoft.com/office/powerpoint/2010/main" val="2703986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E4E5A-00C0-99D3-24C2-9C1EC4E0331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18908-8A48-4DF7-DA15-16D5B4BF0E0B}"/>
              </a:ext>
            </a:extLst>
          </p:cNvPr>
          <p:cNvSpPr>
            <a:spLocks noGrp="1"/>
          </p:cNvSpPr>
          <p:nvPr>
            <p:ph idx="1"/>
          </p:nvPr>
        </p:nvSpPr>
        <p:spPr>
          <a:xfrm>
            <a:off x="811734" y="1805141"/>
            <a:ext cx="9760014" cy="3585005"/>
          </a:xfrm>
        </p:spPr>
        <p:txBody>
          <a:bodyPr vert="horz" lIns="91440" tIns="45720" rIns="91440" bIns="45720" rtlCol="0" anchor="t">
            <a:normAutofit fontScale="47500" lnSpcReduction="20000"/>
          </a:bodyPr>
          <a:lstStyle/>
          <a:p>
            <a:pPr marL="571500" indent="-571500">
              <a:lnSpc>
                <a:spcPct val="100000"/>
              </a:lnSpc>
              <a:buFont typeface="Arial" panose="020B0604020202020204" pitchFamily="34" charset="0"/>
              <a:buChar char="•"/>
            </a:pPr>
            <a:r>
              <a:rPr lang="sv-SE" sz="6000"/>
              <a:t>Riksnormen</a:t>
            </a:r>
            <a:r>
              <a:rPr lang="en-US" sz="6000"/>
              <a:t> för </a:t>
            </a:r>
            <a:r>
              <a:rPr lang="sv-SE" sz="6000"/>
              <a:t>försörjningsstöd</a:t>
            </a:r>
            <a:r>
              <a:rPr lang="en-US" sz="6000"/>
              <a:t> ska </a:t>
            </a:r>
            <a:r>
              <a:rPr lang="sv-SE" sz="6000"/>
              <a:t>beräknas utifrån faktiska levnadskostnader och barns behov.</a:t>
            </a:r>
          </a:p>
          <a:p>
            <a:pPr>
              <a:lnSpc>
                <a:spcPct val="100000"/>
              </a:lnSpc>
            </a:pPr>
            <a:r>
              <a:rPr lang="sv-SE" sz="6000"/>
              <a:t> </a:t>
            </a:r>
          </a:p>
          <a:p>
            <a:pPr marL="571500" indent="-571500">
              <a:lnSpc>
                <a:spcPct val="100000"/>
              </a:lnSpc>
              <a:buFont typeface="Arial" panose="020B0604020202020204" pitchFamily="34" charset="0"/>
              <a:buChar char="•"/>
            </a:pPr>
            <a:r>
              <a:rPr lang="sv-SE" sz="6000"/>
              <a:t>Barnbidraget ska kontinuerligt höjas för att följa kostnadsutvecklingen.</a:t>
            </a:r>
          </a:p>
          <a:p>
            <a:pPr marL="571500" indent="-571500">
              <a:lnSpc>
                <a:spcPct val="100000"/>
              </a:lnSpc>
              <a:buFont typeface="Arial" panose="020B0604020202020204" pitchFamily="34" charset="0"/>
              <a:buChar char="•"/>
            </a:pPr>
            <a:endParaRPr lang="sv-SE" sz="6000"/>
          </a:p>
          <a:p>
            <a:pPr marL="571500" indent="-571500">
              <a:lnSpc>
                <a:spcPct val="100000"/>
              </a:lnSpc>
              <a:buFont typeface="Arial" panose="020B0604020202020204" pitchFamily="34" charset="0"/>
              <a:buChar char="•"/>
            </a:pPr>
            <a:r>
              <a:rPr lang="sv-SE" sz="6000"/>
              <a:t>Höj bostadsbidraget kontinuerligt så att det följer hyres- och inkomstutvecklingen.</a:t>
            </a:r>
          </a:p>
          <a:p>
            <a:pPr>
              <a:lnSpc>
                <a:spcPct val="170000"/>
              </a:lnSpc>
            </a:pPr>
            <a:endParaRPr lang="en-US" sz="3400"/>
          </a:p>
          <a:p>
            <a:pPr>
              <a:lnSpc>
                <a:spcPct val="170000"/>
              </a:lnSpc>
            </a:pPr>
            <a:endParaRPr lang="en-US" sz="5600"/>
          </a:p>
          <a:p>
            <a:pPr>
              <a:lnSpc>
                <a:spcPct val="170000"/>
              </a:lnSpc>
            </a:pPr>
            <a:endParaRPr lang="en-US" sz="5600"/>
          </a:p>
          <a:p>
            <a:endParaRPr lang="en-US" sz="1100">
              <a:latin typeface="Aptos"/>
            </a:endParaRPr>
          </a:p>
        </p:txBody>
      </p:sp>
      <p:sp>
        <p:nvSpPr>
          <p:cNvPr id="3" name="Title 2">
            <a:extLst>
              <a:ext uri="{FF2B5EF4-FFF2-40B4-BE49-F238E27FC236}">
                <a16:creationId xmlns:a16="http://schemas.microsoft.com/office/drawing/2014/main" id="{BC892949-FAB4-9BBD-737D-CA17158370D7}"/>
              </a:ext>
            </a:extLst>
          </p:cNvPr>
          <p:cNvSpPr>
            <a:spLocks noGrp="1"/>
          </p:cNvSpPr>
          <p:nvPr>
            <p:ph type="title"/>
          </p:nvPr>
        </p:nvSpPr>
        <p:spPr/>
        <p:txBody>
          <a:bodyPr>
            <a:normAutofit/>
          </a:bodyPr>
          <a:lstStyle/>
          <a:p>
            <a:r>
              <a:rPr lang="sv-SE" noProof="0"/>
              <a:t>Politiska krav på regering och riksdag</a:t>
            </a:r>
          </a:p>
        </p:txBody>
      </p:sp>
      <p:sp>
        <p:nvSpPr>
          <p:cNvPr id="4" name="Date Placeholder 3">
            <a:extLst>
              <a:ext uri="{FF2B5EF4-FFF2-40B4-BE49-F238E27FC236}">
                <a16:creationId xmlns:a16="http://schemas.microsoft.com/office/drawing/2014/main" id="{BE4EC0BE-6145-1F83-5E3D-474FDC6D3F4D}"/>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Footer Placeholder 4">
            <a:extLst>
              <a:ext uri="{FF2B5EF4-FFF2-40B4-BE49-F238E27FC236}">
                <a16:creationId xmlns:a16="http://schemas.microsoft.com/office/drawing/2014/main" id="{3493ECDC-C8E0-49C1-C512-5C9C2D4C3A22}"/>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AD28834F-14CD-76D4-B23D-5BE68C18DD74}"/>
              </a:ext>
            </a:extLst>
          </p:cNvPr>
          <p:cNvSpPr>
            <a:spLocks noGrp="1"/>
          </p:cNvSpPr>
          <p:nvPr>
            <p:ph type="sldNum" sz="quarter" idx="12"/>
          </p:nvPr>
        </p:nvSpPr>
        <p:spPr/>
        <p:txBody>
          <a:bodyPr/>
          <a:lstStyle/>
          <a:p>
            <a:fld id="{BF413B3B-BFB3-42E3-B409-FAAF558C2ACC}" type="slidenum">
              <a:rPr lang="en-UK" smtClean="0"/>
              <a:pPr/>
              <a:t>47</a:t>
            </a:fld>
            <a:endParaRPr lang="en-UK"/>
          </a:p>
        </p:txBody>
      </p:sp>
    </p:spTree>
    <p:extLst>
      <p:ext uri="{BB962C8B-B14F-4D97-AF65-F5344CB8AC3E}">
        <p14:creationId xmlns:p14="http://schemas.microsoft.com/office/powerpoint/2010/main" val="2893329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3F1E81-9D71-3BC5-7F3B-A1A74642A1D8}"/>
              </a:ext>
            </a:extLst>
          </p:cNvPr>
          <p:cNvSpPr>
            <a:spLocks noGrp="1"/>
          </p:cNvSpPr>
          <p:nvPr>
            <p:ph idx="1"/>
          </p:nvPr>
        </p:nvSpPr>
        <p:spPr>
          <a:xfrm>
            <a:off x="811733" y="1786070"/>
            <a:ext cx="9936478" cy="4489496"/>
          </a:xfrm>
        </p:spPr>
        <p:txBody>
          <a:bodyPr vert="horz" lIns="91440" tIns="45720" rIns="91440" bIns="45720" rtlCol="0" anchor="t">
            <a:normAutofit fontScale="92500" lnSpcReduction="20000"/>
          </a:bodyPr>
          <a:lstStyle/>
          <a:p>
            <a:pPr marL="571500" indent="-571500">
              <a:lnSpc>
                <a:spcPct val="100000"/>
              </a:lnSpc>
              <a:buFont typeface="Arial" panose="020B0604020202020204" pitchFamily="34" charset="0"/>
              <a:buChar char="•"/>
            </a:pPr>
            <a:r>
              <a:rPr lang="sv-SE" sz="2600" noProof="0"/>
              <a:t>Alla 6–9-åringar ska ha rätt till avgiftsfritt allmänt fritidshem. </a:t>
            </a:r>
          </a:p>
          <a:p>
            <a:pPr marL="571500" indent="-571500">
              <a:lnSpc>
                <a:spcPct val="100000"/>
              </a:lnSpc>
              <a:buFont typeface="Arial" panose="020B0604020202020204" pitchFamily="34" charset="0"/>
              <a:buChar char="•"/>
            </a:pPr>
            <a:endParaRPr lang="sv-SE" sz="2600" noProof="0"/>
          </a:p>
          <a:p>
            <a:pPr marL="571500" indent="-571500">
              <a:lnSpc>
                <a:spcPct val="100000"/>
              </a:lnSpc>
              <a:buFont typeface="Arial" panose="020B0604020202020204" pitchFamily="34" charset="0"/>
              <a:buChar char="•"/>
            </a:pPr>
            <a:r>
              <a:rPr lang="sv-SE" sz="2600" noProof="0"/>
              <a:t>Inga extra kostnader, direkta eller indirekta, får tas ut i samband med skolans aktiviteter. Att detta efterlevs måste följas upp. </a:t>
            </a:r>
          </a:p>
          <a:p>
            <a:pPr marL="571500" indent="-571500">
              <a:lnSpc>
                <a:spcPct val="100000"/>
              </a:lnSpc>
              <a:buFont typeface="Arial" panose="020B0604020202020204" pitchFamily="34" charset="0"/>
              <a:buChar char="•"/>
            </a:pPr>
            <a:endParaRPr lang="sv-SE" sz="2600" noProof="0"/>
          </a:p>
          <a:p>
            <a:pPr marL="571500" indent="-571500">
              <a:lnSpc>
                <a:spcPct val="100000"/>
              </a:lnSpc>
              <a:buFont typeface="Arial" panose="020B0604020202020204" pitchFamily="34" charset="0"/>
              <a:buChar char="•"/>
            </a:pPr>
            <a:r>
              <a:rPr lang="sv-SE" sz="2600" noProof="0"/>
              <a:t>Kollektivtrafiken ska vara avgiftsfri för alla barn, även under lov, kvällar och helger. </a:t>
            </a:r>
          </a:p>
          <a:p>
            <a:pPr marL="571500" indent="-571500">
              <a:lnSpc>
                <a:spcPct val="100000"/>
              </a:lnSpc>
              <a:buFont typeface="Arial" panose="020B0604020202020204" pitchFamily="34" charset="0"/>
              <a:buChar char="•"/>
            </a:pPr>
            <a:endParaRPr lang="sv-SE" sz="2600" noProof="0"/>
          </a:p>
          <a:p>
            <a:pPr marL="571500" indent="-571500">
              <a:lnSpc>
                <a:spcPct val="100000"/>
              </a:lnSpc>
              <a:buFont typeface="Arial" panose="020B0604020202020204" pitchFamily="34" charset="0"/>
              <a:buChar char="•"/>
            </a:pPr>
            <a:r>
              <a:rPr lang="sv-SE" sz="2600" noProof="0"/>
              <a:t>Kulturskolan ska vara avgiftsfri för alla barn. </a:t>
            </a:r>
          </a:p>
          <a:p>
            <a:pPr marL="571500" indent="-571500">
              <a:lnSpc>
                <a:spcPct val="100000"/>
              </a:lnSpc>
              <a:buFont typeface="Arial" panose="020B0604020202020204" pitchFamily="34" charset="0"/>
              <a:buChar char="•"/>
            </a:pPr>
            <a:endParaRPr lang="sv-SE" sz="2600" noProof="0"/>
          </a:p>
          <a:p>
            <a:pPr marL="571500" indent="-571500">
              <a:lnSpc>
                <a:spcPct val="100000"/>
              </a:lnSpc>
              <a:buFont typeface="Arial" panose="020B0604020202020204" pitchFamily="34" charset="0"/>
              <a:buChar char="•"/>
            </a:pPr>
            <a:r>
              <a:rPr lang="sv-SE" sz="2600" noProof="0"/>
              <a:t>Föreningsidrotten ska vara mer tillgänglig för barn i ekonomisk utsatthet. </a:t>
            </a:r>
          </a:p>
          <a:p>
            <a:pPr marL="571500" indent="-571500">
              <a:lnSpc>
                <a:spcPct val="100000"/>
              </a:lnSpc>
              <a:buFont typeface="Arial" panose="020B0604020202020204" pitchFamily="34" charset="0"/>
              <a:buChar char="•"/>
            </a:pPr>
            <a:endParaRPr lang="sv-SE" sz="2600" noProof="0"/>
          </a:p>
          <a:p>
            <a:pPr marL="571500" indent="-571500">
              <a:lnSpc>
                <a:spcPct val="100000"/>
              </a:lnSpc>
              <a:buFont typeface="Arial" panose="020B0604020202020204" pitchFamily="34" charset="0"/>
              <a:buChar char="•"/>
            </a:pPr>
            <a:r>
              <a:rPr lang="sv-SE" sz="2600" noProof="0"/>
              <a:t>Stödet till öppna mötesplatser för barn och unga ska öka. </a:t>
            </a:r>
          </a:p>
          <a:p>
            <a:endParaRPr lang="en-US"/>
          </a:p>
        </p:txBody>
      </p:sp>
      <p:sp>
        <p:nvSpPr>
          <p:cNvPr id="3" name="Title 2">
            <a:extLst>
              <a:ext uri="{FF2B5EF4-FFF2-40B4-BE49-F238E27FC236}">
                <a16:creationId xmlns:a16="http://schemas.microsoft.com/office/drawing/2014/main" id="{C46CEC65-817E-D929-21D5-98F7FB8CFFA8}"/>
              </a:ext>
            </a:extLst>
          </p:cNvPr>
          <p:cNvSpPr>
            <a:spLocks noGrp="1"/>
          </p:cNvSpPr>
          <p:nvPr>
            <p:ph type="title"/>
          </p:nvPr>
        </p:nvSpPr>
        <p:spPr/>
        <p:txBody>
          <a:bodyPr/>
          <a:lstStyle/>
          <a:p>
            <a:r>
              <a:rPr lang="sv-SE" noProof="0"/>
              <a:t>Politiska krav kommuner &amp; regioner</a:t>
            </a:r>
          </a:p>
        </p:txBody>
      </p:sp>
      <p:sp>
        <p:nvSpPr>
          <p:cNvPr id="4" name="Date Placeholder 3">
            <a:extLst>
              <a:ext uri="{FF2B5EF4-FFF2-40B4-BE49-F238E27FC236}">
                <a16:creationId xmlns:a16="http://schemas.microsoft.com/office/drawing/2014/main" id="{E453496A-F8A8-E676-DA13-9E543A4F56E4}"/>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Footer Placeholder 4">
            <a:extLst>
              <a:ext uri="{FF2B5EF4-FFF2-40B4-BE49-F238E27FC236}">
                <a16:creationId xmlns:a16="http://schemas.microsoft.com/office/drawing/2014/main" id="{D28EC9E8-F7D1-7F87-CB40-75AD47BBE9F4}"/>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B8736FEA-3CA2-74E3-5086-C5D19FA804A4}"/>
              </a:ext>
            </a:extLst>
          </p:cNvPr>
          <p:cNvSpPr>
            <a:spLocks noGrp="1"/>
          </p:cNvSpPr>
          <p:nvPr>
            <p:ph type="sldNum" sz="quarter" idx="12"/>
          </p:nvPr>
        </p:nvSpPr>
        <p:spPr/>
        <p:txBody>
          <a:bodyPr/>
          <a:lstStyle/>
          <a:p>
            <a:fld id="{BF413B3B-BFB3-42E3-B409-FAAF558C2ACC}" type="slidenum">
              <a:rPr lang="en-UK" smtClean="0"/>
              <a:pPr/>
              <a:t>48</a:t>
            </a:fld>
            <a:endParaRPr lang="en-UK"/>
          </a:p>
        </p:txBody>
      </p:sp>
    </p:spTree>
    <p:extLst>
      <p:ext uri="{BB962C8B-B14F-4D97-AF65-F5344CB8AC3E}">
        <p14:creationId xmlns:p14="http://schemas.microsoft.com/office/powerpoint/2010/main" val="3857319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A0F6A99-E6C5-A695-1C0E-6DE511A72780}"/>
              </a:ext>
            </a:extLst>
          </p:cNvPr>
          <p:cNvSpPr txBox="1">
            <a:spLocks/>
          </p:cNvSpPr>
          <p:nvPr/>
        </p:nvSpPr>
        <p:spPr>
          <a:xfrm>
            <a:off x="811733" y="1805142"/>
            <a:ext cx="9375004" cy="4476750"/>
          </a:xfrm>
          <a:prstGeom prst="rect">
            <a:avLst/>
          </a:prstGeom>
        </p:spPr>
        <p:txBody>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bg1"/>
                </a:solidFill>
              </a:rPr>
              <a:t>Staten är ytterst skyldig att tillgodose barns skäliga levnadsstandard. </a:t>
            </a:r>
          </a:p>
          <a:p>
            <a:endParaRPr lang="sv-SE">
              <a:solidFill>
                <a:schemeClr val="bg1"/>
              </a:solidFill>
            </a:endParaRPr>
          </a:p>
          <a:p>
            <a:r>
              <a:rPr lang="sv-SE">
                <a:solidFill>
                  <a:schemeClr val="bg1"/>
                </a:solidFill>
              </a:rPr>
              <a:t>FNs barnrättskommitté rekommenderade Sverige vid senaste granskningen att höja försörjningsstödet för utsatta grupper, förhindra vräkningar och hemlöshet bland barnfamiljer samt att säkerställa rätten till skälig levnadsstandard för barn i socioekonomiskt utsatta situationer.</a:t>
            </a:r>
          </a:p>
          <a:p>
            <a:endParaRPr lang="sv-SE"/>
          </a:p>
        </p:txBody>
      </p:sp>
      <p:sp>
        <p:nvSpPr>
          <p:cNvPr id="3" name="Rubrik 2">
            <a:extLst>
              <a:ext uri="{FF2B5EF4-FFF2-40B4-BE49-F238E27FC236}">
                <a16:creationId xmlns:a16="http://schemas.microsoft.com/office/drawing/2014/main" id="{9FCC3602-588D-AE86-DC6A-666885D07D78}"/>
              </a:ext>
            </a:extLst>
          </p:cNvPr>
          <p:cNvSpPr txBox="1">
            <a:spLocks/>
          </p:cNvSpPr>
          <p:nvPr/>
        </p:nvSpPr>
        <p:spPr>
          <a:xfrm>
            <a:off x="832104" y="640184"/>
            <a:ext cx="9528048" cy="9052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solidFill>
                  <a:schemeClr val="bg1"/>
                </a:solidFill>
              </a:rPr>
              <a:t>Barnrättsliga argument</a:t>
            </a:r>
          </a:p>
        </p:txBody>
      </p:sp>
    </p:spTree>
    <p:extLst>
      <p:ext uri="{BB962C8B-B14F-4D97-AF65-F5344CB8AC3E}">
        <p14:creationId xmlns:p14="http://schemas.microsoft.com/office/powerpoint/2010/main" val="358710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811734" y="1805142"/>
            <a:ext cx="5937410" cy="4476750"/>
          </a:xfrm>
        </p:spPr>
        <p:txBody>
          <a:bodyPr vert="horz" lIns="91440" tIns="45720" rIns="91440" bIns="45720" rtlCol="0" anchor="t">
            <a:normAutofit/>
          </a:bodyPr>
          <a:lstStyle/>
          <a:p>
            <a:r>
              <a:rPr lang="sv-SE"/>
              <a:t>I årets rapport ställer vi oss följande frågor: </a:t>
            </a:r>
          </a:p>
          <a:p>
            <a:endParaRPr lang="sv-SE"/>
          </a:p>
          <a:p>
            <a:pPr marL="342900" indent="-342900">
              <a:buFont typeface="Arial" panose="020B0604020202020204" pitchFamily="34" charset="0"/>
              <a:buChar char="•"/>
            </a:pPr>
            <a:r>
              <a:rPr lang="sv-SE" i="1">
                <a:ea typeface="Lato"/>
                <a:cs typeface="Lato"/>
              </a:rPr>
              <a:t>Hur har de senaste åren påverkat barns ekonomiska utsatthet i Sverige?</a:t>
            </a:r>
          </a:p>
          <a:p>
            <a:pPr marL="342900" indent="-342900">
              <a:buFont typeface="Arial" panose="020B0604020202020204" pitchFamily="34" charset="0"/>
              <a:buChar char="•"/>
            </a:pPr>
            <a:r>
              <a:rPr lang="sv-SE" i="1"/>
              <a:t>Hur kan vi mäta barnfattigdom på ett sätt som är förenligt med barns rätt till skälig levnadsstandard? </a:t>
            </a:r>
          </a:p>
          <a:p>
            <a:pPr marL="342900" indent="-342900">
              <a:buFont typeface="Arial" panose="020B0604020202020204" pitchFamily="34" charset="0"/>
              <a:buChar char="•"/>
            </a:pPr>
            <a:r>
              <a:rPr lang="sv-SE" i="1"/>
              <a:t>Vad behöver göras för att minska barnfattigdomen?</a:t>
            </a:r>
          </a:p>
          <a:p>
            <a:endParaRPr lang="sv-SE"/>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640184"/>
            <a:ext cx="5260653" cy="905256"/>
          </a:xfrm>
        </p:spPr>
        <p:txBody>
          <a:bodyPr>
            <a:normAutofit fontScale="90000"/>
          </a:bodyPr>
          <a:lstStyle/>
          <a:p>
            <a:r>
              <a:rPr lang="sv-SE"/>
              <a:t>Hur ser barnfattigdomen ut i Sverige idag?</a:t>
            </a:r>
          </a:p>
        </p:txBody>
      </p:sp>
      <p:sp>
        <p:nvSpPr>
          <p:cNvPr id="2" name="Platshållare för datum 1">
            <a:extLst>
              <a:ext uri="{FF2B5EF4-FFF2-40B4-BE49-F238E27FC236}">
                <a16:creationId xmlns:a16="http://schemas.microsoft.com/office/drawing/2014/main" id="{24C7B651-2555-A11C-34AF-E572DEC17C43}"/>
              </a:ext>
            </a:extLst>
          </p:cNvPr>
          <p:cNvSpPr>
            <a:spLocks noGrp="1"/>
          </p:cNvSpPr>
          <p:nvPr>
            <p:ph type="dt" sz="half" idx="10"/>
          </p:nvPr>
        </p:nvSpPr>
        <p:spPr/>
        <p:txBody>
          <a:bodyPr/>
          <a:lstStyle/>
          <a:p>
            <a:fld id="{4545CB1F-F496-4C5F-B755-E16D05FB6F35}" type="datetime1">
              <a:rPr lang="sv-SE" smtClean="0"/>
              <a:t>2026-04-23</a:t>
            </a:fld>
            <a:endParaRPr lang="en-UK"/>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5</a:t>
            </a:fld>
            <a:endParaRPr lang="en-UK"/>
          </a:p>
        </p:txBody>
      </p:sp>
      <p:pic>
        <p:nvPicPr>
          <p:cNvPr id="8" name="Bildobjekt 7" descr="En bild som visar fönster, persienn, klädsel, person&#10;&#10;AI-genererat innehåll kan vara felaktigt.">
            <a:extLst>
              <a:ext uri="{FF2B5EF4-FFF2-40B4-BE49-F238E27FC236}">
                <a16:creationId xmlns:a16="http://schemas.microsoft.com/office/drawing/2014/main" id="{CD4399C4-D1D5-79F4-3B7F-30B68A42FD5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37132" y="-16043"/>
            <a:ext cx="6630742" cy="6234877"/>
          </a:xfrm>
          <a:prstGeom prst="rect">
            <a:avLst/>
          </a:prstGeom>
        </p:spPr>
      </p:pic>
    </p:spTree>
    <p:extLst>
      <p:ext uri="{BB962C8B-B14F-4D97-AF65-F5344CB8AC3E}">
        <p14:creationId xmlns:p14="http://schemas.microsoft.com/office/powerpoint/2010/main" val="3204558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9AFC4B-9090-F77F-BA5E-0A1415CCACF6}"/>
              </a:ext>
            </a:extLst>
          </p:cNvPr>
          <p:cNvSpPr>
            <a:spLocks noGrp="1"/>
          </p:cNvSpPr>
          <p:nvPr>
            <p:ph type="title"/>
          </p:nvPr>
        </p:nvSpPr>
        <p:spPr>
          <a:xfrm>
            <a:off x="5186148" y="640184"/>
            <a:ext cx="5534167" cy="905256"/>
          </a:xfrm>
        </p:spPr>
        <p:txBody>
          <a:bodyPr>
            <a:normAutofit fontScale="90000"/>
          </a:bodyPr>
          <a:lstStyle/>
          <a:p>
            <a:r>
              <a:rPr lang="sv-SE"/>
              <a:t>Skriv under mot barnfattigdom </a:t>
            </a:r>
          </a:p>
        </p:txBody>
      </p:sp>
      <p:pic>
        <p:nvPicPr>
          <p:cNvPr id="1026" name="Picture 2">
            <a:extLst>
              <a:ext uri="{FF2B5EF4-FFF2-40B4-BE49-F238E27FC236}">
                <a16:creationId xmlns:a16="http://schemas.microsoft.com/office/drawing/2014/main" id="{887E732B-A5D7-8E7B-CD6A-87AA4A7A5B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8502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a:extLst>
              <a:ext uri="{FF2B5EF4-FFF2-40B4-BE49-F238E27FC236}">
                <a16:creationId xmlns:a16="http://schemas.microsoft.com/office/drawing/2014/main" id="{AA854F47-A1CD-DDD2-369E-8778C913DA73}"/>
              </a:ext>
            </a:extLst>
          </p:cNvPr>
          <p:cNvSpPr txBox="1">
            <a:spLocks/>
          </p:cNvSpPr>
          <p:nvPr/>
        </p:nvSpPr>
        <p:spPr>
          <a:xfrm>
            <a:off x="5274859" y="1786070"/>
            <a:ext cx="5473351" cy="4489496"/>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noProof="0"/>
              <a:t>Inför valet i höst kraftsamlar Rädda Barnen för att visa politiker att barnfattigdom är viktig fråga som de måste agera mot. </a:t>
            </a:r>
          </a:p>
          <a:p>
            <a:endParaRPr lang="sv-SE"/>
          </a:p>
          <a:p>
            <a:r>
              <a:rPr lang="sv-SE" noProof="0"/>
              <a:t>Namninsamlingen kommer lämnas över till ansvariga politiker innan valdagen.  </a:t>
            </a:r>
          </a:p>
          <a:p>
            <a:endParaRPr lang="sv-SE"/>
          </a:p>
          <a:p>
            <a:r>
              <a:rPr lang="sv-SE" noProof="0"/>
              <a:t>Skriv under och hjälp oss sprida namninsamlingen! </a:t>
            </a:r>
          </a:p>
        </p:txBody>
      </p:sp>
    </p:spTree>
    <p:extLst>
      <p:ext uri="{BB962C8B-B14F-4D97-AF65-F5344CB8AC3E}">
        <p14:creationId xmlns:p14="http://schemas.microsoft.com/office/powerpoint/2010/main" val="839684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utomhus, gräs, vatten, sjö&#10;&#10;AI-genererat innehåll kan vara felaktigt.">
            <a:extLst>
              <a:ext uri="{FF2B5EF4-FFF2-40B4-BE49-F238E27FC236}">
                <a16:creationId xmlns:a16="http://schemas.microsoft.com/office/drawing/2014/main" id="{B628BEFB-FEA5-BA3D-FA7A-CC38F132E2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112"/>
            <a:ext cx="12192000" cy="6843776"/>
          </a:xfrm>
          <a:prstGeom prst="rect">
            <a:avLst/>
          </a:prstGeom>
        </p:spPr>
      </p:pic>
      <p:sp>
        <p:nvSpPr>
          <p:cNvPr id="5" name="Rounded Rectangle 6">
            <a:extLst>
              <a:ext uri="{FF2B5EF4-FFF2-40B4-BE49-F238E27FC236}">
                <a16:creationId xmlns:a16="http://schemas.microsoft.com/office/drawing/2014/main" id="{F9F3784F-A304-4728-AA25-95A909C7C0C4}"/>
              </a:ext>
            </a:extLst>
          </p:cNvPr>
          <p:cNvSpPr/>
          <p:nvPr/>
        </p:nvSpPr>
        <p:spPr>
          <a:xfrm>
            <a:off x="3957695" y="1322803"/>
            <a:ext cx="5426936" cy="2106197"/>
          </a:xfrm>
          <a:prstGeom prst="roundRect">
            <a:avLst>
              <a:gd name="adj" fmla="val 5019"/>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spcBef>
                <a:spcPts val="2400"/>
              </a:spcBef>
            </a:pPr>
            <a:r>
              <a:rPr lang="en-GB" sz="8800" cap="all" err="1">
                <a:solidFill>
                  <a:schemeClr val="bg1"/>
                </a:solidFill>
                <a:latin typeface="+mj-lt"/>
              </a:rPr>
              <a:t>Frågor</a:t>
            </a:r>
            <a:r>
              <a:rPr lang="en-GB" sz="8800" cap="all">
                <a:solidFill>
                  <a:schemeClr val="bg1"/>
                </a:solidFill>
                <a:latin typeface="+mj-lt"/>
              </a:rPr>
              <a:t>?</a:t>
            </a:r>
            <a:endParaRPr lang="en-UK" sz="8800" cap="all">
              <a:solidFill>
                <a:schemeClr val="bg1"/>
              </a:solidFill>
              <a:latin typeface="+mj-lt"/>
            </a:endParaRPr>
          </a:p>
        </p:txBody>
      </p:sp>
    </p:spTree>
    <p:extLst>
      <p:ext uri="{BB962C8B-B14F-4D97-AF65-F5344CB8AC3E}">
        <p14:creationId xmlns:p14="http://schemas.microsoft.com/office/powerpoint/2010/main" val="555135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F1B5901-E1DF-21E0-F5F3-7A7DD727F3CB}"/>
              </a:ext>
            </a:extLst>
          </p:cNvPr>
          <p:cNvSpPr>
            <a:spLocks noGrp="1"/>
          </p:cNvSpPr>
          <p:nvPr>
            <p:ph idx="1"/>
          </p:nvPr>
        </p:nvSpPr>
        <p:spPr>
          <a:xfrm>
            <a:off x="537363" y="1545440"/>
            <a:ext cx="7278169" cy="4546036"/>
          </a:xfrm>
        </p:spPr>
        <p:txBody>
          <a:bodyPr>
            <a:normAutofit lnSpcReduction="10000"/>
          </a:bodyPr>
          <a:lstStyle/>
          <a:p>
            <a:endParaRPr lang="sv-SE"/>
          </a:p>
          <a:p>
            <a:pPr marL="342900" indent="-342900">
              <a:buFont typeface="Arial" panose="020B0604020202020204" pitchFamily="34" charset="0"/>
              <a:buChar char="•"/>
            </a:pPr>
            <a:r>
              <a:rPr lang="sv-SE"/>
              <a:t>SCB har ett inkomstbaserat  mått som visar att fattigdomen minskar och ett enkätbaserat som visar att fattigdomen ökar. </a:t>
            </a:r>
          </a:p>
          <a:p>
            <a:pPr marL="342900" indent="-342900">
              <a:buFont typeface="Arial" panose="020B0604020202020204" pitchFamily="34" charset="0"/>
              <a:buChar char="•"/>
            </a:pPr>
            <a:r>
              <a:rPr lang="sv-SE"/>
              <a:t>Vårt mått är också till stor del inkomstbaserat, men har en högre inkomstribba än SCB:s – och visar på en annan trend i senaste </a:t>
            </a:r>
            <a:r>
              <a:rPr lang="sv-SE" err="1"/>
              <a:t>mätåret</a:t>
            </a:r>
            <a:r>
              <a:rPr lang="sv-SE"/>
              <a:t> – att fler hamnat under den gränsen. </a:t>
            </a:r>
          </a:p>
          <a:p>
            <a:pPr marL="342900" indent="-342900">
              <a:buFont typeface="Arial" panose="020B0604020202020204" pitchFamily="34" charset="0"/>
              <a:buChar char="•"/>
            </a:pPr>
            <a:r>
              <a:rPr lang="sv-SE"/>
              <a:t>Var man sätter fattigdomsgränsen är alltså avgörande och behöver spegla ett barnrättsperspektiv. </a:t>
            </a:r>
          </a:p>
          <a:p>
            <a:endParaRPr lang="sv-SE"/>
          </a:p>
        </p:txBody>
      </p:sp>
      <p:sp>
        <p:nvSpPr>
          <p:cNvPr id="3" name="Rubrik 2">
            <a:extLst>
              <a:ext uri="{FF2B5EF4-FFF2-40B4-BE49-F238E27FC236}">
                <a16:creationId xmlns:a16="http://schemas.microsoft.com/office/drawing/2014/main" id="{50BA6A84-2864-4DC6-E12C-A389B2B3E6E8}"/>
              </a:ext>
            </a:extLst>
          </p:cNvPr>
          <p:cNvSpPr>
            <a:spLocks noGrp="1"/>
          </p:cNvSpPr>
          <p:nvPr>
            <p:ph type="title"/>
          </p:nvPr>
        </p:nvSpPr>
        <p:spPr/>
        <p:txBody>
          <a:bodyPr>
            <a:normAutofit fontScale="90000"/>
          </a:bodyPr>
          <a:lstStyle/>
          <a:p>
            <a:r>
              <a:rPr lang="sv-SE" cap="all"/>
              <a:t>Vårt barnfattigdomsmått: Så skiljer det sig från SCB:s</a:t>
            </a:r>
            <a:endParaRPr lang="sv-SE"/>
          </a:p>
        </p:txBody>
      </p:sp>
      <p:sp>
        <p:nvSpPr>
          <p:cNvPr id="4" name="Platshållare för datum 3">
            <a:extLst>
              <a:ext uri="{FF2B5EF4-FFF2-40B4-BE49-F238E27FC236}">
                <a16:creationId xmlns:a16="http://schemas.microsoft.com/office/drawing/2014/main" id="{E58E48BB-65A7-5103-AEEF-6DB297AD6B89}"/>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9663E269-7C8E-739D-2DC0-07D2E3B33AC0}"/>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657998C-625C-D7F1-AAE8-5376C574A808}"/>
              </a:ext>
            </a:extLst>
          </p:cNvPr>
          <p:cNvSpPr>
            <a:spLocks noGrp="1"/>
          </p:cNvSpPr>
          <p:nvPr>
            <p:ph type="sldNum" sz="quarter" idx="12"/>
          </p:nvPr>
        </p:nvSpPr>
        <p:spPr/>
        <p:txBody>
          <a:bodyPr/>
          <a:lstStyle/>
          <a:p>
            <a:fld id="{BF413B3B-BFB3-42E3-B409-FAAF558C2ACC}" type="slidenum">
              <a:rPr lang="en-UK" smtClean="0"/>
              <a:pPr/>
              <a:t>52</a:t>
            </a:fld>
            <a:endParaRPr lang="en-UK"/>
          </a:p>
        </p:txBody>
      </p:sp>
      <p:pic>
        <p:nvPicPr>
          <p:cNvPr id="7" name="Bildobjekt 6">
            <a:extLst>
              <a:ext uri="{FF2B5EF4-FFF2-40B4-BE49-F238E27FC236}">
                <a16:creationId xmlns:a16="http://schemas.microsoft.com/office/drawing/2014/main" id="{8EDC22E5-03C6-6CEC-9133-8E9FD16B9AE3}"/>
              </a:ext>
            </a:extLst>
          </p:cNvPr>
          <p:cNvPicPr>
            <a:picLocks noChangeAspect="1"/>
          </p:cNvPicPr>
          <p:nvPr/>
        </p:nvPicPr>
        <p:blipFill>
          <a:blip r:embed="rId3"/>
          <a:srcRect l="15645" r="25721" b="2"/>
          <a:stretch>
            <a:fillRect/>
          </a:stretch>
        </p:blipFill>
        <p:spPr>
          <a:xfrm>
            <a:off x="8014639" y="2599508"/>
            <a:ext cx="3639998" cy="3491967"/>
          </a:xfrm>
          <a:prstGeom prst="rect">
            <a:avLst/>
          </a:prstGeom>
          <a:noFill/>
        </p:spPr>
      </p:pic>
    </p:spTree>
    <p:extLst>
      <p:ext uri="{BB962C8B-B14F-4D97-AF65-F5344CB8AC3E}">
        <p14:creationId xmlns:p14="http://schemas.microsoft.com/office/powerpoint/2010/main" val="200941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lekplats, utomhus, person, klädsel&#10;&#10;AI-genererat innehåll kan vara felaktigt.">
            <a:extLst>
              <a:ext uri="{FF2B5EF4-FFF2-40B4-BE49-F238E27FC236}">
                <a16:creationId xmlns:a16="http://schemas.microsoft.com/office/drawing/2014/main" id="{28253BA0-E857-6C9D-81C1-1F721BBB100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6042FD98-203F-4A4C-8155-22F5DEFD4528}"/>
              </a:ext>
            </a:extLst>
          </p:cNvPr>
          <p:cNvSpPr txBox="1"/>
          <p:nvPr/>
        </p:nvSpPr>
        <p:spPr>
          <a:xfrm>
            <a:off x="0" y="6552508"/>
            <a:ext cx="4704522" cy="276999"/>
          </a:xfrm>
          <a:prstGeom prst="rect">
            <a:avLst/>
          </a:prstGeom>
          <a:noFill/>
        </p:spPr>
        <p:txBody>
          <a:bodyPr wrap="square" rtlCol="0">
            <a:spAutoFit/>
          </a:bodyPr>
          <a:lstStyle/>
          <a:p>
            <a:r>
              <a:rPr lang="en-UK"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en-GB" sz="1200">
                <a:solidFill>
                  <a:schemeClr val="bg1"/>
                </a:solidFill>
              </a:rPr>
              <a:t>CH1575085</a:t>
            </a:r>
            <a:endParaRPr lang="en-UK"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ruta 7">
            <a:extLst>
              <a:ext uri="{FF2B5EF4-FFF2-40B4-BE49-F238E27FC236}">
                <a16:creationId xmlns:a16="http://schemas.microsoft.com/office/drawing/2014/main" id="{3822BBEE-4A99-4BA3-78DC-53C51BC606FD}"/>
              </a:ext>
            </a:extLst>
          </p:cNvPr>
          <p:cNvSpPr txBox="1"/>
          <p:nvPr/>
        </p:nvSpPr>
        <p:spPr>
          <a:xfrm>
            <a:off x="5438273" y="1011885"/>
            <a:ext cx="6096000" cy="1569660"/>
          </a:xfrm>
          <a:prstGeom prst="rect">
            <a:avLst/>
          </a:prstGeom>
          <a:noFill/>
          <a:ln>
            <a:noFill/>
          </a:ln>
        </p:spPr>
        <p:txBody>
          <a:bodyPr wrap="square">
            <a:spAutoFit/>
          </a:bodyPr>
          <a:lstStyle/>
          <a:p>
            <a:pPr algn="ctr">
              <a:spcBef>
                <a:spcPts val="2400"/>
              </a:spcBef>
            </a:pPr>
            <a:r>
              <a:rPr lang="en-GB" sz="9600" cap="all">
                <a:solidFill>
                  <a:schemeClr val="bg1"/>
                </a:solidFill>
                <a:latin typeface="+mj-lt"/>
              </a:rPr>
              <a:t>Tack!</a:t>
            </a:r>
            <a:endParaRPr lang="en-UK" sz="9600" cap="all">
              <a:solidFill>
                <a:schemeClr val="bg1"/>
              </a:solidFill>
              <a:latin typeface="+mj-lt"/>
            </a:endParaRPr>
          </a:p>
        </p:txBody>
      </p:sp>
    </p:spTree>
    <p:extLst>
      <p:ext uri="{BB962C8B-B14F-4D97-AF65-F5344CB8AC3E}">
        <p14:creationId xmlns:p14="http://schemas.microsoft.com/office/powerpoint/2010/main" val="386271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7409-66D9-EE41-8A74-1738F26A27F2}"/>
              </a:ext>
            </a:extLst>
          </p:cNvPr>
          <p:cNvSpPr txBox="1">
            <a:spLocks/>
          </p:cNvSpPr>
          <p:nvPr/>
        </p:nvSpPr>
        <p:spPr>
          <a:xfrm>
            <a:off x="3977832" y="2977356"/>
            <a:ext cx="4236335"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solidFill>
                  <a:schemeClr val="bg1"/>
                </a:solidFill>
              </a:rPr>
              <a:t>Bakgrund</a:t>
            </a:r>
            <a:endParaRPr lang="en-UK">
              <a:solidFill>
                <a:schemeClr val="bg1"/>
              </a:solidFill>
            </a:endParaRPr>
          </a:p>
        </p:txBody>
      </p:sp>
    </p:spTree>
    <p:extLst>
      <p:ext uri="{BB962C8B-B14F-4D97-AF65-F5344CB8AC3E}">
        <p14:creationId xmlns:p14="http://schemas.microsoft.com/office/powerpoint/2010/main" val="42751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C394ED6-31DF-3FBB-B2DA-08D77B3B5EDD}"/>
              </a:ext>
            </a:extLst>
          </p:cNvPr>
          <p:cNvSpPr>
            <a:spLocks noGrp="1"/>
          </p:cNvSpPr>
          <p:nvPr>
            <p:ph idx="1"/>
          </p:nvPr>
        </p:nvSpPr>
        <p:spPr>
          <a:xfrm>
            <a:off x="811734" y="1805142"/>
            <a:ext cx="5984178" cy="4229898"/>
          </a:xfrm>
        </p:spPr>
        <p:txBody>
          <a:bodyPr>
            <a:normAutofit fontScale="92500" lnSpcReduction="10000"/>
          </a:bodyPr>
          <a:lstStyle/>
          <a:p>
            <a:pPr marL="342900" indent="-342900">
              <a:buFont typeface="Arial" panose="020B0604020202020204" pitchFamily="34" charset="0"/>
              <a:buChar char="•"/>
            </a:pPr>
            <a:r>
              <a:rPr lang="sv-SE"/>
              <a:t>Vi har släppt barnfattigdomsrapporter sedan 2002, såväl kvantitativa som kvalitativa rapporter.</a:t>
            </a:r>
          </a:p>
          <a:p>
            <a:endParaRPr lang="sv-SE"/>
          </a:p>
          <a:p>
            <a:pPr marL="342900" indent="-342900">
              <a:buFont typeface="Arial" panose="020B0604020202020204" pitchFamily="34" charset="0"/>
              <a:buChar char="•"/>
            </a:pPr>
            <a:r>
              <a:rPr lang="sv-SE"/>
              <a:t>Vår ”klassiska” barnfattigdomsrapport följer barnfattigdomens utveckling från 90-talet. </a:t>
            </a:r>
          </a:p>
          <a:p>
            <a:pPr marL="342900" indent="-342900">
              <a:buFont typeface="Arial" panose="020B0604020202020204" pitchFamily="34" charset="0"/>
              <a:buChar char="•"/>
            </a:pPr>
            <a:endParaRPr lang="sv-SE"/>
          </a:p>
          <a:p>
            <a:pPr marL="342900" indent="-342900">
              <a:buFont typeface="Arial" panose="020B0604020202020204" pitchFamily="34" charset="0"/>
              <a:buChar char="•"/>
            </a:pPr>
            <a:r>
              <a:rPr lang="sv-SE"/>
              <a:t>Årets rapport är framtagen av seniorprofessor Tapio Salonen och Rädda Barnens rådgivare Samira Abutaleb Rosenlundh.</a:t>
            </a:r>
          </a:p>
          <a:p>
            <a:endParaRPr lang="sv-SE"/>
          </a:p>
        </p:txBody>
      </p:sp>
      <p:sp>
        <p:nvSpPr>
          <p:cNvPr id="3" name="Rubrik 2">
            <a:extLst>
              <a:ext uri="{FF2B5EF4-FFF2-40B4-BE49-F238E27FC236}">
                <a16:creationId xmlns:a16="http://schemas.microsoft.com/office/drawing/2014/main" id="{2FC360C8-351B-44CC-C21D-6515E766389F}"/>
              </a:ext>
            </a:extLst>
          </p:cNvPr>
          <p:cNvSpPr>
            <a:spLocks noGrp="1"/>
          </p:cNvSpPr>
          <p:nvPr>
            <p:ph type="title"/>
          </p:nvPr>
        </p:nvSpPr>
        <p:spPr>
          <a:xfrm>
            <a:off x="811733" y="388307"/>
            <a:ext cx="9548419" cy="1157133"/>
          </a:xfrm>
        </p:spPr>
        <p:txBody>
          <a:bodyPr>
            <a:normAutofit fontScale="90000"/>
          </a:bodyPr>
          <a:lstStyle/>
          <a:p>
            <a:r>
              <a:rPr lang="sv-SE"/>
              <a:t>Bakgrund om Rädda Barnens barnfattigdomsrapporter </a:t>
            </a:r>
          </a:p>
        </p:txBody>
      </p:sp>
      <p:sp>
        <p:nvSpPr>
          <p:cNvPr id="4" name="Platshållare för datum 3">
            <a:extLst>
              <a:ext uri="{FF2B5EF4-FFF2-40B4-BE49-F238E27FC236}">
                <a16:creationId xmlns:a16="http://schemas.microsoft.com/office/drawing/2014/main" id="{B79E91D3-9ADD-506F-6090-F2C20ED53CCE}"/>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AF975F92-49DD-7869-D787-61536ED261EE}"/>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BC45E7DF-6F27-3B39-84FE-740D9C247305}"/>
              </a:ext>
            </a:extLst>
          </p:cNvPr>
          <p:cNvSpPr>
            <a:spLocks noGrp="1"/>
          </p:cNvSpPr>
          <p:nvPr>
            <p:ph type="sldNum" sz="quarter" idx="12"/>
          </p:nvPr>
        </p:nvSpPr>
        <p:spPr/>
        <p:txBody>
          <a:bodyPr/>
          <a:lstStyle/>
          <a:p>
            <a:fld id="{BF413B3B-BFB3-42E3-B409-FAAF558C2ACC}" type="slidenum">
              <a:rPr lang="en-UK" smtClean="0"/>
              <a:pPr/>
              <a:t>7</a:t>
            </a:fld>
            <a:endParaRPr lang="en-UK"/>
          </a:p>
        </p:txBody>
      </p:sp>
      <p:grpSp>
        <p:nvGrpSpPr>
          <p:cNvPr id="7" name="Group 6">
            <a:extLst>
              <a:ext uri="{FF2B5EF4-FFF2-40B4-BE49-F238E27FC236}">
                <a16:creationId xmlns:a16="http://schemas.microsoft.com/office/drawing/2014/main" id="{7EFE0C3E-4D71-6E93-3B30-E26160956C53}"/>
              </a:ext>
            </a:extLst>
          </p:cNvPr>
          <p:cNvGrpSpPr/>
          <p:nvPr/>
        </p:nvGrpSpPr>
        <p:grpSpPr>
          <a:xfrm>
            <a:off x="7019378" y="1091412"/>
            <a:ext cx="4847859" cy="4589496"/>
            <a:chOff x="481768" y="-1106847"/>
            <a:chExt cx="6246323" cy="5913429"/>
          </a:xfrm>
        </p:grpSpPr>
        <p:pic>
          <p:nvPicPr>
            <p:cNvPr id="8" name="Bildobjekt 3">
              <a:extLst>
                <a:ext uri="{FF2B5EF4-FFF2-40B4-BE49-F238E27FC236}">
                  <a16:creationId xmlns:a16="http://schemas.microsoft.com/office/drawing/2014/main" id="{42EA14A0-A83E-373E-80A6-8C94A81A78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164" y="-1106847"/>
              <a:ext cx="2066020" cy="2937989"/>
            </a:xfrm>
            <a:prstGeom prst="rect">
              <a:avLst/>
            </a:prstGeom>
          </p:spPr>
        </p:pic>
        <p:pic>
          <p:nvPicPr>
            <p:cNvPr id="9" name="Bildobjekt 6">
              <a:extLst>
                <a:ext uri="{FF2B5EF4-FFF2-40B4-BE49-F238E27FC236}">
                  <a16:creationId xmlns:a16="http://schemas.microsoft.com/office/drawing/2014/main" id="{5CD8E6C0-093D-8EB4-8FFB-B19F350724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0139" y="-1099303"/>
              <a:ext cx="2071932" cy="2922904"/>
            </a:xfrm>
            <a:prstGeom prst="rect">
              <a:avLst/>
            </a:prstGeom>
          </p:spPr>
        </p:pic>
        <p:pic>
          <p:nvPicPr>
            <p:cNvPr id="10" name="Platshållare för innehåll 9">
              <a:extLst>
                <a:ext uri="{FF2B5EF4-FFF2-40B4-BE49-F238E27FC236}">
                  <a16:creationId xmlns:a16="http://schemas.microsoft.com/office/drawing/2014/main" id="{BB626A12-63BE-8EC5-6260-5C236291F6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768" y="1845632"/>
              <a:ext cx="2105416" cy="2960950"/>
            </a:xfrm>
            <a:prstGeom prst="rect">
              <a:avLst/>
            </a:prstGeom>
          </p:spPr>
        </p:pic>
        <p:pic>
          <p:nvPicPr>
            <p:cNvPr id="11" name="Platshållare för innehåll 4">
              <a:extLst>
                <a:ext uri="{FF2B5EF4-FFF2-40B4-BE49-F238E27FC236}">
                  <a16:creationId xmlns:a16="http://schemas.microsoft.com/office/drawing/2014/main" id="{574AF065-3526-AE42-5E06-BA0802821F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2072" y="-1099303"/>
              <a:ext cx="2066019" cy="2922904"/>
            </a:xfrm>
            <a:prstGeom prst="rect">
              <a:avLst/>
            </a:prstGeom>
          </p:spPr>
        </p:pic>
        <p:pic>
          <p:nvPicPr>
            <p:cNvPr id="12" name="Bildobjekt 7">
              <a:extLst>
                <a:ext uri="{FF2B5EF4-FFF2-40B4-BE49-F238E27FC236}">
                  <a16:creationId xmlns:a16="http://schemas.microsoft.com/office/drawing/2014/main" id="{7114340F-BC28-C0FC-E52A-2F7BCA3FB4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22013" y="1844269"/>
              <a:ext cx="2105416" cy="2957830"/>
            </a:xfrm>
            <a:prstGeom prst="rect">
              <a:avLst/>
            </a:prstGeom>
          </p:spPr>
        </p:pic>
      </p:grpSp>
      <p:pic>
        <p:nvPicPr>
          <p:cNvPr id="16" name="Bildobjekt 15">
            <a:extLst>
              <a:ext uri="{FF2B5EF4-FFF2-40B4-BE49-F238E27FC236}">
                <a16:creationId xmlns:a16="http://schemas.microsoft.com/office/drawing/2014/main" id="{700A932F-61CA-23A7-3F7B-122FD13E6931}"/>
              </a:ext>
            </a:extLst>
          </p:cNvPr>
          <p:cNvPicPr>
            <a:picLocks noChangeAspect="1"/>
          </p:cNvPicPr>
          <p:nvPr/>
        </p:nvPicPr>
        <p:blipFill>
          <a:blip r:embed="rId8"/>
          <a:stretch>
            <a:fillRect/>
          </a:stretch>
        </p:blipFill>
        <p:spPr>
          <a:xfrm>
            <a:off x="10236884" y="3365774"/>
            <a:ext cx="1630354" cy="2313117"/>
          </a:xfrm>
          <a:prstGeom prst="rect">
            <a:avLst/>
          </a:prstGeom>
        </p:spPr>
      </p:pic>
    </p:spTree>
    <p:extLst>
      <p:ext uri="{BB962C8B-B14F-4D97-AF65-F5344CB8AC3E}">
        <p14:creationId xmlns:p14="http://schemas.microsoft.com/office/powerpoint/2010/main" val="200031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E22377E-A925-6488-DE3C-9C7671E4A91B}"/>
              </a:ext>
            </a:extLst>
          </p:cNvPr>
          <p:cNvSpPr>
            <a:spLocks noGrp="1"/>
          </p:cNvSpPr>
          <p:nvPr>
            <p:ph idx="1"/>
          </p:nvPr>
        </p:nvSpPr>
        <p:spPr>
          <a:xfrm>
            <a:off x="832105" y="1741066"/>
            <a:ext cx="5536612" cy="4476750"/>
          </a:xfrm>
        </p:spPr>
        <p:txBody>
          <a:bodyPr vert="horz" lIns="91440" tIns="45720" rIns="91440" bIns="45720" rtlCol="0" anchor="t">
            <a:normAutofit fontScale="77500" lnSpcReduction="20000"/>
          </a:bodyPr>
          <a:lstStyle/>
          <a:p>
            <a:r>
              <a:rPr lang="sv-SE" b="1"/>
              <a:t>Absolut fattigdom </a:t>
            </a:r>
            <a:r>
              <a:rPr lang="sv-SE"/>
              <a:t>innebär att hushållet inte har råd att täcka grundläggande levnadsomkostnader.</a:t>
            </a:r>
          </a:p>
          <a:p>
            <a:endParaRPr lang="sv-SE"/>
          </a:p>
          <a:p>
            <a:r>
              <a:rPr lang="sv-SE" b="1"/>
              <a:t>Relativ fattigdom </a:t>
            </a:r>
            <a:r>
              <a:rPr lang="sv-SE"/>
              <a:t>innebär att hushållets inkomster är betydligt lägre än majoritetens.</a:t>
            </a:r>
          </a:p>
          <a:p>
            <a:endParaRPr lang="sv-SE"/>
          </a:p>
          <a:p>
            <a:r>
              <a:rPr lang="sv-SE"/>
              <a:t>Rädda Barnen mäter barnfattigdom genom:</a:t>
            </a:r>
          </a:p>
          <a:p>
            <a:pPr marL="342900" indent="-342900">
              <a:buFont typeface="Arial" panose="020B0604020202020204" pitchFamily="34" charset="0"/>
              <a:buChar char="•"/>
            </a:pPr>
            <a:r>
              <a:rPr lang="sv-SE"/>
              <a:t>Barn i familjer med försörjningsstödet och/eller</a:t>
            </a:r>
          </a:p>
          <a:p>
            <a:pPr marL="342900" indent="-342900">
              <a:buFont typeface="Arial" panose="020B0604020202020204" pitchFamily="34" charset="0"/>
              <a:buChar char="•"/>
            </a:pPr>
            <a:r>
              <a:rPr lang="sv-SE"/>
              <a:t>Barn i familjer med låg inkomststandard (SCB:s mått på absolut fattigdom)</a:t>
            </a:r>
          </a:p>
          <a:p>
            <a:pPr marL="342900" indent="-342900">
              <a:buFontTx/>
              <a:buChar char="-"/>
            </a:pPr>
            <a:endParaRPr lang="sv-SE"/>
          </a:p>
          <a:p>
            <a:r>
              <a:rPr lang="sv-SE"/>
              <a:t>Våra tidigare rapporter visar att barnfattigdomen har minskat långsamt mellan 2000 och 2019.  </a:t>
            </a:r>
          </a:p>
          <a:p>
            <a:endParaRPr lang="sv-SE"/>
          </a:p>
          <a:p>
            <a:endParaRPr lang="sv-SE"/>
          </a:p>
          <a:p>
            <a:endParaRPr lang="sv-SE"/>
          </a:p>
          <a:p>
            <a:endParaRPr lang="sv-SE"/>
          </a:p>
        </p:txBody>
      </p:sp>
      <p:sp>
        <p:nvSpPr>
          <p:cNvPr id="3" name="Rubrik 2">
            <a:extLst>
              <a:ext uri="{FF2B5EF4-FFF2-40B4-BE49-F238E27FC236}">
                <a16:creationId xmlns:a16="http://schemas.microsoft.com/office/drawing/2014/main" id="{0BE05142-CB37-4D54-70FA-6EC806D75457}"/>
              </a:ext>
            </a:extLst>
          </p:cNvPr>
          <p:cNvSpPr>
            <a:spLocks noGrp="1"/>
          </p:cNvSpPr>
          <p:nvPr>
            <p:ph type="title"/>
          </p:nvPr>
        </p:nvSpPr>
        <p:spPr/>
        <p:txBody>
          <a:bodyPr>
            <a:normAutofit/>
          </a:bodyPr>
          <a:lstStyle/>
          <a:p>
            <a:r>
              <a:rPr lang="sv-SE"/>
              <a:t>Vad är barnfattigdom?</a:t>
            </a:r>
          </a:p>
        </p:txBody>
      </p:sp>
      <p:sp>
        <p:nvSpPr>
          <p:cNvPr id="4" name="Platshållare för datum 3">
            <a:extLst>
              <a:ext uri="{FF2B5EF4-FFF2-40B4-BE49-F238E27FC236}">
                <a16:creationId xmlns:a16="http://schemas.microsoft.com/office/drawing/2014/main" id="{5EF42DCA-0D8F-70C6-A0A6-A5E21CFAB586}"/>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Platshållare för sidfot 4">
            <a:extLst>
              <a:ext uri="{FF2B5EF4-FFF2-40B4-BE49-F238E27FC236}">
                <a16:creationId xmlns:a16="http://schemas.microsoft.com/office/drawing/2014/main" id="{22C3113A-0ED4-A8D4-D9CF-C87F95738702}"/>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8C2CB7A9-E62A-E4BE-8452-3CF6FFD90A9D}"/>
              </a:ext>
            </a:extLst>
          </p:cNvPr>
          <p:cNvSpPr>
            <a:spLocks noGrp="1"/>
          </p:cNvSpPr>
          <p:nvPr>
            <p:ph type="sldNum" sz="quarter" idx="12"/>
          </p:nvPr>
        </p:nvSpPr>
        <p:spPr/>
        <p:txBody>
          <a:bodyPr/>
          <a:lstStyle/>
          <a:p>
            <a:fld id="{BF413B3B-BFB3-42E3-B409-FAAF558C2ACC}" type="slidenum">
              <a:rPr lang="en-UK" smtClean="0"/>
              <a:pPr/>
              <a:t>8</a:t>
            </a:fld>
            <a:endParaRPr lang="en-UK"/>
          </a:p>
        </p:txBody>
      </p:sp>
      <p:pic>
        <p:nvPicPr>
          <p:cNvPr id="8" name="Bildobjekt 7" descr="En bild som visar Människoansikte, person, inomhus, klädsel&#10;&#10;AI-genererat innehåll kan vara felaktigt.">
            <a:extLst>
              <a:ext uri="{FF2B5EF4-FFF2-40B4-BE49-F238E27FC236}">
                <a16:creationId xmlns:a16="http://schemas.microsoft.com/office/drawing/2014/main" id="{6D2BD8AE-FB10-1288-2FD5-359351FD8E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53726" y="0"/>
            <a:ext cx="5438274" cy="6275860"/>
          </a:xfrm>
          <a:prstGeom prst="rect">
            <a:avLst/>
          </a:prstGeom>
        </p:spPr>
      </p:pic>
    </p:spTree>
    <p:extLst>
      <p:ext uri="{BB962C8B-B14F-4D97-AF65-F5344CB8AC3E}">
        <p14:creationId xmlns:p14="http://schemas.microsoft.com/office/powerpoint/2010/main" val="358079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1D3801-7DC5-F14F-713A-F6596D746354}"/>
              </a:ext>
            </a:extLst>
          </p:cNvPr>
          <p:cNvSpPr>
            <a:spLocks noGrp="1"/>
          </p:cNvSpPr>
          <p:nvPr>
            <p:ph idx="1"/>
          </p:nvPr>
        </p:nvSpPr>
        <p:spPr>
          <a:xfrm>
            <a:off x="6267318" y="1731677"/>
            <a:ext cx="5541097" cy="4476750"/>
          </a:xfrm>
        </p:spPr>
        <p:txBody>
          <a:bodyPr vert="horz" lIns="91440" tIns="45720" rIns="91440" bIns="45720" rtlCol="0" anchor="t">
            <a:normAutofit fontScale="92500" lnSpcReduction="20000"/>
          </a:bodyPr>
          <a:lstStyle/>
          <a:p>
            <a:r>
              <a:rPr lang="sv-SE" b="1"/>
              <a:t>Grupper som inte syns i statistiken då de inte är folkbokförda i Sverige: </a:t>
            </a:r>
          </a:p>
          <a:p>
            <a:pPr marL="342900" indent="-342900">
              <a:buFont typeface="Arial" panose="020B0604020202020204" pitchFamily="34" charset="0"/>
              <a:buChar char="•"/>
            </a:pPr>
            <a:r>
              <a:rPr lang="sv-SE" sz="2200" i="1"/>
              <a:t>A</a:t>
            </a:r>
            <a:r>
              <a:rPr lang="sv-SE" sz="2200"/>
              <a:t>sylsökande</a:t>
            </a:r>
          </a:p>
          <a:p>
            <a:pPr marL="342900" indent="-342900">
              <a:buFont typeface="Arial" panose="020B0604020202020204" pitchFamily="34" charset="0"/>
              <a:buChar char="•"/>
            </a:pPr>
            <a:r>
              <a:rPr lang="sv-SE" sz="2200"/>
              <a:t>Ukrainska medborgare som kom till Sverige innan 2024 och vistas med uppehållstillstånd utifrån EU:s massflyktsdirektiv</a:t>
            </a:r>
          </a:p>
          <a:p>
            <a:pPr marL="342900" indent="-342900">
              <a:buFont typeface="Arial" panose="020B0604020202020204" pitchFamily="34" charset="0"/>
              <a:buChar char="•"/>
            </a:pPr>
            <a:r>
              <a:rPr lang="sv-SE" sz="2200"/>
              <a:t>Barnfamiljer utan nödvändiga tillstånd (så kallade papperslösa)</a:t>
            </a:r>
          </a:p>
          <a:p>
            <a:pPr marL="342900" indent="-342900">
              <a:buFont typeface="Arial" panose="020B0604020202020204" pitchFamily="34" charset="0"/>
              <a:buChar char="•"/>
            </a:pPr>
            <a:r>
              <a:rPr lang="sv-SE" sz="2200"/>
              <a:t>EU-migranter</a:t>
            </a:r>
          </a:p>
          <a:p>
            <a:endParaRPr lang="sv-SE" sz="2200"/>
          </a:p>
          <a:p>
            <a:r>
              <a:rPr lang="sv-SE" sz="2200" b="1"/>
              <a:t>Andra grupper som inte syns i statistiken: </a:t>
            </a:r>
          </a:p>
          <a:p>
            <a:pPr marL="342900" indent="-342900">
              <a:buFont typeface="Arial" panose="020B0604020202020204" pitchFamily="34" charset="0"/>
              <a:buChar char="•"/>
            </a:pPr>
            <a:r>
              <a:rPr lang="sv-SE" sz="2200"/>
              <a:t>Barn i familjer med löneutmätning från Kronofogden</a:t>
            </a:r>
            <a:endParaRPr lang="en-US" sz="2200"/>
          </a:p>
        </p:txBody>
      </p:sp>
      <p:sp>
        <p:nvSpPr>
          <p:cNvPr id="3" name="Title 2">
            <a:extLst>
              <a:ext uri="{FF2B5EF4-FFF2-40B4-BE49-F238E27FC236}">
                <a16:creationId xmlns:a16="http://schemas.microsoft.com/office/drawing/2014/main" id="{814C21E9-28C9-97B4-C974-E5D4D289B54D}"/>
              </a:ext>
            </a:extLst>
          </p:cNvPr>
          <p:cNvSpPr>
            <a:spLocks noGrp="1"/>
          </p:cNvSpPr>
          <p:nvPr>
            <p:ph type="title"/>
          </p:nvPr>
        </p:nvSpPr>
        <p:spPr>
          <a:xfrm>
            <a:off x="6299402" y="576108"/>
            <a:ext cx="5541097" cy="905256"/>
          </a:xfrm>
        </p:spPr>
        <p:txBody>
          <a:bodyPr>
            <a:normAutofit fontScale="90000"/>
          </a:bodyPr>
          <a:lstStyle/>
          <a:p>
            <a:r>
              <a:rPr lang="sv-SE" noProof="0"/>
              <a:t>Vilka barn fångas inte upp i statistiken? </a:t>
            </a:r>
          </a:p>
        </p:txBody>
      </p:sp>
      <p:sp>
        <p:nvSpPr>
          <p:cNvPr id="4" name="Date Placeholder 3">
            <a:extLst>
              <a:ext uri="{FF2B5EF4-FFF2-40B4-BE49-F238E27FC236}">
                <a16:creationId xmlns:a16="http://schemas.microsoft.com/office/drawing/2014/main" id="{E455D35F-B0C1-4F47-046B-46405A9EA46C}"/>
              </a:ext>
            </a:extLst>
          </p:cNvPr>
          <p:cNvSpPr>
            <a:spLocks noGrp="1"/>
          </p:cNvSpPr>
          <p:nvPr>
            <p:ph type="dt" sz="half" idx="10"/>
          </p:nvPr>
        </p:nvSpPr>
        <p:spPr/>
        <p:txBody>
          <a:bodyPr/>
          <a:lstStyle/>
          <a:p>
            <a:fld id="{4DB84A28-1971-4624-8B1B-676B387347F7}" type="datetime1">
              <a:rPr lang="sv-SE" smtClean="0"/>
              <a:t>2026-04-23</a:t>
            </a:fld>
            <a:endParaRPr lang="en-UK"/>
          </a:p>
        </p:txBody>
      </p:sp>
      <p:sp>
        <p:nvSpPr>
          <p:cNvPr id="5" name="Footer Placeholder 4">
            <a:extLst>
              <a:ext uri="{FF2B5EF4-FFF2-40B4-BE49-F238E27FC236}">
                <a16:creationId xmlns:a16="http://schemas.microsoft.com/office/drawing/2014/main" id="{0435985D-33FD-94FE-0942-A44901226A91}"/>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4D4A6A57-C9D4-8136-F87C-03C05B6B0A91}"/>
              </a:ext>
            </a:extLst>
          </p:cNvPr>
          <p:cNvSpPr>
            <a:spLocks noGrp="1"/>
          </p:cNvSpPr>
          <p:nvPr>
            <p:ph type="sldNum" sz="quarter" idx="12"/>
          </p:nvPr>
        </p:nvSpPr>
        <p:spPr/>
        <p:txBody>
          <a:bodyPr/>
          <a:lstStyle/>
          <a:p>
            <a:fld id="{BF413B3B-BFB3-42E3-B409-FAAF558C2ACC}" type="slidenum">
              <a:rPr lang="en-UK" smtClean="0"/>
              <a:pPr/>
              <a:t>9</a:t>
            </a:fld>
            <a:endParaRPr lang="en-UK"/>
          </a:p>
        </p:txBody>
      </p:sp>
      <p:pic>
        <p:nvPicPr>
          <p:cNvPr id="8" name="Bildobjekt 7" descr="En bild som visar utomhus, vatten, snö, surfing&#10;&#10;AI-genererat innehåll kan vara felaktigt.">
            <a:extLst>
              <a:ext uri="{FF2B5EF4-FFF2-40B4-BE49-F238E27FC236}">
                <a16:creationId xmlns:a16="http://schemas.microsoft.com/office/drawing/2014/main" id="{010D24E5-4368-FC40-D056-4973368A5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59" y="-1025686"/>
            <a:ext cx="5541097" cy="7359269"/>
          </a:xfrm>
          <a:prstGeom prst="rect">
            <a:avLst/>
          </a:prstGeom>
        </p:spPr>
      </p:pic>
    </p:spTree>
    <p:extLst>
      <p:ext uri="{BB962C8B-B14F-4D97-AF65-F5344CB8AC3E}">
        <p14:creationId xmlns:p14="http://schemas.microsoft.com/office/powerpoint/2010/main" val="1542459238"/>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fdad23-97d9-4091-8060-57eb2dd64b2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54EB976BC4E54CB1676F05C637F8D0" ma:contentTypeVersion="11" ma:contentTypeDescription="Create a new document." ma:contentTypeScope="" ma:versionID="4fc0573fe96e9f06bdd7ed8c2fb64bd9">
  <xsd:schema xmlns:xsd="http://www.w3.org/2001/XMLSchema" xmlns:xs="http://www.w3.org/2001/XMLSchema" xmlns:p="http://schemas.microsoft.com/office/2006/metadata/properties" xmlns:ns2="89fdad23-97d9-4091-8060-57eb2dd64b20" targetNamespace="http://schemas.microsoft.com/office/2006/metadata/properties" ma:root="true" ma:fieldsID="436c8aabb930df895883a380b9996da1" ns2:_="">
    <xsd:import namespace="89fdad23-97d9-4091-8060-57eb2dd64b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fdad23-97d9-4091-8060-57eb2dd64b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2.xml><?xml version="1.0" encoding="utf-8"?>
<ds:datastoreItem xmlns:ds="http://schemas.openxmlformats.org/officeDocument/2006/customXml" ds:itemID="{EC100087-3BD2-44B1-A0B4-40D3B21AFA4C}">
  <ds:schemaRefs>
    <ds:schemaRef ds:uri="89fdad23-97d9-4091-8060-57eb2dd64b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71278CA-04EA-486A-8606-A111E7F50AF1}">
  <ds:schemaRefs>
    <ds:schemaRef ds:uri="89fdad23-97d9-4091-8060-57eb2dd64b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b51482f-3a46-4168-9d2f-51a1bf3cb1a4}" enabled="1" method="Privileged" siteId="{37ef3d19-1651-4452-b761-dc2414bf0416}" removed="0"/>
</clbl:labelList>
</file>

<file path=docProps/app.xml><?xml version="1.0" encoding="utf-8"?>
<Properties xmlns="http://schemas.openxmlformats.org/officeDocument/2006/extended-properties" xmlns:vt="http://schemas.openxmlformats.org/officeDocument/2006/docPropsVTypes">
  <Template>Powerpointmall_SV_2024</Template>
  <TotalTime>0</TotalTime>
  <Words>9701</Words>
  <Application>Microsoft Office PowerPoint</Application>
  <PresentationFormat>Bredbild</PresentationFormat>
  <Paragraphs>917</Paragraphs>
  <Slides>53</Slides>
  <Notes>45</Notes>
  <HiddenSlides>5</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53</vt:i4>
      </vt:variant>
    </vt:vector>
  </HeadingPairs>
  <TitlesOfParts>
    <vt:vector size="62" baseType="lpstr">
      <vt:lpstr>Aptos</vt:lpstr>
      <vt:lpstr>Arial</vt:lpstr>
      <vt:lpstr>Calibri</vt:lpstr>
      <vt:lpstr>Gill Sans Infant Std</vt:lpstr>
      <vt:lpstr>Lato</vt:lpstr>
      <vt:lpstr>Oswald Medium</vt:lpstr>
      <vt:lpstr>Symbol</vt:lpstr>
      <vt:lpstr>Wingdings</vt:lpstr>
      <vt:lpstr>Save the Children Theme</vt:lpstr>
      <vt:lpstr>PowerPoint-presentation</vt:lpstr>
      <vt:lpstr>PowerPoint-presentation</vt:lpstr>
      <vt:lpstr>Barns beskrivningar av ekonomiska svårigheter i Rädda Barnens verksamheter  </vt:lpstr>
      <vt:lpstr>Agenda</vt:lpstr>
      <vt:lpstr>Hur ser barnfattigdomen ut i Sverige idag?</vt:lpstr>
      <vt:lpstr>PowerPoint-presentation</vt:lpstr>
      <vt:lpstr>Bakgrund om Rädda Barnens barnfattigdomsrapporter </vt:lpstr>
      <vt:lpstr>Vad är barnfattigdom?</vt:lpstr>
      <vt:lpstr>Vilka barn fångas inte upp i statistiken? </vt:lpstr>
      <vt:lpstr>Konsekvenser av barnfattigdom</vt:lpstr>
      <vt:lpstr>PowerPoint-presentation</vt:lpstr>
      <vt:lpstr>Barnrättsperspektivet som central utgångspunkt</vt:lpstr>
      <vt:lpstr> Vad menas med barnfattigdom ur ett barnrättsperspektiv? </vt:lpstr>
      <vt:lpstr>PowerPoint-presentation</vt:lpstr>
      <vt:lpstr>Från pandemi till inflation</vt:lpstr>
      <vt:lpstr>Civilsamhällets larmrapporter – de mest utsatta får det sämre</vt:lpstr>
      <vt:lpstr>Rädda Barnens upptäckt</vt:lpstr>
      <vt:lpstr>PowerPoint-presentation</vt:lpstr>
      <vt:lpstr>PowerPoint-presentation</vt:lpstr>
      <vt:lpstr>Vad är riksnormen?</vt:lpstr>
      <vt:lpstr>Riksnormens utformning </vt:lpstr>
      <vt:lpstr>Konsekvenserna är dubbla</vt:lpstr>
      <vt:lpstr>PowerPoint-presentation</vt:lpstr>
      <vt:lpstr>PowerPoint-presentation</vt:lpstr>
      <vt:lpstr>PowerPoint-presentation</vt:lpstr>
      <vt:lpstr>Barnfattigdomen ökar från 2022</vt:lpstr>
      <vt:lpstr>Barnfattigdomens utveckling 2019-2023 </vt:lpstr>
      <vt:lpstr>PowerPoint-presentation</vt:lpstr>
      <vt:lpstr>Ekonomisk utsatthet bland utrikesfödda barn efter antal år i Sverige </vt:lpstr>
      <vt:lpstr>PowerPoint-presentation</vt:lpstr>
      <vt:lpstr>Regionala skillnader</vt:lpstr>
      <vt:lpstr>PowerPoint-presentation</vt:lpstr>
      <vt:lpstr>PowerPoint-presentation</vt:lpstr>
      <vt:lpstr>PowerPoint-presentation</vt:lpstr>
      <vt:lpstr>Stadsdelar – Stockholm</vt:lpstr>
      <vt:lpstr>Stadsdelar – Göteborg</vt:lpstr>
      <vt:lpstr>Stadsdelar – Malmö </vt:lpstr>
      <vt:lpstr>Utrymme för lokala siffror</vt:lpstr>
      <vt:lpstr>PowerPoint-presentation</vt:lpstr>
      <vt:lpstr>Ekonomiska hinder  påverkar barnens behov</vt:lpstr>
      <vt:lpstr>Hälften oroliga för sin försörjning och hur det påverkar barnen </vt:lpstr>
      <vt:lpstr>Var fjärde klarar som allra mest 500 kronor i ökad utgift</vt:lpstr>
      <vt:lpstr>Att äta sig mätt </vt:lpstr>
      <vt:lpstr>Våra slutsatser från undersökningen Barnfamiljers ekonomiska svårigheter 2026 </vt:lpstr>
      <vt:lpstr>PowerPoint-presentation</vt:lpstr>
      <vt:lpstr>Slutsatser</vt:lpstr>
      <vt:lpstr>Politiska krav på regering och riksdag</vt:lpstr>
      <vt:lpstr>Politiska krav kommuner &amp; regioner</vt:lpstr>
      <vt:lpstr>PowerPoint-presentation</vt:lpstr>
      <vt:lpstr>Skriv under mot barnfattigdom </vt:lpstr>
      <vt:lpstr>PowerPoint-presentation</vt:lpstr>
      <vt:lpstr>Vårt barnfattigdomsmått: Så skiljer det sig från SCB:s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Ekström, Lisa</dc:creator>
  <cp:lastModifiedBy>Ekström, Lisa</cp:lastModifiedBy>
  <cp:revision>1</cp:revision>
  <dcterms:created xsi:type="dcterms:W3CDTF">2025-10-10T09:09:14Z</dcterms:created>
  <dcterms:modified xsi:type="dcterms:W3CDTF">2026-04-23T13:44:19Z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0x0101006454EB976BC4E54CB1676F05C637F8D0</vt:lpwstr>
  </property>
  <property fmtid="{D5CDD505-2E9C-101B-9397-08002B2CF9AE}" pid="3" name="SC Sweden Topic">
    <vt:lpwstr/>
  </property>
  <property fmtid="{D5CDD505-2E9C-101B-9397-08002B2CF9AE}" pid="4" name="MediaServiceImageTags">
    <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469;#Grenstedt, Elisabet</vt:lpwstr>
  </property>
</Properties>
</file>