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0"/>
  </p:notesMasterIdLst>
  <p:handoutMasterIdLst>
    <p:handoutMasterId r:id="rId11"/>
  </p:handoutMasterIdLst>
  <p:sldIdLst>
    <p:sldId id="384" r:id="rId6"/>
    <p:sldId id="382" r:id="rId7"/>
    <p:sldId id="374" r:id="rId8"/>
    <p:sldId id="25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73" userDrawn="1">
          <p15:clr>
            <a:srgbClr val="A4A3A4"/>
          </p15:clr>
        </p15:guide>
        <p15:guide id="2" orient="horz" pos="738" userDrawn="1">
          <p15:clr>
            <a:srgbClr val="A4A3A4"/>
          </p15:clr>
        </p15:guide>
        <p15:guide id="3" orient="horz" pos="997" userDrawn="1">
          <p15:clr>
            <a:srgbClr val="A4A3A4"/>
          </p15:clr>
        </p15:guide>
        <p15:guide id="4" pos="7544" userDrawn="1">
          <p15:clr>
            <a:srgbClr val="A4A3A4"/>
          </p15:clr>
        </p15:guide>
        <p15:guide id="5" pos="127" userDrawn="1">
          <p15:clr>
            <a:srgbClr val="A4A3A4"/>
          </p15:clr>
        </p15:guide>
        <p15:guide id="6" pos="363" userDrawn="1">
          <p15:clr>
            <a:srgbClr val="A4A3A4"/>
          </p15:clr>
        </p15:guide>
        <p15:guide id="7" pos="383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0007"/>
    <a:srgbClr val="F60006"/>
    <a:srgbClr val="F1030A"/>
    <a:srgbClr val="ED0409"/>
    <a:srgbClr val="ED100C"/>
    <a:srgbClr val="ED1C10"/>
    <a:srgbClr val="ED1F13"/>
    <a:srgbClr val="EA1F17"/>
    <a:srgbClr val="E12417"/>
    <a:srgbClr val="DD2B1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FC9DFC-630C-4F02-9B89-BAB27E7AF3FD}" v="3" dt="2025-12-18T12:17:57.3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80" autoAdjust="0"/>
    <p:restoredTop sz="59633" autoAdjust="0"/>
  </p:normalViewPr>
  <p:slideViewPr>
    <p:cSldViewPr snapToGrid="0" showGuides="1">
      <p:cViewPr varScale="1">
        <p:scale>
          <a:sx n="35" d="100"/>
          <a:sy n="35" d="100"/>
        </p:scale>
        <p:origin x="1412" y="32"/>
      </p:cViewPr>
      <p:guideLst>
        <p:guide orient="horz" pos="3973"/>
        <p:guide orient="horz" pos="738"/>
        <p:guide orient="horz" pos="997"/>
        <p:guide pos="7544"/>
        <p:guide pos="127"/>
        <p:guide pos="363"/>
        <p:guide pos="3839"/>
      </p:guideLst>
    </p:cSldViewPr>
  </p:slideViewPr>
  <p:notesTextViewPr>
    <p:cViewPr>
      <p:scale>
        <a:sx n="100" d="100"/>
        <a:sy n="100" d="100"/>
      </p:scale>
      <p:origin x="0" y="-1296"/>
    </p:cViewPr>
  </p:notesTextViewPr>
  <p:sorterViewPr>
    <p:cViewPr>
      <p:scale>
        <a:sx n="200" d="100"/>
        <a:sy n="200" d="100"/>
      </p:scale>
      <p:origin x="0" y="0"/>
    </p:cViewPr>
  </p:sorterViewPr>
  <p:notesViewPr>
    <p:cSldViewPr snapToGrid="0" showGuides="1">
      <p:cViewPr varScale="1">
        <p:scale>
          <a:sx n="77" d="100"/>
          <a:sy n="77" d="100"/>
        </p:scale>
        <p:origin x="321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taleb Rosenlundh, Samira" userId="4696c8c2-ce5e-48d7-b539-d1df06673653" providerId="ADAL" clId="{02316C34-A2CF-4D72-B73E-079E35B19CEB}"/>
    <pc:docChg chg="mod modSld">
      <pc:chgData name="Abutaleb Rosenlundh, Samira" userId="4696c8c2-ce5e-48d7-b539-d1df06673653" providerId="ADAL" clId="{02316C34-A2CF-4D72-B73E-079E35B19CEB}" dt="2025-12-18T12:18:05.549" v="377" actId="20577"/>
      <pc:docMkLst>
        <pc:docMk/>
      </pc:docMkLst>
      <pc:sldChg chg="modSp mod modNotesTx">
        <pc:chgData name="Abutaleb Rosenlundh, Samira" userId="4696c8c2-ce5e-48d7-b539-d1df06673653" providerId="ADAL" clId="{02316C34-A2CF-4D72-B73E-079E35B19CEB}" dt="2025-12-18T12:18:05.549" v="377" actId="20577"/>
        <pc:sldMkLst>
          <pc:docMk/>
          <pc:sldMk cId="618043642" sldId="384"/>
        </pc:sldMkLst>
        <pc:spChg chg="mod">
          <ac:chgData name="Abutaleb Rosenlundh, Samira" userId="4696c8c2-ce5e-48d7-b539-d1df06673653" providerId="ADAL" clId="{02316C34-A2CF-4D72-B73E-079E35B19CEB}" dt="2025-12-18T12:18:05.549" v="377" actId="20577"/>
          <ac:spMkLst>
            <pc:docMk/>
            <pc:sldMk cId="618043642" sldId="384"/>
            <ac:spMk id="3" creationId="{0DE9B30B-F1B8-D4A0-A8D1-05B5714938C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0D6A37-291F-4E46-BB73-3B99CE153558}" type="datetimeFigureOut">
              <a:rPr lang="en-US" smtClean="0"/>
              <a:t>12/18/2025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B6E366-02D8-9240-8F65-12E2F8F2864D}" type="slidenum">
              <a:rPr lang="en-US" smtClean="0"/>
              <a:t>‹#›</a:t>
            </a:fld>
            <a:endParaRPr lang="en-US"/>
          </a:p>
        </p:txBody>
      </p:sp>
    </p:spTree>
    <p:extLst>
      <p:ext uri="{BB962C8B-B14F-4D97-AF65-F5344CB8AC3E}">
        <p14:creationId xmlns:p14="http://schemas.microsoft.com/office/powerpoint/2010/main" val="2786799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CCCD24-79A0-1B45-AEA8-F931F4D6188E}" type="datetimeFigureOut">
              <a:rPr lang="en-US" smtClean="0"/>
              <a:t>12/18/2025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FFF08-BA74-3E4E-B67B-CFCBDE5D9836}" type="slidenum">
              <a:rPr lang="en-US" smtClean="0"/>
              <a:t>‹#›</a:t>
            </a:fld>
            <a:endParaRPr lang="en-US"/>
          </a:p>
        </p:txBody>
      </p:sp>
    </p:spTree>
    <p:extLst>
      <p:ext uri="{BB962C8B-B14F-4D97-AF65-F5344CB8AC3E}">
        <p14:creationId xmlns:p14="http://schemas.microsoft.com/office/powerpoint/2010/main" val="155473884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solidFill>
                  <a:srgbClr val="000000"/>
                </a:solidFill>
                <a:effectLst/>
                <a:latin typeface="Open Sans" panose="020B0606030504020204" pitchFamily="34" charset="0"/>
              </a:rPr>
              <a:t>Cirka 10 000 barn har en hemlös förälder. Minst 5900 barn lever enligt Socialstyrelsens senaste kartläggning heltid eller växelvis med en förälder som är hemlös. (Alla kommuner har inte svarat på kartläggningen /har info så det finns också ett mörkertal)Siffran ska ses som ett </a:t>
            </a:r>
            <a:r>
              <a:rPr lang="sv-SE" b="0" i="0" dirty="0" err="1">
                <a:solidFill>
                  <a:srgbClr val="000000"/>
                </a:solidFill>
                <a:effectLst/>
                <a:latin typeface="Open Sans" panose="020B0606030504020204" pitchFamily="34" charset="0"/>
              </a:rPr>
              <a:t>miniumum</a:t>
            </a:r>
            <a:r>
              <a:rPr lang="sv-SE" b="0" i="0" dirty="0">
                <a:solidFill>
                  <a:srgbClr val="000000"/>
                </a:solidFill>
                <a:effectLst/>
                <a:latin typeface="Open Sans" panose="020B0606030504020204" pitchFamily="34" charset="0"/>
              </a:rPr>
              <a:t>. </a:t>
            </a:r>
          </a:p>
          <a:p>
            <a:endParaRPr lang="sv-SE" b="0" i="0" dirty="0">
              <a:solidFill>
                <a:srgbClr val="000000"/>
              </a:solidFill>
              <a:effectLst/>
              <a:latin typeface="Open Sans" panose="020B0606030504020204" pitchFamily="34" charset="0"/>
            </a:endParaRPr>
          </a:p>
          <a:p>
            <a:r>
              <a:rPr lang="sv-SE" b="0" i="0" dirty="0">
                <a:solidFill>
                  <a:srgbClr val="000000"/>
                </a:solidFill>
                <a:effectLst/>
                <a:latin typeface="Open Sans" panose="020B0606030504020204" pitchFamily="34" charset="0"/>
              </a:rPr>
              <a:t>I Sverige har vi länge varit vana vid att se sociala problem som en orsak till hemlöshet. Det vi sett under en längre tid i allt större utsträckning är att </a:t>
            </a:r>
            <a:r>
              <a:rPr lang="sv-SE" b="0" i="0" dirty="0" err="1">
                <a:solidFill>
                  <a:srgbClr val="000000"/>
                </a:solidFill>
                <a:effectLst/>
                <a:latin typeface="Open Sans" panose="020B0606030504020204" pitchFamily="34" charset="0"/>
              </a:rPr>
              <a:t>att</a:t>
            </a:r>
            <a:r>
              <a:rPr lang="sv-SE" b="0" i="0" dirty="0">
                <a:solidFill>
                  <a:srgbClr val="000000"/>
                </a:solidFill>
                <a:effectLst/>
                <a:latin typeface="Open Sans" panose="020B0606030504020204" pitchFamily="34" charset="0"/>
              </a:rPr>
              <a:t> </a:t>
            </a:r>
            <a:r>
              <a:rPr lang="sv-SE" b="1" i="0" dirty="0">
                <a:solidFill>
                  <a:srgbClr val="000000"/>
                </a:solidFill>
                <a:effectLst/>
                <a:latin typeface="Open Sans" panose="020B0606030504020204" pitchFamily="34" charset="0"/>
              </a:rPr>
              <a:t>människor utan annan problematik än en svag ekonomi drabbas av hemlöshet för att de inte kan ta sig in på bostadsmarknaden. Och där själva hemlösheten i sig leder till sociala problem. </a:t>
            </a:r>
          </a:p>
          <a:p>
            <a:endParaRPr lang="sv-SE" b="1" i="0" dirty="0">
              <a:solidFill>
                <a:srgbClr val="000000"/>
              </a:solidFill>
              <a:effectLst/>
              <a:latin typeface="Open Sans" panose="020B0606030504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b="1" dirty="0"/>
              <a:t>Det är samma grupper av barn som löper störst risk att växa upp i fattigdom i Sverige även löper störst risk att bli hemlösa – barn till ensamstående mammor och utlandsfödda föräldrar. Osäkra boendesituationer är i allt större utsträckning både en konsekvens av ekonomisk utsatthet och en orsak till att barn växer upp i fattigdom.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b="1"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sv-SE" b="1" dirty="0"/>
          </a:p>
          <a:p>
            <a:r>
              <a:rPr lang="sv-SE" b="0" i="0" dirty="0">
                <a:solidFill>
                  <a:srgbClr val="464547"/>
                </a:solidFill>
                <a:effectLst/>
                <a:latin typeface="markot"/>
              </a:rPr>
              <a:t>Man befinner sig till stor del på en marknad som är oreglerad. Man betalar ofta hyra svart och bor inneboende utan kontrakt eller bor på ställen där det är långt till skola och barnomsorg. Trångboddhet är vanligt. Det kan bo tre familjer i en trerummare,  hemlöshet tidigare främst har handlat om personer med missbruksproblematik, men i dag dominerar hushåll med svag ekonomi, där många är barnfamiljer </a:t>
            </a:r>
            <a:endParaRPr lang="sv-SE" dirty="0"/>
          </a:p>
          <a:p>
            <a:endParaRPr lang="sv-SE" dirty="0"/>
          </a:p>
          <a:p>
            <a:r>
              <a:rPr lang="sv-SE" b="1" dirty="0"/>
              <a:t>Det läggs ett orimligt stort ansvar på familjer själva att ordna bostäder. Sverige har en dysfunktionell bostadsmarknad. Staten behöver säkerställa ett tydligare utpekat ansvar för att garantera bostadsförsörjning och stöd till ekonomiskt utsatta barnfamiljer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b="1" dirty="0"/>
          </a:p>
          <a:p>
            <a:endParaRPr lang="sv-SE" b="1" i="0" dirty="0">
              <a:solidFill>
                <a:srgbClr val="000000"/>
              </a:solidFill>
              <a:effectLst/>
              <a:latin typeface="Open Sans" panose="020B0606030504020204" pitchFamily="34" charset="0"/>
            </a:endParaRPr>
          </a:p>
          <a:p>
            <a:endParaRPr lang="sv-SE" b="1" i="0" dirty="0">
              <a:solidFill>
                <a:srgbClr val="000000"/>
              </a:solidFill>
              <a:effectLst/>
              <a:latin typeface="Open Sans" panose="020B0606030504020204" pitchFamily="34" charset="0"/>
            </a:endParaRPr>
          </a:p>
          <a:p>
            <a:r>
              <a:rPr lang="sv-SE" b="1" dirty="0"/>
              <a:t>Staten har enligt art 27 ett ansvar att bistå föräldrarna, särskilt när det gäller bostad. </a:t>
            </a:r>
            <a:endParaRPr lang="sv-SE" b="1" i="0" dirty="0">
              <a:solidFill>
                <a:srgbClr val="000000"/>
              </a:solidFill>
              <a:effectLst/>
              <a:latin typeface="Open Sans" panose="020B0606030504020204" pitchFamily="34" charset="0"/>
            </a:endParaRPr>
          </a:p>
          <a:p>
            <a:endParaRPr lang="sv-SE" b="0" i="0" dirty="0">
              <a:solidFill>
                <a:srgbClr val="000000"/>
              </a:solidFill>
              <a:effectLst/>
              <a:latin typeface="Open Sans" panose="020B0606030504020204" pitchFamily="34" charset="0"/>
            </a:endParaRPr>
          </a:p>
          <a:p>
            <a:r>
              <a:rPr lang="sv-SE" b="1" dirty="0"/>
              <a:t>För barn</a:t>
            </a:r>
            <a:r>
              <a:rPr lang="sv-SE" b="1" i="0" dirty="0">
                <a:solidFill>
                  <a:schemeClr val="tx1"/>
                </a:solidFill>
                <a:effectLst/>
                <a:latin typeface="+mn-lt"/>
              </a:rPr>
              <a:t> </a:t>
            </a:r>
            <a:r>
              <a:rPr lang="sv-SE" b="0" i="0" dirty="0">
                <a:solidFill>
                  <a:srgbClr val="000000"/>
                </a:solidFill>
                <a:effectLst/>
                <a:latin typeface="Open Sans" panose="020B0606030504020204" pitchFamily="34" charset="0"/>
              </a:rPr>
              <a:t>Konsekvenserna är allvarliga: att inte ha ett stadigvarande hem begränsar barns möjlighet att:</a:t>
            </a:r>
          </a:p>
          <a:p>
            <a:pPr algn="l">
              <a:buFont typeface="Arial" panose="020B0604020202020204" pitchFamily="34" charset="0"/>
              <a:buChar char="•"/>
            </a:pPr>
            <a:r>
              <a:rPr lang="sv-SE" b="0" i="0" dirty="0">
                <a:solidFill>
                  <a:srgbClr val="000000"/>
                </a:solidFill>
                <a:effectLst/>
                <a:latin typeface="Open Sans" panose="020B0606030504020204" pitchFamily="34" charset="0"/>
              </a:rPr>
              <a:t>klara av skolan.</a:t>
            </a:r>
          </a:p>
          <a:p>
            <a:pPr algn="l">
              <a:buFont typeface="Arial" panose="020B0604020202020204" pitchFamily="34" charset="0"/>
              <a:buChar char="•"/>
            </a:pPr>
            <a:r>
              <a:rPr lang="sv-SE" b="0" i="0" dirty="0">
                <a:solidFill>
                  <a:srgbClr val="000000"/>
                </a:solidFill>
                <a:effectLst/>
                <a:latin typeface="Open Sans" panose="020B0606030504020204" pitchFamily="34" charset="0"/>
              </a:rPr>
              <a:t>ha en meningsfull fritid.</a:t>
            </a:r>
          </a:p>
          <a:p>
            <a:pPr algn="l">
              <a:buFont typeface="Arial" panose="020B0604020202020204" pitchFamily="34" charset="0"/>
              <a:buChar char="•"/>
            </a:pPr>
            <a:r>
              <a:rPr lang="sv-SE" b="0" i="0" dirty="0">
                <a:solidFill>
                  <a:srgbClr val="000000"/>
                </a:solidFill>
                <a:effectLst/>
                <a:latin typeface="Open Sans" panose="020B0606030504020204" pitchFamily="34" charset="0"/>
              </a:rPr>
              <a:t>skapa relationer.</a:t>
            </a:r>
          </a:p>
          <a:p>
            <a:pPr algn="l">
              <a:buFont typeface="Arial" panose="020B0604020202020204" pitchFamily="34" charset="0"/>
              <a:buChar char="•"/>
            </a:pPr>
            <a:r>
              <a:rPr lang="sv-SE" b="0" i="0" dirty="0">
                <a:solidFill>
                  <a:srgbClr val="000000"/>
                </a:solidFill>
                <a:effectLst/>
                <a:latin typeface="Open Sans" panose="020B0606030504020204" pitchFamily="34" charset="0"/>
              </a:rPr>
              <a:t>upprätthålla rutiner för mat, lek och vila.</a:t>
            </a:r>
          </a:p>
          <a:p>
            <a:pPr algn="l">
              <a:buFont typeface="Arial" panose="020B0604020202020204" pitchFamily="34" charset="0"/>
              <a:buChar char="•"/>
            </a:pPr>
            <a:endParaRPr lang="sv-SE" b="0" i="0" dirty="0">
              <a:solidFill>
                <a:srgbClr val="000000"/>
              </a:solidFill>
              <a:effectLst/>
              <a:latin typeface="Open Sans" panose="020B060603050402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b="1" dirty="0"/>
              <a:t>Socialtjänstens möjlighet eller resurser att ta hänsyn till barns bästa när man handlägger ärenden som handlar om bostadslöshet är mycket bristfällig. Familjer blir ofta hänvisade till tillfälliga boenden, härbärgen, ofta i miljöer som är helt olämpliga för barn och tvingas flytta runt ofta, ibland från natt till natt. Barn tvingas leva med en ständig oro för hur och var man ska bo, </a:t>
            </a:r>
            <a:endParaRPr lang="sv-SE" b="1" i="0" dirty="0">
              <a:solidFill>
                <a:srgbClr val="000000"/>
              </a:solidFill>
              <a:effectLst/>
              <a:latin typeface="Open Sans" panose="020B060603050402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sv-SE" b="0" i="0" dirty="0">
              <a:solidFill>
                <a:srgbClr val="000000"/>
              </a:solidFill>
              <a:effectLst/>
              <a:latin typeface="Open Sans" panose="020B0606030504020204" pitchFamily="34" charset="0"/>
            </a:endParaRPr>
          </a:p>
          <a:p>
            <a:pPr algn="l">
              <a:buFont typeface="Arial" panose="020B0604020202020204" pitchFamily="34" charset="0"/>
              <a:buNone/>
            </a:pPr>
            <a:endParaRPr lang="sv-SE" b="0" i="0" dirty="0">
              <a:solidFill>
                <a:srgbClr val="000000"/>
              </a:solidFill>
              <a:effectLst/>
              <a:latin typeface="Open Sans" panose="020B0606030504020204" pitchFamily="34" charset="0"/>
            </a:endParaRPr>
          </a:p>
          <a:p>
            <a:pPr algn="l">
              <a:buFont typeface="Arial" panose="020B0604020202020204" pitchFamily="34" charset="0"/>
              <a:buChar char="•"/>
            </a:pPr>
            <a:endParaRPr lang="sv-SE" b="0" i="0" dirty="0">
              <a:solidFill>
                <a:srgbClr val="000000"/>
              </a:solidFill>
              <a:effectLst/>
              <a:latin typeface="Open Sans" panose="020B0606030504020204" pitchFamily="34" charset="0"/>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b="1" dirty="0"/>
              <a:t>En stor andel av dem i så kallad akut hemlöshet. </a:t>
            </a:r>
          </a:p>
          <a:p>
            <a:endParaRPr lang="sv-SE" b="1" dirty="0"/>
          </a:p>
          <a:p>
            <a:r>
              <a:rPr lang="sv-SE" b="1" dirty="0"/>
              <a:t>En plats att kalla hemma: Talat med familjer som har blivit nekade stöd från socialtjänsten men som fortfarande räknas som hemlösa enligt Socialstyrelsens definition - familjer som bor inneboende eller hyr svart i andrahand. Dessa familjer saknar ofta juridiskt skydd och betalar orimligt höga hyror. Avsaknaden av hyreskontrakt innebär också att familjerna inte kan söka bostadsbidrag. Dessa familjer spenderar en stor del av sin inkomst på att ha ett tillfälligt tak över huvudet. </a:t>
            </a:r>
          </a:p>
          <a:p>
            <a:endParaRPr lang="sv-SE" b="1" dirty="0"/>
          </a:p>
          <a:p>
            <a:pPr marL="0" marR="0" lvl="0" indent="0" algn="l" defTabSz="457200" rtl="0" eaLnBrk="1" fontAlgn="auto" latinLnBrk="0" hangingPunct="1">
              <a:lnSpc>
                <a:spcPct val="100000"/>
              </a:lnSpc>
              <a:spcBef>
                <a:spcPts val="0"/>
              </a:spcBef>
              <a:spcAft>
                <a:spcPts val="0"/>
              </a:spcAft>
              <a:buClrTx/>
              <a:buSzTx/>
              <a:buFontTx/>
              <a:buNone/>
              <a:tabLst/>
              <a:defRPr/>
            </a:pPr>
            <a:r>
              <a:rPr lang="sv-SE" dirty="0"/>
              <a:t>Hemlösa familjer som får hjälp från socialtjänsten placeras ofta i tillfälliga boenden som hotell, vandrarhem, delade lägenheter eller campingplatser. Många barnfamiljer lever på mycket små, begränsade ytor under långa perioder. Familjer som bor på hotellhem och campingplatser saknar dessutom ofta tillgång till egna toaletter, våtutrymmen och kök.  </a:t>
            </a:r>
          </a:p>
          <a:p>
            <a:endParaRPr lang="sv-SE" b="1" dirty="0"/>
          </a:p>
          <a:p>
            <a:r>
              <a:rPr lang="sv-SE" dirty="0"/>
              <a:t>Många bostadslösa familjer nekas dock hjälp av socialtjänsten eller undviker att söka hjälp av olika orsaker. Dessutom vistas familjer som är kända av socialtjänsten tillfälligt hos släktingar eller vänner. Dessa familjer hyr ofta rum eller lägenheter på den växande svarta bostadsmarknaden. Detta ökar risken för att man flyttar mycket, saknar en stadigvarande adress </a:t>
            </a:r>
            <a:r>
              <a:rPr lang="sv-SE" b="1" dirty="0"/>
              <a:t>och inte kan tillgodogöra sig familjepolitiska stöd, som bostadsbidrag.</a:t>
            </a:r>
          </a:p>
          <a:p>
            <a:endParaRPr lang="sv-SE" b="1" dirty="0"/>
          </a:p>
          <a:p>
            <a:r>
              <a:rPr lang="sv-SE" b="1" dirty="0"/>
              <a:t>Oavsett boendeform innebär hemlöshet nästan alltid extrem trångboddhet. </a:t>
            </a:r>
            <a:r>
              <a:rPr lang="sv-SE" dirty="0"/>
              <a:t>Extrem trångboddhet innebär en brist på avskildhet samt ett överskott på stimulans och interaktion, vilket i sin tur kan påverka barns psykiska och fysiska välmående och utveckling.</a:t>
            </a:r>
            <a:endParaRPr lang="sv-SE" b="1" dirty="0"/>
          </a:p>
          <a:p>
            <a:endParaRPr lang="sv-SE" dirty="0"/>
          </a:p>
          <a:p>
            <a:r>
              <a:rPr lang="sv-SE" dirty="0"/>
              <a:t>Det handlar om att barnet ska känna sig tryggt,  att inte ha trygg bostad gör att barn mår dåligt. Konsekvens på skolgång, kontakt med kompisar förstörs. Ökar risk för kriminalitet, utanförskap. </a:t>
            </a:r>
          </a:p>
          <a:p>
            <a:endParaRPr lang="sv-SE" dirty="0"/>
          </a:p>
          <a:p>
            <a:r>
              <a:rPr lang="sv-SE" b="1" dirty="0"/>
              <a:t>Men många hemlösa familjer vägras hjälp av socialtjänsten, särskilt om det är strukturell hemlöshet. </a:t>
            </a:r>
            <a:r>
              <a:rPr lang="sv-SE" dirty="0"/>
              <a:t>Det finns också familjer som undviker att söka hjälp då de inte tror de kommer få hjälp eller inte känner tillit. Oavsett boendetyp medför ett tillfälligt boende nästan alltid en extrem trångboddhet. </a:t>
            </a:r>
          </a:p>
          <a:p>
            <a:endParaRPr lang="sv-SE" dirty="0"/>
          </a:p>
          <a:p>
            <a:r>
              <a:rPr lang="sv-SE" dirty="0"/>
              <a:t>Många vandrarhem huserar också män med våld eller psykiska problem, vilket gör att andra boende känner sig otrygga, särskilt för barn</a:t>
            </a:r>
          </a:p>
          <a:p>
            <a:endParaRPr lang="sv-SE" dirty="0"/>
          </a:p>
          <a:p>
            <a:r>
              <a:rPr lang="sv-SE" dirty="0"/>
              <a:t>---</a:t>
            </a:r>
          </a:p>
          <a:p>
            <a:r>
              <a:rPr lang="sv-SE" dirty="0"/>
              <a:t>Socialstyrelsens kartläggning: Här ingår personer i akut hemlöshet, personer som saknar boende efter institutionsvistelse, personer som bor inom den sekundära bostadsmarknaden och personer som bor kortsiktigt hos familj, släkt eller andra privatpersoner</a:t>
            </a:r>
          </a:p>
          <a:p>
            <a:endParaRPr lang="sv-SE" dirty="0"/>
          </a:p>
          <a:p>
            <a:r>
              <a:rPr lang="sv-SE" dirty="0"/>
              <a:t>Vi vet för lite om hur många barn som befinner sig i hemlöshet. </a:t>
            </a:r>
          </a:p>
          <a:p>
            <a:endParaRPr lang="sv-SE" dirty="0"/>
          </a:p>
          <a:p>
            <a:r>
              <a:rPr lang="sv-SE" dirty="0"/>
              <a:t>Hemlöshet ofta kopplad till ekonomisk utsatthet (men kan också vara kopplad till att en förälder bott på skyddat boende) </a:t>
            </a:r>
          </a:p>
          <a:p>
            <a:r>
              <a:rPr lang="sv-SE" dirty="0"/>
              <a:t>Barn bor i miljöer där inga barn ska behöva visats i. </a:t>
            </a:r>
          </a:p>
          <a:p>
            <a:r>
              <a:rPr lang="sv-SE" dirty="0"/>
              <a:t>Barn bor på platser där det inte finns ett eget kök eller badrum. </a:t>
            </a:r>
          </a:p>
          <a:p>
            <a:endParaRPr lang="sv-SE" dirty="0"/>
          </a:p>
          <a:p>
            <a:r>
              <a:rPr lang="sv-SE" dirty="0"/>
              <a:t>Det är också anmärkningsvärt att det saknas en nationell överblick av problemets omfattning samt att många kommuner saknar specifika skrivningar och riktlinjer för hur man ska säkerställa att barns boende uppfyller en skälig levnadsnivå</a:t>
            </a:r>
          </a:p>
          <a:p>
            <a:r>
              <a:rPr lang="sv-SE" dirty="0"/>
              <a:t>Vräkningar är bara en liten del av problemet . Korttidskontrakt, rivningskontrakt, tillfälliga boenden, akut boenden. </a:t>
            </a:r>
          </a:p>
          <a:p>
            <a:endParaRPr lang="sv-SE" dirty="0"/>
          </a:p>
          <a:p>
            <a:endParaRPr lang="sv-SE" dirty="0"/>
          </a:p>
          <a:p>
            <a:r>
              <a:rPr lang="sv-SE" dirty="0"/>
              <a:t>Rekommendationer: </a:t>
            </a:r>
          </a:p>
          <a:p>
            <a:r>
              <a:rPr lang="sv-SE" dirty="0"/>
              <a:t>Rädda Barnen välkomnar den nationella hemlöshetsstrategin. Nu handlar det om att se att leva upp och realisera målen. Staten och kommunerna ta fram tydliga konkreta åtaganden och målsättningar för att säkerställa tillgången, för alla barnfamiljer, till adekvata och ekonomiskt överkomliga bostäder. För att möta de behov som finns krävs en stark styrning och tydliga prioriteringar på kommunövergripande nivå för att kommuners arbete ska leva upp till ett barnrättsperspektiv. Det krävs ett samlat grepp som involverar kommunstyrelser, socialtjänsten, allmännyttiga bolag och andra aktörer på bostadsmarknaden. Bostadslösa barnfamiljers erfarenheter och synpunkter bör alltid vara vägledande i framtagandet av nya stödinsatser</a:t>
            </a:r>
          </a:p>
        </p:txBody>
      </p:sp>
      <p:sp>
        <p:nvSpPr>
          <p:cNvPr id="4" name="Platshållare för bildnummer 3"/>
          <p:cNvSpPr>
            <a:spLocks noGrp="1"/>
          </p:cNvSpPr>
          <p:nvPr>
            <p:ph type="sldNum" sz="quarter" idx="5"/>
          </p:nvPr>
        </p:nvSpPr>
        <p:spPr/>
        <p:txBody>
          <a:bodyPr/>
          <a:lstStyle/>
          <a:p>
            <a:fld id="{23FFFF08-BA74-3E4E-B67B-CFCBDE5D9836}" type="slidenum">
              <a:rPr lang="en-US" smtClean="0"/>
              <a:t>1</a:t>
            </a:fld>
            <a:endParaRPr lang="en-US"/>
          </a:p>
        </p:txBody>
      </p:sp>
    </p:spTree>
    <p:extLst>
      <p:ext uri="{BB962C8B-B14F-4D97-AF65-F5344CB8AC3E}">
        <p14:creationId xmlns:p14="http://schemas.microsoft.com/office/powerpoint/2010/main" val="1088081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till att alla kommuner har barnvänliga tillfälliga </a:t>
            </a:r>
            <a:r>
              <a:rPr lang="sv-SE" dirty="0" err="1"/>
              <a:t>resp</a:t>
            </a:r>
            <a:r>
              <a:rPr lang="sv-SE" dirty="0"/>
              <a:t> nödboende tillgängliga för barn i nöd, att inget barn vistas i sådana boende längre än 14 dagar och att sådana barn omgående överförs till långtidsboende; (c) Förhindra avhysning av barn från sina hem; (d) Samla in och publicera statistik över antalet barn i gatusituationer och barn som bor i tillfälliga boenden och vidta åtgärder för att adekvat tillgodose deras behov.</a:t>
            </a:r>
          </a:p>
        </p:txBody>
      </p:sp>
      <p:sp>
        <p:nvSpPr>
          <p:cNvPr id="4" name="Platshållare för bildnummer 3"/>
          <p:cNvSpPr>
            <a:spLocks noGrp="1"/>
          </p:cNvSpPr>
          <p:nvPr>
            <p:ph type="sldNum" sz="quarter" idx="5"/>
          </p:nvPr>
        </p:nvSpPr>
        <p:spPr/>
        <p:txBody>
          <a:bodyPr/>
          <a:lstStyle/>
          <a:p>
            <a:fld id="{23FFFF08-BA74-3E4E-B67B-CFCBDE5D9836}" type="slidenum">
              <a:rPr lang="en-US" smtClean="0"/>
              <a:t>2</a:t>
            </a:fld>
            <a:endParaRPr lang="en-US"/>
          </a:p>
        </p:txBody>
      </p:sp>
    </p:spTree>
    <p:extLst>
      <p:ext uri="{BB962C8B-B14F-4D97-AF65-F5344CB8AC3E}">
        <p14:creationId xmlns:p14="http://schemas.microsoft.com/office/powerpoint/2010/main" val="3268673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Trygg och rättvis ekonomisk politik </a:t>
            </a:r>
          </a:p>
          <a:p>
            <a:endParaRPr lang="sv-SE" dirty="0"/>
          </a:p>
          <a:p>
            <a:r>
              <a:rPr lang="sv-SE" dirty="0"/>
              <a:t> Höj försörjningsstödet och se till att det följer levnadskostnadsindex</a:t>
            </a:r>
          </a:p>
          <a:p>
            <a:r>
              <a:rPr lang="sv-SE" dirty="0"/>
              <a:t> Höjning av bostadsbidrag och barnbidrag och se till att den följer levnadskostnadsindex.</a:t>
            </a:r>
          </a:p>
          <a:p>
            <a:endParaRPr lang="sv-SE" dirty="0"/>
          </a:p>
          <a:p>
            <a:r>
              <a:rPr lang="sv-SE" dirty="0"/>
              <a:t>Säkerställa tillgång till prisvärda bostäder för alla barnfamiljer, samt tydliggöra Socialstyrelsens uppdrag kring kartläggning av hemlöshet i Sverige.</a:t>
            </a:r>
          </a:p>
          <a:p>
            <a:endParaRPr lang="sv-SE" dirty="0"/>
          </a:p>
          <a:p>
            <a:r>
              <a:rPr lang="sv-SE" dirty="0"/>
              <a:t> Höjning av dagpenningen för både asylsökande och personer som omfattas av TPD på samma nivå av den nationella standarden, det vill säga den lägsta nivån, för vad familjer som är beroende av försörjningsstöd (dvs socialbidrag) får.</a:t>
            </a:r>
          </a:p>
          <a:p>
            <a:endParaRPr lang="sv-SE" dirty="0"/>
          </a:p>
          <a:p>
            <a:r>
              <a:rPr lang="sv-SE" dirty="0"/>
              <a:t> Utveckla tidiga åtgärder för att bekämpa ojämlikheter i utbildningssystemet, såsom att stödja små barn i deras utbildning samt fritidsaktiviteter i eller utanför skolan.</a:t>
            </a:r>
          </a:p>
          <a:p>
            <a:endParaRPr lang="sv-SE" dirty="0"/>
          </a:p>
          <a:p>
            <a:pPr marL="0" indent="0">
              <a:buFont typeface="Arial" panose="020B0604020202020204" pitchFamily="34" charset="0"/>
              <a:buNone/>
            </a:pPr>
            <a:r>
              <a:rPr lang="sv-SE" b="0" dirty="0">
                <a:solidFill>
                  <a:schemeClr val="tx1"/>
                </a:solidFill>
              </a:rPr>
              <a:t>Alla kommuner bör säkerställa kompensatoriska åtgärder och garantera gratis fritidsaktiviteter för alla barn. </a:t>
            </a:r>
          </a:p>
          <a:p>
            <a:endParaRPr lang="sv-SE" dirty="0"/>
          </a:p>
          <a:p>
            <a:endParaRPr lang="sv-SE" dirty="0"/>
          </a:p>
        </p:txBody>
      </p:sp>
      <p:sp>
        <p:nvSpPr>
          <p:cNvPr id="4" name="Platshållare för bildnummer 3"/>
          <p:cNvSpPr>
            <a:spLocks noGrp="1"/>
          </p:cNvSpPr>
          <p:nvPr>
            <p:ph type="sldNum" sz="quarter" idx="5"/>
          </p:nvPr>
        </p:nvSpPr>
        <p:spPr/>
        <p:txBody>
          <a:bodyPr/>
          <a:lstStyle/>
          <a:p>
            <a:fld id="{23FFFF08-BA74-3E4E-B67B-CFCBDE5D9836}" type="slidenum">
              <a:rPr lang="en-US" smtClean="0"/>
              <a:t>3</a:t>
            </a:fld>
            <a:endParaRPr lang="en-US"/>
          </a:p>
        </p:txBody>
      </p:sp>
    </p:spTree>
    <p:extLst>
      <p:ext uri="{BB962C8B-B14F-4D97-AF65-F5344CB8AC3E}">
        <p14:creationId xmlns:p14="http://schemas.microsoft.com/office/powerpoint/2010/main" val="1063722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15" name="Rectangle 14"/>
          <p:cNvSpPr/>
          <p:nvPr userDrawn="1"/>
        </p:nvSpPr>
        <p:spPr>
          <a:xfrm>
            <a:off x="0" y="0"/>
            <a:ext cx="12192000" cy="117230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Rectangle 7"/>
          <p:cNvSpPr/>
          <p:nvPr userDrawn="1"/>
        </p:nvSpPr>
        <p:spPr>
          <a:xfrm>
            <a:off x="208411" y="149795"/>
            <a:ext cx="11766495" cy="108112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0" name="Bild 9">
            <a:extLst>
              <a:ext uri="{FF2B5EF4-FFF2-40B4-BE49-F238E27FC236}">
                <a16:creationId xmlns:a16="http://schemas.microsoft.com/office/drawing/2014/main" id="{B2D9FBB2-AF4B-ADC3-FEAE-F5D8D0E487B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7732" y="289840"/>
            <a:ext cx="1675509" cy="413483"/>
          </a:xfrm>
          <a:prstGeom prst="rect">
            <a:avLst/>
          </a:prstGeom>
        </p:spPr>
      </p:pic>
      <p:sp>
        <p:nvSpPr>
          <p:cNvPr id="2" name="Title 1"/>
          <p:cNvSpPr>
            <a:spLocks noGrp="1"/>
          </p:cNvSpPr>
          <p:nvPr>
            <p:ph type="ctrTitle"/>
          </p:nvPr>
        </p:nvSpPr>
        <p:spPr>
          <a:xfrm>
            <a:off x="565199" y="866776"/>
            <a:ext cx="11174759" cy="1197787"/>
          </a:xfrm>
        </p:spPr>
        <p:txBody>
          <a:bodyPr anchor="t">
            <a:normAutofit/>
          </a:bodyPr>
          <a:lstStyle>
            <a:lvl1pPr>
              <a:lnSpc>
                <a:spcPct val="95000"/>
              </a:lnSpc>
              <a:defRPr sz="4800" b="0" i="0" cap="none">
                <a:latin typeface="Oswald Medium" pitchFamily="2" charset="0"/>
                <a:cs typeface="Oswald Medium" pitchFamily="2" charset="0"/>
              </a:defRPr>
            </a:lvl1pPr>
          </a:lstStyle>
          <a:p>
            <a:r>
              <a:rPr lang="sv-SE"/>
              <a:t>Klicka här för att ändra mall för rubrikformat</a:t>
            </a:r>
            <a:endParaRPr lang="en-US" dirty="0"/>
          </a:p>
        </p:txBody>
      </p:sp>
      <p:sp>
        <p:nvSpPr>
          <p:cNvPr id="11" name="Picture Placeholder 10"/>
          <p:cNvSpPr>
            <a:spLocks noGrp="1"/>
          </p:cNvSpPr>
          <p:nvPr>
            <p:ph type="pic" sz="quarter" idx="10"/>
          </p:nvPr>
        </p:nvSpPr>
        <p:spPr>
          <a:xfrm>
            <a:off x="201085" y="2213628"/>
            <a:ext cx="11772900" cy="4494213"/>
          </a:xfrm>
        </p:spPr>
        <p:txBody>
          <a:bodyPr/>
          <a:lstStyle/>
          <a:p>
            <a:r>
              <a:rPr lang="sv-SE"/>
              <a:t>Klicka på ikonen för att lägga till en bild</a:t>
            </a:r>
            <a:endParaRPr lang="en-US" dirty="0"/>
          </a:p>
        </p:txBody>
      </p:sp>
      <p:sp>
        <p:nvSpPr>
          <p:cNvPr id="12" name="Date Placeholder 11"/>
          <p:cNvSpPr>
            <a:spLocks noGrp="1"/>
          </p:cNvSpPr>
          <p:nvPr>
            <p:ph type="dt" sz="half" idx="11"/>
          </p:nvPr>
        </p:nvSpPr>
        <p:spPr>
          <a:xfrm>
            <a:off x="9631534" y="344651"/>
            <a:ext cx="2108425" cy="365125"/>
          </a:xfrm>
        </p:spPr>
        <p:txBody>
          <a:bodyPr/>
          <a:lstStyle>
            <a:lvl1pPr algn="r">
              <a:defRPr/>
            </a:lvl1pPr>
          </a:lstStyle>
          <a:p>
            <a:r>
              <a:rPr lang="sv-SE"/>
              <a:t>15 mars 2023</a:t>
            </a:r>
            <a:endParaRPr lang="en-US" dirty="0"/>
          </a:p>
        </p:txBody>
      </p:sp>
    </p:spTree>
    <p:extLst>
      <p:ext uri="{BB962C8B-B14F-4D97-AF65-F5344CB8AC3E}">
        <p14:creationId xmlns:p14="http://schemas.microsoft.com/office/powerpoint/2010/main" val="2538566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åstående och bi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sv-SE"/>
              <a:t>15 mars 2023</a:t>
            </a:r>
            <a:endParaRPr lang="en-US" dirty="0"/>
          </a:p>
        </p:txBody>
      </p:sp>
      <p:sp>
        <p:nvSpPr>
          <p:cNvPr id="3" name="Footer Placeholder 2"/>
          <p:cNvSpPr>
            <a:spLocks noGrp="1"/>
          </p:cNvSpPr>
          <p:nvPr>
            <p:ph type="ftr" sz="quarter" idx="11"/>
          </p:nvPr>
        </p:nvSpPr>
        <p:spPr/>
        <p:txBody>
          <a:bodyPr/>
          <a:lstStyle/>
          <a:p>
            <a:r>
              <a:rPr lang="sv-SE"/>
              <a:t>Temadag Barnfattigdom </a:t>
            </a:r>
            <a:endParaRPr lang="en-US"/>
          </a:p>
        </p:txBody>
      </p:sp>
      <p:sp>
        <p:nvSpPr>
          <p:cNvPr id="4" name="Slide Number Placeholder 3"/>
          <p:cNvSpPr>
            <a:spLocks noGrp="1"/>
          </p:cNvSpPr>
          <p:nvPr>
            <p:ph type="sldNum" sz="quarter" idx="12"/>
          </p:nvPr>
        </p:nvSpPr>
        <p:spPr/>
        <p:txBody>
          <a:bodyPr/>
          <a:lstStyle/>
          <a:p>
            <a:fld id="{C3FDE51E-0052-334C-A4B2-C567FE9F326F}" type="slidenum">
              <a:rPr lang="en-US" smtClean="0"/>
              <a:t>‹#›</a:t>
            </a:fld>
            <a:endParaRPr lang="en-US"/>
          </a:p>
        </p:txBody>
      </p:sp>
      <p:sp>
        <p:nvSpPr>
          <p:cNvPr id="5" name="Rectangle 4"/>
          <p:cNvSpPr/>
          <p:nvPr userDrawn="1"/>
        </p:nvSpPr>
        <p:spPr>
          <a:xfrm>
            <a:off x="460239" y="1081129"/>
            <a:ext cx="11278472" cy="182359"/>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Picture Placeholder 6"/>
          <p:cNvSpPr>
            <a:spLocks noGrp="1"/>
          </p:cNvSpPr>
          <p:nvPr>
            <p:ph type="pic" sz="quarter" idx="13"/>
          </p:nvPr>
        </p:nvSpPr>
        <p:spPr>
          <a:xfrm>
            <a:off x="196850" y="147638"/>
            <a:ext cx="11783484" cy="6159500"/>
          </a:xfrm>
        </p:spPr>
        <p:txBody>
          <a:bodyPr/>
          <a:lstStyle/>
          <a:p>
            <a:r>
              <a:rPr lang="sv-SE"/>
              <a:t>Klicka på ikonen för att lägga till en bild</a:t>
            </a:r>
            <a:endParaRPr lang="en-US" dirty="0"/>
          </a:p>
        </p:txBody>
      </p:sp>
    </p:spTree>
    <p:extLst>
      <p:ext uri="{BB962C8B-B14F-4D97-AF65-F5344CB8AC3E}">
        <p14:creationId xmlns:p14="http://schemas.microsoft.com/office/powerpoint/2010/main" val="524379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åstående 1">
    <p:spTree>
      <p:nvGrpSpPr>
        <p:cNvPr id="1" name=""/>
        <p:cNvGrpSpPr/>
        <p:nvPr/>
      </p:nvGrpSpPr>
      <p:grpSpPr>
        <a:xfrm>
          <a:off x="0" y="0"/>
          <a:ext cx="0" cy="0"/>
          <a:chOff x="0" y="0"/>
          <a:chExt cx="0" cy="0"/>
        </a:xfrm>
      </p:grpSpPr>
      <p:sp>
        <p:nvSpPr>
          <p:cNvPr id="8" name="Rectangle 7"/>
          <p:cNvSpPr/>
          <p:nvPr userDrawn="1"/>
        </p:nvSpPr>
        <p:spPr>
          <a:xfrm>
            <a:off x="0" y="1171574"/>
            <a:ext cx="12192000" cy="568642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Rectangle 4"/>
          <p:cNvSpPr/>
          <p:nvPr userDrawn="1"/>
        </p:nvSpPr>
        <p:spPr>
          <a:xfrm>
            <a:off x="196851" y="147638"/>
            <a:ext cx="11777133" cy="6710362"/>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r>
              <a:rPr lang="sv-SE"/>
              <a:t>15 mars 2023</a:t>
            </a:r>
            <a:endParaRPr lang="en-US" dirty="0"/>
          </a:p>
        </p:txBody>
      </p:sp>
      <p:sp>
        <p:nvSpPr>
          <p:cNvPr id="3" name="Footer Placeholder 2"/>
          <p:cNvSpPr>
            <a:spLocks noGrp="1"/>
          </p:cNvSpPr>
          <p:nvPr>
            <p:ph type="ftr" sz="quarter" idx="11"/>
          </p:nvPr>
        </p:nvSpPr>
        <p:spPr/>
        <p:txBody>
          <a:bodyPr/>
          <a:lstStyle/>
          <a:p>
            <a:r>
              <a:rPr lang="sv-SE"/>
              <a:t>Temadag Barnfattigdom </a:t>
            </a:r>
            <a:endParaRPr lang="en-US"/>
          </a:p>
        </p:txBody>
      </p:sp>
      <p:sp>
        <p:nvSpPr>
          <p:cNvPr id="4" name="Slide Number Placeholder 3"/>
          <p:cNvSpPr>
            <a:spLocks noGrp="1"/>
          </p:cNvSpPr>
          <p:nvPr>
            <p:ph type="sldNum" sz="quarter" idx="12"/>
          </p:nvPr>
        </p:nvSpPr>
        <p:spPr/>
        <p:txBody>
          <a:bodyPr/>
          <a:lstStyle/>
          <a:p>
            <a:fld id="{C3FDE51E-0052-334C-A4B2-C567FE9F326F}" type="slidenum">
              <a:rPr lang="en-US" smtClean="0"/>
              <a:t>‹#›</a:t>
            </a:fld>
            <a:endParaRPr lang="en-US"/>
          </a:p>
        </p:txBody>
      </p:sp>
      <p:cxnSp>
        <p:nvCxnSpPr>
          <p:cNvPr id="13" name="Straight Connector 12"/>
          <p:cNvCxnSpPr/>
          <p:nvPr userDrawn="1"/>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0" name="Bild 9">
            <a:extLst>
              <a:ext uri="{FF2B5EF4-FFF2-40B4-BE49-F238E27FC236}">
                <a16:creationId xmlns:a16="http://schemas.microsoft.com/office/drawing/2014/main" id="{346177FF-6F41-FDD5-299E-CEEA82A2A40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8506" y="6388033"/>
            <a:ext cx="1675509" cy="413483"/>
          </a:xfrm>
          <a:prstGeom prst="rect">
            <a:avLst/>
          </a:prstGeom>
        </p:spPr>
      </p:pic>
    </p:spTree>
    <p:extLst>
      <p:ext uri="{BB962C8B-B14F-4D97-AF65-F5344CB8AC3E}">
        <p14:creationId xmlns:p14="http://schemas.microsoft.com/office/powerpoint/2010/main" val="315938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åstående 2">
    <p:spTree>
      <p:nvGrpSpPr>
        <p:cNvPr id="1" name=""/>
        <p:cNvGrpSpPr/>
        <p:nvPr/>
      </p:nvGrpSpPr>
      <p:grpSpPr>
        <a:xfrm>
          <a:off x="0" y="0"/>
          <a:ext cx="0" cy="0"/>
          <a:chOff x="0" y="0"/>
          <a:chExt cx="0" cy="0"/>
        </a:xfrm>
      </p:grpSpPr>
      <p:sp>
        <p:nvSpPr>
          <p:cNvPr id="13" name="Rectangle 12"/>
          <p:cNvSpPr/>
          <p:nvPr userDrawn="1"/>
        </p:nvSpPr>
        <p:spPr>
          <a:xfrm>
            <a:off x="0" y="0"/>
            <a:ext cx="12192000" cy="630713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Date Placeholder 1"/>
          <p:cNvSpPr>
            <a:spLocks noGrp="1"/>
          </p:cNvSpPr>
          <p:nvPr>
            <p:ph type="dt" sz="half" idx="10"/>
          </p:nvPr>
        </p:nvSpPr>
        <p:spPr/>
        <p:txBody>
          <a:bodyPr/>
          <a:lstStyle/>
          <a:p>
            <a:r>
              <a:rPr lang="sv-SE"/>
              <a:t>15 mars 2023</a:t>
            </a:r>
            <a:endParaRPr lang="en-US" dirty="0"/>
          </a:p>
        </p:txBody>
      </p:sp>
      <p:sp>
        <p:nvSpPr>
          <p:cNvPr id="3" name="Footer Placeholder 2"/>
          <p:cNvSpPr>
            <a:spLocks noGrp="1"/>
          </p:cNvSpPr>
          <p:nvPr>
            <p:ph type="ftr" sz="quarter" idx="11"/>
          </p:nvPr>
        </p:nvSpPr>
        <p:spPr/>
        <p:txBody>
          <a:bodyPr/>
          <a:lstStyle/>
          <a:p>
            <a:r>
              <a:rPr lang="sv-SE"/>
              <a:t>Temadag Barnfattigdom </a:t>
            </a:r>
            <a:endParaRPr lang="en-US" dirty="0"/>
          </a:p>
        </p:txBody>
      </p:sp>
      <p:sp>
        <p:nvSpPr>
          <p:cNvPr id="4" name="Slide Number Placeholder 3"/>
          <p:cNvSpPr>
            <a:spLocks noGrp="1"/>
          </p:cNvSpPr>
          <p:nvPr>
            <p:ph type="sldNum" sz="quarter" idx="12"/>
          </p:nvPr>
        </p:nvSpPr>
        <p:spPr/>
        <p:txBody>
          <a:bodyPr/>
          <a:lstStyle/>
          <a:p>
            <a:fld id="{C3FDE51E-0052-334C-A4B2-C567FE9F326F}" type="slidenum">
              <a:rPr lang="en-US" smtClean="0"/>
              <a:t>‹#›</a:t>
            </a:fld>
            <a:endParaRPr lang="en-US"/>
          </a:p>
        </p:txBody>
      </p:sp>
    </p:spTree>
    <p:extLst>
      <p:ext uri="{BB962C8B-B14F-4D97-AF65-F5344CB8AC3E}">
        <p14:creationId xmlns:p14="http://schemas.microsoft.com/office/powerpoint/2010/main" val="70759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åstående 3">
    <p:spTree>
      <p:nvGrpSpPr>
        <p:cNvPr id="1" name=""/>
        <p:cNvGrpSpPr/>
        <p:nvPr/>
      </p:nvGrpSpPr>
      <p:grpSpPr>
        <a:xfrm>
          <a:off x="0" y="0"/>
          <a:ext cx="0" cy="0"/>
          <a:chOff x="0" y="0"/>
          <a:chExt cx="0" cy="0"/>
        </a:xfrm>
      </p:grpSpPr>
      <p:sp>
        <p:nvSpPr>
          <p:cNvPr id="14" name="Rectangle 13"/>
          <p:cNvSpPr/>
          <p:nvPr userDrawn="1"/>
        </p:nvSpPr>
        <p:spPr>
          <a:xfrm>
            <a:off x="0" y="0"/>
            <a:ext cx="12192000" cy="6858000"/>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6" name="Picture Placeholder 5"/>
          <p:cNvSpPr>
            <a:spLocks noGrp="1"/>
          </p:cNvSpPr>
          <p:nvPr>
            <p:ph type="pic" sz="quarter" idx="14"/>
          </p:nvPr>
        </p:nvSpPr>
        <p:spPr>
          <a:xfrm>
            <a:off x="6547556" y="4233416"/>
            <a:ext cx="3005179" cy="625148"/>
          </a:xfrm>
          <a:prstGeom prst="roundRect">
            <a:avLst>
              <a:gd name="adj" fmla="val 7650"/>
            </a:avLst>
          </a:prstGeom>
        </p:spPr>
        <p:txBody>
          <a:bodyPr/>
          <a:lstStyle>
            <a:lvl1pPr>
              <a:defRPr b="0">
                <a:solidFill>
                  <a:srgbClr val="222221"/>
                </a:solidFill>
                <a:latin typeface="Lato Black" panose="020F0A02020204030203" pitchFamily="34" charset="0"/>
              </a:defRPr>
            </a:lvl1pPr>
          </a:lstStyle>
          <a:p>
            <a:r>
              <a:rPr lang="sv-SE"/>
              <a:t>Klicka på ikonen för att lägga till en bild</a:t>
            </a:r>
            <a:endParaRPr lang="en-US" dirty="0"/>
          </a:p>
        </p:txBody>
      </p:sp>
    </p:spTree>
    <p:extLst>
      <p:ext uri="{BB962C8B-B14F-4D97-AF65-F5344CB8AC3E}">
        <p14:creationId xmlns:p14="http://schemas.microsoft.com/office/powerpoint/2010/main" val="145683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ack">
    <p:spTree>
      <p:nvGrpSpPr>
        <p:cNvPr id="1" name=""/>
        <p:cNvGrpSpPr/>
        <p:nvPr/>
      </p:nvGrpSpPr>
      <p:grpSpPr>
        <a:xfrm>
          <a:off x="0" y="0"/>
          <a:ext cx="0" cy="0"/>
          <a:chOff x="0" y="0"/>
          <a:chExt cx="0" cy="0"/>
        </a:xfrm>
      </p:grpSpPr>
      <p:sp>
        <p:nvSpPr>
          <p:cNvPr id="16" name="Rectangle 15"/>
          <p:cNvSpPr/>
          <p:nvPr userDrawn="1"/>
        </p:nvSpPr>
        <p:spPr>
          <a:xfrm>
            <a:off x="0" y="0"/>
            <a:ext cx="12192000" cy="6858000"/>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ounded Rectangle 11"/>
          <p:cNvSpPr/>
          <p:nvPr userDrawn="1"/>
        </p:nvSpPr>
        <p:spPr>
          <a:xfrm>
            <a:off x="4069207" y="1699653"/>
            <a:ext cx="2683286" cy="1231106"/>
          </a:xfrm>
          <a:prstGeom prst="roundRect">
            <a:avLst>
              <a:gd name="adj" fmla="val 8552"/>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sz="3200" b="1" i="0" dirty="0">
              <a:solidFill>
                <a:srgbClr val="222221"/>
              </a:solidFill>
              <a:latin typeface="TradeGothic LT CondEighteen"/>
              <a:cs typeface="TradeGothic LT CondEighteen"/>
            </a:endParaRPr>
          </a:p>
        </p:txBody>
      </p:sp>
      <p:sp>
        <p:nvSpPr>
          <p:cNvPr id="11" name="Rounded Rectangle 11"/>
          <p:cNvSpPr/>
          <p:nvPr userDrawn="1"/>
        </p:nvSpPr>
        <p:spPr>
          <a:xfrm>
            <a:off x="4072370" y="2767721"/>
            <a:ext cx="4047261" cy="1228926"/>
          </a:xfrm>
          <a:prstGeom prst="roundRect">
            <a:avLst>
              <a:gd name="adj" fmla="val 8552"/>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sz="3200" b="1" i="0" dirty="0">
              <a:solidFill>
                <a:srgbClr val="222221"/>
              </a:solidFill>
              <a:latin typeface="TradeGothic LT CondEighteen"/>
              <a:cs typeface="TradeGothic LT CondEighteen"/>
            </a:endParaRPr>
          </a:p>
        </p:txBody>
      </p:sp>
      <p:sp>
        <p:nvSpPr>
          <p:cNvPr id="3" name="textruta 2"/>
          <p:cNvSpPr txBox="1"/>
          <p:nvPr userDrawn="1"/>
        </p:nvSpPr>
        <p:spPr>
          <a:xfrm>
            <a:off x="4192297" y="1745094"/>
            <a:ext cx="2481066" cy="1231106"/>
          </a:xfrm>
          <a:prstGeom prst="rect">
            <a:avLst/>
          </a:prstGeom>
          <a:noFill/>
        </p:spPr>
        <p:txBody>
          <a:bodyPr wrap="square" lIns="0" tIns="0" rIns="0" bIns="0" rtlCol="0">
            <a:spAutoFit/>
          </a:bodyPr>
          <a:lstStyle/>
          <a:p>
            <a:pPr algn="ctr"/>
            <a:r>
              <a:rPr lang="sv-SE" sz="8000" b="0" dirty="0">
                <a:latin typeface="Oswald Medium" pitchFamily="2" charset="0"/>
                <a:cs typeface="Gill Sans Infant Std"/>
              </a:rPr>
              <a:t>TACK!</a:t>
            </a:r>
          </a:p>
        </p:txBody>
      </p:sp>
      <p:pic>
        <p:nvPicPr>
          <p:cNvPr id="7" name="Bild 6">
            <a:extLst>
              <a:ext uri="{FF2B5EF4-FFF2-40B4-BE49-F238E27FC236}">
                <a16:creationId xmlns:a16="http://schemas.microsoft.com/office/drawing/2014/main" id="{62532787-0D8C-1FFE-26C6-9FE9B1FF497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216766" y="2923594"/>
            <a:ext cx="3723385" cy="918859"/>
          </a:xfrm>
          <a:prstGeom prst="rect">
            <a:avLst/>
          </a:prstGeom>
        </p:spPr>
      </p:pic>
    </p:spTree>
    <p:extLst>
      <p:ext uri="{BB962C8B-B14F-4D97-AF65-F5344CB8AC3E}">
        <p14:creationId xmlns:p14="http://schemas.microsoft.com/office/powerpoint/2010/main" val="612905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Rädda Barnen">
    <p:spTree>
      <p:nvGrpSpPr>
        <p:cNvPr id="1" name=""/>
        <p:cNvGrpSpPr/>
        <p:nvPr/>
      </p:nvGrpSpPr>
      <p:grpSpPr>
        <a:xfrm>
          <a:off x="0" y="0"/>
          <a:ext cx="0" cy="0"/>
          <a:chOff x="0" y="0"/>
          <a:chExt cx="0" cy="0"/>
        </a:xfrm>
      </p:grpSpPr>
      <p:sp>
        <p:nvSpPr>
          <p:cNvPr id="16" name="Rectangle 15"/>
          <p:cNvSpPr/>
          <p:nvPr userDrawn="1"/>
        </p:nvSpPr>
        <p:spPr>
          <a:xfrm>
            <a:off x="0" y="0"/>
            <a:ext cx="12192000" cy="6858000"/>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Rounded Rectangle 11"/>
          <p:cNvSpPr/>
          <p:nvPr userDrawn="1"/>
        </p:nvSpPr>
        <p:spPr>
          <a:xfrm>
            <a:off x="2862444" y="1869897"/>
            <a:ext cx="6467113" cy="1939400"/>
          </a:xfrm>
          <a:prstGeom prst="roundRect">
            <a:avLst>
              <a:gd name="adj" fmla="val 8552"/>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sz="3200" b="1" i="0" dirty="0">
              <a:solidFill>
                <a:srgbClr val="222221"/>
              </a:solidFill>
              <a:latin typeface="TradeGothic LT CondEighteen"/>
              <a:cs typeface="TradeGothic LT CondEighteen"/>
            </a:endParaRPr>
          </a:p>
        </p:txBody>
      </p:sp>
      <p:pic>
        <p:nvPicPr>
          <p:cNvPr id="5" name="Bild 4">
            <a:extLst>
              <a:ext uri="{FF2B5EF4-FFF2-40B4-BE49-F238E27FC236}">
                <a16:creationId xmlns:a16="http://schemas.microsoft.com/office/drawing/2014/main" id="{EFC1A927-9DA7-9328-BDCC-77946CEEA3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100422" y="2112062"/>
            <a:ext cx="5892274" cy="1454099"/>
          </a:xfrm>
          <a:prstGeom prst="rect">
            <a:avLst/>
          </a:prstGeom>
        </p:spPr>
      </p:pic>
    </p:spTree>
    <p:extLst>
      <p:ext uri="{BB962C8B-B14F-4D97-AF65-F5344CB8AC3E}">
        <p14:creationId xmlns:p14="http://schemas.microsoft.com/office/powerpoint/2010/main" val="2865887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Mellansida 1">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sp>
        <p:nvSpPr>
          <p:cNvPr id="7" name="Rectangle 6"/>
          <p:cNvSpPr/>
          <p:nvPr userDrawn="1"/>
        </p:nvSpPr>
        <p:spPr>
          <a:xfrm>
            <a:off x="6096000" y="0"/>
            <a:ext cx="6096000" cy="630713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94358" y="1171576"/>
            <a:ext cx="4324025" cy="1219798"/>
          </a:xfrm>
        </p:spPr>
        <p:txBody>
          <a:bodyPr anchor="t">
            <a:normAutofit/>
          </a:bodyPr>
          <a:lstStyle>
            <a:lvl1pPr algn="l">
              <a:lnSpc>
                <a:spcPct val="95000"/>
              </a:lnSpc>
              <a:defRPr sz="3200" b="0" i="0" cap="none">
                <a:solidFill>
                  <a:schemeClr val="bg1"/>
                </a:solidFill>
                <a:latin typeface="Oswald Medium" pitchFamily="2" charset="0"/>
                <a:cs typeface="Oswald Medium" pitchFamily="2" charset="0"/>
              </a:defRPr>
            </a:lvl1pPr>
          </a:lstStyle>
          <a:p>
            <a:r>
              <a:rPr lang="sv-SE"/>
              <a:t>Klicka här för att ändra mall för rubrikformat</a:t>
            </a:r>
            <a:endParaRPr lang="sv-SE" dirty="0"/>
          </a:p>
        </p:txBody>
      </p:sp>
      <p:sp>
        <p:nvSpPr>
          <p:cNvPr id="3" name="Text Placeholder 2"/>
          <p:cNvSpPr>
            <a:spLocks noGrp="1"/>
          </p:cNvSpPr>
          <p:nvPr>
            <p:ph type="body" idx="1"/>
          </p:nvPr>
        </p:nvSpPr>
        <p:spPr>
          <a:xfrm>
            <a:off x="7294356" y="2395664"/>
            <a:ext cx="4324027" cy="2684219"/>
          </a:xfrm>
        </p:spPr>
        <p:txBody>
          <a:bodyPr anchor="t">
            <a:normAutofit/>
          </a:bodyPr>
          <a:lstStyle>
            <a:lvl1pPr marL="0" indent="0">
              <a:buNone/>
              <a:defRPr sz="1800" b="0" i="0">
                <a:solidFill>
                  <a:srgbClr val="FFFFFF"/>
                </a:solidFill>
                <a:latin typeface="+mn-lt"/>
                <a:cs typeface="Gill Sans Infant Std"/>
              </a:defRPr>
            </a:lvl1pPr>
            <a:lvl2pPr marL="0" indent="0">
              <a:buNone/>
              <a:defRPr sz="1800">
                <a:solidFill>
                  <a:schemeClr val="bg1"/>
                </a:solidFill>
              </a:defRPr>
            </a:lvl2pPr>
            <a:lvl3pPr marL="1588" indent="0">
              <a:buNone/>
              <a:defRPr sz="1800">
                <a:solidFill>
                  <a:srgbClr val="FFFFFF"/>
                </a:solidFill>
              </a:defRPr>
            </a:lvl3pPr>
            <a:lvl4pPr marL="0" indent="0">
              <a:buNone/>
              <a:defRPr sz="1800">
                <a:solidFill>
                  <a:srgbClr val="FFFFFF"/>
                </a:solidFill>
              </a:defRPr>
            </a:lvl4pPr>
            <a:lvl5pPr marL="0" indent="0">
              <a:buNone/>
              <a:defRPr sz="1800">
                <a:solidFill>
                  <a:srgbClr val="FFFFFF"/>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cxnSp>
        <p:nvCxnSpPr>
          <p:cNvPr id="9" name="Straight Connector 8"/>
          <p:cNvCxnSpPr/>
          <p:nvPr userDrawn="1"/>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2" name="Picture Placeholder 11"/>
          <p:cNvSpPr>
            <a:spLocks noGrp="1"/>
          </p:cNvSpPr>
          <p:nvPr>
            <p:ph type="pic" sz="quarter" idx="13"/>
          </p:nvPr>
        </p:nvSpPr>
        <p:spPr>
          <a:xfrm>
            <a:off x="203200" y="155738"/>
            <a:ext cx="6669888" cy="5985852"/>
          </a:xfrm>
        </p:spPr>
        <p:txBody>
          <a:bodyPr/>
          <a:lstStyle/>
          <a:p>
            <a:r>
              <a:rPr lang="sv-SE"/>
              <a:t>Klicka på ikonen för att lägga till en bild</a:t>
            </a:r>
            <a:endParaRPr lang="en-US" dirty="0"/>
          </a:p>
        </p:txBody>
      </p:sp>
      <p:pic>
        <p:nvPicPr>
          <p:cNvPr id="13" name="Bild 12">
            <a:extLst>
              <a:ext uri="{FF2B5EF4-FFF2-40B4-BE49-F238E27FC236}">
                <a16:creationId xmlns:a16="http://schemas.microsoft.com/office/drawing/2014/main" id="{B98384C7-1FAA-5F7B-1FD7-87DC236A20F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8506" y="6388033"/>
            <a:ext cx="1675509" cy="413483"/>
          </a:xfrm>
          <a:prstGeom prst="rect">
            <a:avLst/>
          </a:prstGeom>
        </p:spPr>
      </p:pic>
    </p:spTree>
    <p:extLst>
      <p:ext uri="{BB962C8B-B14F-4D97-AF65-F5344CB8AC3E}">
        <p14:creationId xmlns:p14="http://schemas.microsoft.com/office/powerpoint/2010/main" val="564721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Mellansida 2">
    <p:spTree>
      <p:nvGrpSpPr>
        <p:cNvPr id="1" name=""/>
        <p:cNvGrpSpPr/>
        <p:nvPr/>
      </p:nvGrpSpPr>
      <p:grpSpPr>
        <a:xfrm>
          <a:off x="0" y="0"/>
          <a:ext cx="0" cy="0"/>
          <a:chOff x="0" y="0"/>
          <a:chExt cx="0" cy="0"/>
        </a:xfrm>
      </p:grpSpPr>
      <p:sp>
        <p:nvSpPr>
          <p:cNvPr id="15" name="Rectangle 14"/>
          <p:cNvSpPr/>
          <p:nvPr userDrawn="1"/>
        </p:nvSpPr>
        <p:spPr>
          <a:xfrm>
            <a:off x="0" y="0"/>
            <a:ext cx="12192000" cy="117230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208411" y="149795"/>
            <a:ext cx="11766495" cy="108112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sp>
        <p:nvSpPr>
          <p:cNvPr id="2" name="Title 1"/>
          <p:cNvSpPr>
            <a:spLocks noGrp="1"/>
          </p:cNvSpPr>
          <p:nvPr>
            <p:ph type="title"/>
          </p:nvPr>
        </p:nvSpPr>
        <p:spPr>
          <a:xfrm>
            <a:off x="566351" y="310836"/>
            <a:ext cx="11043524" cy="1348102"/>
          </a:xfrm>
        </p:spPr>
        <p:txBody>
          <a:bodyPr anchor="t">
            <a:normAutofit/>
          </a:bodyPr>
          <a:lstStyle>
            <a:lvl1pPr algn="l">
              <a:lnSpc>
                <a:spcPct val="85000"/>
              </a:lnSpc>
              <a:defRPr sz="4800" b="0" i="0" cap="none">
                <a:solidFill>
                  <a:schemeClr val="tx1"/>
                </a:solidFill>
                <a:latin typeface="Oswald Medium" pitchFamily="2" charset="0"/>
                <a:cs typeface="Oswald Medium" pitchFamily="2" charset="0"/>
              </a:defRPr>
            </a:lvl1pPr>
          </a:lstStyle>
          <a:p>
            <a:r>
              <a:rPr lang="sv-SE"/>
              <a:t>Klicka här för att ändra mall för rubrikformat</a:t>
            </a:r>
            <a:endParaRPr lang="en-US" dirty="0"/>
          </a:p>
        </p:txBody>
      </p:sp>
      <p:cxnSp>
        <p:nvCxnSpPr>
          <p:cNvPr id="9" name="Straight Connector 8"/>
          <p:cNvCxnSpPr/>
          <p:nvPr userDrawn="1"/>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2" name="Picture Placeholder 11"/>
          <p:cNvSpPr>
            <a:spLocks noGrp="1"/>
          </p:cNvSpPr>
          <p:nvPr>
            <p:ph type="pic" sz="quarter" idx="13"/>
          </p:nvPr>
        </p:nvSpPr>
        <p:spPr>
          <a:xfrm>
            <a:off x="207651" y="2200274"/>
            <a:ext cx="11766333" cy="4106864"/>
          </a:xfrm>
        </p:spPr>
        <p:txBody>
          <a:bodyPr/>
          <a:lstStyle/>
          <a:p>
            <a:r>
              <a:rPr lang="sv-SE"/>
              <a:t>Klicka på ikonen för att lägga till en bild</a:t>
            </a:r>
            <a:endParaRPr lang="en-US" dirty="0"/>
          </a:p>
        </p:txBody>
      </p:sp>
      <p:pic>
        <p:nvPicPr>
          <p:cNvPr id="13" name="Bild 12">
            <a:extLst>
              <a:ext uri="{FF2B5EF4-FFF2-40B4-BE49-F238E27FC236}">
                <a16:creationId xmlns:a16="http://schemas.microsoft.com/office/drawing/2014/main" id="{DE026B18-D1F9-192A-112F-EA1D84514E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8506" y="6388033"/>
            <a:ext cx="1675509" cy="413483"/>
          </a:xfrm>
          <a:prstGeom prst="rect">
            <a:avLst/>
          </a:prstGeom>
        </p:spPr>
      </p:pic>
    </p:spTree>
    <p:extLst>
      <p:ext uri="{BB962C8B-B14F-4D97-AF65-F5344CB8AC3E}">
        <p14:creationId xmlns:p14="http://schemas.microsoft.com/office/powerpoint/2010/main" val="237734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Agenda">
    <p:spTree>
      <p:nvGrpSpPr>
        <p:cNvPr id="1" name=""/>
        <p:cNvGrpSpPr/>
        <p:nvPr/>
      </p:nvGrpSpPr>
      <p:grpSpPr>
        <a:xfrm>
          <a:off x="0" y="0"/>
          <a:ext cx="0" cy="0"/>
          <a:chOff x="0" y="0"/>
          <a:chExt cx="0" cy="0"/>
        </a:xfrm>
      </p:grpSpPr>
      <p:sp>
        <p:nvSpPr>
          <p:cNvPr id="12" name="Rectangle 11"/>
          <p:cNvSpPr/>
          <p:nvPr userDrawn="1"/>
        </p:nvSpPr>
        <p:spPr>
          <a:xfrm>
            <a:off x="0" y="0"/>
            <a:ext cx="12192000" cy="117230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Rectangle 8"/>
          <p:cNvSpPr/>
          <p:nvPr userDrawn="1"/>
        </p:nvSpPr>
        <p:spPr>
          <a:xfrm>
            <a:off x="196851" y="1171575"/>
            <a:ext cx="11777133" cy="5135563"/>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566179" y="202995"/>
            <a:ext cx="11043520" cy="787605"/>
          </a:xfrm>
        </p:spPr>
        <p:txBody>
          <a:bodyPr anchor="t">
            <a:noAutofit/>
          </a:bodyPr>
          <a:lstStyle>
            <a:lvl1pPr>
              <a:defRPr sz="4800" b="0" i="0" cap="none">
                <a:solidFill>
                  <a:schemeClr val="bg1"/>
                </a:solidFill>
                <a:latin typeface="Oswald Medium" pitchFamily="2" charset="0"/>
                <a:cs typeface="Oswald Medium" pitchFamily="2" charset="0"/>
              </a:defRPr>
            </a:lvl1pPr>
          </a:lstStyle>
          <a:p>
            <a:r>
              <a:rPr lang="sv-SE"/>
              <a:t>Klicka här för att ändra mall för rubrikformat</a:t>
            </a:r>
            <a:endParaRPr lang="en-US" dirty="0"/>
          </a:p>
        </p:txBody>
      </p:sp>
      <p:sp>
        <p:nvSpPr>
          <p:cNvPr id="3" name="Content Placeholder 2"/>
          <p:cNvSpPr>
            <a:spLocks noGrp="1"/>
          </p:cNvSpPr>
          <p:nvPr>
            <p:ph idx="1"/>
          </p:nvPr>
        </p:nvSpPr>
        <p:spPr>
          <a:xfrm>
            <a:off x="574863" y="1600201"/>
            <a:ext cx="11034836" cy="4547903"/>
          </a:xfrm>
        </p:spPr>
        <p:txBody>
          <a:bodyPr/>
          <a:lstStyle>
            <a:lvl1pPr>
              <a:defRPr b="0">
                <a:solidFill>
                  <a:schemeClr val="tx1"/>
                </a:solidFill>
              </a:defRPr>
            </a:lvl1pPr>
            <a:lvl2pPr marL="266700" indent="-266700">
              <a:buClr>
                <a:schemeClr val="tx2"/>
              </a:buClr>
              <a:buFont typeface="Arial"/>
              <a:buChar char="•"/>
              <a:defRPr sz="1800"/>
            </a:lvl2pPr>
            <a:lvl3pPr marL="266700" indent="-266700">
              <a:defRPr sz="1800"/>
            </a:lvl3pPr>
            <a:lvl4pPr marL="266700" indent="-266700">
              <a:buClr>
                <a:schemeClr val="tx2"/>
              </a:buClr>
              <a:buFont typeface="Arial"/>
              <a:buChar char="•"/>
              <a:defRPr sz="1800"/>
            </a:lvl4pPr>
            <a:lvl5pPr marL="266700" indent="-266700">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cxnSp>
        <p:nvCxnSpPr>
          <p:cNvPr id="10" name="Straight Connector 9"/>
          <p:cNvCxnSpPr/>
          <p:nvPr userDrawn="1"/>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3" name="Bild 12">
            <a:extLst>
              <a:ext uri="{FF2B5EF4-FFF2-40B4-BE49-F238E27FC236}">
                <a16:creationId xmlns:a16="http://schemas.microsoft.com/office/drawing/2014/main" id="{A77C6330-C3DF-D775-F959-E1C238F67CD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8506" y="6388033"/>
            <a:ext cx="1675509" cy="413483"/>
          </a:xfrm>
          <a:prstGeom prst="rect">
            <a:avLst/>
          </a:prstGeom>
        </p:spPr>
      </p:pic>
    </p:spTree>
    <p:extLst>
      <p:ext uri="{BB962C8B-B14F-4D97-AF65-F5344CB8AC3E}">
        <p14:creationId xmlns:p14="http://schemas.microsoft.com/office/powerpoint/2010/main" val="3736939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Agenda">
    <p:spTree>
      <p:nvGrpSpPr>
        <p:cNvPr id="1" name=""/>
        <p:cNvGrpSpPr/>
        <p:nvPr/>
      </p:nvGrpSpPr>
      <p:grpSpPr>
        <a:xfrm>
          <a:off x="0" y="0"/>
          <a:ext cx="0" cy="0"/>
          <a:chOff x="0" y="0"/>
          <a:chExt cx="0" cy="0"/>
        </a:xfrm>
      </p:grpSpPr>
      <p:sp>
        <p:nvSpPr>
          <p:cNvPr id="12" name="Rectangle 11"/>
          <p:cNvSpPr/>
          <p:nvPr userDrawn="1"/>
        </p:nvSpPr>
        <p:spPr>
          <a:xfrm>
            <a:off x="0" y="0"/>
            <a:ext cx="12192000" cy="117230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3"/>
          <p:cNvSpPr/>
          <p:nvPr userDrawn="1"/>
        </p:nvSpPr>
        <p:spPr>
          <a:xfrm>
            <a:off x="208411" y="149795"/>
            <a:ext cx="11766495" cy="108112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574863" y="1600201"/>
            <a:ext cx="11034836" cy="4547903"/>
          </a:xfrm>
        </p:spPr>
        <p:txBody>
          <a:bodyPr/>
          <a:lstStyle>
            <a:lvl1pPr>
              <a:defRPr b="0">
                <a:solidFill>
                  <a:schemeClr val="tx1"/>
                </a:solidFill>
              </a:defRPr>
            </a:lvl1pPr>
            <a:lvl2pPr marL="266700" indent="-266700">
              <a:buClr>
                <a:schemeClr val="tx2"/>
              </a:buClr>
              <a:buFont typeface="Arial"/>
              <a:buChar char="•"/>
              <a:defRPr sz="1800"/>
            </a:lvl2pPr>
            <a:lvl3pPr marL="266700" indent="-266700">
              <a:defRPr sz="1800"/>
            </a:lvl3pPr>
            <a:lvl4pPr marL="266700" indent="-266700">
              <a:buClr>
                <a:schemeClr val="tx2"/>
              </a:buClr>
              <a:buFont typeface="Arial"/>
              <a:buChar char="•"/>
              <a:defRPr sz="1800"/>
            </a:lvl4pPr>
            <a:lvl5pPr marL="266700" indent="-266700">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cxnSp>
        <p:nvCxnSpPr>
          <p:cNvPr id="10" name="Straight Connector 9"/>
          <p:cNvCxnSpPr/>
          <p:nvPr userDrawn="1"/>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4" name="Bildobjekt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176" y="6329139"/>
            <a:ext cx="1724568" cy="517174"/>
          </a:xfrm>
          <a:prstGeom prst="rect">
            <a:avLst/>
          </a:prstGeom>
        </p:spPr>
      </p:pic>
      <p:sp>
        <p:nvSpPr>
          <p:cNvPr id="15" name="Title 1"/>
          <p:cNvSpPr>
            <a:spLocks noGrp="1"/>
          </p:cNvSpPr>
          <p:nvPr>
            <p:ph type="title"/>
          </p:nvPr>
        </p:nvSpPr>
        <p:spPr>
          <a:xfrm>
            <a:off x="566351" y="310836"/>
            <a:ext cx="11043524" cy="861472"/>
          </a:xfrm>
        </p:spPr>
        <p:txBody>
          <a:bodyPr anchor="t">
            <a:normAutofit/>
          </a:bodyPr>
          <a:lstStyle>
            <a:lvl1pPr algn="l">
              <a:lnSpc>
                <a:spcPct val="85000"/>
              </a:lnSpc>
              <a:defRPr sz="4800" b="0" i="0" cap="none">
                <a:solidFill>
                  <a:schemeClr val="tx1"/>
                </a:solidFill>
                <a:latin typeface="Oswald Medium" pitchFamily="2" charset="0"/>
                <a:cs typeface="Oswald Medium" pitchFamily="2" charset="0"/>
              </a:defRPr>
            </a:lvl1pPr>
          </a:lstStyle>
          <a:p>
            <a:r>
              <a:rPr lang="sv-SE"/>
              <a:t>Klicka här för att ändra mall för rubrikformat</a:t>
            </a:r>
            <a:endParaRPr lang="en-US" dirty="0"/>
          </a:p>
        </p:txBody>
      </p:sp>
    </p:spTree>
    <p:extLst>
      <p:ext uri="{BB962C8B-B14F-4D97-AF65-F5344CB8AC3E}">
        <p14:creationId xmlns:p14="http://schemas.microsoft.com/office/powerpoint/2010/main" val="4219884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swald Medium" pitchFamily="2" charset="0"/>
              </a:defRPr>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sp>
        <p:nvSpPr>
          <p:cNvPr id="8" name="Text Placeholder 7"/>
          <p:cNvSpPr>
            <a:spLocks noGrp="1"/>
          </p:cNvSpPr>
          <p:nvPr>
            <p:ph type="body" sz="quarter" idx="13"/>
          </p:nvPr>
        </p:nvSpPr>
        <p:spPr>
          <a:xfrm>
            <a:off x="567049" y="837805"/>
            <a:ext cx="11042868" cy="363537"/>
          </a:xfrm>
        </p:spPr>
        <p:txBody>
          <a:bodyPr>
            <a:noAutofit/>
          </a:bodyPr>
          <a:lstStyle>
            <a:lvl1pPr>
              <a:defRPr sz="1800" b="0">
                <a:solidFill>
                  <a:srgbClr val="222221"/>
                </a:solidFill>
              </a:defRPr>
            </a:lvl1pPr>
            <a:lvl2pPr>
              <a:defRPr sz="2500"/>
            </a:lvl2pPr>
            <a:lvl3pPr marL="0" indent="0">
              <a:buNone/>
              <a:defRPr sz="2500"/>
            </a:lvl3pPr>
            <a:lvl4pPr marL="0" indent="0">
              <a:buNone/>
              <a:defRPr sz="2500"/>
            </a:lvl4pPr>
            <a:lvl5pPr marL="0" indent="0">
              <a:buNone/>
              <a:defRPr sz="2500"/>
            </a:lvl5pPr>
            <a:lvl6pPr marL="1588" indent="0">
              <a:buNone/>
              <a:defRPr sz="2500" b="0" i="0">
                <a:latin typeface="Gill Sans Infant MT"/>
                <a:cs typeface="Gill Sans Infant MT"/>
              </a:defRPr>
            </a:lvl6pPr>
          </a:lstStyle>
          <a:p>
            <a:pPr lvl="0"/>
            <a:r>
              <a:rPr lang="sv-SE"/>
              <a:t>Klicka här för att ändra format på bakgrundstexten</a:t>
            </a:r>
          </a:p>
        </p:txBody>
      </p:sp>
    </p:spTree>
    <p:extLst>
      <p:ext uri="{BB962C8B-B14F-4D97-AF65-F5344CB8AC3E}">
        <p14:creationId xmlns:p14="http://schemas.microsoft.com/office/powerpoint/2010/main" val="1646375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innehåll x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574863" y="1600200"/>
            <a:ext cx="5330095" cy="47069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sp>
        <p:nvSpPr>
          <p:cNvPr id="9" name="Content Placeholder 2"/>
          <p:cNvSpPr>
            <a:spLocks noGrp="1"/>
          </p:cNvSpPr>
          <p:nvPr>
            <p:ph idx="14"/>
          </p:nvPr>
        </p:nvSpPr>
        <p:spPr>
          <a:xfrm>
            <a:off x="6279605" y="1600200"/>
            <a:ext cx="5330095" cy="47069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10" name="Text Placeholder 7"/>
          <p:cNvSpPr>
            <a:spLocks noGrp="1"/>
          </p:cNvSpPr>
          <p:nvPr>
            <p:ph type="body" sz="quarter" idx="13"/>
          </p:nvPr>
        </p:nvSpPr>
        <p:spPr>
          <a:xfrm>
            <a:off x="567049" y="837805"/>
            <a:ext cx="11042868" cy="363537"/>
          </a:xfrm>
        </p:spPr>
        <p:txBody>
          <a:bodyPr>
            <a:noAutofit/>
          </a:bodyPr>
          <a:lstStyle>
            <a:lvl1pPr>
              <a:defRPr sz="1800" b="0">
                <a:solidFill>
                  <a:srgbClr val="222221"/>
                </a:solidFill>
              </a:defRPr>
            </a:lvl1pPr>
            <a:lvl2pPr>
              <a:defRPr sz="2500"/>
            </a:lvl2pPr>
            <a:lvl3pPr marL="0" indent="0">
              <a:buNone/>
              <a:defRPr sz="2500"/>
            </a:lvl3pPr>
            <a:lvl4pPr marL="0" indent="0">
              <a:buNone/>
              <a:defRPr sz="2500"/>
            </a:lvl4pPr>
            <a:lvl5pPr marL="0" indent="0">
              <a:buNone/>
              <a:defRPr sz="2500"/>
            </a:lvl5pPr>
            <a:lvl6pPr marL="1588" indent="0">
              <a:buNone/>
              <a:defRPr sz="2500" b="0" i="0">
                <a:latin typeface="Gill Sans Infant MT"/>
                <a:cs typeface="Gill Sans Infant MT"/>
              </a:defRPr>
            </a:lvl6pPr>
          </a:lstStyle>
          <a:p>
            <a:pPr lvl="0"/>
            <a:r>
              <a:rPr lang="sv-SE"/>
              <a:t>Klicka här för att ändra format på bakgrundstexten</a:t>
            </a:r>
          </a:p>
        </p:txBody>
      </p:sp>
    </p:spTree>
    <p:extLst>
      <p:ext uri="{BB962C8B-B14F-4D97-AF65-F5344CB8AC3E}">
        <p14:creationId xmlns:p14="http://schemas.microsoft.com/office/powerpoint/2010/main" val="3036039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4" name="Date Placeholder 3"/>
          <p:cNvSpPr>
            <a:spLocks noGrp="1"/>
          </p:cNvSpPr>
          <p:nvPr>
            <p:ph type="dt" sz="half" idx="10"/>
          </p:nvPr>
        </p:nvSpPr>
        <p:spPr/>
        <p:txBody>
          <a:bodyPr/>
          <a:lstStyle/>
          <a:p>
            <a:r>
              <a:rPr lang="sv-SE"/>
              <a:t>15 mars 2023</a:t>
            </a:r>
            <a:endParaRPr lang="en-US" dirty="0"/>
          </a:p>
        </p:txBody>
      </p:sp>
      <p:sp>
        <p:nvSpPr>
          <p:cNvPr id="5" name="Footer Placeholder 4"/>
          <p:cNvSpPr>
            <a:spLocks noGrp="1"/>
          </p:cNvSpPr>
          <p:nvPr>
            <p:ph type="ftr" sz="quarter" idx="11"/>
          </p:nvPr>
        </p:nvSpPr>
        <p:spPr/>
        <p:txBody>
          <a:bodyPr/>
          <a:lstStyle/>
          <a:p>
            <a:r>
              <a:rPr lang="sv-SE"/>
              <a:t>Temadag Barnfattigdom </a:t>
            </a:r>
            <a:endParaRPr lang="en-US"/>
          </a:p>
        </p:txBody>
      </p:sp>
      <p:sp>
        <p:nvSpPr>
          <p:cNvPr id="6" name="Slide Number Placeholder 5"/>
          <p:cNvSpPr>
            <a:spLocks noGrp="1"/>
          </p:cNvSpPr>
          <p:nvPr>
            <p:ph type="sldNum" sz="quarter" idx="12"/>
          </p:nvPr>
        </p:nvSpPr>
        <p:spPr/>
        <p:txBody>
          <a:bodyPr/>
          <a:lstStyle/>
          <a:p>
            <a:fld id="{C3FDE51E-0052-334C-A4B2-C567FE9F326F}" type="slidenum">
              <a:rPr lang="en-US" smtClean="0"/>
              <a:t>‹#›</a:t>
            </a:fld>
            <a:endParaRPr lang="en-US"/>
          </a:p>
        </p:txBody>
      </p:sp>
      <p:sp>
        <p:nvSpPr>
          <p:cNvPr id="7" name="Text Placeholder 7"/>
          <p:cNvSpPr>
            <a:spLocks noGrp="1"/>
          </p:cNvSpPr>
          <p:nvPr>
            <p:ph type="body" sz="quarter" idx="13"/>
          </p:nvPr>
        </p:nvSpPr>
        <p:spPr>
          <a:xfrm>
            <a:off x="567049" y="837805"/>
            <a:ext cx="11042868" cy="363537"/>
          </a:xfrm>
        </p:spPr>
        <p:txBody>
          <a:bodyPr>
            <a:noAutofit/>
          </a:bodyPr>
          <a:lstStyle>
            <a:lvl1pPr>
              <a:defRPr sz="1800" b="0">
                <a:solidFill>
                  <a:srgbClr val="222221"/>
                </a:solidFill>
              </a:defRPr>
            </a:lvl1pPr>
            <a:lvl2pPr>
              <a:defRPr sz="2500"/>
            </a:lvl2pPr>
            <a:lvl3pPr marL="0" indent="0">
              <a:buNone/>
              <a:defRPr sz="2500"/>
            </a:lvl3pPr>
            <a:lvl4pPr marL="0" indent="0">
              <a:buNone/>
              <a:defRPr sz="2500"/>
            </a:lvl4pPr>
            <a:lvl5pPr marL="0" indent="0">
              <a:buNone/>
              <a:defRPr sz="2500"/>
            </a:lvl5pPr>
            <a:lvl6pPr marL="1588" indent="0">
              <a:buNone/>
              <a:defRPr sz="2500" b="0" i="0">
                <a:latin typeface="Gill Sans Infant MT"/>
                <a:cs typeface="Gill Sans Infant MT"/>
              </a:defRPr>
            </a:lvl6pPr>
          </a:lstStyle>
          <a:p>
            <a:pPr lvl="0"/>
            <a:r>
              <a:rPr lang="sv-SE"/>
              <a:t>Klicka här för att ändra format på bakgrundstexten</a:t>
            </a:r>
          </a:p>
        </p:txBody>
      </p:sp>
    </p:spTree>
    <p:extLst>
      <p:ext uri="{BB962C8B-B14F-4D97-AF65-F5344CB8AC3E}">
        <p14:creationId xmlns:p14="http://schemas.microsoft.com/office/powerpoint/2010/main" val="3227624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sv-SE"/>
              <a:t>15 mars 2023</a:t>
            </a:r>
            <a:endParaRPr lang="en-US" dirty="0"/>
          </a:p>
        </p:txBody>
      </p:sp>
      <p:sp>
        <p:nvSpPr>
          <p:cNvPr id="3" name="Footer Placeholder 2"/>
          <p:cNvSpPr>
            <a:spLocks noGrp="1"/>
          </p:cNvSpPr>
          <p:nvPr>
            <p:ph type="ftr" sz="quarter" idx="11"/>
          </p:nvPr>
        </p:nvSpPr>
        <p:spPr/>
        <p:txBody>
          <a:bodyPr/>
          <a:lstStyle/>
          <a:p>
            <a:r>
              <a:rPr lang="sv-SE"/>
              <a:t>Temadag Barnfattigdom </a:t>
            </a:r>
            <a:endParaRPr lang="en-US"/>
          </a:p>
        </p:txBody>
      </p:sp>
      <p:sp>
        <p:nvSpPr>
          <p:cNvPr id="4" name="Slide Number Placeholder 3"/>
          <p:cNvSpPr>
            <a:spLocks noGrp="1"/>
          </p:cNvSpPr>
          <p:nvPr>
            <p:ph type="sldNum" sz="quarter" idx="12"/>
          </p:nvPr>
        </p:nvSpPr>
        <p:spPr/>
        <p:txBody>
          <a:bodyPr/>
          <a:lstStyle/>
          <a:p>
            <a:fld id="{C3FDE51E-0052-334C-A4B2-C567FE9F326F}" type="slidenum">
              <a:rPr lang="en-US" smtClean="0"/>
              <a:t>‹#›</a:t>
            </a:fld>
            <a:endParaRPr lang="en-US"/>
          </a:p>
        </p:txBody>
      </p:sp>
      <p:sp>
        <p:nvSpPr>
          <p:cNvPr id="5" name="Rectangle 4"/>
          <p:cNvSpPr/>
          <p:nvPr userDrawn="1"/>
        </p:nvSpPr>
        <p:spPr>
          <a:xfrm>
            <a:off x="460239" y="1081129"/>
            <a:ext cx="11278472" cy="182359"/>
          </a:xfrm>
          <a:prstGeom prst="rect">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2810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1172308"/>
          </a:xfrm>
          <a:prstGeom prst="rect">
            <a:avLst/>
          </a:prstGeom>
          <a:gradFill flip="none" rotWithShape="1">
            <a:gsLst>
              <a:gs pos="40000">
                <a:schemeClr val="bg2"/>
              </a:gs>
              <a:gs pos="100000">
                <a:srgbClr val="761706"/>
              </a:gs>
            </a:gsLst>
            <a:lin ang="189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Rectangle 7"/>
          <p:cNvSpPr/>
          <p:nvPr/>
        </p:nvSpPr>
        <p:spPr>
          <a:xfrm>
            <a:off x="208411" y="149795"/>
            <a:ext cx="11766495" cy="108112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18" name="Rak koppling 17">
            <a:extLst>
              <a:ext uri="{FF2B5EF4-FFF2-40B4-BE49-F238E27FC236}">
                <a16:creationId xmlns:a16="http://schemas.microsoft.com/office/drawing/2014/main" id="{A9D96252-2CE2-66C1-4430-C3FB7AC6F661}"/>
              </a:ext>
            </a:extLst>
          </p:cNvPr>
          <p:cNvCxnSpPr>
            <a:cxnSpLocks/>
          </p:cNvCxnSpPr>
          <p:nvPr userDrawn="1"/>
        </p:nvCxnSpPr>
        <p:spPr>
          <a:xfrm>
            <a:off x="578899" y="1151224"/>
            <a:ext cx="11073600" cy="0"/>
          </a:xfrm>
          <a:prstGeom prst="line">
            <a:avLst/>
          </a:prstGeom>
          <a:ln w="38100">
            <a:solidFill>
              <a:schemeClr val="accent2"/>
            </a:solidFill>
          </a:ln>
          <a:effectLst/>
        </p:spPr>
        <p:style>
          <a:lnRef idx="2">
            <a:schemeClr val="accent1"/>
          </a:lnRef>
          <a:fillRef idx="0">
            <a:schemeClr val="accent1"/>
          </a:fillRef>
          <a:effectRef idx="1">
            <a:schemeClr val="accent1"/>
          </a:effectRef>
          <a:fontRef idx="minor">
            <a:schemeClr val="tx1"/>
          </a:fontRef>
        </p:style>
      </p:cxnSp>
      <p:pic>
        <p:nvPicPr>
          <p:cNvPr id="11" name="Bild 10">
            <a:extLst>
              <a:ext uri="{FF2B5EF4-FFF2-40B4-BE49-F238E27FC236}">
                <a16:creationId xmlns:a16="http://schemas.microsoft.com/office/drawing/2014/main" id="{DD804F15-60C0-DDDA-8E96-0E27FBD0E9CF}"/>
              </a:ext>
            </a:extLst>
          </p:cNvPr>
          <p:cNvPicPr>
            <a:picLocks noChangeAspect="1"/>
          </p:cNvPicPr>
          <p:nvPr userDrawn="1"/>
        </p:nvPicPr>
        <p:blipFill>
          <a:blip r:embed="rId17">
            <a:extLst>
              <a:ext uri="{96DAC541-7B7A-43D3-8B79-37D633B846F1}">
                <asvg:svgBlip xmlns:asvg="http://schemas.microsoft.com/office/drawing/2016/SVG/main" r:embed="rId18"/>
              </a:ext>
            </a:extLst>
          </a:blip>
          <a:stretch>
            <a:fillRect/>
          </a:stretch>
        </p:blipFill>
        <p:spPr>
          <a:xfrm>
            <a:off x="758506" y="6388033"/>
            <a:ext cx="1675509" cy="413483"/>
          </a:xfrm>
          <a:prstGeom prst="rect">
            <a:avLst/>
          </a:prstGeom>
        </p:spPr>
      </p:pic>
      <p:sp>
        <p:nvSpPr>
          <p:cNvPr id="2" name="Title Placeholder 1"/>
          <p:cNvSpPr>
            <a:spLocks noGrp="1"/>
          </p:cNvSpPr>
          <p:nvPr>
            <p:ph type="title"/>
          </p:nvPr>
        </p:nvSpPr>
        <p:spPr>
          <a:xfrm>
            <a:off x="566179" y="309600"/>
            <a:ext cx="11043520" cy="506900"/>
          </a:xfrm>
          <a:prstGeom prst="rect">
            <a:avLst/>
          </a:prstGeom>
        </p:spPr>
        <p:txBody>
          <a:bodyPr vert="horz" lIns="0" tIns="0" rIns="0" bIns="0" rtlCol="0" anchor="ctr">
            <a:noAutofit/>
          </a:bodyPr>
          <a:lstStyle/>
          <a:p>
            <a:r>
              <a:rPr lang="sv-SE" dirty="0"/>
              <a:t>Klicka här för att ändra format</a:t>
            </a:r>
            <a:endParaRPr lang="en-US" dirty="0"/>
          </a:p>
        </p:txBody>
      </p:sp>
      <p:sp>
        <p:nvSpPr>
          <p:cNvPr id="3" name="Text Placeholder 2"/>
          <p:cNvSpPr>
            <a:spLocks noGrp="1"/>
          </p:cNvSpPr>
          <p:nvPr>
            <p:ph type="body" idx="1"/>
          </p:nvPr>
        </p:nvSpPr>
        <p:spPr>
          <a:xfrm>
            <a:off x="574863" y="1600200"/>
            <a:ext cx="11034836" cy="4706938"/>
          </a:xfrm>
          <a:prstGeom prst="rect">
            <a:avLst/>
          </a:prstGeom>
        </p:spPr>
        <p:txBody>
          <a:bodyPr vert="horz" lIns="0" tIns="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2"/>
          </p:nvPr>
        </p:nvSpPr>
        <p:spPr>
          <a:xfrm>
            <a:off x="8598656" y="6441020"/>
            <a:ext cx="2108425" cy="365125"/>
          </a:xfrm>
          <a:prstGeom prst="rect">
            <a:avLst/>
          </a:prstGeom>
        </p:spPr>
        <p:txBody>
          <a:bodyPr vert="horz" lIns="91440" tIns="45720" rIns="91440" bIns="45720" rtlCol="0" anchor="ctr"/>
          <a:lstStyle>
            <a:lvl1pPr algn="l">
              <a:defRPr sz="1000" b="0" i="0">
                <a:solidFill>
                  <a:schemeClr val="tx1"/>
                </a:solidFill>
                <a:latin typeface="+mn-lt"/>
                <a:cs typeface="Gill Sans Infant Std"/>
              </a:defRPr>
            </a:lvl1pPr>
          </a:lstStyle>
          <a:p>
            <a:r>
              <a:rPr lang="sv-SE"/>
              <a:t>15 mars 2023</a:t>
            </a:r>
            <a:endParaRPr lang="en-US" dirty="0"/>
          </a:p>
        </p:txBody>
      </p:sp>
      <p:sp>
        <p:nvSpPr>
          <p:cNvPr id="5" name="Footer Placeholder 4"/>
          <p:cNvSpPr>
            <a:spLocks noGrp="1"/>
          </p:cNvSpPr>
          <p:nvPr>
            <p:ph type="ftr" sz="quarter" idx="3"/>
          </p:nvPr>
        </p:nvSpPr>
        <p:spPr>
          <a:xfrm>
            <a:off x="3366696" y="6441020"/>
            <a:ext cx="5099971" cy="365125"/>
          </a:xfrm>
          <a:prstGeom prst="rect">
            <a:avLst/>
          </a:prstGeom>
        </p:spPr>
        <p:txBody>
          <a:bodyPr vert="horz" lIns="91440" tIns="45720" rIns="91440" bIns="45720" rtlCol="0" anchor="ctr"/>
          <a:lstStyle>
            <a:lvl1pPr algn="ctr">
              <a:defRPr sz="1000" b="0" i="0">
                <a:solidFill>
                  <a:schemeClr val="tx1"/>
                </a:solidFill>
                <a:latin typeface="+mn-lt"/>
                <a:cs typeface="Gill Sans Infant Std"/>
              </a:defRPr>
            </a:lvl1pPr>
          </a:lstStyle>
          <a:p>
            <a:r>
              <a:rPr lang="sv-SE"/>
              <a:t>Temadag Barnfattigdom </a:t>
            </a:r>
            <a:endParaRPr lang="en-US" dirty="0"/>
          </a:p>
        </p:txBody>
      </p:sp>
      <p:sp>
        <p:nvSpPr>
          <p:cNvPr id="6" name="Slide Number Placeholder 5"/>
          <p:cNvSpPr>
            <a:spLocks noGrp="1"/>
          </p:cNvSpPr>
          <p:nvPr>
            <p:ph type="sldNum" sz="quarter" idx="4"/>
          </p:nvPr>
        </p:nvSpPr>
        <p:spPr>
          <a:xfrm>
            <a:off x="10707081" y="6441020"/>
            <a:ext cx="1031631" cy="365125"/>
          </a:xfrm>
          <a:prstGeom prst="rect">
            <a:avLst/>
          </a:prstGeom>
        </p:spPr>
        <p:txBody>
          <a:bodyPr vert="horz" lIns="91440" tIns="45720" rIns="91440" bIns="45720" rtlCol="0" anchor="ctr"/>
          <a:lstStyle>
            <a:lvl1pPr algn="r">
              <a:defRPr sz="1000" b="0" i="0">
                <a:solidFill>
                  <a:schemeClr val="tx1"/>
                </a:solidFill>
                <a:latin typeface="+mn-lt"/>
                <a:cs typeface="Gill Sans Infant Std"/>
              </a:defRPr>
            </a:lvl1pPr>
          </a:lstStyle>
          <a:p>
            <a:fld id="{C3FDE51E-0052-334C-A4B2-C567FE9F326F}" type="slidenum">
              <a:rPr lang="en-US" smtClean="0"/>
              <a:pPr/>
              <a:t>‹#›</a:t>
            </a:fld>
            <a:endParaRPr lang="en-US"/>
          </a:p>
        </p:txBody>
      </p:sp>
      <p:cxnSp>
        <p:nvCxnSpPr>
          <p:cNvPr id="13" name="Straight Connector 12"/>
          <p:cNvCxnSpPr/>
          <p:nvPr/>
        </p:nvCxnSpPr>
        <p:spPr>
          <a:xfrm flipH="1">
            <a:off x="3288541"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a:off x="8520499" y="6432216"/>
            <a:ext cx="8684" cy="365125"/>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678524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1" r:id="rId4"/>
    <p:sldLayoutId id="2147483674" r:id="rId5"/>
    <p:sldLayoutId id="2147483650" r:id="rId6"/>
    <p:sldLayoutId id="2147483662" r:id="rId7"/>
    <p:sldLayoutId id="2147483663" r:id="rId8"/>
    <p:sldLayoutId id="2147483655" r:id="rId9"/>
    <p:sldLayoutId id="2147483669" r:id="rId10"/>
    <p:sldLayoutId id="2147483670" r:id="rId11"/>
    <p:sldLayoutId id="2147483671" r:id="rId12"/>
    <p:sldLayoutId id="2147483672" r:id="rId13"/>
    <p:sldLayoutId id="2147483667" r:id="rId14"/>
    <p:sldLayoutId id="2147483673"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457200" rtl="0" eaLnBrk="1" latinLnBrk="0" hangingPunct="1">
        <a:spcBef>
          <a:spcPct val="0"/>
        </a:spcBef>
        <a:buNone/>
        <a:defRPr sz="4800" b="0" i="0" kern="1200">
          <a:solidFill>
            <a:schemeClr val="tx1"/>
          </a:solidFill>
          <a:latin typeface="Oswald Medium" pitchFamily="2" charset="0"/>
          <a:ea typeface="+mj-ea"/>
          <a:cs typeface="Times New Roman" panose="02020603050405020304" pitchFamily="18" charset="0"/>
        </a:defRPr>
      </a:lvl1pPr>
    </p:titleStyle>
    <p:bodyStyle>
      <a:lvl1pPr marL="0" indent="0" algn="l" defTabSz="457200" rtl="0" eaLnBrk="1" latinLnBrk="0" hangingPunct="1">
        <a:spcBef>
          <a:spcPts val="0"/>
        </a:spcBef>
        <a:spcAft>
          <a:spcPts val="600"/>
        </a:spcAft>
        <a:buFont typeface="Arial"/>
        <a:buNone/>
        <a:defRPr sz="1800" b="1" i="0" kern="1200">
          <a:solidFill>
            <a:schemeClr val="bg2"/>
          </a:solidFill>
          <a:latin typeface="+mn-lt"/>
          <a:ea typeface="+mn-ea"/>
          <a:cs typeface="Gill Sans Infant Std"/>
        </a:defRPr>
      </a:lvl1pPr>
      <a:lvl2pPr marL="0" indent="0" algn="l" defTabSz="457200" rtl="0" eaLnBrk="1" latinLnBrk="0" hangingPunct="1">
        <a:spcBef>
          <a:spcPts val="0"/>
        </a:spcBef>
        <a:spcAft>
          <a:spcPts val="600"/>
        </a:spcAft>
        <a:buFont typeface="Arial"/>
        <a:buNone/>
        <a:defRPr sz="1500" b="0" i="0" kern="1200">
          <a:solidFill>
            <a:schemeClr val="tx1"/>
          </a:solidFill>
          <a:latin typeface="+mn-lt"/>
          <a:ea typeface="+mn-ea"/>
          <a:cs typeface="Gill Sans Infant Std"/>
        </a:defRPr>
      </a:lvl2pPr>
      <a:lvl3pPr marL="266700" indent="-266700" algn="l" defTabSz="457200" rtl="0" eaLnBrk="1" latinLnBrk="0" hangingPunct="1">
        <a:spcBef>
          <a:spcPts val="0"/>
        </a:spcBef>
        <a:spcAft>
          <a:spcPts val="600"/>
        </a:spcAft>
        <a:buClr>
          <a:schemeClr val="tx2"/>
        </a:buClr>
        <a:buFont typeface="Arial"/>
        <a:buChar char="•"/>
        <a:defRPr sz="1400" b="0" i="0" kern="1200">
          <a:solidFill>
            <a:schemeClr val="tx1"/>
          </a:solidFill>
          <a:latin typeface="+mn-lt"/>
          <a:ea typeface="+mn-ea"/>
          <a:cs typeface="Gill Sans Infant Std"/>
        </a:defRPr>
      </a:lvl3pPr>
      <a:lvl4pPr marL="541338" indent="-274638" algn="l" defTabSz="457200" rtl="0" eaLnBrk="1" latinLnBrk="0" hangingPunct="1">
        <a:spcBef>
          <a:spcPts val="0"/>
        </a:spcBef>
        <a:spcAft>
          <a:spcPts val="600"/>
        </a:spcAft>
        <a:buFont typeface="Arial"/>
        <a:buChar char="–"/>
        <a:defRPr sz="1300" b="0" i="0" kern="1200">
          <a:solidFill>
            <a:schemeClr val="tx1"/>
          </a:solidFill>
          <a:latin typeface="+mn-lt"/>
          <a:ea typeface="+mn-ea"/>
          <a:cs typeface="Gill Sans Infant Std"/>
        </a:defRPr>
      </a:lvl4pPr>
      <a:lvl5pPr marL="808038" indent="-266700" algn="l" defTabSz="457200" rtl="0" eaLnBrk="1" latinLnBrk="0" hangingPunct="1">
        <a:spcBef>
          <a:spcPts val="0"/>
        </a:spcBef>
        <a:spcAft>
          <a:spcPts val="600"/>
        </a:spcAft>
        <a:buClr>
          <a:schemeClr val="tx2"/>
        </a:buClr>
        <a:buFont typeface="Arial"/>
        <a:buChar char="•"/>
        <a:defRPr sz="1200" b="0" i="0" kern="1200">
          <a:solidFill>
            <a:schemeClr val="tx1"/>
          </a:solidFill>
          <a:latin typeface="+mn-lt"/>
          <a:ea typeface="+mn-ea"/>
          <a:cs typeface="Gill Sans Infant St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D15797-7B86-9106-0FCF-1AB6025859DB}"/>
              </a:ext>
            </a:extLst>
          </p:cNvPr>
          <p:cNvSpPr>
            <a:spLocks noGrp="1"/>
          </p:cNvSpPr>
          <p:nvPr>
            <p:ph type="title"/>
          </p:nvPr>
        </p:nvSpPr>
        <p:spPr/>
        <p:txBody>
          <a:bodyPr/>
          <a:lstStyle/>
          <a:p>
            <a:r>
              <a:rPr lang="sv-SE" dirty="0"/>
              <a:t>Barns rätt till ett tryggt hem</a:t>
            </a:r>
          </a:p>
        </p:txBody>
      </p:sp>
      <p:sp>
        <p:nvSpPr>
          <p:cNvPr id="3" name="Platshållare för innehåll 2">
            <a:extLst>
              <a:ext uri="{FF2B5EF4-FFF2-40B4-BE49-F238E27FC236}">
                <a16:creationId xmlns:a16="http://schemas.microsoft.com/office/drawing/2014/main" id="{0DE9B30B-F1B8-D4A0-A8D1-05B5714938C1}"/>
              </a:ext>
            </a:extLst>
          </p:cNvPr>
          <p:cNvSpPr>
            <a:spLocks noGrp="1"/>
          </p:cNvSpPr>
          <p:nvPr>
            <p:ph idx="1"/>
          </p:nvPr>
        </p:nvSpPr>
        <p:spPr>
          <a:xfrm>
            <a:off x="574863" y="1600200"/>
            <a:ext cx="6460736" cy="4706938"/>
          </a:xfrm>
        </p:spPr>
        <p:txBody>
          <a:bodyPr/>
          <a:lstStyle/>
          <a:p>
            <a:r>
              <a:rPr lang="sv-SE" dirty="0">
                <a:solidFill>
                  <a:srgbClr val="000000"/>
                </a:solidFill>
                <a:latin typeface="Open Sans" panose="020B0606030504020204" pitchFamily="34" charset="0"/>
              </a:rPr>
              <a:t>Minst 5900 barn lever enligt Socialstyrelsens senaste kartläggning heltid eller växelvis med en förälder som är hemlös. (2023) </a:t>
            </a:r>
            <a:endParaRPr lang="sv-SE" sz="1800" dirty="0">
              <a:solidFill>
                <a:schemeClr val="tx1"/>
              </a:solidFill>
            </a:endParaRPr>
          </a:p>
          <a:p>
            <a:endParaRPr lang="sv-SE" sz="1800" dirty="0">
              <a:solidFill>
                <a:schemeClr val="tx1"/>
              </a:solidFill>
            </a:endParaRPr>
          </a:p>
          <a:p>
            <a:r>
              <a:rPr lang="sv-SE" sz="1800" dirty="0">
                <a:solidFill>
                  <a:schemeClr val="tx1"/>
                </a:solidFill>
              </a:rPr>
              <a:t>Hemlöshet leder till allvarliga konsekvenser för barn och deras familjer</a:t>
            </a:r>
          </a:p>
          <a:p>
            <a:endParaRPr lang="sv-SE" sz="1800" dirty="0">
              <a:solidFill>
                <a:schemeClr val="tx1"/>
              </a:solidFill>
            </a:endParaRPr>
          </a:p>
          <a:p>
            <a:r>
              <a:rPr lang="sv-SE" sz="1800" dirty="0">
                <a:solidFill>
                  <a:schemeClr val="tx1"/>
                </a:solidFill>
              </a:rPr>
              <a:t>Socialtjänstens möjligheter eller resurser att ta hänsyn till barnets bästa i ärenden om bostadslöshet är mycket bristfällig </a:t>
            </a:r>
          </a:p>
          <a:p>
            <a:endParaRPr lang="sv-SE" sz="1800" dirty="0">
              <a:solidFill>
                <a:schemeClr val="tx1"/>
              </a:solidFill>
            </a:endParaRPr>
          </a:p>
          <a:p>
            <a:r>
              <a:rPr lang="sv-SE" sz="1800" dirty="0">
                <a:solidFill>
                  <a:schemeClr val="tx1"/>
                </a:solidFill>
              </a:rPr>
              <a:t>FN:s barnrättskommittés rekommendationer är tydliga om att krävs kraftfulla reformer av staten och av kommunerna. </a:t>
            </a:r>
          </a:p>
          <a:p>
            <a:pPr marL="285750" indent="-285750">
              <a:buFontTx/>
              <a:buChar char="-"/>
            </a:pPr>
            <a:endParaRPr lang="sv-SE" sz="1800" dirty="0">
              <a:solidFill>
                <a:schemeClr val="tx1"/>
              </a:solidFill>
            </a:endParaRPr>
          </a:p>
          <a:p>
            <a:endParaRPr lang="sv-SE" dirty="0"/>
          </a:p>
        </p:txBody>
      </p:sp>
      <p:sp>
        <p:nvSpPr>
          <p:cNvPr id="4" name="Platshållare för datum 3">
            <a:extLst>
              <a:ext uri="{FF2B5EF4-FFF2-40B4-BE49-F238E27FC236}">
                <a16:creationId xmlns:a16="http://schemas.microsoft.com/office/drawing/2014/main" id="{15B8AF5A-171E-F841-AB77-243CE07EAADB}"/>
              </a:ext>
            </a:extLst>
          </p:cNvPr>
          <p:cNvSpPr>
            <a:spLocks noGrp="1"/>
          </p:cNvSpPr>
          <p:nvPr>
            <p:ph type="dt" sz="half" idx="10"/>
          </p:nvPr>
        </p:nvSpPr>
        <p:spPr/>
        <p:txBody>
          <a:bodyPr/>
          <a:lstStyle/>
          <a:p>
            <a:r>
              <a:rPr lang="sv-SE"/>
              <a:t>15 mars 2023</a:t>
            </a:r>
            <a:endParaRPr lang="en-US" dirty="0"/>
          </a:p>
        </p:txBody>
      </p:sp>
      <p:sp>
        <p:nvSpPr>
          <p:cNvPr id="5" name="Platshållare för sidfot 4">
            <a:extLst>
              <a:ext uri="{FF2B5EF4-FFF2-40B4-BE49-F238E27FC236}">
                <a16:creationId xmlns:a16="http://schemas.microsoft.com/office/drawing/2014/main" id="{F8CA3D19-12C2-E9D9-3EA7-43ACFD55ACF4}"/>
              </a:ext>
            </a:extLst>
          </p:cNvPr>
          <p:cNvSpPr>
            <a:spLocks noGrp="1"/>
          </p:cNvSpPr>
          <p:nvPr>
            <p:ph type="ftr" sz="quarter" idx="11"/>
          </p:nvPr>
        </p:nvSpPr>
        <p:spPr/>
        <p:txBody>
          <a:bodyPr/>
          <a:lstStyle/>
          <a:p>
            <a:r>
              <a:rPr lang="sv-SE"/>
              <a:t>Temadag Barnfattigdom </a:t>
            </a:r>
            <a:endParaRPr lang="en-US"/>
          </a:p>
        </p:txBody>
      </p:sp>
      <p:sp>
        <p:nvSpPr>
          <p:cNvPr id="6" name="Platshållare för bildnummer 5">
            <a:extLst>
              <a:ext uri="{FF2B5EF4-FFF2-40B4-BE49-F238E27FC236}">
                <a16:creationId xmlns:a16="http://schemas.microsoft.com/office/drawing/2014/main" id="{EF6101D4-879A-2632-A93B-6504EF9D1C58}"/>
              </a:ext>
            </a:extLst>
          </p:cNvPr>
          <p:cNvSpPr>
            <a:spLocks noGrp="1"/>
          </p:cNvSpPr>
          <p:nvPr>
            <p:ph type="sldNum" sz="quarter" idx="12"/>
          </p:nvPr>
        </p:nvSpPr>
        <p:spPr/>
        <p:txBody>
          <a:bodyPr/>
          <a:lstStyle/>
          <a:p>
            <a:fld id="{C3FDE51E-0052-334C-A4B2-C567FE9F326F}" type="slidenum">
              <a:rPr lang="en-US" smtClean="0"/>
              <a:t>1</a:t>
            </a:fld>
            <a:endParaRPr lang="en-US"/>
          </a:p>
        </p:txBody>
      </p:sp>
      <p:pic>
        <p:nvPicPr>
          <p:cNvPr id="10" name="Platshållare för innehåll 9">
            <a:extLst>
              <a:ext uri="{FF2B5EF4-FFF2-40B4-BE49-F238E27FC236}">
                <a16:creationId xmlns:a16="http://schemas.microsoft.com/office/drawing/2014/main" id="{C9A6C3BD-3C2E-3DF8-AB41-04B3876EE0D2}"/>
              </a:ext>
            </a:extLst>
          </p:cNvPr>
          <p:cNvPicPr>
            <a:picLocks noGrp="1" noChangeAspect="1"/>
          </p:cNvPicPr>
          <p:nvPr>
            <p:ph idx="14"/>
          </p:nvPr>
        </p:nvPicPr>
        <p:blipFill>
          <a:blip r:embed="rId3"/>
          <a:stretch>
            <a:fillRect/>
          </a:stretch>
        </p:blipFill>
        <p:spPr>
          <a:xfrm>
            <a:off x="7035599" y="1600199"/>
            <a:ext cx="4627936" cy="4517935"/>
          </a:xfrm>
        </p:spPr>
      </p:pic>
      <p:sp>
        <p:nvSpPr>
          <p:cNvPr id="8" name="Platshållare för text 7">
            <a:extLst>
              <a:ext uri="{FF2B5EF4-FFF2-40B4-BE49-F238E27FC236}">
                <a16:creationId xmlns:a16="http://schemas.microsoft.com/office/drawing/2014/main" id="{2DE45069-D085-E398-B123-86FE66DECDAA}"/>
              </a:ext>
            </a:extLst>
          </p:cNvPr>
          <p:cNvSpPr>
            <a:spLocks noGrp="1"/>
          </p:cNvSpPr>
          <p:nvPr>
            <p:ph type="body" sz="quarter" idx="13"/>
          </p:nvPr>
        </p:nvSpPr>
        <p:spPr/>
        <p:txBody>
          <a:bodyPr/>
          <a:lstStyle/>
          <a:p>
            <a:endParaRPr lang="sv-SE"/>
          </a:p>
        </p:txBody>
      </p:sp>
    </p:spTree>
    <p:extLst>
      <p:ext uri="{BB962C8B-B14F-4D97-AF65-F5344CB8AC3E}">
        <p14:creationId xmlns:p14="http://schemas.microsoft.com/office/powerpoint/2010/main" val="618043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457744-356C-6CB7-F202-BC72D3BA1AD6}"/>
              </a:ext>
            </a:extLst>
          </p:cNvPr>
          <p:cNvSpPr>
            <a:spLocks noGrp="1"/>
          </p:cNvSpPr>
          <p:nvPr>
            <p:ph type="title"/>
          </p:nvPr>
        </p:nvSpPr>
        <p:spPr/>
        <p:txBody>
          <a:bodyPr/>
          <a:lstStyle/>
          <a:p>
            <a:r>
              <a:rPr lang="sv-SE" sz="4000" dirty="0"/>
              <a:t>FN:s </a:t>
            </a:r>
            <a:r>
              <a:rPr lang="sv-SE" sz="4000" dirty="0" err="1"/>
              <a:t>barnrättskommittes</a:t>
            </a:r>
            <a:r>
              <a:rPr lang="sv-SE" sz="4000" dirty="0"/>
              <a:t> rekommendationer  om bostad  </a:t>
            </a:r>
          </a:p>
        </p:txBody>
      </p:sp>
      <p:sp>
        <p:nvSpPr>
          <p:cNvPr id="3" name="Platshållare för innehåll 2">
            <a:extLst>
              <a:ext uri="{FF2B5EF4-FFF2-40B4-BE49-F238E27FC236}">
                <a16:creationId xmlns:a16="http://schemas.microsoft.com/office/drawing/2014/main" id="{3D7DDC81-4E0E-5E4E-F180-B20C037D2D0A}"/>
              </a:ext>
            </a:extLst>
          </p:cNvPr>
          <p:cNvSpPr>
            <a:spLocks noGrp="1"/>
          </p:cNvSpPr>
          <p:nvPr>
            <p:ph idx="1"/>
          </p:nvPr>
        </p:nvSpPr>
        <p:spPr/>
        <p:txBody>
          <a:bodyPr/>
          <a:lstStyle/>
          <a:p>
            <a:endParaRPr lang="sv-SE" sz="2400" dirty="0"/>
          </a:p>
          <a:p>
            <a:pPr marL="285750" indent="-285750">
              <a:buFont typeface="Arial" panose="020B0604020202020204" pitchFamily="34" charset="0"/>
              <a:buChar char="•"/>
            </a:pPr>
            <a:r>
              <a:rPr lang="sv-SE" sz="2400" dirty="0">
                <a:solidFill>
                  <a:schemeClr val="tx1"/>
                </a:solidFill>
              </a:rPr>
              <a:t>Säkerställ att alla kommuner har tillfälliga boenden som är särskilt anpassade för barn </a:t>
            </a:r>
          </a:p>
          <a:p>
            <a:endParaRPr lang="sv-SE" sz="2400" dirty="0">
              <a:solidFill>
                <a:schemeClr val="tx1"/>
              </a:solidFill>
            </a:endParaRPr>
          </a:p>
          <a:p>
            <a:pPr marL="285750" indent="-285750">
              <a:buFont typeface="Arial" panose="020B0604020202020204" pitchFamily="34" charset="0"/>
              <a:buChar char="•"/>
            </a:pPr>
            <a:r>
              <a:rPr lang="sv-SE" sz="2400" dirty="0">
                <a:solidFill>
                  <a:schemeClr val="tx1"/>
                </a:solidFill>
              </a:rPr>
              <a:t>Inget barn ska vistas längre tid än 14 dagar i kortsiktigt boende därefter ska barn och deras familjer erbjudas  ett långsiktigt boende </a:t>
            </a:r>
          </a:p>
          <a:p>
            <a:pPr marL="285750" indent="-285750">
              <a:buFont typeface="Arial" panose="020B0604020202020204" pitchFamily="34" charset="0"/>
              <a:buChar char="•"/>
            </a:pPr>
            <a:endParaRPr lang="sv-SE" sz="2400" dirty="0">
              <a:solidFill>
                <a:schemeClr val="tx1"/>
              </a:solidFill>
            </a:endParaRPr>
          </a:p>
          <a:p>
            <a:pPr marL="285750" indent="-285750">
              <a:buFont typeface="Arial" panose="020B0604020202020204" pitchFamily="34" charset="0"/>
              <a:buChar char="•"/>
            </a:pPr>
            <a:r>
              <a:rPr lang="sv-SE" sz="2400" dirty="0">
                <a:solidFill>
                  <a:schemeClr val="tx1"/>
                </a:solidFill>
              </a:rPr>
              <a:t>Förhindra vräkningar av barnfamiljer </a:t>
            </a:r>
          </a:p>
          <a:p>
            <a:endParaRPr lang="sv-SE" sz="2400" dirty="0">
              <a:solidFill>
                <a:schemeClr val="tx1"/>
              </a:solidFill>
            </a:endParaRPr>
          </a:p>
          <a:p>
            <a:pPr marL="285750" indent="-285750">
              <a:buFont typeface="Arial" panose="020B0604020202020204" pitchFamily="34" charset="0"/>
              <a:buChar char="•"/>
            </a:pPr>
            <a:r>
              <a:rPr lang="sv-SE" sz="2400" dirty="0">
                <a:solidFill>
                  <a:schemeClr val="tx1"/>
                </a:solidFill>
              </a:rPr>
              <a:t>Samla in statistik över antalet barn i hemlöshet och vidta åtgärder för att tillgodose deras behov. </a:t>
            </a:r>
          </a:p>
        </p:txBody>
      </p:sp>
      <p:sp>
        <p:nvSpPr>
          <p:cNvPr id="4" name="Platshållare för datum 3">
            <a:extLst>
              <a:ext uri="{FF2B5EF4-FFF2-40B4-BE49-F238E27FC236}">
                <a16:creationId xmlns:a16="http://schemas.microsoft.com/office/drawing/2014/main" id="{2CF22454-4971-B2EB-C4FB-B330B9475589}"/>
              </a:ext>
            </a:extLst>
          </p:cNvPr>
          <p:cNvSpPr>
            <a:spLocks noGrp="1"/>
          </p:cNvSpPr>
          <p:nvPr>
            <p:ph type="dt" sz="half" idx="10"/>
          </p:nvPr>
        </p:nvSpPr>
        <p:spPr/>
        <p:txBody>
          <a:bodyPr/>
          <a:lstStyle/>
          <a:p>
            <a:r>
              <a:rPr lang="sv-SE"/>
              <a:t>15 mars 2023</a:t>
            </a:r>
            <a:endParaRPr lang="en-US" dirty="0"/>
          </a:p>
        </p:txBody>
      </p:sp>
      <p:sp>
        <p:nvSpPr>
          <p:cNvPr id="5" name="Platshållare för sidfot 4">
            <a:extLst>
              <a:ext uri="{FF2B5EF4-FFF2-40B4-BE49-F238E27FC236}">
                <a16:creationId xmlns:a16="http://schemas.microsoft.com/office/drawing/2014/main" id="{71F9F0D3-E41F-C6C6-D3E8-379B0A1F85A9}"/>
              </a:ext>
            </a:extLst>
          </p:cNvPr>
          <p:cNvSpPr>
            <a:spLocks noGrp="1"/>
          </p:cNvSpPr>
          <p:nvPr>
            <p:ph type="ftr" sz="quarter" idx="11"/>
          </p:nvPr>
        </p:nvSpPr>
        <p:spPr/>
        <p:txBody>
          <a:bodyPr/>
          <a:lstStyle/>
          <a:p>
            <a:r>
              <a:rPr lang="sv-SE"/>
              <a:t>Temadag Barnfattigdom </a:t>
            </a:r>
            <a:endParaRPr lang="en-US"/>
          </a:p>
        </p:txBody>
      </p:sp>
      <p:sp>
        <p:nvSpPr>
          <p:cNvPr id="6" name="Platshållare för bildnummer 5">
            <a:extLst>
              <a:ext uri="{FF2B5EF4-FFF2-40B4-BE49-F238E27FC236}">
                <a16:creationId xmlns:a16="http://schemas.microsoft.com/office/drawing/2014/main" id="{1B3E316D-158C-F8EC-10AE-3DCD19C1862A}"/>
              </a:ext>
            </a:extLst>
          </p:cNvPr>
          <p:cNvSpPr>
            <a:spLocks noGrp="1"/>
          </p:cNvSpPr>
          <p:nvPr>
            <p:ph type="sldNum" sz="quarter" idx="12"/>
          </p:nvPr>
        </p:nvSpPr>
        <p:spPr/>
        <p:txBody>
          <a:bodyPr/>
          <a:lstStyle/>
          <a:p>
            <a:fld id="{C3FDE51E-0052-334C-A4B2-C567FE9F326F}" type="slidenum">
              <a:rPr lang="en-US" smtClean="0"/>
              <a:t>2</a:t>
            </a:fld>
            <a:endParaRPr lang="en-US"/>
          </a:p>
        </p:txBody>
      </p:sp>
      <p:sp>
        <p:nvSpPr>
          <p:cNvPr id="7" name="Platshållare för text 6">
            <a:extLst>
              <a:ext uri="{FF2B5EF4-FFF2-40B4-BE49-F238E27FC236}">
                <a16:creationId xmlns:a16="http://schemas.microsoft.com/office/drawing/2014/main" id="{E0838810-2F0E-8342-E9B9-BB34B1DB063F}"/>
              </a:ext>
            </a:extLst>
          </p:cNvPr>
          <p:cNvSpPr>
            <a:spLocks noGrp="1"/>
          </p:cNvSpPr>
          <p:nvPr>
            <p:ph type="body" sz="quarter" idx="13"/>
          </p:nvPr>
        </p:nvSpPr>
        <p:spPr/>
        <p:txBody>
          <a:bodyPr/>
          <a:lstStyle/>
          <a:p>
            <a:endParaRPr lang="sv-SE"/>
          </a:p>
        </p:txBody>
      </p:sp>
    </p:spTree>
    <p:extLst>
      <p:ext uri="{BB962C8B-B14F-4D97-AF65-F5344CB8AC3E}">
        <p14:creationId xmlns:p14="http://schemas.microsoft.com/office/powerpoint/2010/main" val="3303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D2524-18C8-44D5-785E-1A118F575169}"/>
              </a:ext>
            </a:extLst>
          </p:cNvPr>
          <p:cNvSpPr>
            <a:spLocks noGrp="1"/>
          </p:cNvSpPr>
          <p:nvPr>
            <p:ph type="title"/>
          </p:nvPr>
        </p:nvSpPr>
        <p:spPr/>
        <p:txBody>
          <a:bodyPr/>
          <a:lstStyle/>
          <a:p>
            <a:r>
              <a:rPr lang="sv-SE" dirty="0"/>
              <a:t>Rädda Barnens rekommendationer </a:t>
            </a:r>
          </a:p>
        </p:txBody>
      </p:sp>
      <p:sp>
        <p:nvSpPr>
          <p:cNvPr id="3" name="Platshållare för innehåll 2">
            <a:extLst>
              <a:ext uri="{FF2B5EF4-FFF2-40B4-BE49-F238E27FC236}">
                <a16:creationId xmlns:a16="http://schemas.microsoft.com/office/drawing/2014/main" id="{717241EB-F2E0-C451-59DE-5F639CD0E557}"/>
              </a:ext>
            </a:extLst>
          </p:cNvPr>
          <p:cNvSpPr>
            <a:spLocks noGrp="1"/>
          </p:cNvSpPr>
          <p:nvPr>
            <p:ph idx="1"/>
          </p:nvPr>
        </p:nvSpPr>
        <p:spPr/>
        <p:txBody>
          <a:bodyPr/>
          <a:lstStyle/>
          <a:p>
            <a:r>
              <a:rPr lang="sv-SE" sz="2000" dirty="0">
                <a:solidFill>
                  <a:schemeClr val="tx1"/>
                </a:solidFill>
              </a:rPr>
              <a:t>Den ekonomiska familjepolitiken måste mer effektivt leva upp till sina övergripande mål om fattigdomsbekämpning</a:t>
            </a:r>
          </a:p>
          <a:p>
            <a:endParaRPr lang="sv-SE" sz="2000" dirty="0">
              <a:solidFill>
                <a:schemeClr val="tx1"/>
              </a:solidFill>
            </a:endParaRPr>
          </a:p>
          <a:p>
            <a:pPr marL="285750" indent="-285750">
              <a:buFont typeface="Arial" panose="020B0604020202020204" pitchFamily="34" charset="0"/>
              <a:buChar char="•"/>
            </a:pPr>
            <a:r>
              <a:rPr lang="sv-SE" sz="2000" b="0" dirty="0">
                <a:solidFill>
                  <a:schemeClr val="tx1"/>
                </a:solidFill>
              </a:rPr>
              <a:t>Höj ekonomiskt bistånd och se till att det följer kostnadsutvecklingen. </a:t>
            </a:r>
          </a:p>
          <a:p>
            <a:pPr marL="285750" indent="-285750">
              <a:buFont typeface="Arial" panose="020B0604020202020204" pitchFamily="34" charset="0"/>
              <a:buChar char="•"/>
            </a:pPr>
            <a:r>
              <a:rPr lang="sv-SE" sz="2000" b="0" dirty="0">
                <a:solidFill>
                  <a:schemeClr val="tx1"/>
                </a:solidFill>
              </a:rPr>
              <a:t>Höj bostadsbidrag och barnbidrag och se till att det följer kostnadsutvecklingen. </a:t>
            </a:r>
          </a:p>
          <a:p>
            <a:pPr marL="285750" indent="-285750">
              <a:buFont typeface="Arial" panose="020B0604020202020204" pitchFamily="34" charset="0"/>
              <a:buChar char="•"/>
            </a:pPr>
            <a:r>
              <a:rPr lang="sv-SE" sz="2000" b="0" dirty="0">
                <a:solidFill>
                  <a:schemeClr val="tx1"/>
                </a:solidFill>
              </a:rPr>
              <a:t>Höj dagersättning till samma nivå som ekonomiskt bistånd utifrån artikel 2 i Barnkonventionen.</a:t>
            </a:r>
          </a:p>
          <a:p>
            <a:pPr marL="285750" indent="-285750">
              <a:buFont typeface="Arial" panose="020B0604020202020204" pitchFamily="34" charset="0"/>
              <a:buChar char="•"/>
            </a:pPr>
            <a:endParaRPr lang="sv-SE" sz="2000" b="0" dirty="0">
              <a:solidFill>
                <a:schemeClr val="tx1"/>
              </a:solidFill>
            </a:endParaRPr>
          </a:p>
          <a:p>
            <a:r>
              <a:rPr lang="sv-SE" sz="2000" dirty="0">
                <a:solidFill>
                  <a:schemeClr val="tx1"/>
                </a:solidFill>
              </a:rPr>
              <a:t>Garantera alla barns rätt till ett hem</a:t>
            </a:r>
          </a:p>
          <a:p>
            <a:r>
              <a:rPr lang="sv-SE" sz="2000" b="0" dirty="0">
                <a:solidFill>
                  <a:schemeClr val="tx1"/>
                </a:solidFill>
              </a:rPr>
              <a:t>Säkerställ tillgång till prisvärda och adekvata bostäder för alla, ge barnfamiljer förtur och utred ordentligt insatser för att realisera en nollvision gällande hemlöshet för barnfamiljer</a:t>
            </a:r>
            <a:r>
              <a:rPr lang="sv-SE" sz="2000" b="0" i="1" dirty="0">
                <a:solidFill>
                  <a:schemeClr val="tx1"/>
                </a:solidFill>
              </a:rPr>
              <a:t>. Följ FN:s barnrättskommittés rekommendationer! </a:t>
            </a:r>
          </a:p>
          <a:p>
            <a:pPr marL="285750" indent="-285750">
              <a:buFont typeface="Arial" panose="020B0604020202020204" pitchFamily="34" charset="0"/>
              <a:buChar char="•"/>
            </a:pPr>
            <a:endParaRPr lang="sv-SE" b="0" dirty="0">
              <a:solidFill>
                <a:schemeClr val="tx1"/>
              </a:solidFill>
            </a:endParaRPr>
          </a:p>
          <a:p>
            <a:pPr marL="285750" indent="-285750">
              <a:buFont typeface="Arial" panose="020B0604020202020204" pitchFamily="34" charset="0"/>
              <a:buChar char="•"/>
            </a:pPr>
            <a:endParaRPr lang="sv-SE" b="0" dirty="0">
              <a:solidFill>
                <a:schemeClr val="tx1"/>
              </a:solidFill>
            </a:endParaRPr>
          </a:p>
          <a:p>
            <a:pPr marL="285750" indent="-285750">
              <a:buFont typeface="Arial" panose="020B0604020202020204" pitchFamily="34" charset="0"/>
              <a:buChar char="•"/>
            </a:pPr>
            <a:endParaRPr lang="sv-SE" b="0" dirty="0">
              <a:solidFill>
                <a:schemeClr val="tx1"/>
              </a:solidFill>
            </a:endParaRPr>
          </a:p>
          <a:p>
            <a:endParaRPr lang="sv-SE" dirty="0"/>
          </a:p>
        </p:txBody>
      </p:sp>
      <p:sp>
        <p:nvSpPr>
          <p:cNvPr id="4" name="Platshållare för datum 3">
            <a:extLst>
              <a:ext uri="{FF2B5EF4-FFF2-40B4-BE49-F238E27FC236}">
                <a16:creationId xmlns:a16="http://schemas.microsoft.com/office/drawing/2014/main" id="{71A61CDB-886C-3536-9B09-DA6E58E0C1FB}"/>
              </a:ext>
            </a:extLst>
          </p:cNvPr>
          <p:cNvSpPr>
            <a:spLocks noGrp="1"/>
          </p:cNvSpPr>
          <p:nvPr>
            <p:ph type="dt" sz="half" idx="10"/>
          </p:nvPr>
        </p:nvSpPr>
        <p:spPr/>
        <p:txBody>
          <a:bodyPr/>
          <a:lstStyle/>
          <a:p>
            <a:r>
              <a:rPr lang="sv-SE"/>
              <a:t>15 mars 2023</a:t>
            </a:r>
            <a:endParaRPr lang="en-US" dirty="0"/>
          </a:p>
        </p:txBody>
      </p:sp>
      <p:sp>
        <p:nvSpPr>
          <p:cNvPr id="5" name="Platshållare för sidfot 4">
            <a:extLst>
              <a:ext uri="{FF2B5EF4-FFF2-40B4-BE49-F238E27FC236}">
                <a16:creationId xmlns:a16="http://schemas.microsoft.com/office/drawing/2014/main" id="{A91EB9D4-FB43-068C-E7EE-BFDA8C07221F}"/>
              </a:ext>
            </a:extLst>
          </p:cNvPr>
          <p:cNvSpPr>
            <a:spLocks noGrp="1"/>
          </p:cNvSpPr>
          <p:nvPr>
            <p:ph type="ftr" sz="quarter" idx="11"/>
          </p:nvPr>
        </p:nvSpPr>
        <p:spPr/>
        <p:txBody>
          <a:bodyPr/>
          <a:lstStyle/>
          <a:p>
            <a:r>
              <a:rPr lang="sv-SE"/>
              <a:t>Temadag Barnfattigdom </a:t>
            </a:r>
            <a:endParaRPr lang="en-US"/>
          </a:p>
        </p:txBody>
      </p:sp>
      <p:sp>
        <p:nvSpPr>
          <p:cNvPr id="6" name="Platshållare för bildnummer 5">
            <a:extLst>
              <a:ext uri="{FF2B5EF4-FFF2-40B4-BE49-F238E27FC236}">
                <a16:creationId xmlns:a16="http://schemas.microsoft.com/office/drawing/2014/main" id="{DDD99528-2558-CF13-5C05-854FAB36D04F}"/>
              </a:ext>
            </a:extLst>
          </p:cNvPr>
          <p:cNvSpPr>
            <a:spLocks noGrp="1"/>
          </p:cNvSpPr>
          <p:nvPr>
            <p:ph type="sldNum" sz="quarter" idx="12"/>
          </p:nvPr>
        </p:nvSpPr>
        <p:spPr/>
        <p:txBody>
          <a:bodyPr/>
          <a:lstStyle/>
          <a:p>
            <a:fld id="{C3FDE51E-0052-334C-A4B2-C567FE9F326F}" type="slidenum">
              <a:rPr lang="en-US" smtClean="0"/>
              <a:t>3</a:t>
            </a:fld>
            <a:endParaRPr lang="en-US"/>
          </a:p>
        </p:txBody>
      </p:sp>
      <p:sp>
        <p:nvSpPr>
          <p:cNvPr id="7" name="Platshållare för text 6">
            <a:extLst>
              <a:ext uri="{FF2B5EF4-FFF2-40B4-BE49-F238E27FC236}">
                <a16:creationId xmlns:a16="http://schemas.microsoft.com/office/drawing/2014/main" id="{68096277-BFD4-58B9-BA6E-91785840E90B}"/>
              </a:ext>
            </a:extLst>
          </p:cNvPr>
          <p:cNvSpPr>
            <a:spLocks noGrp="1"/>
          </p:cNvSpPr>
          <p:nvPr>
            <p:ph type="body" sz="quarter" idx="13"/>
          </p:nvPr>
        </p:nvSpPr>
        <p:spPr/>
        <p:txBody>
          <a:bodyPr/>
          <a:lstStyle/>
          <a:p>
            <a:endParaRPr lang="sv-SE"/>
          </a:p>
        </p:txBody>
      </p:sp>
    </p:spTree>
    <p:extLst>
      <p:ext uri="{BB962C8B-B14F-4D97-AF65-F5344CB8AC3E}">
        <p14:creationId xmlns:p14="http://schemas.microsoft.com/office/powerpoint/2010/main" val="2303804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1583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ädda Barnen mallsidor">
  <a:themeElements>
    <a:clrScheme name="Rädda barnen">
      <a:dk1>
        <a:sysClr val="windowText" lastClr="000000"/>
      </a:dk1>
      <a:lt1>
        <a:srgbClr val="FFFFFF"/>
      </a:lt1>
      <a:dk2>
        <a:srgbClr val="F6B0BD"/>
      </a:dk2>
      <a:lt2>
        <a:srgbClr val="DA291C"/>
      </a:lt2>
      <a:accent1>
        <a:srgbClr val="9A3324"/>
      </a:accent1>
      <a:accent2>
        <a:srgbClr val="D1CCBD"/>
      </a:accent2>
      <a:accent3>
        <a:srgbClr val="F2A900"/>
      </a:accent3>
      <a:accent4>
        <a:srgbClr val="FD673E"/>
      </a:accent4>
      <a:accent5>
        <a:srgbClr val="009CA6"/>
      </a:accent5>
      <a:accent6>
        <a:srgbClr val="45B383"/>
      </a:accent6>
      <a:hlink>
        <a:srgbClr val="DA291C"/>
      </a:hlink>
      <a:folHlink>
        <a:srgbClr val="9A3324"/>
      </a:folHlink>
    </a:clrScheme>
    <a:fontScheme name="Rädda Barnen 2">
      <a:majorFont>
        <a:latin typeface="Oswald SemiBold"/>
        <a:ea typeface=""/>
        <a:cs typeface=""/>
      </a:majorFont>
      <a:minorFont>
        <a:latin typeface="La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l">
          <a:defRPr sz="2500" dirty="0" smtClean="0">
            <a:solidFill>
              <a:schemeClr val="tx1"/>
            </a:solidFill>
            <a:latin typeface="Oswald SemiBold" pitchFamily="2" charset="0"/>
            <a:cs typeface="Trade Gothic LT Std Bold Cn"/>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500" dirty="0" smtClean="0">
            <a:latin typeface="Gill Sans Infant Std"/>
            <a:cs typeface="Gill Sans Infant Std"/>
          </a:defRPr>
        </a:defPPr>
      </a:lstStyle>
    </a:txDef>
  </a:objectDefaults>
  <a:extraClrSchemeLst/>
  <a:extLst>
    <a:ext uri="{05A4C25C-085E-4340-85A3-A5531E510DB2}">
      <thm15:themeFamily xmlns:thm15="http://schemas.microsoft.com/office/thememl/2012/main" name="RB_mall_2022  -  Skrivskyddad" id="{24DC5454-8AF4-4A70-B27A-1CE669BEEE03}" vid="{1BE838B0-5595-4F51-B2AB-5E93D32FDD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heme xmlns="http://schemas.microsoft.com/sharepoint/v3" xsi:nil="true"/>
    <DocumentType xmlns="http://schemas.microsoft.com/sharepoint/v3" xsi:nil="true"/>
    <SaveChildrenSweden xmlns="http://schemas.microsoft.com/sharepoint/v3" xsi:nil="true"/>
    <Region xmlns="http://schemas.microsoft.com/sharepoint/v3" xsi:nil="true"/>
    <Resource xmlns="http://schemas.microsoft.com/sharepoint/v3" xsi:nil="true"/>
    <Method xmlns="http://schemas.microsoft.com/sharepoint/v3" xsi:nil="true"/>
    <Actor xmlns="http://schemas.microsoft.com/sharepoint/v3" xsi:nil="true"/>
    <Alliance xmlns="http://schemas.microsoft.com/sharepoint/v3" xsi:nil="true"/>
    <Context xmlns="http://schemas.microsoft.com/sharepoint/v3" xsi:nil="true"/>
    <Country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customXsn xmlns="http://schemas.microsoft.com/office/2006/metadata/customXsn">
  <xsnLocation/>
  <cached>True</cached>
  <openByDefault>True</openByDefault>
  <xsnScope/>
</customXsn>
</file>

<file path=customXml/item4.xml><?xml version="1.0" encoding="utf-8"?>
<ct:contentTypeSchema xmlns:ct="http://schemas.microsoft.com/office/2006/metadata/contentType" xmlns:ma="http://schemas.microsoft.com/office/2006/metadata/properties/metaAttributes" ct:_="" ma:_="" ma:contentTypeName="SCS Taxonomy Content Type" ma:contentTypeID="0x010100210CD9EF6CB74114B6655293B10704240020898644EBA4B648B66A6B8E9905CF09" ma:contentTypeVersion="27" ma:contentTypeDescription="" ma:contentTypeScope="" ma:versionID="417772d5a4e8f6b7961f88230db70de9">
  <xsd:schema xmlns:xsd="http://www.w3.org/2001/XMLSchema" xmlns:xs="http://www.w3.org/2001/XMLSchema" xmlns:p="http://schemas.microsoft.com/office/2006/metadata/properties" xmlns:ns1="http://schemas.microsoft.com/sharepoint/v3" targetNamespace="http://schemas.microsoft.com/office/2006/metadata/properties" ma:root="true" ma:fieldsID="0a863c50f0297a5366ae5f39b8ba0197" ns1:_="">
    <xsd:import namespace="http://schemas.microsoft.com/sharepoint/v3"/>
    <xsd:element name="properties">
      <xsd:complexType>
        <xsd:sequence>
          <xsd:element name="documentManagement">
            <xsd:complexType>
              <xsd:all>
                <xsd:element ref="ns1:Theme" minOccurs="0"/>
                <xsd:element ref="ns1:Context" minOccurs="0"/>
                <xsd:element ref="ns1:Resource" minOccurs="0"/>
                <xsd:element ref="ns1:Method" minOccurs="0"/>
                <xsd:element ref="ns1:Actor" minOccurs="0"/>
                <xsd:element ref="ns1:SaveChildrenSweden" minOccurs="0"/>
                <xsd:element ref="ns1:Alliance" minOccurs="0"/>
                <xsd:element ref="ns1:Region" minOccurs="0"/>
                <xsd:element ref="ns1:Country" minOccurs="0"/>
                <xsd:element ref="ns1:Document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Theme" ma:index="8" nillable="true" ma:displayName="Theme" ma:internalName="Theme" ma:readOnly="false">
      <xsd:simpleType>
        <xsd:restriction base="dms:Choice">
          <xsd:enumeration value="Child Rights Governance"/>
          <xsd:enumeration value="Protection"/>
          <xsd:enumeration value="Education"/>
          <xsd:enumeration value="HIV/Aids"/>
          <xsd:enumeration value="Non Discrimination"/>
          <xsd:enumeration value="Health"/>
          <xsd:enumeration value="Nutrition"/>
          <xsd:enumeration value="Participation"/>
          <xsd:enumeration value="Poverty"/>
          <xsd:enumeration value="Refugees"/>
        </xsd:restriction>
      </xsd:simpleType>
    </xsd:element>
    <xsd:element name="Context" ma:index="9" nillable="true" ma:displayName="Context" ma:internalName="Context" ma:readOnly="false">
      <xsd:simpleType>
        <xsd:restriction base="dms:Choice">
          <xsd:enumeration value="Conflict"/>
          <xsd:enumeration value="Development"/>
          <xsd:enumeration value="Emergency"/>
          <xsd:enumeration value="Fragile State"/>
          <xsd:enumeration value="Migration"/>
          <xsd:enumeration value="Natural Disaster"/>
        </xsd:restriction>
      </xsd:simpleType>
    </xsd:element>
    <xsd:element name="Resource" ma:index="10" nillable="true" ma:displayName="Resource" ma:internalName="Resource" ma:readOnly="false">
      <xsd:simpleType>
        <xsd:restriction base="dms:Choice">
          <xsd:enumeration value="Governance"/>
          <xsd:enumeration value="Programme Management"/>
          <xsd:enumeration value="Communication"/>
          <xsd:enumeration value="Human Resources"/>
          <xsd:enumeration value="Finance and Grant Management"/>
          <xsd:enumeration value="Fund Raising"/>
          <xsd:enumeration value="IT"/>
          <xsd:enumeration value="Security"/>
          <xsd:enumeration value="Procurement"/>
        </xsd:restriction>
      </xsd:simpleType>
    </xsd:element>
    <xsd:element name="Method" ma:index="11" nillable="true" ma:displayName="Method" ma:internalName="Method" ma:readOnly="false">
      <xsd:simpleType>
        <xsd:restriction base="dms:Choice">
          <xsd:enumeration value="Capacity Building"/>
          <xsd:enumeration value="Direct Support"/>
          <xsd:enumeration value="Prevention"/>
          <xsd:enumeration value="Advocacy"/>
          <xsd:enumeration value="Research Analysis"/>
          <xsd:enumeration value="Communication"/>
          <xsd:enumeration value="Marketing"/>
        </xsd:restriction>
      </xsd:simpleType>
    </xsd:element>
    <xsd:element name="Actor" ma:index="12" nillable="true" ma:displayName="Actor" ma:internalName="Actor" ma:readOnly="false">
      <xsd:simpleType>
        <xsd:restriction base="dms:Choice">
          <xsd:enumeration value="Government"/>
          <xsd:enumeration value="Military"/>
          <xsd:enumeration value="Intergovernmental"/>
          <xsd:enumeration value="Multilateral"/>
          <xsd:enumeration value="Private Donor"/>
          <xsd:enumeration value="Coporate Donor"/>
          <xsd:enumeration value="Civil Society"/>
          <xsd:enumeration value="Private Sector"/>
          <xsd:enumeration value="Unionen"/>
          <xsd:enumeration value="SACO"/>
        </xsd:restriction>
      </xsd:simpleType>
    </xsd:element>
    <xsd:element name="SaveChildrenSweden" ma:index="13" nillable="true" ma:displayName="SaveChildrenSweden" ma:internalName="SaveChildrenSweden" ma:readOnly="false">
      <xsd:simpleType>
        <xsd:restriction base="dms:Choice">
          <xsd:enumeration value="Members Movement"/>
          <xsd:enumeration value="Board"/>
          <xsd:enumeration value="Members Conference"/>
          <xsd:enumeration value="General Assembly"/>
          <xsd:enumeration value="RBUF"/>
        </xsd:restriction>
      </xsd:simpleType>
    </xsd:element>
    <xsd:element name="Alliance" ma:index="14" nillable="true" ma:displayName="Alliance" ma:internalName="Alliance" ma:readOnly="false">
      <xsd:simpleType>
        <xsd:restriction base="dms:Choice">
          <xsd:enumeration value="Board"/>
          <xsd:enumeration value="Secretariat"/>
          <xsd:enumeration value="International Programme Unit"/>
          <xsd:enumeration value="Unified Presence"/>
          <xsd:enumeration value="Global Initiative"/>
          <xsd:enumeration value="Global Campaign"/>
          <xsd:enumeration value="National Member"/>
        </xsd:restriction>
      </xsd:simpleType>
    </xsd:element>
    <xsd:element name="Region" ma:index="15" nillable="true" ma:displayName="Region" ma:internalName="Region" ma:readOnly="false">
      <xsd:simpleType>
        <xsd:restriction base="dms:Choice">
          <xsd:enumeration value="Sweden HO"/>
          <xsd:enumeration value="Region East"/>
          <xsd:enumeration value="Region West"/>
          <xsd:enumeration value="Region North"/>
          <xsd:enumeration value="Region South"/>
          <xsd:enumeration value="Europe"/>
          <xsd:enumeration value="Eastern and Central Africa"/>
          <xsd:enumeration value="West Africa"/>
          <xsd:enumeration value="Southern Africa"/>
          <xsd:enumeration value="Middle East and North Africa"/>
          <xsd:enumeration value="South and Central Asia"/>
          <xsd:enumeration value="South East Asia and the Pacific"/>
          <xsd:enumeration value="Latin America and the Caribbean"/>
        </xsd:restriction>
      </xsd:simpleType>
    </xsd:element>
    <xsd:element name="Country" ma:index="16" nillable="true" ma:displayName="Country" ma:internalName="Country" ma:readOnly="false">
      <xsd:simpleType>
        <xsd:restriction base="dms:Choice">
          <xsd:enumeration value="Afghanistan"/>
          <xsd:enumeration value="Albania"/>
          <xsd:enumeration value="Algeria"/>
          <xsd:enumeration value="Angola"/>
          <xsd:enumeration value="Antigua and Barbuda"/>
          <xsd:enumeration value="Argentina"/>
          <xsd:enumeration value="Armenia"/>
          <xsd:enumeration value="Australia"/>
          <xsd:enumeration value="Austria"/>
          <xsd:enumeration value="Azerbaijan"/>
          <xsd:enumeration value="Bahamas"/>
          <xsd:enumeration value="Bahrain"/>
          <xsd:enumeration value="Bangladesh"/>
          <xsd:enumeration value="Barbados"/>
          <xsd:enumeration value="Belarus"/>
          <xsd:enumeration value="Belgium"/>
          <xsd:enumeration value="Belize"/>
          <xsd:enumeration value="Benin"/>
          <xsd:enumeration value="Bermuda"/>
          <xsd:enumeration value="Bhutan"/>
          <xsd:enumeration value="Bolivia"/>
          <xsd:enumeration value="Bosnia Hercegovina"/>
          <xsd:enumeration value="Botswana"/>
          <xsd:enumeration value="Brazil"/>
          <xsd:enumeration value="Brunei"/>
          <xsd:enumeration value="Bulgaria"/>
          <xsd:enumeration value="Burkina Faso"/>
          <xsd:enumeration value="Burma"/>
          <xsd:enumeration value="Burundi"/>
          <xsd:enumeration value="Cambodia"/>
          <xsd:enumeration value="Cameroun"/>
          <xsd:enumeration value="Canada"/>
          <xsd:enumeration value="Cape Verde"/>
          <xsd:enumeration value="Central African Republic"/>
          <xsd:enumeration value="Chad"/>
          <xsd:enumeration value="Chile"/>
          <xsd:enumeration value="China"/>
          <xsd:enumeration value="Colombia"/>
          <xsd:enumeration value="Congo"/>
          <xsd:enumeration value="Costa Rica"/>
          <xsd:enumeration value="Croatia"/>
          <xsd:enumeration value="Cuba"/>
          <xsd:enumeration value="Cyprus"/>
          <xsd:enumeration value="Czech Republic"/>
          <xsd:enumeration value="Denmark"/>
          <xsd:enumeration value="Djibouti"/>
          <xsd:enumeration value="Dominica"/>
          <xsd:enumeration value="Dominican Republic"/>
          <xsd:enumeration value="East Timor"/>
          <xsd:enumeration value="Ecuador"/>
          <xsd:enumeration value="Egypt"/>
          <xsd:enumeration value="El Salvador"/>
          <xsd:enumeration value="Equatortial Guinea"/>
          <xsd:enumeration value="Eritrea"/>
          <xsd:enumeration value="Estonia"/>
          <xsd:enumeration value="Ethiopia"/>
          <xsd:enumeration value="Faeroe Islands"/>
          <xsd:enumeration value="Falkland Islands"/>
          <xsd:enumeration value="Fiji"/>
          <xsd:enumeration value="Finland"/>
          <xsd:enumeration value="France"/>
          <xsd:enumeration value="Gabon"/>
          <xsd:enumeration value="Gambia"/>
          <xsd:enumeration value="Georgia"/>
          <xsd:enumeration value="Germany"/>
          <xsd:enumeration value="Ghana"/>
          <xsd:enumeration value="Gibraltar"/>
          <xsd:enumeration value="Greece"/>
          <xsd:enumeration value="Greenland"/>
          <xsd:enumeration value="Grenada"/>
          <xsd:enumeration value="Guadeloupe"/>
          <xsd:enumeration value="Guatemala"/>
          <xsd:enumeration value="Guinea"/>
          <xsd:enumeration value="Guinea-Bissau"/>
          <xsd:enumeration value="Guyana"/>
          <xsd:enumeration value="Guyane"/>
          <xsd:enumeration value="Haiti"/>
          <xsd:enumeration value="Honduras"/>
          <xsd:enumeration value="Hongkong"/>
          <xsd:enumeration value="Hungary"/>
          <xsd:enumeration value="Iceland"/>
          <xsd:enumeration value="India"/>
          <xsd:enumeration value="Indonesia"/>
          <xsd:enumeration value="Iran"/>
          <xsd:enumeration value="Iraq"/>
          <xsd:enumeration value="Ireland"/>
          <xsd:enumeration value="Israel"/>
          <xsd:enumeration value="Italy"/>
          <xsd:enumeration value="Ivory Coast"/>
          <xsd:enumeration value="Jamaica"/>
          <xsd:enumeration value="Japan"/>
          <xsd:enumeration value="Jordan"/>
          <xsd:enumeration value="Kazakstan"/>
          <xsd:enumeration value="Kenya"/>
          <xsd:enumeration value="Kirgizstan"/>
          <xsd:enumeration value="Kuwait"/>
          <xsd:enumeration value="Laos"/>
          <xsd:enumeration value="Latvia"/>
          <xsd:enumeration value="Lebanon"/>
          <xsd:enumeration value="Lesotho"/>
          <xsd:enumeration value="Liberia"/>
          <xsd:enumeration value="Libya"/>
          <xsd:enumeration value="Liechstenstein"/>
          <xsd:enumeration value="Lithuania"/>
          <xsd:enumeration value="Luxemberg"/>
          <xsd:enumeration value="Macedonia"/>
          <xsd:enumeration value="Madagascar"/>
          <xsd:enumeration value="Malawi"/>
          <xsd:enumeration value="Malaysia"/>
          <xsd:enumeration value="Maldive Islands"/>
          <xsd:enumeration value="Mali"/>
          <xsd:enumeration value="Malta"/>
          <xsd:enumeration value="Martinique"/>
          <xsd:enumeration value="Mauritania"/>
          <xsd:enumeration value="Mauritius"/>
          <xsd:enumeration value="Mexico"/>
          <xsd:enumeration value="Moçambique"/>
          <xsd:enumeration value="Moldavia"/>
          <xsd:enumeration value="Monaco"/>
          <xsd:enumeration value="Mongolia"/>
          <xsd:enumeration value="Montenegro"/>
          <xsd:enumeration value="Morocco"/>
          <xsd:enumeration value="Namibia"/>
          <xsd:enumeration value="Nepal"/>
          <xsd:enumeration value="Netherlands"/>
          <xsd:enumeration value="New Caledonia"/>
          <xsd:enumeration value="New Zealand"/>
          <xsd:enumeration value="Nicaragua"/>
          <xsd:enumeration value="Niger"/>
          <xsd:enumeration value="Nigeria"/>
          <xsd:enumeration value="North Korea"/>
          <xsd:enumeration value="Norway"/>
          <xsd:enumeration value="Oman"/>
          <xsd:enumeration value="Pakistan"/>
          <xsd:enumeration value="Panama"/>
          <xsd:enumeration value="Papua New Guinea"/>
          <xsd:enumeration value="Paraguay"/>
          <xsd:enumeration value="Peru"/>
          <xsd:enumeration value="Philippines"/>
          <xsd:enumeration value="Poland"/>
          <xsd:enumeration value="Portugal"/>
          <xsd:enumeration value="Puerto Rico"/>
          <xsd:enumeration value="Qatar"/>
          <xsd:enumeration value="Reunion"/>
          <xsd:enumeration value="Romania"/>
          <xsd:enumeration value="Ruanda"/>
          <xsd:enumeration value="Russia"/>
          <xsd:enumeration value="San Marino"/>
          <xsd:enumeration value="Sao Tomé and Principe"/>
          <xsd:enumeration value="Saudi Arabia"/>
          <xsd:enumeration value="Senegal"/>
          <xsd:enumeration value="Serbia"/>
          <xsd:enumeration value="Seychelles"/>
          <xsd:enumeration value="Sierra Leone"/>
          <xsd:enumeration value="Singapore"/>
          <xsd:enumeration value="Slovakia"/>
          <xsd:enumeration value="Slovenia"/>
          <xsd:enumeration value="Solomon Islands"/>
          <xsd:enumeration value="Somalia"/>
          <xsd:enumeration value="South Africa"/>
          <xsd:enumeration value="South Korea"/>
          <xsd:enumeration value="Spain"/>
          <xsd:enumeration value="Sri Lanka"/>
          <xsd:enumeration value="Sudan"/>
          <xsd:enumeration value="Surinam"/>
          <xsd:enumeration value="Svalbard"/>
          <xsd:enumeration value="Swaziland"/>
          <xsd:enumeration value="Sweden"/>
          <xsd:enumeration value="Switzerland"/>
          <xsd:enumeration value="Syria"/>
          <xsd:enumeration value="Tadzhikistan"/>
          <xsd:enumeration value="Taiwan"/>
          <xsd:enumeration value="Tanzania"/>
          <xsd:enumeration value="Thailand"/>
          <xsd:enumeration value="Togo"/>
          <xsd:enumeration value="Tonga"/>
          <xsd:enumeration value="Trinidad and Tobago"/>
          <xsd:enumeration value="Tunisia"/>
          <xsd:enumeration value="Turkey"/>
          <xsd:enumeration value="Turkmenistan"/>
          <xsd:enumeration value="Uganda"/>
          <xsd:enumeration value="Ukraine"/>
          <xsd:enumeration value="United Arab Emirates"/>
          <xsd:enumeration value="United Kingdom"/>
          <xsd:enumeration value="Uruguay"/>
          <xsd:enumeration value="USA"/>
          <xsd:enumeration value="Uzbekistan"/>
          <xsd:enumeration value="Vatican State"/>
          <xsd:enumeration value="Venezuela"/>
          <xsd:enumeration value="Western Sahara"/>
          <xsd:enumeration value="Vietnam"/>
          <xsd:enumeration value="Yemen"/>
          <xsd:enumeration value="Zaire"/>
          <xsd:enumeration value="Zambia"/>
          <xsd:enumeration value="Zimbabwe"/>
        </xsd:restriction>
      </xsd:simpleType>
    </xsd:element>
    <xsd:element name="DocumentType" ma:index="17" nillable="true" ma:displayName="DocumentType" ma:internalName="DocumentType" ma:readOnly="false">
      <xsd:simpleType>
        <xsd:restriction base="dms:Choice">
          <xsd:enumeration value="Agreement"/>
          <xsd:enumeration value="Agenda"/>
          <xsd:enumeration value="Application"/>
          <xsd:enumeration value="Decision"/>
          <xsd:enumeration value="Form"/>
          <xsd:enumeration value="Governance Document"/>
          <xsd:enumeration value="Letter"/>
          <xsd:enumeration value="List"/>
          <xsd:enumeration value="Manual"/>
          <xsd:enumeration value="Minutes"/>
          <xsd:enumeration value="Monitoring"/>
          <xsd:enumeration value="Planning"/>
          <xsd:enumeration value="PM"/>
          <xsd:enumeration value="Presentation"/>
          <xsd:enumeration value="Press Release"/>
          <xsd:enumeration value="Report"/>
          <xsd:enumeration value="Submission"/>
          <xsd:enumeration value="Tend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937998-E2D0-4E83-BAF5-10CD0697E6A5}">
  <ds:schemaRefs>
    <ds:schemaRef ds:uri="http://schemas.microsoft.com/sharepoint/v3"/>
    <ds:schemaRef ds:uri="http://schemas.microsoft.com/office/2006/documentManagement/type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A7654786-52D6-4F9A-A24C-CE49F662D18D}">
  <ds:schemaRefs>
    <ds:schemaRef ds:uri="http://schemas.microsoft.com/sharepoint/v3/contenttype/forms"/>
  </ds:schemaRefs>
</ds:datastoreItem>
</file>

<file path=customXml/itemProps3.xml><?xml version="1.0" encoding="utf-8"?>
<ds:datastoreItem xmlns:ds="http://schemas.openxmlformats.org/officeDocument/2006/customXml" ds:itemID="{6D4D32A4-9E62-4BB9-9CD4-23006F4383F3}">
  <ds:schemaRefs>
    <ds:schemaRef ds:uri="http://schemas.microsoft.com/office/2006/metadata/customXsn"/>
  </ds:schemaRefs>
</ds:datastoreItem>
</file>

<file path=customXml/itemProps4.xml><?xml version="1.0" encoding="utf-8"?>
<ds:datastoreItem xmlns:ds="http://schemas.openxmlformats.org/officeDocument/2006/customXml" ds:itemID="{1B6E042A-DB8D-4C7B-B42F-A5697824FF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Konferensen 15 mars - arbetsdok</Template>
  <TotalTime>3584</TotalTime>
  <Words>1483</Words>
  <Application>Microsoft Office PowerPoint</Application>
  <PresentationFormat>Bredbild</PresentationFormat>
  <Paragraphs>109</Paragraphs>
  <Slides>4</Slides>
  <Notes>3</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4</vt:i4>
      </vt:variant>
    </vt:vector>
  </HeadingPairs>
  <TitlesOfParts>
    <vt:vector size="14" baseType="lpstr">
      <vt:lpstr>Arial</vt:lpstr>
      <vt:lpstr>Calibri</vt:lpstr>
      <vt:lpstr>Gill Sans Infant MT</vt:lpstr>
      <vt:lpstr>Lato</vt:lpstr>
      <vt:lpstr>Lato Black</vt:lpstr>
      <vt:lpstr>markot</vt:lpstr>
      <vt:lpstr>Open Sans</vt:lpstr>
      <vt:lpstr>Oswald Medium</vt:lpstr>
      <vt:lpstr>TradeGothic LT CondEighteen</vt:lpstr>
      <vt:lpstr>Rädda Barnen mallsidor</vt:lpstr>
      <vt:lpstr>Barns rätt till ett tryggt hem</vt:lpstr>
      <vt:lpstr>FN:s barnrättskommittes rekommendationer  om bostad  </vt:lpstr>
      <vt:lpstr>Rädda Barnens rekommendationer </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Abutaleb Rosenlundh, Samira</dc:creator>
  <cp:lastModifiedBy>Abutaleb Rosenlundh, Samira</cp:lastModifiedBy>
  <cp:revision>3</cp:revision>
  <dcterms:created xsi:type="dcterms:W3CDTF">2023-02-23T16:03:57Z</dcterms:created>
  <dcterms:modified xsi:type="dcterms:W3CDTF">2025-12-18T12:18:13Z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0x010100210CD9EF6CB74114B6655293B10704240020898644EBA4B648B66A6B8E9905CF09</vt:lpwstr>
  </property>
  <property fmtid="{D5CDD505-2E9C-101B-9397-08002B2CF9AE}" pid="3" name="MSIP_Label_2e854f70-4232-46bb-b8e9-a5c13f072cc1_Enabled">
    <vt:lpwstr>true</vt:lpwstr>
  </property>
  <property fmtid="{D5CDD505-2E9C-101B-9397-08002B2CF9AE}" pid="4" name="MSIP_Label_2e854f70-4232-46bb-b8e9-a5c13f072cc1_SetDate">
    <vt:lpwstr>2025-12-18T11:57:39Z</vt:lpwstr>
  </property>
  <property fmtid="{D5CDD505-2E9C-101B-9397-08002B2CF9AE}" pid="5" name="MSIP_Label_2e854f70-4232-46bb-b8e9-a5c13f072cc1_Method">
    <vt:lpwstr>Privileged</vt:lpwstr>
  </property>
  <property fmtid="{D5CDD505-2E9C-101B-9397-08002B2CF9AE}" pid="6" name="MSIP_Label_2e854f70-4232-46bb-b8e9-a5c13f072cc1_Name">
    <vt:lpwstr>Generell (general)</vt:lpwstr>
  </property>
  <property fmtid="{D5CDD505-2E9C-101B-9397-08002B2CF9AE}" pid="7" name="MSIP_Label_2e854f70-4232-46bb-b8e9-a5c13f072cc1_SiteId">
    <vt:lpwstr>37ef3d19-1651-4452-b761-dc2414bf0416</vt:lpwstr>
  </property>
  <property fmtid="{D5CDD505-2E9C-101B-9397-08002B2CF9AE}" pid="8" name="MSIP_Label_2e854f70-4232-46bb-b8e9-a5c13f072cc1_ActionId">
    <vt:lpwstr>4a4e8ef1-9123-4b0c-9029-dcd8a7269bc7</vt:lpwstr>
  </property>
  <property fmtid="{D5CDD505-2E9C-101B-9397-08002B2CF9AE}" pid="9" name="MSIP_Label_2e854f70-4232-46bb-b8e9-a5c13f072cc1_ContentBits">
    <vt:lpwstr>0</vt:lpwstr>
  </property>
  <property fmtid="{D5CDD505-2E9C-101B-9397-08002B2CF9AE}" pid="10" name="MSIP_Label_2e854f70-4232-46bb-b8e9-a5c13f072cc1_Tag">
    <vt:lpwstr>10, 0, 1, 1</vt:lpwstr>
  </property>
</Properties>
</file>