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74" r:id="rId5"/>
    <p:sldId id="278" r:id="rId6"/>
    <p:sldId id="277" r:id="rId7"/>
    <p:sldId id="328" r:id="rId8"/>
    <p:sldId id="343" r:id="rId9"/>
    <p:sldId id="341" r:id="rId10"/>
    <p:sldId id="314" r:id="rId11"/>
    <p:sldId id="315" r:id="rId12"/>
    <p:sldId id="316" r:id="rId13"/>
    <p:sldId id="329" r:id="rId14"/>
    <p:sldId id="320" r:id="rId15"/>
    <p:sldId id="344" r:id="rId16"/>
    <p:sldId id="330" r:id="rId17"/>
    <p:sldId id="323" r:id="rId18"/>
    <p:sldId id="322" r:id="rId19"/>
    <p:sldId id="331" r:id="rId20"/>
    <p:sldId id="287" r:id="rId21"/>
    <p:sldId id="334" r:id="rId22"/>
    <p:sldId id="332" r:id="rId23"/>
    <p:sldId id="335" r:id="rId24"/>
    <p:sldId id="336" r:id="rId25"/>
    <p:sldId id="337" r:id="rId26"/>
    <p:sldId id="338" r:id="rId27"/>
    <p:sldId id="339" r:id="rId28"/>
    <p:sldId id="340" r:id="rId29"/>
    <p:sldId id="300" r:id="rId30"/>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3" userDrawn="1">
          <p15:clr>
            <a:srgbClr val="A4A3A4"/>
          </p15:clr>
        </p15:guide>
        <p15:guide id="2" orient="horz" pos="738" userDrawn="1">
          <p15:clr>
            <a:srgbClr val="A4A3A4"/>
          </p15:clr>
        </p15:guide>
        <p15:guide id="3" orient="horz" pos="997" userDrawn="1">
          <p15:clr>
            <a:srgbClr val="A4A3A4"/>
          </p15:clr>
        </p15:guide>
        <p15:guide id="4" pos="7544" userDrawn="1">
          <p15:clr>
            <a:srgbClr val="A4A3A4"/>
          </p15:clr>
        </p15:guide>
        <p15:guide id="5" pos="127" userDrawn="1">
          <p15:clr>
            <a:srgbClr val="A4A3A4"/>
          </p15:clr>
        </p15:guide>
        <p15:guide id="6" pos="363" userDrawn="1">
          <p15:clr>
            <a:srgbClr val="A4A3A4"/>
          </p15:clr>
        </p15:guide>
        <p15:guide id="7"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ve Samzelius" initials="TS" lastIdx="0" clrIdx="0">
    <p:extLst>
      <p:ext uri="{19B8F6BF-5375-455C-9EA6-DF929625EA0E}">
        <p15:presenceInfo xmlns:p15="http://schemas.microsoft.com/office/powerpoint/2012/main" userId="S-1-5-21-1614895754-746137067-725345543-28218" providerId="AD"/>
      </p:ext>
    </p:extLst>
  </p:cmAuthor>
  <p:cmAuthor id="2" name="Författare" initials="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7"/>
    <a:srgbClr val="F60006"/>
    <a:srgbClr val="F1030A"/>
    <a:srgbClr val="ED0409"/>
    <a:srgbClr val="ED100C"/>
    <a:srgbClr val="ED1C10"/>
    <a:srgbClr val="ED1F13"/>
    <a:srgbClr val="EA1F17"/>
    <a:srgbClr val="E12417"/>
    <a:srgbClr val="DD2B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86" autoAdjust="0"/>
    <p:restoredTop sz="96187" autoAdjust="0"/>
  </p:normalViewPr>
  <p:slideViewPr>
    <p:cSldViewPr snapToGrid="0" showGuides="1">
      <p:cViewPr varScale="1">
        <p:scale>
          <a:sx n="69" d="100"/>
          <a:sy n="69" d="100"/>
        </p:scale>
        <p:origin x="750" y="66"/>
      </p:cViewPr>
      <p:guideLst>
        <p:guide orient="horz" pos="3973"/>
        <p:guide orient="horz" pos="738"/>
        <p:guide orient="horz" pos="997"/>
        <p:guide pos="7544"/>
        <p:guide pos="127"/>
        <p:guide pos="363"/>
        <p:guide pos="3839"/>
      </p:guideLst>
    </p:cSldViewPr>
  </p:slideViewPr>
  <p:outlineViewPr>
    <p:cViewPr>
      <p:scale>
        <a:sx n="33" d="100"/>
        <a:sy n="33" d="100"/>
      </p:scale>
      <p:origin x="0" y="-5388"/>
    </p:cViewPr>
  </p:outlineViewPr>
  <p:notesTextViewPr>
    <p:cViewPr>
      <p:scale>
        <a:sx n="100" d="100"/>
        <a:sy n="100" d="100"/>
      </p:scale>
      <p:origin x="0" y="0"/>
    </p:cViewPr>
  </p:notesTextViewPr>
  <p:sorterViewPr>
    <p:cViewPr>
      <p:scale>
        <a:sx n="200" d="100"/>
        <a:sy n="200" d="100"/>
      </p:scale>
      <p:origin x="0" y="0"/>
    </p:cViewPr>
  </p:sorterViewPr>
  <p:notesViewPr>
    <p:cSldViewPr snapToGrid="0" showGuides="1">
      <p:cViewPr varScale="1">
        <p:scale>
          <a:sx n="51" d="100"/>
          <a:sy n="51"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11-16T16:02:47.975" idx="1">
    <p:pos x="10" y="10"/>
    <p:text/>
    <p:extLst>
      <p:ext uri="{C676402C-5697-4E1C-873F-D02D1690AC5C}">
        <p15:threadingInfo xmlns:p15="http://schemas.microsoft.com/office/powerpoint/2012/main" timeZoneBias="-60"/>
      </p:ext>
    </p:extLst>
  </p:cm>
  <p:cm authorId="2" dt="2016-11-16T16:11:51.489" idx="2">
    <p:pos x="10" y="146"/>
    <p:text>•	Akut hemlöshet – En familj är hänvisad till akutboende, härbärge, jourboende, skyddat boende (ex kvinnojour) eller sover utomhus eller i offentliga utrymmen. 
•	Långsiktiga boendelösningar – En familj bor i en bostad som kommunen har ordnat exempelvis försökslägenhet, träningslägenhet, socialt kontrakt, på grund av att personen in te får tillgång till en bostad på den ordinarie bostadsmarknaden. Det handlar om boendelösningar med någon form av hyresavtal där boendet är förenat med tillsyn eller särskilda regler. 
•	Eget ordnat kortsiktigt boende – En familj bor tillfälligt och utan kontrakt hos vänner, bekanta eller släktingar eller har ett inneboende- eller handrahandskontrakt på mindre än tre månader hos släkt, vänner eller andra privatpersoner. Personen har av detta skäl varit i kontakt med socialtjänst eller någon annan verksamhet som ger stöd. 
•	Annan eller okänd boendesituation – Detta kan t.ex. gälla familjer som har fått PUT (permanent uppehållstillstånd) men som inte kan hitta en bostad och blir kvar på asylboende. Familjer som har eget kortsiktigt boende men som inte har varit i kontakt med socialtjänsten.</p:text>
    <p:extLst>
      <p:ext uri="{C676402C-5697-4E1C-873F-D02D1690AC5C}">
        <p15:threadingInfo xmlns:p15="http://schemas.microsoft.com/office/powerpoint/2012/main" timeZoneBias="-60">
          <p15:parentCm authorId="2"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11-16T16:02:47.975" idx="1">
    <p:pos x="10" y="10"/>
    <p:text/>
    <p:extLst>
      <p:ext uri="{C676402C-5697-4E1C-873F-D02D1690AC5C}">
        <p15:threadingInfo xmlns:p15="http://schemas.microsoft.com/office/powerpoint/2012/main" timeZoneBias="-60"/>
      </p:ext>
    </p:extLst>
  </p:cm>
  <p:cm authorId="2" dt="2016-11-16T16:11:51.489" idx="2">
    <p:pos x="10" y="146"/>
    <p:text>•	Akut hemlöshet – En familj är hänvisad till akutboende, härbärge, jourboende, skyddat boende (ex kvinnojour) eller sover utomhus eller i offentliga utrymmen. 
•	Långsiktiga boendelösningar – En familj bor i en bostad som kommunen har ordnat exempelvis försökslägenhet, träningslägenhet, socialt kontrakt, på grund av att personen in te får tillgång till en bostad på den ordinarie bostadsmarknaden. Det handlar om boendelösningar med någon form av hyresavtal där boendet är förenat med tillsyn eller särskilda regler. 
•	Eget ordnat kortsiktigt boende – En familj bor tillfälligt och utan kontrakt hos vänner, bekanta eller släktingar eller har ett inneboende- eller handrahandskontrakt på mindre än tre månader hos släkt, vänner eller andra privatpersoner. Personen har av detta skäl varit i kontakt med socialtjänst eller någon annan verksamhet som ger stöd. 
•	Annan eller okänd boendesituation – Detta kan t.ex. gälla familjer som har fått PUT (permanent uppehållstillstånd) men som inte kan hitta en bostad och blir kvar på asylboende. Familjer som har eget kortsiktigt boende men som inte har varit i kontakt med socialtjänsten.</p:text>
    <p:extLst>
      <p:ext uri="{C676402C-5697-4E1C-873F-D02D1690AC5C}">
        <p15:threadingInfo xmlns:p15="http://schemas.microsoft.com/office/powerpoint/2012/main" timeZoneBias="-60">
          <p15:parentCm authorId="2"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6-11-16T16:02:47.975" idx="1">
    <p:pos x="10" y="10"/>
    <p:text/>
    <p:extLst>
      <p:ext uri="{C676402C-5697-4E1C-873F-D02D1690AC5C}">
        <p15:threadingInfo xmlns:p15="http://schemas.microsoft.com/office/powerpoint/2012/main" timeZoneBias="-60"/>
      </p:ext>
    </p:extLst>
  </p:cm>
  <p:cm authorId="2" dt="2016-11-16T16:11:51.489" idx="2">
    <p:pos x="10" y="146"/>
    <p:text>•	Akut hemlöshet – En familj är hänvisad till akutboende, härbärge, jourboende, skyddat boende (ex kvinnojour) eller sover utomhus eller i offentliga utrymmen. 
•	Långsiktiga boendelösningar – En familj bor i en bostad som kommunen har ordnat exempelvis försökslägenhet, träningslägenhet, socialt kontrakt, på grund av att personen in te får tillgång till en bostad på den ordinarie bostadsmarknaden. Det handlar om boendelösningar med någon form av hyresavtal där boendet är förenat med tillsyn eller särskilda regler. 
•	Eget ordnat kortsiktigt boende – En familj bor tillfälligt och utan kontrakt hos vänner, bekanta eller släktingar eller har ett inneboende- eller handrahandskontrakt på mindre än tre månader hos släkt, vänner eller andra privatpersoner. Personen har av detta skäl varit i kontakt med socialtjänst eller någon annan verksamhet som ger stöd. 
•	Annan eller okänd boendesituation – Detta kan t.ex. gälla familjer som har fått PUT (permanent uppehållstillstånd) men som inte kan hitta en bostad och blir kvar på asylboende. Familjer som har eget kortsiktigt boende men som inte har varit i kontakt med socialtjänsten.</p:text>
    <p:extLst>
      <p:ext uri="{C676402C-5697-4E1C-873F-D02D1690AC5C}">
        <p15:threadingInfo xmlns:p15="http://schemas.microsoft.com/office/powerpoint/2012/main" timeZoneBias="-60">
          <p15:parentCm authorId="2"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6-11-16T16:02:47.975" idx="1">
    <p:pos x="10" y="10"/>
    <p:text/>
    <p:extLst>
      <p:ext uri="{C676402C-5697-4E1C-873F-D02D1690AC5C}">
        <p15:threadingInfo xmlns:p15="http://schemas.microsoft.com/office/powerpoint/2012/main" timeZoneBias="-60"/>
      </p:ext>
    </p:extLst>
  </p:cm>
  <p:cm authorId="2" dt="2016-11-16T16:11:51.489" idx="2">
    <p:pos x="10" y="146"/>
    <p:text>•	Akut hemlöshet – En familj är hänvisad till akutboende, härbärge, jourboende, skyddat boende (ex kvinnojour) eller sover utomhus eller i offentliga utrymmen. 
•	Långsiktiga boendelösningar – En familj bor i en bostad som kommunen har ordnat exempelvis försökslägenhet, träningslägenhet, socialt kontrakt, på grund av att personen in te får tillgång till en bostad på den ordinarie bostadsmarknaden. Det handlar om boendelösningar med någon form av hyresavtal där boendet är förenat med tillsyn eller särskilda regler. 
•	Eget ordnat kortsiktigt boende – En familj bor tillfälligt och utan kontrakt hos vänner, bekanta eller släktingar eller har ett inneboende- eller handrahandskontrakt på mindre än tre månader hos släkt, vänner eller andra privatpersoner. Personen har av detta skäl varit i kontakt med socialtjänst eller någon annan verksamhet som ger stöd. 
•	Annan eller okänd boendesituation – Detta kan t.ex. gälla familjer som har fått PUT (permanent uppehållstillstånd) men som inte kan hitta en bostad och blir kvar på asylboende. Familjer som har eget kortsiktigt boende men som inte har varit i kontakt med socialtjänsten.</p:text>
    <p:extLst>
      <p:ext uri="{C676402C-5697-4E1C-873F-D02D1690AC5C}">
        <p15:threadingInfo xmlns:p15="http://schemas.microsoft.com/office/powerpoint/2012/main" timeZoneBias="-60">
          <p15:parentCm authorId="2" idx="1"/>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4E0D6A37-291F-4E46-BB73-3B99CE153558}" type="datetimeFigureOut">
              <a:rPr lang="en-US" smtClean="0"/>
              <a:t>7/9/2018</a:t>
            </a:fld>
            <a:endParaRPr lang="en-US"/>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FBB6E366-02D8-9240-8F65-12E2F8F2864D}" type="slidenum">
              <a:rPr lang="en-US" smtClean="0"/>
              <a:t>‹#›</a:t>
            </a:fld>
            <a:endParaRPr lang="en-US"/>
          </a:p>
        </p:txBody>
      </p:sp>
    </p:spTree>
    <p:extLst>
      <p:ext uri="{BB962C8B-B14F-4D97-AF65-F5344CB8AC3E}">
        <p14:creationId xmlns:p14="http://schemas.microsoft.com/office/powerpoint/2010/main" val="278679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06CCCD24-79A0-1B45-AEA8-F931F4D6188E}" type="datetimeFigureOut">
              <a:rPr lang="en-US" smtClean="0"/>
              <a:t>7/9/2018</a:t>
            </a:fld>
            <a:endParaRPr lang="en-US"/>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23FFFF08-BA74-3E4E-B67B-CFCBDE5D9836}" type="slidenum">
              <a:rPr lang="en-US" smtClean="0"/>
              <a:t>‹#›</a:t>
            </a:fld>
            <a:endParaRPr lang="en-US"/>
          </a:p>
        </p:txBody>
      </p:sp>
    </p:spTree>
    <p:extLst>
      <p:ext uri="{BB962C8B-B14F-4D97-AF65-F5344CB8AC3E}">
        <p14:creationId xmlns:p14="http://schemas.microsoft.com/office/powerpoint/2010/main" val="1554738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1</a:t>
            </a:fld>
            <a:endParaRPr lang="en-US"/>
          </a:p>
        </p:txBody>
      </p:sp>
    </p:spTree>
    <p:extLst>
      <p:ext uri="{BB962C8B-B14F-4D97-AF65-F5344CB8AC3E}">
        <p14:creationId xmlns:p14="http://schemas.microsoft.com/office/powerpoint/2010/main" val="43530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6F46560-1614-45C9-818B-E6EC581582C3}" type="slidenum">
              <a:rPr lang="sv-SE" smtClean="0"/>
              <a:pPr/>
              <a:t>10</a:t>
            </a:fld>
            <a:endParaRPr lang="sv-SE"/>
          </a:p>
        </p:txBody>
      </p:sp>
    </p:spTree>
    <p:extLst>
      <p:ext uri="{BB962C8B-B14F-4D97-AF65-F5344CB8AC3E}">
        <p14:creationId xmlns:p14="http://schemas.microsoft.com/office/powerpoint/2010/main" val="274379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Bland de kommuner som svarade på enkäten är kunskapsläget skiftande. Det finns kommuner som själva genomför kartläggningar varje eller vartannat år. De kommuner som inte gör egna kartläggningar hade svårt att besvara hur många barn som varit hemlösa under ett visst år. Därmed förklaras den höga andelen svar om att man saknar uppgifter. Många kommuner hade också svårt att svara utifrån Socialstyrelsens kategorier. </a:t>
            </a:r>
          </a:p>
          <a:p>
            <a:r>
              <a:rPr lang="sv-SE" dirty="0" smtClean="0"/>
              <a:t>Till exempel rapporterade Malmö inte in hur många barn som lever i långsiktiga boendelösningar men nämndenämnde att man har ca 1300 lägenheter för socialt boende. En stor del av dessa lägenheter huserar barnfamiljer.</a:t>
            </a:r>
          </a:p>
          <a:p>
            <a:r>
              <a:rPr lang="sv-SE" dirty="0" smtClean="0"/>
              <a:t>I Stockholms stads enkätsvar kan man bara se hur många familjer som befann sig i olika typer av hemlöshetssituationer, men inte antalet barn. Dessutom har Stiftelsen Hotellhem i Stockholm (SHIS) rapporterat in 209 familjer utöver de 342 som figurerar i Socialnämndens kartläggning. Dessa har inte rapporterats av handläggare på grund av att familjerna är självförsörjande. D.v.s. man har inte försörjningsstöd men har inte lyckats skaffa ett eget boende av andra skäl. </a:t>
            </a:r>
          </a:p>
          <a:p>
            <a:endParaRPr lang="sv-SE"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11</a:t>
            </a:fld>
            <a:endParaRPr lang="en-US"/>
          </a:p>
        </p:txBody>
      </p:sp>
    </p:spTree>
    <p:extLst>
      <p:ext uri="{BB962C8B-B14F-4D97-AF65-F5344CB8AC3E}">
        <p14:creationId xmlns:p14="http://schemas.microsoft.com/office/powerpoint/2010/main" val="364690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Bland de kommuner som svarade på enkäten är kunskapsläget skiftande. Det finns kommuner som själva genomför kartläggningar varje eller vartannat år. De kommuner som inte gör egna kartläggningar hade svårt att besvara hur många barn som varit hemlösa under ett visst år. Därmed förklaras den höga andelen svar om att man saknar uppgifter. Många kommuner hade också svårt att svara utifrån Socialstyrelsens kategorier. </a:t>
            </a:r>
          </a:p>
          <a:p>
            <a:r>
              <a:rPr lang="sv-SE" dirty="0" smtClean="0"/>
              <a:t>Till exempel rapporterade Malmö inte in hur många barn som lever i långsiktiga boendelösningar men nämndenämnde att man har ca 1300 lägenheter för socialt boende. En stor del av dessa lägenheter huserar barnfamiljer.</a:t>
            </a:r>
          </a:p>
          <a:p>
            <a:r>
              <a:rPr lang="sv-SE" dirty="0" smtClean="0"/>
              <a:t>I Stockholms stads enkätsvar kan man bara se hur många familjer som befann sig i olika typer av hemlöshetssituationer, men inte antalet barn. Dessutom har Stiftelsen Hotellhem i Stockholm (SHIS) rapporterat in 209 familjer utöver de 342 som figurerar i Socialnämndens kartläggning. Dessa har inte rapporterats av handläggare på grund av att familjerna är självförsörjande. D.v.s. man har inte försörjningsstöd men har inte lyckats skaffa ett eget boende av andra skäl. </a:t>
            </a:r>
          </a:p>
          <a:p>
            <a:endParaRPr lang="sv-SE"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13</a:t>
            </a:fld>
            <a:endParaRPr lang="en-US"/>
          </a:p>
        </p:txBody>
      </p:sp>
    </p:spTree>
    <p:extLst>
      <p:ext uri="{BB962C8B-B14F-4D97-AF65-F5344CB8AC3E}">
        <p14:creationId xmlns:p14="http://schemas.microsoft.com/office/powerpoint/2010/main" val="1906293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år </a:t>
            </a:r>
            <a:r>
              <a:rPr lang="sv-SE" dirty="0"/>
              <a:t>2007 lanserade regeringen </a:t>
            </a:r>
            <a:r>
              <a:rPr lang="sv-SE" dirty="0" smtClean="0"/>
              <a:t>en</a:t>
            </a:r>
            <a:r>
              <a:rPr lang="sv-SE" dirty="0"/>
              <a:t> </a:t>
            </a:r>
            <a:r>
              <a:rPr lang="sv-SE" dirty="0" smtClean="0"/>
              <a:t>strategi </a:t>
            </a:r>
            <a:r>
              <a:rPr lang="sv-SE" dirty="0"/>
              <a:t>för att motverka hemlöshet och utestängning från </a:t>
            </a:r>
            <a:r>
              <a:rPr lang="sv-SE" dirty="0" smtClean="0"/>
              <a:t>bostadsmarknaden. Ett </a:t>
            </a:r>
            <a:r>
              <a:rPr lang="sv-SE" dirty="0"/>
              <a:t>av målen var att inga barn ska vräkas</a:t>
            </a:r>
            <a:r>
              <a:rPr lang="sv-SE" dirty="0" smtClean="0"/>
              <a:t>.</a:t>
            </a:r>
          </a:p>
          <a:p>
            <a:endParaRPr lang="sv-SE" dirty="0"/>
          </a:p>
          <a:p>
            <a:r>
              <a:rPr lang="sv-SE" dirty="0"/>
              <a:t>Andelen barnfamiljer som har vräkts</a:t>
            </a:r>
          </a:p>
          <a:p>
            <a:r>
              <a:rPr lang="sv-SE" dirty="0"/>
              <a:t>för skulder under 10 000 kr har ökat från 40 till 52 procent de senaste</a:t>
            </a:r>
          </a:p>
          <a:p>
            <a:r>
              <a:rPr lang="sv-SE" dirty="0"/>
              <a:t>tre åren</a:t>
            </a:r>
            <a:r>
              <a:rPr lang="sv-SE" dirty="0" smtClean="0"/>
              <a:t>.</a:t>
            </a:r>
          </a:p>
          <a:p>
            <a:endParaRPr lang="sv-SE" dirty="0"/>
          </a:p>
          <a:p>
            <a:r>
              <a:rPr lang="sv-SE" dirty="0"/>
              <a:t>Kritik har riktats mot att man i samband med den nationella hemlöshetsstrategin</a:t>
            </a:r>
          </a:p>
          <a:p>
            <a:r>
              <a:rPr lang="sv-SE" dirty="0"/>
              <a:t>2007–2009 sänkte målsättningen från idén om allas rätt</a:t>
            </a:r>
          </a:p>
          <a:p>
            <a:r>
              <a:rPr lang="sv-SE" dirty="0"/>
              <a:t>till bostad till att endast garantera tak över huvudet</a:t>
            </a:r>
            <a:r>
              <a:rPr lang="sv-SE" dirty="0" smtClean="0"/>
              <a:t>.</a:t>
            </a:r>
          </a:p>
          <a:p>
            <a:endParaRPr lang="sv-SE" dirty="0"/>
          </a:p>
          <a:p>
            <a:r>
              <a:rPr lang="sv-SE" dirty="0"/>
              <a:t>I länsstyrelsens </a:t>
            </a:r>
            <a:r>
              <a:rPr lang="sv-SE" dirty="0" smtClean="0"/>
              <a:t>slutrapport </a:t>
            </a:r>
            <a:r>
              <a:rPr lang="sv-SE" dirty="0"/>
              <a:t>2015 framgick bland annat att hemlöshet måste tacklas som </a:t>
            </a:r>
            <a:r>
              <a:rPr lang="sv-SE" dirty="0" smtClean="0"/>
              <a:t>ett bostadsproblem</a:t>
            </a:r>
            <a:r>
              <a:rPr lang="sv-SE" dirty="0"/>
              <a:t>, inte enbart som ett individuellt problem. </a:t>
            </a:r>
            <a:endParaRPr lang="sv-SE" dirty="0" smtClean="0"/>
          </a:p>
          <a:p>
            <a:endParaRPr lang="sv-SE" dirty="0"/>
          </a:p>
          <a:p>
            <a:r>
              <a:rPr lang="sv-SE" dirty="0" smtClean="0"/>
              <a:t>En </a:t>
            </a:r>
            <a:r>
              <a:rPr lang="sv-SE" dirty="0"/>
              <a:t>slutsats </a:t>
            </a:r>
            <a:r>
              <a:rPr lang="sv-SE" dirty="0" smtClean="0"/>
              <a:t>var också </a:t>
            </a:r>
            <a:r>
              <a:rPr lang="sv-SE" dirty="0"/>
              <a:t>att många kommuner behöver bli bättre på att samverka internt</a:t>
            </a:r>
          </a:p>
          <a:p>
            <a:r>
              <a:rPr lang="sv-SE" dirty="0"/>
              <a:t>mellan förvaltningar. </a:t>
            </a:r>
            <a:endParaRPr lang="sv-SE" dirty="0" smtClean="0"/>
          </a:p>
          <a:p>
            <a:endParaRPr lang="sv-SE" dirty="0"/>
          </a:p>
          <a:p>
            <a:r>
              <a:rPr lang="sv-SE" dirty="0" smtClean="0"/>
              <a:t>Man </a:t>
            </a:r>
            <a:r>
              <a:rPr lang="sv-SE" dirty="0"/>
              <a:t>menade att det behövs riktade insatser och</a:t>
            </a:r>
          </a:p>
          <a:p>
            <a:r>
              <a:rPr lang="sv-SE" dirty="0"/>
              <a:t>individuellt stöd, särskilt när barn är inblandade, men att socialtjänsten</a:t>
            </a:r>
          </a:p>
          <a:p>
            <a:r>
              <a:rPr lang="sv-SE" dirty="0"/>
              <a:t>inte kan lösa frågor kring tillgången till bostäder för grupper som är</a:t>
            </a:r>
          </a:p>
          <a:p>
            <a:r>
              <a:rPr lang="sv-SE" dirty="0"/>
              <a:t>strukturellt hemlösa.</a:t>
            </a:r>
          </a:p>
          <a:p>
            <a:endParaRPr lang="sv-SE" dirty="0" smtClean="0"/>
          </a:p>
          <a:p>
            <a:r>
              <a:rPr lang="sv-SE" dirty="0" smtClean="0"/>
              <a:t>Sid 34-35</a:t>
            </a:r>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324425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15</a:t>
            </a:fld>
            <a:endParaRPr lang="en-US"/>
          </a:p>
        </p:txBody>
      </p:sp>
    </p:spTree>
    <p:extLst>
      <p:ext uri="{BB962C8B-B14F-4D97-AF65-F5344CB8AC3E}">
        <p14:creationId xmlns:p14="http://schemas.microsoft.com/office/powerpoint/2010/main" val="50932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Sverige</a:t>
            </a:r>
            <a:r>
              <a:rPr lang="sv-SE" baseline="0" dirty="0" smtClean="0"/>
              <a:t> har fått skarp kritik från FN:s Barnrättskommitté när det gäller hur man behandlar barn i hemlöshet</a:t>
            </a:r>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16</a:t>
            </a:fld>
            <a:endParaRPr lang="en-US"/>
          </a:p>
        </p:txBody>
      </p:sp>
    </p:spTree>
    <p:extLst>
      <p:ext uri="{BB962C8B-B14F-4D97-AF65-F5344CB8AC3E}">
        <p14:creationId xmlns:p14="http://schemas.microsoft.com/office/powerpoint/2010/main" val="2783294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smtClean="0"/>
              <a:t>I </a:t>
            </a:r>
            <a:r>
              <a:rPr lang="sv-SE" dirty="0"/>
              <a:t>Rädda Barnens tidigare rapporter om barnfattigdom framgår det tydligt att de grupper som framförallt riskerar att växa upp i fattigdom i Sverige är barn till ensamstående mammor och barn till utlandsfödda föräldrar. Att ha utländsk bakgrund eller en ensamstående förälder är faktorer som var för sig ökar risken för barn att tvingas leva med ekonomiskt knappa förhållanden. Tillsammans förstärker faktorerna varandra och ett mycket tydligt mönster av ojämlika ekonomiska villkor framträder. Mer än hälften, 53,4 procent av alla barn till ensamstående föräldrar med utländsk bakgrund levde i ekonomisk utsatthet </a:t>
            </a:r>
            <a:r>
              <a:rPr lang="sv-SE" dirty="0" smtClean="0"/>
              <a:t>2013.</a:t>
            </a:r>
          </a:p>
          <a:p>
            <a:pPr marL="171450" indent="-171450">
              <a:buFontTx/>
              <a:buChar char="-"/>
            </a:pPr>
            <a:r>
              <a:rPr lang="sv-SE" dirty="0"/>
              <a:t>Även om det inte finns någon tillförlitlig statistik för hela landet, förefaller samma grupper vara överrepresenterade bland hemlösa barnfamiljer. I Stockholms stads senaste kartläggning framgår  det att 75 % av alla de familjer som klassificerades som hemlösa var familjer med en ensamstående förälder och barn (70 % en ensamstående kvinna med barn) med ensam vårdnad.  69 % hade minst en förälder som var född utanför Europa </a:t>
            </a:r>
            <a:r>
              <a:rPr lang="sv-SE" dirty="0" smtClean="0"/>
              <a:t>. I över 70 % av familjerna fanns ett eller två barn.</a:t>
            </a:r>
          </a:p>
          <a:p>
            <a:pPr marL="171450" indent="-171450">
              <a:buFontTx/>
              <a:buChar char="-"/>
            </a:pPr>
            <a:r>
              <a:rPr lang="sv-SE" dirty="0"/>
              <a:t>I Stockholms stads kartläggning framgick det att 19 % av hushållen var hemlösa på grund av våld i nära relationer. </a:t>
            </a:r>
          </a:p>
          <a:p>
            <a:pPr marL="171450" indent="-171450">
              <a:buFontTx/>
              <a:buChar char="-"/>
            </a:pPr>
            <a:endParaRPr lang="sv-SE" dirty="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17</a:t>
            </a:fld>
            <a:endParaRPr lang="en-US"/>
          </a:p>
        </p:txBody>
      </p:sp>
    </p:spTree>
    <p:extLst>
      <p:ext uri="{BB962C8B-B14F-4D97-AF65-F5344CB8AC3E}">
        <p14:creationId xmlns:p14="http://schemas.microsoft.com/office/powerpoint/2010/main" val="3023366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a:t>
            </a:r>
            <a:r>
              <a:rPr lang="sv-SE" baseline="0" dirty="0" smtClean="0"/>
              <a:t> vissa kommuner räknas inte exempelvis bostadsbidrag och försörjningsstöd som inkomst ens i de allmännyttiga bostadsbolagen.</a:t>
            </a:r>
          </a:p>
          <a:p>
            <a:r>
              <a:rPr lang="sv-SE" baseline="0" dirty="0" smtClean="0"/>
              <a:t>Svarta andrahandskontrakt har ofta oskäligt höga hyror</a:t>
            </a:r>
          </a:p>
          <a:p>
            <a:r>
              <a:rPr lang="sv-SE" baseline="0" dirty="0" smtClean="0"/>
              <a:t>Även de sociala kontrakt kommunen erbjuder kan ha mycket höga hyror</a:t>
            </a:r>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18</a:t>
            </a:fld>
            <a:endParaRPr lang="en-US"/>
          </a:p>
        </p:txBody>
      </p:sp>
    </p:spTree>
    <p:extLst>
      <p:ext uri="{BB962C8B-B14F-4D97-AF65-F5344CB8AC3E}">
        <p14:creationId xmlns:p14="http://schemas.microsoft.com/office/powerpoint/2010/main" val="4122309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Oavsett om familjen själva löser sin boendesituation eller</a:t>
            </a:r>
            <a:r>
              <a:rPr lang="sv-SE" baseline="0" dirty="0" smtClean="0"/>
              <a:t> om de får hjälp av kommunen, leder dessa kortsiktiga lösningar ofta till att familjen bor på ett sätt som inte är bra. Inte sällan placeras familjer på boenden med undermålig standard. </a:t>
            </a:r>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19</a:t>
            </a:fld>
            <a:endParaRPr lang="en-US"/>
          </a:p>
        </p:txBody>
      </p:sp>
    </p:spTree>
    <p:extLst>
      <p:ext uri="{BB962C8B-B14F-4D97-AF65-F5344CB8AC3E}">
        <p14:creationId xmlns:p14="http://schemas.microsoft.com/office/powerpoint/2010/main" val="1174194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Artikel 3 i FN:s konvention om barnets rättigheter står det att: Vid alla åtgärder som rör barn, vare sig de vidtas av offentliga </a:t>
            </a:r>
          </a:p>
          <a:p>
            <a:r>
              <a:rPr lang="sv-SE" sz="1200" b="0" i="0" u="none" strike="noStrike" kern="1200" baseline="0" dirty="0" smtClean="0">
                <a:solidFill>
                  <a:schemeClr val="tx1"/>
                </a:solidFill>
                <a:latin typeface="+mn-lt"/>
                <a:ea typeface="+mn-ea"/>
                <a:cs typeface="+mn-cs"/>
              </a:rPr>
              <a:t>eller privata sociala välfärdsinstitutioner, domstolar, administrativa myndigheter eller lagstiftande organ, skall barnets bästa komma i främsta rummet. </a:t>
            </a:r>
          </a:p>
          <a:p>
            <a:r>
              <a:rPr lang="sv-SE" sz="1200" b="0" i="0" u="none" strike="noStrike" kern="1200" baseline="0" dirty="0" smtClean="0">
                <a:solidFill>
                  <a:schemeClr val="tx1"/>
                </a:solidFill>
                <a:latin typeface="+mn-lt"/>
                <a:ea typeface="+mn-ea"/>
                <a:cs typeface="+mn-cs"/>
              </a:rPr>
              <a:t>I de fall där barn blir hemlösa erbjuder kommuner i sämsta fall mycket kortsiktiga lösningar</a:t>
            </a:r>
          </a:p>
          <a:p>
            <a:r>
              <a:rPr lang="sv-SE" sz="1200" b="0" i="0" u="none" strike="noStrike" kern="1200" baseline="0" dirty="0" smtClean="0">
                <a:solidFill>
                  <a:schemeClr val="tx1"/>
                </a:solidFill>
                <a:latin typeface="+mn-lt"/>
                <a:ea typeface="+mn-ea"/>
                <a:cs typeface="+mn-cs"/>
              </a:rPr>
              <a:t>Kommunen kommunicerar ibland inte alls med barnen. Barnen blir varken lyssnade på eller informerade.</a:t>
            </a:r>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20</a:t>
            </a:fld>
            <a:endParaRPr lang="en-US"/>
          </a:p>
        </p:txBody>
      </p:sp>
    </p:spTree>
    <p:extLst>
      <p:ext uri="{BB962C8B-B14F-4D97-AF65-F5344CB8AC3E}">
        <p14:creationId xmlns:p14="http://schemas.microsoft.com/office/powerpoint/2010/main" val="3343072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rapporten </a:t>
            </a:r>
            <a:r>
              <a:rPr lang="sv-SE" b="1" dirty="0"/>
              <a:t>En plats att kalla hemma – Barnfamiljer i bostadskrisens</a:t>
            </a:r>
          </a:p>
          <a:p>
            <a:r>
              <a:rPr lang="sv-SE" b="1" dirty="0"/>
              <a:t>skugga </a:t>
            </a:r>
            <a:r>
              <a:rPr lang="sv-SE" dirty="0"/>
              <a:t>får vi ta del av bostadslösa barns och föräldrars</a:t>
            </a:r>
          </a:p>
          <a:p>
            <a:r>
              <a:rPr lang="sv-SE" dirty="0"/>
              <a:t>erfarenheter och tankar om hur de har blivit påverkade av att inte ha</a:t>
            </a:r>
          </a:p>
          <a:p>
            <a:r>
              <a:rPr lang="sv-SE" dirty="0"/>
              <a:t>ett hem. </a:t>
            </a:r>
            <a:endParaRPr lang="sv-SE" dirty="0" smtClean="0"/>
          </a:p>
          <a:p>
            <a:endParaRPr lang="sv-SE" dirty="0"/>
          </a:p>
          <a:p>
            <a:r>
              <a:rPr lang="sv-SE" dirty="0" smtClean="0"/>
              <a:t>Rapporten </a:t>
            </a:r>
            <a:r>
              <a:rPr lang="sv-SE" dirty="0"/>
              <a:t>lyfter fram både de underliggande orsakerna som</a:t>
            </a:r>
          </a:p>
          <a:p>
            <a:r>
              <a:rPr lang="sv-SE" dirty="0"/>
              <a:t>lett till hemlöshet samt konsekvenserna för familjer som är drabbade.</a:t>
            </a:r>
          </a:p>
          <a:p>
            <a:endParaRPr lang="sv-SE" dirty="0" smtClean="0"/>
          </a:p>
          <a:p>
            <a:r>
              <a:rPr lang="sv-SE" dirty="0" smtClean="0"/>
              <a:t>Den </a:t>
            </a:r>
            <a:r>
              <a:rPr lang="sv-SE" dirty="0"/>
              <a:t>vittnar om hur barnen känner sig bortglömda och maktlösa av</a:t>
            </a:r>
          </a:p>
          <a:p>
            <a:r>
              <a:rPr lang="sv-SE" dirty="0"/>
              <a:t>situationer som varken de själva eller deras föräldrar har kontroll över.</a:t>
            </a:r>
          </a:p>
        </p:txBody>
      </p:sp>
      <p:sp>
        <p:nvSpPr>
          <p:cNvPr id="4" name="Platshållare för bildnummer 3"/>
          <p:cNvSpPr>
            <a:spLocks noGrp="1"/>
          </p:cNvSpPr>
          <p:nvPr>
            <p:ph type="sldNum" sz="quarter" idx="10"/>
          </p:nvPr>
        </p:nvSpPr>
        <p:spPr/>
        <p:txBody>
          <a:bodyPr/>
          <a:lstStyle/>
          <a:p>
            <a:fld id="{23FFFF08-BA74-3E4E-B67B-CFCBDE5D9836}" type="slidenum">
              <a:rPr lang="en-US" smtClean="0"/>
              <a:t>2</a:t>
            </a:fld>
            <a:endParaRPr lang="en-US"/>
          </a:p>
        </p:txBody>
      </p:sp>
    </p:spTree>
    <p:extLst>
      <p:ext uri="{BB962C8B-B14F-4D97-AF65-F5344CB8AC3E}">
        <p14:creationId xmlns:p14="http://schemas.microsoft.com/office/powerpoint/2010/main" val="689982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Barn</a:t>
            </a:r>
            <a:r>
              <a:rPr lang="sv-SE" baseline="0" dirty="0" smtClean="0"/>
              <a:t> har enligt Barnkonventionen rätt till hälsa. Denna rätt äventyras som en följd av hemlöshet.</a:t>
            </a:r>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21</a:t>
            </a:fld>
            <a:endParaRPr lang="en-US"/>
          </a:p>
        </p:txBody>
      </p:sp>
    </p:spTree>
    <p:extLst>
      <p:ext uri="{BB962C8B-B14F-4D97-AF65-F5344CB8AC3E}">
        <p14:creationId xmlns:p14="http://schemas.microsoft.com/office/powerpoint/2010/main" val="2903457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Barn</a:t>
            </a:r>
            <a:r>
              <a:rPr lang="sv-SE" baseline="0" dirty="0" smtClean="0"/>
              <a:t> har enligt barnkonventionen rätt till lek vila och fritid . Denna rätt kan inte tillgodoses om barnet inte har ett fungerande boende. De bostadshotell, vandrarhem </a:t>
            </a:r>
            <a:r>
              <a:rPr lang="sv-SE" baseline="0" dirty="0" err="1" smtClean="0"/>
              <a:t>etc</a:t>
            </a:r>
            <a:r>
              <a:rPr lang="sv-SE" baseline="0" dirty="0" smtClean="0"/>
              <a:t> som barnfamiljer ibland placeras på är inte anpassade för barn.  De ligger även ofta långt från centrum eller platser där det finns tillgång till fritidsaktiviteter. Det kan också vara väldigt svårt att </a:t>
            </a:r>
            <a:r>
              <a:rPr lang="sv-SE" baseline="0" dirty="0" err="1" smtClean="0"/>
              <a:t>att</a:t>
            </a:r>
            <a:r>
              <a:rPr lang="sv-SE" baseline="0" dirty="0" smtClean="0"/>
              <a:t> få en kontinuitet i organiserade fritidsaktiveter som t.ex. idrott eller kulturskola när man flyttar ofta.</a:t>
            </a:r>
          </a:p>
        </p:txBody>
      </p:sp>
      <p:sp>
        <p:nvSpPr>
          <p:cNvPr id="4" name="Platshållare för bildnummer 3"/>
          <p:cNvSpPr>
            <a:spLocks noGrp="1"/>
          </p:cNvSpPr>
          <p:nvPr>
            <p:ph type="sldNum" sz="quarter" idx="10"/>
          </p:nvPr>
        </p:nvSpPr>
        <p:spPr/>
        <p:txBody>
          <a:bodyPr/>
          <a:lstStyle/>
          <a:p>
            <a:fld id="{23FFFF08-BA74-3E4E-B67B-CFCBDE5D9836}" type="slidenum">
              <a:rPr lang="en-US" smtClean="0"/>
              <a:t>22</a:t>
            </a:fld>
            <a:endParaRPr lang="en-US"/>
          </a:p>
        </p:txBody>
      </p:sp>
    </p:spTree>
    <p:extLst>
      <p:ext uri="{BB962C8B-B14F-4D97-AF65-F5344CB8AC3E}">
        <p14:creationId xmlns:p14="http://schemas.microsoft.com/office/powerpoint/2010/main" val="3895050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Barn som har en osäker</a:t>
            </a:r>
            <a:r>
              <a:rPr lang="sv-SE" baseline="0" dirty="0" smtClean="0"/>
              <a:t> boendesituation påverkas negativt i sitt mående. Det får negativa konsekvenser för förmågan att tillgodogöra sig undervisning. Det kan också vara svårt att få kontinuitet i skolgång (även förskola) när man måste flytta ofta. Väljer man att försöka gå kvar i samma skola eller förskola leder det till lång resväg. Det kan också vara så att det inte finns någon skola eller förskola i närheten av tillfälliga boendelösningar.</a:t>
            </a:r>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23</a:t>
            </a:fld>
            <a:endParaRPr lang="en-US"/>
          </a:p>
        </p:txBody>
      </p:sp>
    </p:spTree>
    <p:extLst>
      <p:ext uri="{BB962C8B-B14F-4D97-AF65-F5344CB8AC3E}">
        <p14:creationId xmlns:p14="http://schemas.microsoft.com/office/powerpoint/2010/main" val="2917013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a:t>
            </a:r>
            <a:r>
              <a:rPr lang="sv-SE" baseline="0" dirty="0" smtClean="0"/>
              <a:t> föräldrar rädda barnen talat med i ”En plats att kalla hemma” efterfrågar</a:t>
            </a:r>
            <a:r>
              <a:rPr lang="sv-SE" b="1" baseline="0" dirty="0" smtClean="0"/>
              <a:t> fungerande </a:t>
            </a:r>
            <a:r>
              <a:rPr lang="sv-SE" baseline="0" dirty="0" smtClean="0"/>
              <a:t>stödinsatser. Ofta vittnar föräldrar om att de bemöts av skuldbeläggande och/eller omöjliga aktivitetskrav i en situation där det gör sitt yttersta för att lösa familjens situation. Det är inte hjälpsamt. För att lösa familjens situation måste man lyssna på föräldrar och barn och ta till sig deras egna analys av sin situation och förslag på lösningar.</a:t>
            </a:r>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24</a:t>
            </a:fld>
            <a:endParaRPr lang="en-US"/>
          </a:p>
        </p:txBody>
      </p:sp>
    </p:spTree>
    <p:extLst>
      <p:ext uri="{BB962C8B-B14F-4D97-AF65-F5344CB8AC3E}">
        <p14:creationId xmlns:p14="http://schemas.microsoft.com/office/powerpoint/2010/main" val="2930812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25</a:t>
            </a:fld>
            <a:endParaRPr lang="en-US"/>
          </a:p>
        </p:txBody>
      </p:sp>
    </p:spTree>
    <p:extLst>
      <p:ext uri="{BB962C8B-B14F-4D97-AF65-F5344CB8AC3E}">
        <p14:creationId xmlns:p14="http://schemas.microsoft.com/office/powerpoint/2010/main" val="354254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26</a:t>
            </a:fld>
            <a:endParaRPr lang="en-US"/>
          </a:p>
        </p:txBody>
      </p:sp>
    </p:spTree>
    <p:extLst>
      <p:ext uri="{BB962C8B-B14F-4D97-AF65-F5344CB8AC3E}">
        <p14:creationId xmlns:p14="http://schemas.microsoft.com/office/powerpoint/2010/main" val="287457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404355" y="4715997"/>
            <a:ext cx="5439410" cy="4799477"/>
          </a:xfrm>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sv-SE" sz="1200" kern="1200" dirty="0" smtClean="0">
                <a:solidFill>
                  <a:schemeClr val="tx1"/>
                </a:solidFill>
                <a:effectLst/>
                <a:latin typeface="+mn-lt"/>
                <a:ea typeface="+mn-ea"/>
                <a:cs typeface="+mn-cs"/>
              </a:rPr>
              <a:t>Syftet med rapporten är att lyfta frågan om bostadslöshet utifrån ett barnperspektiv. Ett barnperspektiv handlar om att synliggöra barn –– i det här fallet inom den bredare debatt som förs om bostadsbristen och dess konsekvenser. </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sv-SE" sz="1200" kern="1200" dirty="0" smtClean="0">
              <a:solidFill>
                <a:schemeClr val="tx1"/>
              </a:solidFill>
              <a:effectLst/>
              <a:latin typeface="+mn-lt"/>
              <a:ea typeface="+mn-ea"/>
              <a:cs typeface="+mn-cs"/>
            </a:endParaRPr>
          </a:p>
          <a:p>
            <a:pPr marL="171450" lvl="0" indent="-171450">
              <a:buFontTx/>
              <a:buChar char="-"/>
            </a:pPr>
            <a:r>
              <a:rPr lang="sv-SE" dirty="0"/>
              <a:t>Huvudfokus ligger på barn och föräldrars egna berättelser, men vi har också granskat rapporter, handlingar och </a:t>
            </a:r>
            <a:r>
              <a:rPr lang="sv-SE" dirty="0" smtClean="0"/>
              <a:t>skrivelser. </a:t>
            </a:r>
          </a:p>
          <a:p>
            <a:pPr marL="171450" lvl="0" indent="-171450">
              <a:buFontTx/>
              <a:buChar char="-"/>
            </a:pPr>
            <a:endParaRPr lang="sv-SE" dirty="0"/>
          </a:p>
          <a:p>
            <a:pPr marL="171450" lvl="0" indent="-171450">
              <a:buFontTx/>
              <a:buChar char="-"/>
            </a:pPr>
            <a:r>
              <a:rPr lang="sv-SE" dirty="0" smtClean="0"/>
              <a:t>För </a:t>
            </a:r>
            <a:r>
              <a:rPr lang="sv-SE" dirty="0"/>
              <a:t>att få en överblick över hur omfattande problemet med hemlöshet bland barnfamiljer är har Rädda Barnen också gjort en egen enkätundersökning som skickades ut till Sveriges kommuner via email. </a:t>
            </a:r>
            <a:endParaRPr lang="sv-SE" dirty="0" smtClean="0"/>
          </a:p>
          <a:p>
            <a:pPr marL="171450" lvl="0" indent="-171450">
              <a:buFontTx/>
              <a:buChar char="-"/>
            </a:pPr>
            <a:endParaRPr lang="sv-SE" dirty="0" smtClean="0"/>
          </a:p>
          <a:p>
            <a:pPr marL="171450" indent="-171450">
              <a:buFontTx/>
              <a:buChar char="-"/>
            </a:pPr>
            <a:r>
              <a:rPr lang="sv-SE" dirty="0" smtClean="0"/>
              <a:t>15 </a:t>
            </a:r>
            <a:r>
              <a:rPr lang="sv-SE" dirty="0"/>
              <a:t>barn mellan 8 och 17 år deltog i studien. Med de yngre barnen gjorde vi </a:t>
            </a:r>
            <a:r>
              <a:rPr lang="sv-SE" dirty="0" smtClean="0"/>
              <a:t>fokusgruppintervjuer. </a:t>
            </a:r>
            <a:r>
              <a:rPr lang="sv-SE" dirty="0"/>
              <a:t>Med tonåringar gjorde vi enskilda djupintervjuer. </a:t>
            </a:r>
            <a:endParaRPr lang="sv-SE" dirty="0" smtClean="0"/>
          </a:p>
          <a:p>
            <a:pPr marL="171450" indent="-171450">
              <a:buFontTx/>
              <a:buChar char="-"/>
            </a:pPr>
            <a:endParaRPr lang="sv-SE" dirty="0" smtClean="0"/>
          </a:p>
          <a:p>
            <a:pPr marL="171450" indent="-171450">
              <a:buFontTx/>
              <a:buChar char="-"/>
            </a:pPr>
            <a:r>
              <a:rPr lang="sv-SE" dirty="0"/>
              <a:t>För att komplettera barnens perspektiv </a:t>
            </a:r>
            <a:r>
              <a:rPr lang="sv-SE" dirty="0" smtClean="0"/>
              <a:t>har </a:t>
            </a:r>
            <a:r>
              <a:rPr lang="sv-SE" dirty="0"/>
              <a:t>vi även intervjuat föräldrar. Att föräldrar får bästa möjliga stöd ligger också i barns intresse. Vi har pratat med alla föräldrar till barnen i studien och även med föräldrar vars barn inte </a:t>
            </a:r>
            <a:r>
              <a:rPr lang="sv-SE" dirty="0" smtClean="0"/>
              <a:t>deltagit</a:t>
            </a:r>
          </a:p>
          <a:p>
            <a:pPr marL="171450" indent="-171450">
              <a:buFontTx/>
              <a:buChar char="-"/>
            </a:pPr>
            <a:endParaRPr lang="sv-SE" dirty="0"/>
          </a:p>
          <a:p>
            <a:pPr marL="171450" indent="-171450">
              <a:buFontTx/>
              <a:buChar char="-"/>
            </a:pPr>
            <a:r>
              <a:rPr lang="sv-SE" dirty="0" smtClean="0"/>
              <a:t>Vi </a:t>
            </a:r>
            <a:r>
              <a:rPr lang="sv-SE" dirty="0"/>
              <a:t>har gjort djupintervjuer med 11 föräldrar och fokusgrupp</a:t>
            </a:r>
            <a:r>
              <a:rPr lang="sv-SE" u="sng" dirty="0"/>
              <a:t>i</a:t>
            </a:r>
            <a:r>
              <a:rPr lang="sv-SE" dirty="0"/>
              <a:t>ntervjuer med 22 föräldrar vid tre olika tillfällen. </a:t>
            </a:r>
            <a:endParaRPr lang="sv-SE" dirty="0" smtClean="0"/>
          </a:p>
          <a:p>
            <a:pPr marL="171450" indent="-171450">
              <a:buFontTx/>
              <a:buChar char="-"/>
            </a:pPr>
            <a:endParaRPr lang="sv-SE" dirty="0" smtClean="0"/>
          </a:p>
          <a:p>
            <a:pPr marL="171450" indent="-171450">
              <a:buFontTx/>
              <a:buChar char="-"/>
            </a:pPr>
            <a:r>
              <a:rPr lang="sv-SE" dirty="0"/>
              <a:t>Rädda Barnen har också pratat med 8 personer som arbetar inom socialtjänst, skola, sjukvård och civilsamhället. </a:t>
            </a:r>
            <a:endParaRPr lang="sv-SE" dirty="0" smtClean="0"/>
          </a:p>
          <a:p>
            <a:pPr marL="171450" indent="-171450">
              <a:buFontTx/>
              <a:buChar char="-"/>
            </a:pPr>
            <a:endParaRPr lang="sv-SE" dirty="0"/>
          </a:p>
          <a:p>
            <a:r>
              <a:rPr lang="sv-SE" dirty="0" smtClean="0"/>
              <a:t>Sid 18</a:t>
            </a:r>
          </a:p>
          <a:p>
            <a:pPr marL="171450" indent="-171450">
              <a:buFontTx/>
              <a:buChar char="-"/>
            </a:pPr>
            <a:endParaRPr lang="sv-SE" dirty="0"/>
          </a:p>
          <a:p>
            <a:pPr marL="171450" indent="-171450">
              <a:buFontTx/>
              <a:buChar char="-"/>
            </a:pPr>
            <a:endParaRPr lang="sv-SE" dirty="0" smtClean="0"/>
          </a:p>
          <a:p>
            <a:pPr marL="171450" indent="-171450">
              <a:buFontTx/>
              <a:buChar char="-"/>
            </a:pPr>
            <a:endParaRPr lang="sv-SE" dirty="0"/>
          </a:p>
          <a:p>
            <a:pPr marL="171450" lvl="0" indent="-171450">
              <a:buFontTx/>
              <a:buChar char="-"/>
            </a:pPr>
            <a:endParaRPr lang="sv-SE"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3</a:t>
            </a:fld>
            <a:endParaRPr lang="en-US"/>
          </a:p>
        </p:txBody>
      </p:sp>
    </p:spTree>
    <p:extLst>
      <p:ext uri="{BB962C8B-B14F-4D97-AF65-F5344CB8AC3E}">
        <p14:creationId xmlns:p14="http://schemas.microsoft.com/office/powerpoint/2010/main" val="332051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6" y="4963183"/>
            <a:ext cx="5439410" cy="4468416"/>
          </a:xfrm>
        </p:spPr>
        <p:txBody>
          <a:bodyPr/>
          <a:lstStyle/>
          <a:p>
            <a:r>
              <a:rPr lang="sv-SE" dirty="0" smtClean="0"/>
              <a:t>Rädda Barnens utgångspunkt när vi skrivit en plats att kalla hemma. Barnrättsperspektivet först!</a:t>
            </a:r>
          </a:p>
          <a:p>
            <a:endParaRPr lang="sv-SE" dirty="0"/>
          </a:p>
          <a:p>
            <a:r>
              <a:rPr lang="sv-SE" dirty="0" smtClean="0"/>
              <a:t>Sid 19 -20</a:t>
            </a:r>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4</a:t>
            </a:fld>
            <a:endParaRPr lang="sv-SE"/>
          </a:p>
        </p:txBody>
      </p:sp>
    </p:spTree>
    <p:extLst>
      <p:ext uri="{BB962C8B-B14F-4D97-AF65-F5344CB8AC3E}">
        <p14:creationId xmlns:p14="http://schemas.microsoft.com/office/powerpoint/2010/main" val="266913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Socialtjänstlagen i Sverige är </a:t>
            </a:r>
            <a:r>
              <a:rPr lang="sv-SE" dirty="0" smtClean="0"/>
              <a:t> </a:t>
            </a:r>
            <a:r>
              <a:rPr lang="sv-SE" dirty="0"/>
              <a:t>en </a:t>
            </a:r>
            <a:r>
              <a:rPr lang="sv-SE" dirty="0" smtClean="0"/>
              <a:t>ramlag, </a:t>
            </a:r>
            <a:r>
              <a:rPr lang="sv-SE" dirty="0"/>
              <a:t>och i praktiken hänvisas</a:t>
            </a:r>
          </a:p>
          <a:p>
            <a:r>
              <a:rPr lang="sv-SE" dirty="0"/>
              <a:t>alltför ofta hemlösa barnfamiljer till tillfälliga boenden till mycket höga</a:t>
            </a:r>
          </a:p>
          <a:p>
            <a:r>
              <a:rPr lang="sv-SE" dirty="0"/>
              <a:t>kostnader både för samhället och individen. Det innebär också att långt</a:t>
            </a:r>
          </a:p>
          <a:p>
            <a:r>
              <a:rPr lang="sv-SE" dirty="0"/>
              <a:t>ifrån alla de barnfamiljer som behöver stöd kan få det. I första hand</a:t>
            </a:r>
          </a:p>
          <a:p>
            <a:r>
              <a:rPr lang="sv-SE" dirty="0"/>
              <a:t>förväntas individen själv skaffa bostad om det handlar om strukturell</a:t>
            </a:r>
          </a:p>
          <a:p>
            <a:r>
              <a:rPr lang="sv-SE" dirty="0"/>
              <a:t>bostadslöshet och det inte finns andra sociala problem</a:t>
            </a:r>
            <a:r>
              <a:rPr lang="sv-SE" dirty="0" smtClean="0"/>
              <a:t>.</a:t>
            </a:r>
          </a:p>
          <a:p>
            <a:endParaRPr lang="sv-SE" dirty="0" smtClean="0"/>
          </a:p>
          <a:p>
            <a:r>
              <a:rPr lang="sv-SE" dirty="0" smtClean="0"/>
              <a:t>På Rädda Barnen ser vi att detta är ett systemfel.</a:t>
            </a:r>
            <a:endParaRPr lang="sv-SE" dirty="0"/>
          </a:p>
          <a:p>
            <a:endParaRPr lang="sv-SE" dirty="0"/>
          </a:p>
          <a:p>
            <a:r>
              <a:rPr lang="sv-SE" dirty="0" smtClean="0"/>
              <a:t>Sid 21- 23</a:t>
            </a:r>
          </a:p>
        </p:txBody>
      </p:sp>
      <p:sp>
        <p:nvSpPr>
          <p:cNvPr id="4" name="Platshållare för bildnummer 3"/>
          <p:cNvSpPr>
            <a:spLocks noGrp="1"/>
          </p:cNvSpPr>
          <p:nvPr>
            <p:ph type="sldNum" sz="quarter" idx="10"/>
          </p:nvPr>
        </p:nvSpPr>
        <p:spPr/>
        <p:txBody>
          <a:bodyPr/>
          <a:lstStyle/>
          <a:p>
            <a:fld id="{86F46560-1614-45C9-818B-E6EC581582C3}" type="slidenum">
              <a:rPr lang="sv-SE" smtClean="0"/>
              <a:pPr/>
              <a:t>5</a:t>
            </a:fld>
            <a:endParaRPr lang="sv-SE"/>
          </a:p>
        </p:txBody>
      </p:sp>
    </p:spTree>
    <p:extLst>
      <p:ext uri="{BB962C8B-B14F-4D97-AF65-F5344CB8AC3E}">
        <p14:creationId xmlns:p14="http://schemas.microsoft.com/office/powerpoint/2010/main" val="3764984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av barnkonventionens grundläggande principer är att barnets bästa</a:t>
            </a:r>
          </a:p>
          <a:p>
            <a:r>
              <a:rPr lang="sv-SE" dirty="0"/>
              <a:t>alltid bör beaktas – också i relation till levnadsförhållanden. Trots denna</a:t>
            </a:r>
          </a:p>
          <a:p>
            <a:r>
              <a:rPr lang="sv-SE" dirty="0"/>
              <a:t>ambition är avsaknaden av barnperspektivet i boendefrågan tydlig.</a:t>
            </a:r>
            <a:endParaRPr lang="sv-SE" dirty="0" smtClean="0"/>
          </a:p>
          <a:p>
            <a:endParaRPr lang="sv-SE" dirty="0"/>
          </a:p>
          <a:p>
            <a:r>
              <a:rPr lang="sv-SE" dirty="0" smtClean="0"/>
              <a:t>Socialstyrelsen skriver i </a:t>
            </a:r>
            <a:r>
              <a:rPr lang="sv-SE" dirty="0"/>
              <a:t>sin skrift </a:t>
            </a:r>
            <a:r>
              <a:rPr lang="sv-SE" i="1" dirty="0"/>
              <a:t>Öppna jämförelser </a:t>
            </a:r>
            <a:r>
              <a:rPr lang="sv-SE" dirty="0"/>
              <a:t>från</a:t>
            </a:r>
          </a:p>
          <a:p>
            <a:r>
              <a:rPr lang="sv-SE" dirty="0"/>
              <a:t>2014 att: ”Barnen som bor tillsammans med sina föräldrar i kommunens</a:t>
            </a:r>
          </a:p>
          <a:p>
            <a:r>
              <a:rPr lang="sv-SE" dirty="0"/>
              <a:t>boendelösningar kommer relativt sällan till tals och det är få kommuner</a:t>
            </a:r>
          </a:p>
          <a:p>
            <a:r>
              <a:rPr lang="sv-SE" dirty="0"/>
              <a:t>som har rutiner eller planer för hur barnens rättigheter ska tas till vara”.</a:t>
            </a:r>
          </a:p>
          <a:p>
            <a:r>
              <a:rPr lang="sv-SE" dirty="0"/>
              <a:t>Denna syn delas också av mertalet av de tjänstepersoner, barn och</a:t>
            </a:r>
          </a:p>
          <a:p>
            <a:r>
              <a:rPr lang="sv-SE" dirty="0"/>
              <a:t>föräldrar som medverkat i denna studie. Inget av barnen vi har samtalat</a:t>
            </a:r>
          </a:p>
          <a:p>
            <a:r>
              <a:rPr lang="sv-SE" dirty="0"/>
              <a:t>med har fått möjlighet att prata med socialtjänsten om sin situation.</a:t>
            </a:r>
          </a:p>
        </p:txBody>
      </p:sp>
      <p:sp>
        <p:nvSpPr>
          <p:cNvPr id="4" name="Platshållare för bildnummer 3"/>
          <p:cNvSpPr>
            <a:spLocks noGrp="1"/>
          </p:cNvSpPr>
          <p:nvPr>
            <p:ph type="sldNum" sz="quarter" idx="10"/>
          </p:nvPr>
        </p:nvSpPr>
        <p:spPr/>
        <p:txBody>
          <a:bodyPr/>
          <a:lstStyle/>
          <a:p>
            <a:fld id="{86F46560-1614-45C9-818B-E6EC581582C3}" type="slidenum">
              <a:rPr lang="sv-SE" smtClean="0"/>
              <a:pPr/>
              <a:t>6</a:t>
            </a:fld>
            <a:endParaRPr lang="sv-SE"/>
          </a:p>
        </p:txBody>
      </p:sp>
    </p:spTree>
    <p:extLst>
      <p:ext uri="{BB962C8B-B14F-4D97-AF65-F5344CB8AC3E}">
        <p14:creationId xmlns:p14="http://schemas.microsoft.com/office/powerpoint/2010/main" val="405897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133" y="4715998"/>
            <a:ext cx="5439410" cy="4468416"/>
          </a:xfrm>
        </p:spPr>
        <p:txBody>
          <a:bodyPr/>
          <a:lstStyle/>
          <a:p>
            <a:endParaRPr lang="sv-SE" dirty="0"/>
          </a:p>
          <a:p>
            <a:r>
              <a:rPr lang="sv-SE" dirty="0"/>
              <a:t>En svårighet som uppstår när man försöker belysa problemets omfattning</a:t>
            </a:r>
          </a:p>
          <a:p>
            <a:r>
              <a:rPr lang="sv-SE" dirty="0"/>
              <a:t>är att det saknas både tillförlitlig statistik och gemensamma</a:t>
            </a:r>
          </a:p>
          <a:p>
            <a:r>
              <a:rPr lang="sv-SE" dirty="0"/>
              <a:t>definitioner.</a:t>
            </a:r>
          </a:p>
        </p:txBody>
      </p:sp>
      <p:sp>
        <p:nvSpPr>
          <p:cNvPr id="4" name="Platshållare för bildnummer 3"/>
          <p:cNvSpPr>
            <a:spLocks noGrp="1"/>
          </p:cNvSpPr>
          <p:nvPr>
            <p:ph type="sldNum" sz="quarter" idx="10"/>
          </p:nvPr>
        </p:nvSpPr>
        <p:spPr/>
        <p:txBody>
          <a:bodyPr/>
          <a:lstStyle/>
          <a:p>
            <a:fld id="{86F46560-1614-45C9-818B-E6EC581582C3}" type="slidenum">
              <a:rPr lang="sv-SE" smtClean="0"/>
              <a:pPr/>
              <a:t>7</a:t>
            </a:fld>
            <a:endParaRPr lang="sv-SE"/>
          </a:p>
        </p:txBody>
      </p:sp>
    </p:spTree>
    <p:extLst>
      <p:ext uri="{BB962C8B-B14F-4D97-AF65-F5344CB8AC3E}">
        <p14:creationId xmlns:p14="http://schemas.microsoft.com/office/powerpoint/2010/main" val="57992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dirty="0"/>
              <a:t>Den definition man använde sig av i kartläggningen användes numera ofta i Sverige när man pratar om hemlöshet. Då hemlöshet eller bostadslöshet kan ta olika former har man skapat fyra kategorier. </a:t>
            </a:r>
          </a:p>
          <a:p>
            <a:pPr fontAlgn="base"/>
            <a:r>
              <a:rPr lang="sv-SE" dirty="0"/>
              <a:t> </a:t>
            </a:r>
            <a:r>
              <a:rPr lang="sv-SE" b="1" dirty="0"/>
              <a:t>Akut hemlöshet – </a:t>
            </a:r>
            <a:r>
              <a:rPr lang="sv-SE" dirty="0"/>
              <a:t>En familj är hänvisad till akutboende, härbärge, jourboende, skyddat boende (t.ex. kvinnojour) eller sover utomhus eller i offentliga utrymmen. </a:t>
            </a:r>
          </a:p>
          <a:p>
            <a:pPr lvl="0"/>
            <a:r>
              <a:rPr lang="sv-SE" b="1" dirty="0"/>
              <a:t>Institutionsvistelse och kategoriboende </a:t>
            </a:r>
            <a:r>
              <a:rPr lang="sv-SE" dirty="0"/>
              <a:t>– En person befinner sig på kriminalanstalt eller stödboende inom Socialtjänsten, Landstinget eller en privat vårdgivare, alternativt på ett hem för vård eller boende (HVB) eller SIS-institution, och ska skrivas ut inom tre månader. Personen har inte någon bostad ordnad inför utskrivningen. </a:t>
            </a:r>
          </a:p>
          <a:p>
            <a:pPr lvl="0"/>
            <a:r>
              <a:rPr lang="sv-SE" b="1" dirty="0"/>
              <a:t>Långsiktiga boendelösningar – </a:t>
            </a:r>
            <a:r>
              <a:rPr lang="sv-SE" dirty="0"/>
              <a:t>En familj bor i en bostad som kommunen har ordnat, exempelvis en försökslägenhet, träningslägenhet, eller genom ett socialt kontrakt, på grund av att personen inte får tillgång till en bostad på den ordinarie bostadsmarknaden. Det handlar om boendelösningar med någon form av hyresavtal där boendet är förenat med tillsyn eller särskilda regler. </a:t>
            </a:r>
          </a:p>
          <a:p>
            <a:pPr lvl="0"/>
            <a:r>
              <a:rPr lang="sv-SE" b="1" dirty="0"/>
              <a:t>Eget ordnat kortsiktigt boende – </a:t>
            </a:r>
            <a:r>
              <a:rPr lang="sv-SE" dirty="0"/>
              <a:t>En familj bor tillfälligt och utan kontrakt hos vänner, bekanta eller släktingar eller har ett inneboende- eller handrahandskontrakt på mindre än tre månader hos släkt, vänner eller andra privatpersoner. Personen har av detta skäl varit i kontakt med socialtjänst eller någon annan verksamhet som ger stöd. </a:t>
            </a:r>
            <a:endParaRPr lang="sv-SE" dirty="0" smtClean="0"/>
          </a:p>
          <a:p>
            <a:pPr lvl="0"/>
            <a:r>
              <a:rPr lang="sv-SE" b="1" dirty="0" smtClean="0"/>
              <a:t>Annan </a:t>
            </a:r>
            <a:r>
              <a:rPr lang="sv-SE" b="1" dirty="0"/>
              <a:t>eller okänd boendesituation –</a:t>
            </a:r>
            <a:r>
              <a:rPr lang="sv-SE" dirty="0"/>
              <a:t> Detta kan t.ex. gälla familjer som har fått PUT (permanent uppehållstillstånd) men som inte kan hitta en bostad och därför blir kvar på asylboende. Detta kan också gälla familjer som har eget kortsiktigt boende, men som inte har varit i kontakt med Socialtjänsten. </a:t>
            </a:r>
            <a:r>
              <a:rPr lang="sv-SE" dirty="0" smtClean="0"/>
              <a:t>(Denna grupp </a:t>
            </a:r>
            <a:r>
              <a:rPr lang="sv-SE" dirty="0"/>
              <a:t>är inte listad som en egen kategori, men nämns i Socialstyrelsens </a:t>
            </a:r>
            <a:r>
              <a:rPr lang="sv-SE" dirty="0" smtClean="0"/>
              <a:t>rapport) </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86F46560-1614-45C9-818B-E6EC581582C3}" type="slidenum">
              <a:rPr lang="sv-SE" smtClean="0"/>
              <a:pPr/>
              <a:t>8</a:t>
            </a:fld>
            <a:endParaRPr lang="sv-SE"/>
          </a:p>
        </p:txBody>
      </p:sp>
    </p:spTree>
    <p:extLst>
      <p:ext uri="{BB962C8B-B14F-4D97-AF65-F5344CB8AC3E}">
        <p14:creationId xmlns:p14="http://schemas.microsoft.com/office/powerpoint/2010/main" val="382734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80975" y="746125"/>
            <a:ext cx="6618288" cy="3724275"/>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6F46560-1614-45C9-818B-E6EC581582C3}" type="slidenum">
              <a:rPr lang="sv-SE" smtClean="0"/>
              <a:pPr/>
              <a:t>9</a:t>
            </a:fld>
            <a:endParaRPr lang="sv-SE"/>
          </a:p>
        </p:txBody>
      </p:sp>
    </p:spTree>
    <p:extLst>
      <p:ext uri="{BB962C8B-B14F-4D97-AF65-F5344CB8AC3E}">
        <p14:creationId xmlns:p14="http://schemas.microsoft.com/office/powerpoint/2010/main" val="1445389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565199" y="866776"/>
            <a:ext cx="11174759"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sv-SE" smtClean="0"/>
              <a:t>Klicka här för att ändra format</a:t>
            </a:r>
            <a:endParaRPr lang="en-US" dirty="0"/>
          </a:p>
        </p:txBody>
      </p:sp>
      <p:sp>
        <p:nvSpPr>
          <p:cNvPr id="11" name="Picture Placeholder 10"/>
          <p:cNvSpPr>
            <a:spLocks noGrp="1"/>
          </p:cNvSpPr>
          <p:nvPr>
            <p:ph type="pic" sz="quarter" idx="10"/>
          </p:nvPr>
        </p:nvSpPr>
        <p:spPr>
          <a:xfrm>
            <a:off x="201085" y="2213628"/>
            <a:ext cx="11772900" cy="4494213"/>
          </a:xfrm>
        </p:spPr>
        <p:txBody>
          <a:bodyPr/>
          <a:lstStyle/>
          <a:p>
            <a:r>
              <a:rPr lang="sv-SE" smtClean="0"/>
              <a:t>Klicka på ikonen för att lägga till en bild</a:t>
            </a:r>
            <a:endParaRPr lang="en-US" dirty="0"/>
          </a:p>
        </p:txBody>
      </p:sp>
      <p:sp>
        <p:nvSpPr>
          <p:cNvPr id="12" name="Date Placeholder 11"/>
          <p:cNvSpPr>
            <a:spLocks noGrp="1"/>
          </p:cNvSpPr>
          <p:nvPr>
            <p:ph type="dt" sz="half" idx="11"/>
          </p:nvPr>
        </p:nvSpPr>
        <p:spPr>
          <a:xfrm>
            <a:off x="9631534" y="344651"/>
            <a:ext cx="2108425" cy="365125"/>
          </a:xfrm>
        </p:spPr>
        <p:txBody>
          <a:bodyPr/>
          <a:lstStyle>
            <a:lvl1pPr algn="r">
              <a:defRPr/>
            </a:lvl1pPr>
          </a:lstStyle>
          <a:p>
            <a:fld id="{4AB4764B-6DAB-4FFD-807B-58A3838D221E}" type="datetime1">
              <a:rPr lang="sv-SE" smtClean="0"/>
              <a:t>2018-07-09</a:t>
            </a:fld>
            <a:endParaRPr lang="en-US"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098" y="244605"/>
            <a:ext cx="1724568" cy="517174"/>
          </a:xfrm>
          <a:prstGeom prst="rect">
            <a:avLst/>
          </a:prstGeom>
        </p:spPr>
      </p:pic>
    </p:spTree>
    <p:extLst>
      <p:ext uri="{BB962C8B-B14F-4D97-AF65-F5344CB8AC3E}">
        <p14:creationId xmlns:p14="http://schemas.microsoft.com/office/powerpoint/2010/main" val="253856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åstående och bi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AD641-8DA1-4C5E-A306-08495CD2AAC3}" type="datetime1">
              <a:rPr lang="sv-SE" smtClean="0"/>
              <a:t>2018-07-09</a:t>
            </a:fld>
            <a:endParaRPr lang="en-US" dirty="0"/>
          </a:p>
        </p:txBody>
      </p:sp>
      <p:sp>
        <p:nvSpPr>
          <p:cNvPr id="3" name="Footer Placeholder 2"/>
          <p:cNvSpPr>
            <a:spLocks noGrp="1"/>
          </p:cNvSpPr>
          <p:nvPr>
            <p:ph type="ftr" sz="quarter" idx="11"/>
          </p:nvPr>
        </p:nvSpPr>
        <p:spPr/>
        <p:txBody>
          <a:bodyPr/>
          <a:lstStyle/>
          <a:p>
            <a:r>
              <a:rPr lang="sv-SE" smtClean="0"/>
              <a:t>En plats att kalla hemma - Barnfamiljer i bostadskrisens skugga. </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icture Placeholder 6"/>
          <p:cNvSpPr>
            <a:spLocks noGrp="1"/>
          </p:cNvSpPr>
          <p:nvPr>
            <p:ph type="pic" sz="quarter" idx="13"/>
          </p:nvPr>
        </p:nvSpPr>
        <p:spPr>
          <a:xfrm>
            <a:off x="196850" y="147638"/>
            <a:ext cx="11783484" cy="6159500"/>
          </a:xfrm>
        </p:spPr>
        <p:txBody>
          <a:bodyPr/>
          <a:lstStyle/>
          <a:p>
            <a:r>
              <a:rPr lang="sv-SE" smtClean="0"/>
              <a:t>Klicka på ikonen för att lägga till en bild</a:t>
            </a:r>
            <a:endParaRPr lang="en-US"/>
          </a:p>
        </p:txBody>
      </p:sp>
    </p:spTree>
    <p:extLst>
      <p:ext uri="{BB962C8B-B14F-4D97-AF65-F5344CB8AC3E}">
        <p14:creationId xmlns:p14="http://schemas.microsoft.com/office/powerpoint/2010/main" val="52437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EFE24976-E699-4B93-82A9-BB0CD1764C8C}" type="datetime1">
              <a:rPr lang="sv-SE" smtClean="0"/>
              <a:t>2018-07-09</a:t>
            </a:fld>
            <a:endParaRPr lang="en-US" dirty="0"/>
          </a:p>
        </p:txBody>
      </p:sp>
      <p:sp>
        <p:nvSpPr>
          <p:cNvPr id="3" name="Footer Placeholder 2"/>
          <p:cNvSpPr>
            <a:spLocks noGrp="1"/>
          </p:cNvSpPr>
          <p:nvPr>
            <p:ph type="ftr" sz="quarter" idx="11"/>
          </p:nvPr>
        </p:nvSpPr>
        <p:spPr/>
        <p:txBody>
          <a:bodyPr/>
          <a:lstStyle/>
          <a:p>
            <a:r>
              <a:rPr lang="sv-SE" smtClean="0"/>
              <a:t>En plats att kalla hemma - Barnfamiljer i bostadskrisens skugga. </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315938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632A42A4-8667-44DB-9CD8-A0A80E9F178E}" type="datetime1">
              <a:rPr lang="sv-SE" smtClean="0"/>
              <a:t>2018-07-09</a:t>
            </a:fld>
            <a:endParaRPr lang="en-US" dirty="0"/>
          </a:p>
        </p:txBody>
      </p:sp>
      <p:sp>
        <p:nvSpPr>
          <p:cNvPr id="3" name="Footer Placeholder 2"/>
          <p:cNvSpPr>
            <a:spLocks noGrp="1"/>
          </p:cNvSpPr>
          <p:nvPr>
            <p:ph type="ftr" sz="quarter" idx="11"/>
          </p:nvPr>
        </p:nvSpPr>
        <p:spPr/>
        <p:txBody>
          <a:bodyPr/>
          <a:lstStyle/>
          <a:p>
            <a:r>
              <a:rPr lang="sv-SE" smtClean="0"/>
              <a:t>En plats att kalla hemma - Barnfamiljer i bostadskrisens skugga. </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7075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a:prstGeom prst="roundRect">
            <a:avLst>
              <a:gd name="adj" fmla="val 7650"/>
            </a:avLst>
          </a:prstGeom>
        </p:spPr>
        <p:txBody>
          <a:bodyPr/>
          <a:lstStyle>
            <a:lvl1pPr>
              <a:defRPr>
                <a:solidFill>
                  <a:srgbClr val="222221"/>
                </a:solidFill>
                <a:latin typeface="Gill Sans Infant Std" pitchFamily="34" charset="0"/>
              </a:defRPr>
            </a:lvl1pPr>
          </a:lstStyle>
          <a:p>
            <a:r>
              <a:rPr lang="sv-SE" smtClean="0"/>
              <a:t>Klicka på ikonen för att lägga till en bild</a:t>
            </a:r>
            <a:endParaRPr lang="en-US" dirty="0"/>
          </a:p>
        </p:txBody>
      </p:sp>
    </p:spTree>
    <p:extLst>
      <p:ext uri="{BB962C8B-B14F-4D97-AF65-F5344CB8AC3E}">
        <p14:creationId xmlns:p14="http://schemas.microsoft.com/office/powerpoint/2010/main" val="14568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ounded Rectangle 11"/>
          <p:cNvSpPr/>
          <p:nvPr userDrawn="1"/>
        </p:nvSpPr>
        <p:spPr>
          <a:xfrm>
            <a:off x="4350557" y="1787573"/>
            <a:ext cx="2446849" cy="123110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sp>
        <p:nvSpPr>
          <p:cNvPr id="11" name="Rounded Rectangle 11"/>
          <p:cNvSpPr/>
          <p:nvPr userDrawn="1"/>
        </p:nvSpPr>
        <p:spPr>
          <a:xfrm>
            <a:off x="4072370" y="2767721"/>
            <a:ext cx="4047261" cy="1228926"/>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2369" y="2785108"/>
            <a:ext cx="4047261" cy="1213718"/>
          </a:xfrm>
          <a:prstGeom prst="rect">
            <a:avLst/>
          </a:prstGeom>
        </p:spPr>
      </p:pic>
      <p:sp>
        <p:nvSpPr>
          <p:cNvPr id="3" name="textruta 2"/>
          <p:cNvSpPr txBox="1"/>
          <p:nvPr userDrawn="1"/>
        </p:nvSpPr>
        <p:spPr>
          <a:xfrm>
            <a:off x="4555256" y="1797846"/>
            <a:ext cx="2127536" cy="1231106"/>
          </a:xfrm>
          <a:prstGeom prst="rect">
            <a:avLst/>
          </a:prstGeom>
          <a:noFill/>
        </p:spPr>
        <p:txBody>
          <a:bodyPr wrap="square" lIns="0" tIns="0" rIns="0" bIns="0" rtlCol="0">
            <a:spAutoFit/>
          </a:bodyPr>
          <a:lstStyle/>
          <a:p>
            <a:pPr algn="ctr"/>
            <a:r>
              <a:rPr lang="sv-SE" sz="8000" b="1" dirty="0" smtClean="0">
                <a:latin typeface="Trade Gothic LT Com Cn" panose="020B0806040303020004" pitchFamily="34" charset="0"/>
                <a:cs typeface="Gill Sans Infant Std"/>
              </a:rPr>
              <a:t>TACK!</a:t>
            </a:r>
            <a:endParaRPr lang="sv-SE" sz="8000" b="1" dirty="0">
              <a:latin typeface="Trade Gothic LT Com Cn" panose="020B0806040303020004" pitchFamily="34" charset="0"/>
              <a:cs typeface="Gill Sans Infant Std"/>
            </a:endParaRPr>
          </a:p>
        </p:txBody>
      </p:sp>
    </p:spTree>
    <p:extLst>
      <p:ext uri="{BB962C8B-B14F-4D97-AF65-F5344CB8AC3E}">
        <p14:creationId xmlns:p14="http://schemas.microsoft.com/office/powerpoint/2010/main" val="61290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ädda Barnen">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ounded Rectangle 11"/>
          <p:cNvSpPr/>
          <p:nvPr userDrawn="1"/>
        </p:nvSpPr>
        <p:spPr>
          <a:xfrm>
            <a:off x="2862444" y="1869897"/>
            <a:ext cx="6467113" cy="1939400"/>
          </a:xfrm>
          <a:prstGeom prst="roundRect">
            <a:avLst>
              <a:gd name="adj" fmla="val 8552"/>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3200" b="1" i="0" dirty="0">
              <a:solidFill>
                <a:srgbClr val="222221"/>
              </a:solidFill>
              <a:latin typeface="TradeGothic LT CondEighteen"/>
              <a:cs typeface="TradeGothic LT CondEighteen"/>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2443" y="1869897"/>
            <a:ext cx="6467113" cy="1939400"/>
          </a:xfrm>
          <a:prstGeom prst="rect">
            <a:avLst/>
          </a:prstGeom>
        </p:spPr>
      </p:pic>
    </p:spTree>
    <p:extLst>
      <p:ext uri="{BB962C8B-B14F-4D97-AF65-F5344CB8AC3E}">
        <p14:creationId xmlns:p14="http://schemas.microsoft.com/office/powerpoint/2010/main" val="286588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llansid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98D05A-F018-4EC1-8DA3-C655F5A8F6BC}" type="datetime1">
              <a:rPr lang="sv-SE" smtClean="0"/>
              <a:t>2018-07-09</a:t>
            </a:fld>
            <a:endParaRPr lang="en-US" dirty="0"/>
          </a:p>
        </p:txBody>
      </p:sp>
      <p:sp>
        <p:nvSpPr>
          <p:cNvPr id="5" name="Footer Placeholder 4"/>
          <p:cNvSpPr>
            <a:spLocks noGrp="1"/>
          </p:cNvSpPr>
          <p:nvPr>
            <p:ph type="ftr" sz="quarter" idx="11"/>
          </p:nvPr>
        </p:nvSpPr>
        <p:spPr/>
        <p:txBody>
          <a:bodyPr/>
          <a:lstStyle/>
          <a:p>
            <a:r>
              <a:rPr lang="sv-SE" smtClean="0"/>
              <a:t>En plats att kalla hemma - Barnfamiljer i bostadskrisens skugga.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Rectangle 6"/>
          <p:cNvSpPr/>
          <p:nvPr userDrawn="1"/>
        </p:nvSpPr>
        <p:spPr>
          <a:xfrm>
            <a:off x="6096000" y="0"/>
            <a:ext cx="6096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294358" y="1171576"/>
            <a:ext cx="4324025"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94356" y="2395664"/>
            <a:ext cx="4324027" cy="2684219"/>
          </a:xfrm>
        </p:spPr>
        <p:txBody>
          <a:bodyPr anchor="t">
            <a:normAutofit/>
          </a:bodyPr>
          <a:lstStyle>
            <a:lvl1pPr marL="0" indent="0">
              <a:buNone/>
              <a:defRPr sz="1800" b="0" i="0">
                <a:solidFill>
                  <a:srgbClr val="FFFFFF"/>
                </a:solidFill>
                <a:latin typeface="Gill Sans Infant Std"/>
                <a:cs typeface="Gill Sans Infant Std"/>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3200" y="155738"/>
            <a:ext cx="6669888" cy="5985852"/>
          </a:xfrm>
        </p:spPr>
        <p:txBody>
          <a:bodyPr/>
          <a:lstStyle/>
          <a:p>
            <a:r>
              <a:rPr lang="sv-SE" smtClean="0"/>
              <a:t>Klicka på ikonen för att lägga till en bild</a:t>
            </a:r>
            <a:endParaRPr lang="en-US"/>
          </a:p>
        </p:txBody>
      </p:sp>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56472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BE3F8F98-6E13-427C-9EEF-781CA51072A2}" type="datetime1">
              <a:rPr lang="sv-SE" smtClean="0"/>
              <a:t>2018-07-09</a:t>
            </a:fld>
            <a:endParaRPr lang="en-US" dirty="0"/>
          </a:p>
        </p:txBody>
      </p:sp>
      <p:sp>
        <p:nvSpPr>
          <p:cNvPr id="5" name="Footer Placeholder 4"/>
          <p:cNvSpPr>
            <a:spLocks noGrp="1"/>
          </p:cNvSpPr>
          <p:nvPr>
            <p:ph type="ftr" sz="quarter" idx="11"/>
          </p:nvPr>
        </p:nvSpPr>
        <p:spPr/>
        <p:txBody>
          <a:bodyPr/>
          <a:lstStyle/>
          <a:p>
            <a:r>
              <a:rPr lang="sv-SE" smtClean="0"/>
              <a:t>En plats att kalla hemma - Barnfamiljer i bostadskrisens skugga.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sv-SE" smtClean="0"/>
              <a:t>Klicka här för att ändra format</a:t>
            </a:r>
            <a:endParaRPr lang="en-US" dirty="0"/>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smtClean="0"/>
              <a:t>Klicka på ikonen för att lägga till en bild</a:t>
            </a:r>
            <a:endParaRPr lang="en-US" dirty="0"/>
          </a:p>
        </p:txBody>
      </p:sp>
      <p:pic>
        <p:nvPicPr>
          <p:cNvPr id="16" name="Bildobjekt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237734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66179" y="202995"/>
            <a:ext cx="11043520" cy="787605"/>
          </a:xfrm>
        </p:spPr>
        <p:txBody>
          <a:bodyPr anchor="t">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sv-SE" smtClean="0"/>
              <a:t>Klicka här för att ändra format</a:t>
            </a:r>
            <a:endParaRPr lang="en-US" dirty="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41D9B122-1056-4906-B036-C99C10BB5C2F}" type="datetime1">
              <a:rPr lang="sv-SE" smtClean="0"/>
              <a:t>2018-07-09</a:t>
            </a:fld>
            <a:endParaRPr lang="en-US" dirty="0"/>
          </a:p>
        </p:txBody>
      </p:sp>
      <p:sp>
        <p:nvSpPr>
          <p:cNvPr id="5" name="Footer Placeholder 4"/>
          <p:cNvSpPr>
            <a:spLocks noGrp="1"/>
          </p:cNvSpPr>
          <p:nvPr>
            <p:ph type="ftr" sz="quarter" idx="11"/>
          </p:nvPr>
        </p:nvSpPr>
        <p:spPr/>
        <p:txBody>
          <a:bodyPr/>
          <a:lstStyle/>
          <a:p>
            <a:r>
              <a:rPr lang="sv-SE" smtClean="0"/>
              <a:t>En plats att kalla hemma - Barnfamiljer i bostadskrisens skugga.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373693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D1497817-411C-4109-9F18-AA9834A3D156}" type="datetime1">
              <a:rPr lang="sv-SE" smtClean="0"/>
              <a:t>2018-07-09</a:t>
            </a:fld>
            <a:endParaRPr lang="en-US" dirty="0"/>
          </a:p>
        </p:txBody>
      </p:sp>
      <p:sp>
        <p:nvSpPr>
          <p:cNvPr id="5" name="Footer Placeholder 4"/>
          <p:cNvSpPr>
            <a:spLocks noGrp="1"/>
          </p:cNvSpPr>
          <p:nvPr>
            <p:ph type="ftr" sz="quarter" idx="11"/>
          </p:nvPr>
        </p:nvSpPr>
        <p:spPr/>
        <p:txBody>
          <a:bodyPr/>
          <a:lstStyle/>
          <a:p>
            <a:r>
              <a:rPr lang="sv-SE" smtClean="0"/>
              <a:t>En plats att kalla hemma - Barnfamiljer i bostadskrisens skugga.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
        <p:nvSpPr>
          <p:cNvPr id="15" name="Title 1"/>
          <p:cNvSpPr>
            <a:spLocks noGrp="1"/>
          </p:cNvSpPr>
          <p:nvPr>
            <p:ph type="title"/>
          </p:nvPr>
        </p:nvSpPr>
        <p:spPr>
          <a:xfrm>
            <a:off x="566351" y="310836"/>
            <a:ext cx="11043524" cy="86147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sv-SE" smtClean="0"/>
              <a:t>Klicka här för att ändra format</a:t>
            </a:r>
            <a:endParaRPr lang="en-US" dirty="0"/>
          </a:p>
        </p:txBody>
      </p:sp>
    </p:spTree>
    <p:extLst>
      <p:ext uri="{BB962C8B-B14F-4D97-AF65-F5344CB8AC3E}">
        <p14:creationId xmlns:p14="http://schemas.microsoft.com/office/powerpoint/2010/main" val="42198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3A2B6811-5DF4-4E75-A4DE-BCB1DEF1F831}" type="datetime1">
              <a:rPr lang="sv-SE" smtClean="0"/>
              <a:t>2018-07-09</a:t>
            </a:fld>
            <a:endParaRPr lang="en-US" dirty="0"/>
          </a:p>
        </p:txBody>
      </p:sp>
      <p:sp>
        <p:nvSpPr>
          <p:cNvPr id="5" name="Footer Placeholder 4"/>
          <p:cNvSpPr>
            <a:spLocks noGrp="1"/>
          </p:cNvSpPr>
          <p:nvPr>
            <p:ph type="ftr" sz="quarter" idx="11"/>
          </p:nvPr>
        </p:nvSpPr>
        <p:spPr/>
        <p:txBody>
          <a:bodyPr/>
          <a:lstStyle/>
          <a:p>
            <a:r>
              <a:rPr lang="sv-SE" smtClean="0"/>
              <a:t>En plats att kalla hemma - Barnfamiljer i bostadskrisens skugga.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smtClean="0"/>
              <a:t>Klicka här för att ändra format på bakgrundstexten</a:t>
            </a:r>
          </a:p>
        </p:txBody>
      </p:sp>
    </p:spTree>
    <p:extLst>
      <p:ext uri="{BB962C8B-B14F-4D97-AF65-F5344CB8AC3E}">
        <p14:creationId xmlns:p14="http://schemas.microsoft.com/office/powerpoint/2010/main" val="164637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a:xfrm>
            <a:off x="574863" y="1600200"/>
            <a:ext cx="5330095" cy="47069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8EFE7E63-308B-4210-98E2-0E86B0A4D8B7}" type="datetime1">
              <a:rPr lang="sv-SE" smtClean="0"/>
              <a:t>2018-07-09</a:t>
            </a:fld>
            <a:endParaRPr lang="en-US" dirty="0"/>
          </a:p>
        </p:txBody>
      </p:sp>
      <p:sp>
        <p:nvSpPr>
          <p:cNvPr id="5" name="Footer Placeholder 4"/>
          <p:cNvSpPr>
            <a:spLocks noGrp="1"/>
          </p:cNvSpPr>
          <p:nvPr>
            <p:ph type="ftr" sz="quarter" idx="11"/>
          </p:nvPr>
        </p:nvSpPr>
        <p:spPr/>
        <p:txBody>
          <a:bodyPr/>
          <a:lstStyle/>
          <a:p>
            <a:r>
              <a:rPr lang="sv-SE" smtClean="0"/>
              <a:t>En plats att kalla hemma - Barnfamiljer i bostadskrisens skugga.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smtClean="0"/>
              <a:t>Klicka här för att ändra format på bakgrundstexten</a:t>
            </a:r>
          </a:p>
        </p:txBody>
      </p:sp>
    </p:spTree>
    <p:extLst>
      <p:ext uri="{BB962C8B-B14F-4D97-AF65-F5344CB8AC3E}">
        <p14:creationId xmlns:p14="http://schemas.microsoft.com/office/powerpoint/2010/main" val="303603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4" name="Date Placeholder 3"/>
          <p:cNvSpPr>
            <a:spLocks noGrp="1"/>
          </p:cNvSpPr>
          <p:nvPr>
            <p:ph type="dt" sz="half" idx="10"/>
          </p:nvPr>
        </p:nvSpPr>
        <p:spPr/>
        <p:txBody>
          <a:bodyPr/>
          <a:lstStyle/>
          <a:p>
            <a:fld id="{76D27CC0-A52B-444A-9787-5BF12E059312}" type="datetime1">
              <a:rPr lang="sv-SE" smtClean="0"/>
              <a:t>2018-07-09</a:t>
            </a:fld>
            <a:endParaRPr lang="en-US" dirty="0"/>
          </a:p>
        </p:txBody>
      </p:sp>
      <p:sp>
        <p:nvSpPr>
          <p:cNvPr id="5" name="Footer Placeholder 4"/>
          <p:cNvSpPr>
            <a:spLocks noGrp="1"/>
          </p:cNvSpPr>
          <p:nvPr>
            <p:ph type="ftr" sz="quarter" idx="11"/>
          </p:nvPr>
        </p:nvSpPr>
        <p:spPr/>
        <p:txBody>
          <a:bodyPr/>
          <a:lstStyle/>
          <a:p>
            <a:r>
              <a:rPr lang="sv-SE" smtClean="0"/>
              <a:t>En plats att kalla hemma - Barnfamiljer i bostadskrisens skugga. </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smtClean="0"/>
              <a:t>Klicka här för att ändra format på bakgrundstexten</a:t>
            </a:r>
          </a:p>
        </p:txBody>
      </p:sp>
    </p:spTree>
    <p:extLst>
      <p:ext uri="{BB962C8B-B14F-4D97-AF65-F5344CB8AC3E}">
        <p14:creationId xmlns:p14="http://schemas.microsoft.com/office/powerpoint/2010/main" val="322762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15838-9FF6-43E0-B25B-84784E2290FC}" type="datetime1">
              <a:rPr lang="sv-SE" smtClean="0"/>
              <a:t>2018-07-09</a:t>
            </a:fld>
            <a:endParaRPr lang="en-US" dirty="0"/>
          </a:p>
        </p:txBody>
      </p:sp>
      <p:sp>
        <p:nvSpPr>
          <p:cNvPr id="3" name="Footer Placeholder 2"/>
          <p:cNvSpPr>
            <a:spLocks noGrp="1"/>
          </p:cNvSpPr>
          <p:nvPr>
            <p:ph type="ftr" sz="quarter" idx="11"/>
          </p:nvPr>
        </p:nvSpPr>
        <p:spPr/>
        <p:txBody>
          <a:bodyPr/>
          <a:lstStyle/>
          <a:p>
            <a:r>
              <a:rPr lang="sv-SE" smtClean="0"/>
              <a:t>En plats att kalla hemma - Barnfamiljer i bostadskrisens skugga. </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81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66179" y="309600"/>
            <a:ext cx="11043520" cy="506900"/>
          </a:xfrm>
          <a:prstGeom prst="rect">
            <a:avLst/>
          </a:prstGeom>
        </p:spPr>
        <p:txBody>
          <a:bodyPr vert="horz" lIns="0" tIns="0" rIns="0" bIns="0" rtlCol="0" anchor="ctr">
            <a:noAutofit/>
          </a:bodyPr>
          <a:lstStyle/>
          <a:p>
            <a:r>
              <a:rPr lang="sv-SE" dirty="0"/>
              <a:t>Klicka här för att ändra format</a:t>
            </a:r>
            <a:endParaRPr lang="en-US" dirty="0"/>
          </a:p>
        </p:txBody>
      </p:sp>
      <p:sp>
        <p:nvSpPr>
          <p:cNvPr id="3" name="Text Placeholder 2"/>
          <p:cNvSpPr>
            <a:spLocks noGrp="1"/>
          </p:cNvSpPr>
          <p:nvPr>
            <p:ph type="body" idx="1"/>
          </p:nvPr>
        </p:nvSpPr>
        <p:spPr>
          <a:xfrm>
            <a:off x="574863" y="1600200"/>
            <a:ext cx="11034836" cy="47069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598656" y="6441020"/>
            <a:ext cx="2108425"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fld id="{7A848F60-0149-43DA-9B47-A2E72DF7A0C7}" type="datetime1">
              <a:rPr lang="sv-SE" smtClean="0"/>
              <a:t>2018-07-09</a:t>
            </a:fld>
            <a:endParaRPr lang="en-US" dirty="0"/>
          </a:p>
        </p:txBody>
      </p:sp>
      <p:sp>
        <p:nvSpPr>
          <p:cNvPr id="5" name="Footer Placeholder 4"/>
          <p:cNvSpPr>
            <a:spLocks noGrp="1"/>
          </p:cNvSpPr>
          <p:nvPr>
            <p:ph type="ftr" sz="quarter" idx="3"/>
          </p:nvPr>
        </p:nvSpPr>
        <p:spPr>
          <a:xfrm>
            <a:off x="3366696" y="6441020"/>
            <a:ext cx="5099971" cy="365125"/>
          </a:xfrm>
          <a:prstGeom prst="rect">
            <a:avLst/>
          </a:prstGeom>
        </p:spPr>
        <p:txBody>
          <a:bodyPr vert="horz" lIns="91440" tIns="45720" rIns="91440" bIns="45720" rtlCol="0" anchor="ctr"/>
          <a:lstStyle>
            <a:lvl1pPr algn="l">
              <a:defRPr sz="1000" b="0" i="0">
                <a:solidFill>
                  <a:schemeClr val="tx1"/>
                </a:solidFill>
                <a:latin typeface="Gill Sans Infant Std"/>
                <a:cs typeface="Gill Sans Infant Std"/>
              </a:defRPr>
            </a:lvl1pPr>
          </a:lstStyle>
          <a:p>
            <a:r>
              <a:rPr lang="sv-SE" smtClean="0"/>
              <a:t>En plats att kalla hemma - Barnfamiljer i bostadskrisens skugga. </a:t>
            </a:r>
            <a:endParaRPr lang="en-US" dirty="0"/>
          </a:p>
        </p:txBody>
      </p:sp>
      <p:sp>
        <p:nvSpPr>
          <p:cNvPr id="6" name="Slide Number Placeholder 5"/>
          <p:cNvSpPr>
            <a:spLocks noGrp="1"/>
          </p:cNvSpPr>
          <p:nvPr>
            <p:ph type="sldNum" sz="quarter" idx="4"/>
          </p:nvPr>
        </p:nvSpPr>
        <p:spPr>
          <a:xfrm>
            <a:off x="10707081" y="6441020"/>
            <a:ext cx="1031631" cy="365125"/>
          </a:xfrm>
          <a:prstGeom prst="rect">
            <a:avLst/>
          </a:prstGeom>
        </p:spPr>
        <p:txBody>
          <a:bodyPr vert="horz" lIns="91440" tIns="45720" rIns="91440" bIns="45720" rtlCol="0" anchor="ctr"/>
          <a:lstStyle>
            <a:lvl1pPr algn="r">
              <a:defRPr sz="1000" b="0" i="0">
                <a:solidFill>
                  <a:schemeClr val="tx1"/>
                </a:solidFill>
                <a:latin typeface="Gill Sans Infant Std"/>
                <a:cs typeface="Gill Sans Infant Std"/>
              </a:defRPr>
            </a:lvl1pPr>
          </a:lstStyle>
          <a:p>
            <a:fld id="{C3FDE51E-0052-334C-A4B2-C567FE9F326F}" type="slidenum">
              <a:rPr lang="en-US" smtClean="0"/>
              <a:pPr/>
              <a:t>‹#›</a:t>
            </a:fld>
            <a:endParaRPr lang="en-US"/>
          </a:p>
        </p:txBody>
      </p:sp>
      <p:cxnSp>
        <p:nvCxnSpPr>
          <p:cNvPr id="13" name="Straight Connector 12"/>
          <p:cNvCxnSpPr/>
          <p:nvPr/>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66181" y="1124217"/>
            <a:ext cx="11074400" cy="57912"/>
          </a:xfrm>
          <a:prstGeom prst="rect">
            <a:avLst/>
          </a:prstGeom>
        </p:spPr>
      </p:pic>
      <p:pic>
        <p:nvPicPr>
          <p:cNvPr id="16" name="Bildobjekt 1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36667852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74" r:id="rId5"/>
    <p:sldLayoutId id="2147483650" r:id="rId6"/>
    <p:sldLayoutId id="2147483662" r:id="rId7"/>
    <p:sldLayoutId id="2147483663" r:id="rId8"/>
    <p:sldLayoutId id="2147483655" r:id="rId9"/>
    <p:sldLayoutId id="2147483669" r:id="rId10"/>
    <p:sldLayoutId id="2147483670" r:id="rId11"/>
    <p:sldLayoutId id="2147483671" r:id="rId12"/>
    <p:sldLayoutId id="2147483672" r:id="rId13"/>
    <p:sldLayoutId id="2147483667" r:id="rId14"/>
    <p:sldLayoutId id="214748367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a:xfrm>
            <a:off x="2209800" y="2286000"/>
            <a:ext cx="7772400" cy="3810000"/>
          </a:xfrm>
        </p:spPr>
        <p:txBody>
          <a:bodyPr/>
          <a:lstStyle/>
          <a:p>
            <a:pPr algn="ctr"/>
            <a:r>
              <a:rPr lang="sv-SE" sz="4000" b="1" dirty="0"/>
              <a:t>Hur många hemlösa barn finns det i Sverige? </a:t>
            </a:r>
            <a:endParaRPr lang="sv-SE" sz="4000" b="1" dirty="0">
              <a:solidFill>
                <a:srgbClr val="00B050"/>
              </a:solidFill>
            </a:endParaRPr>
          </a:p>
        </p:txBody>
      </p:sp>
    </p:spTree>
    <p:extLst>
      <p:ext uri="{BB962C8B-B14F-4D97-AF65-F5344CB8AC3E}">
        <p14:creationId xmlns:p14="http://schemas.microsoft.com/office/powerpoint/2010/main" val="939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a:xfrm>
            <a:off x="2209800" y="2132856"/>
            <a:ext cx="7772400" cy="3963144"/>
          </a:xfrm>
        </p:spPr>
        <p:txBody>
          <a:bodyPr/>
          <a:lstStyle/>
          <a:p>
            <a:pPr algn="ctr"/>
            <a:r>
              <a:rPr lang="sv-SE" sz="4000" b="1" dirty="0"/>
              <a:t>Svar: </a:t>
            </a:r>
          </a:p>
          <a:p>
            <a:pPr algn="ctr"/>
            <a:r>
              <a:rPr lang="sv-SE" sz="4000" b="1" dirty="0"/>
              <a:t>Vi vet inte! </a:t>
            </a:r>
          </a:p>
          <a:p>
            <a:pPr algn="ctr"/>
            <a:endParaRPr lang="sv-SE" b="1" dirty="0" smtClean="0"/>
          </a:p>
          <a:p>
            <a:pPr algn="ctr"/>
            <a:endParaRPr lang="sv-SE" b="1" dirty="0"/>
          </a:p>
          <a:p>
            <a:pPr algn="ctr"/>
            <a:endParaRPr lang="sv-SE" b="1" dirty="0"/>
          </a:p>
        </p:txBody>
      </p:sp>
    </p:spTree>
    <p:extLst>
      <p:ext uri="{BB962C8B-B14F-4D97-AF65-F5344CB8AC3E}">
        <p14:creationId xmlns:p14="http://schemas.microsoft.com/office/powerpoint/2010/main" val="25026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Socialstyrelsens uppskattning</a:t>
            </a:r>
            <a:endParaRPr lang="sv-SE" dirty="0"/>
          </a:p>
        </p:txBody>
      </p:sp>
      <p:sp>
        <p:nvSpPr>
          <p:cNvPr id="3" name="Platshållare för innehåll 2"/>
          <p:cNvSpPr>
            <a:spLocks noGrp="1"/>
          </p:cNvSpPr>
          <p:nvPr>
            <p:ph idx="1"/>
          </p:nvPr>
        </p:nvSpPr>
        <p:spPr/>
        <p:txBody>
          <a:bodyPr/>
          <a:lstStyle/>
          <a:p>
            <a:pPr algn="ctr"/>
            <a:endParaRPr lang="sv-SE" dirty="0" smtClean="0"/>
          </a:p>
          <a:p>
            <a:pPr algn="ctr"/>
            <a:endParaRPr lang="sv-SE" dirty="0"/>
          </a:p>
          <a:p>
            <a:pPr algn="ctr"/>
            <a:endParaRPr lang="sv-SE" dirty="0" smtClean="0"/>
          </a:p>
          <a:p>
            <a:pPr algn="ctr"/>
            <a:endParaRPr lang="sv-SE" dirty="0"/>
          </a:p>
          <a:p>
            <a:pPr algn="ctr"/>
            <a:r>
              <a:rPr lang="sv-SE" sz="4400" dirty="0" smtClean="0"/>
              <a:t>10 000-15 000 barn</a:t>
            </a:r>
            <a:endParaRPr lang="sv-SE" sz="4400" dirty="0"/>
          </a:p>
        </p:txBody>
      </p:sp>
      <p:sp>
        <p:nvSpPr>
          <p:cNvPr id="4" name="Platshållare för datum 3"/>
          <p:cNvSpPr>
            <a:spLocks noGrp="1"/>
          </p:cNvSpPr>
          <p:nvPr>
            <p:ph type="dt" sz="half" idx="10"/>
          </p:nvPr>
        </p:nvSpPr>
        <p:spPr/>
        <p:txBody>
          <a:bodyPr/>
          <a:lstStyle/>
          <a:p>
            <a:fld id="{41D9B122-1056-4906-B036-C99C10BB5C2F}" type="datetime1">
              <a:rPr lang="sv-SE" smtClean="0"/>
              <a:t>2018-07-09</a:t>
            </a:fld>
            <a:endParaRPr lang="en-US" dirty="0"/>
          </a:p>
        </p:txBody>
      </p:sp>
      <p:sp>
        <p:nvSpPr>
          <p:cNvPr id="5" name="Platshållare för sidfot 4"/>
          <p:cNvSpPr>
            <a:spLocks noGrp="1"/>
          </p:cNvSpPr>
          <p:nvPr>
            <p:ph type="ftr" sz="quarter" idx="11"/>
          </p:nvPr>
        </p:nvSpPr>
        <p:spPr/>
        <p:txBody>
          <a:bodyPr/>
          <a:lstStyle/>
          <a:p>
            <a:r>
              <a:rPr lang="sv-SE" smtClean="0"/>
              <a:t>En plats att kalla hemma - Barnfamiljer i bostadskrisens skugga. </a:t>
            </a:r>
            <a:endParaRPr lang="en-US"/>
          </a:p>
        </p:txBody>
      </p:sp>
      <p:sp>
        <p:nvSpPr>
          <p:cNvPr id="6" name="Platshållare för bildnummer 5"/>
          <p:cNvSpPr>
            <a:spLocks noGrp="1"/>
          </p:cNvSpPr>
          <p:nvPr>
            <p:ph type="sldNum" sz="quarter" idx="12"/>
          </p:nvPr>
        </p:nvSpPr>
        <p:spPr/>
        <p:txBody>
          <a:bodyPr/>
          <a:lstStyle/>
          <a:p>
            <a:fld id="{C3FDE51E-0052-334C-A4B2-C567FE9F326F}" type="slidenum">
              <a:rPr lang="en-US" smtClean="0"/>
              <a:t>12</a:t>
            </a:fld>
            <a:endParaRPr lang="en-US"/>
          </a:p>
        </p:txBody>
      </p:sp>
    </p:spTree>
    <p:extLst>
      <p:ext uri="{BB962C8B-B14F-4D97-AF65-F5344CB8AC3E}">
        <p14:creationId xmlns:p14="http://schemas.microsoft.com/office/powerpoint/2010/main" val="426914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Uppskattat antal barn i hemlöshet i storstäderna</a:t>
            </a:r>
            <a:endParaRPr lang="sv-SE" dirty="0"/>
          </a:p>
        </p:txBody>
      </p:sp>
      <p:sp>
        <p:nvSpPr>
          <p:cNvPr id="3" name="Platshållare för innehåll 2"/>
          <p:cNvSpPr>
            <a:spLocks noGrp="1"/>
          </p:cNvSpPr>
          <p:nvPr>
            <p:ph idx="1"/>
          </p:nvPr>
        </p:nvSpPr>
        <p:spPr>
          <a:xfrm>
            <a:off x="2209800" y="2132856"/>
            <a:ext cx="7772400" cy="3963144"/>
          </a:xfrm>
        </p:spPr>
        <p:txBody>
          <a:bodyPr/>
          <a:lstStyle/>
          <a:p>
            <a:pPr algn="ctr"/>
            <a:r>
              <a:rPr lang="sv-SE" sz="4000" b="1" dirty="0" smtClean="0"/>
              <a:t> </a:t>
            </a:r>
            <a:endParaRPr lang="sv-SE" sz="4000" b="1" dirty="0"/>
          </a:p>
          <a:p>
            <a:pPr algn="ctr"/>
            <a:endParaRPr lang="sv-SE" b="1" dirty="0" smtClean="0"/>
          </a:p>
          <a:p>
            <a:pPr algn="ctr"/>
            <a:endParaRPr lang="sv-SE" b="1" dirty="0"/>
          </a:p>
          <a:p>
            <a:pPr algn="ctr"/>
            <a:endParaRPr lang="sv-SE" b="1" dirty="0"/>
          </a:p>
        </p:txBody>
      </p:sp>
      <p:pic>
        <p:nvPicPr>
          <p:cNvPr id="4" name="Platshållare för innehåll 8"/>
          <p:cNvPicPr>
            <a:picLocks noChangeAspect="1"/>
          </p:cNvPicPr>
          <p:nvPr/>
        </p:nvPicPr>
        <p:blipFill>
          <a:blip r:embed="rId3"/>
          <a:stretch>
            <a:fillRect/>
          </a:stretch>
        </p:blipFill>
        <p:spPr>
          <a:xfrm>
            <a:off x="2747968" y="1738266"/>
            <a:ext cx="6337425" cy="4010684"/>
          </a:xfrm>
          <a:prstGeom prst="rect">
            <a:avLst/>
          </a:prstGeom>
        </p:spPr>
      </p:pic>
    </p:spTree>
    <p:extLst>
      <p:ext uri="{BB962C8B-B14F-4D97-AF65-F5344CB8AC3E}">
        <p14:creationId xmlns:p14="http://schemas.microsoft.com/office/powerpoint/2010/main" val="262144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Kommunens ansvar enligt lag</a:t>
            </a:r>
            <a:endParaRPr lang="sv-SE" dirty="0"/>
          </a:p>
        </p:txBody>
      </p:sp>
      <p:sp>
        <p:nvSpPr>
          <p:cNvPr id="3" name="Platshållare för innehåll 2"/>
          <p:cNvSpPr>
            <a:spLocks noGrp="1"/>
          </p:cNvSpPr>
          <p:nvPr>
            <p:ph idx="1"/>
          </p:nvPr>
        </p:nvSpPr>
        <p:spPr>
          <a:xfrm>
            <a:off x="2209800" y="1700808"/>
            <a:ext cx="7772400" cy="4395192"/>
          </a:xfrm>
        </p:spPr>
        <p:txBody>
          <a:bodyPr/>
          <a:lstStyle/>
          <a:p>
            <a:r>
              <a:rPr lang="sv-SE" sz="2800" dirty="0" smtClean="0"/>
              <a:t>”Varje </a:t>
            </a:r>
            <a:r>
              <a:rPr lang="sv-SE" sz="2800" dirty="0"/>
              <a:t>kommun ska med riktlinjer planera för bostadsförsörjningen i kommunen. Syftet med planeringen ska vara att skapa förutsättningar för alla i kommunen att leva i goda bostäder och för att främja att ändamålsenliga åtgärder för bostadsförsörjningen förbereds och </a:t>
            </a:r>
            <a:r>
              <a:rPr lang="sv-SE" sz="2800" dirty="0" smtClean="0"/>
              <a:t>genomförs” </a:t>
            </a:r>
            <a:endParaRPr lang="sv-SE" sz="2800" dirty="0"/>
          </a:p>
          <a:p>
            <a:endParaRPr lang="sv-SE" dirty="0" smtClean="0"/>
          </a:p>
          <a:p>
            <a:r>
              <a:rPr lang="sv-SE" dirty="0" smtClean="0"/>
              <a:t>1§ Lag </a:t>
            </a:r>
            <a:r>
              <a:rPr lang="sv-SE" dirty="0"/>
              <a:t>(2000:1383) om kommunernas bostadsförsörjningsansvar</a:t>
            </a:r>
          </a:p>
        </p:txBody>
      </p:sp>
    </p:spTree>
    <p:extLst>
      <p:ext uri="{BB962C8B-B14F-4D97-AF65-F5344CB8AC3E}">
        <p14:creationId xmlns:p14="http://schemas.microsoft.com/office/powerpoint/2010/main" val="35291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Kostnad för </a:t>
            </a:r>
            <a:r>
              <a:rPr lang="sv-SE" dirty="0" err="1" smtClean="0"/>
              <a:t>kommunenerna</a:t>
            </a:r>
            <a:endParaRPr lang="sv-SE" dirty="0"/>
          </a:p>
        </p:txBody>
      </p:sp>
      <p:sp>
        <p:nvSpPr>
          <p:cNvPr id="3" name="Platshållare för innehåll 2"/>
          <p:cNvSpPr>
            <a:spLocks noGrp="1"/>
          </p:cNvSpPr>
          <p:nvPr>
            <p:ph idx="1"/>
          </p:nvPr>
        </p:nvSpPr>
        <p:spPr>
          <a:xfrm>
            <a:off x="2201739" y="2139352"/>
            <a:ext cx="7772400" cy="3810000"/>
          </a:xfrm>
        </p:spPr>
        <p:txBody>
          <a:bodyPr/>
          <a:lstStyle/>
          <a:p>
            <a:r>
              <a:rPr lang="sv-SE" sz="3200" dirty="0"/>
              <a:t>Om en enda hemlös barnfamilj flyttar från ett hotell och istället får en övergångslägenhet sparar Malmö stad 362 000 kronor om året, enligt kommunens beräkningar</a:t>
            </a:r>
          </a:p>
        </p:txBody>
      </p:sp>
    </p:spTree>
    <p:extLst>
      <p:ext uri="{BB962C8B-B14F-4D97-AF65-F5344CB8AC3E}">
        <p14:creationId xmlns:p14="http://schemas.microsoft.com/office/powerpoint/2010/main" val="163393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Barnrättskommittén</a:t>
            </a:r>
            <a:endParaRPr lang="sv-SE" dirty="0"/>
          </a:p>
        </p:txBody>
      </p:sp>
      <p:sp>
        <p:nvSpPr>
          <p:cNvPr id="3" name="Platshållare för innehåll 2"/>
          <p:cNvSpPr>
            <a:spLocks noGrp="1"/>
          </p:cNvSpPr>
          <p:nvPr>
            <p:ph idx="1"/>
          </p:nvPr>
        </p:nvSpPr>
        <p:spPr>
          <a:xfrm>
            <a:off x="685700" y="1489365"/>
            <a:ext cx="11034836" cy="4547903"/>
          </a:xfrm>
        </p:spPr>
        <p:txBody>
          <a:bodyPr/>
          <a:lstStyle/>
          <a:p>
            <a:r>
              <a:rPr lang="sv-SE" sz="2400" dirty="0" smtClean="0"/>
              <a:t>FN:s Barnrättskommitté rekommenderar </a:t>
            </a:r>
            <a:r>
              <a:rPr lang="sv-SE" sz="2400" dirty="0"/>
              <a:t>att </a:t>
            </a:r>
            <a:r>
              <a:rPr lang="sv-SE" sz="2400" dirty="0" smtClean="0"/>
              <a:t>konventionsstaten (Sverige) </a:t>
            </a:r>
            <a:r>
              <a:rPr lang="sv-SE" sz="2400" i="1" dirty="0" smtClean="0"/>
              <a:t>avsätter </a:t>
            </a:r>
            <a:r>
              <a:rPr lang="sv-SE" sz="2400" i="1" dirty="0"/>
              <a:t>mer mänskliga, tekniska och ekonomiska resurser och utreder grundorsakerna till fattigdom i syfte att stärka strategierna och åtgärderna för </a:t>
            </a:r>
            <a:r>
              <a:rPr lang="sv-SE" sz="2400" i="1" dirty="0" smtClean="0"/>
              <a:t>att: </a:t>
            </a:r>
            <a:endParaRPr lang="sv-SE" sz="2400" dirty="0"/>
          </a:p>
          <a:p>
            <a:r>
              <a:rPr lang="sv-SE" sz="2400" dirty="0"/>
              <a:t>a) </a:t>
            </a:r>
            <a:r>
              <a:rPr lang="sv-SE" sz="2400" i="1" dirty="0"/>
              <a:t>stärka program till stöd för behövande familjer, i synnerhet ensamstående familjer och de som lever under svåra socioekonomiska eller andra </a:t>
            </a:r>
            <a:r>
              <a:rPr lang="sv-SE" sz="2400" i="1" dirty="0" smtClean="0"/>
              <a:t>förhållanden</a:t>
            </a:r>
            <a:endParaRPr lang="sv-SE" sz="2400" i="1" dirty="0"/>
          </a:p>
          <a:p>
            <a:r>
              <a:rPr lang="sv-SE" sz="2400" dirty="0" smtClean="0"/>
              <a:t>c</a:t>
            </a:r>
            <a:r>
              <a:rPr lang="sv-SE" sz="2400" i="1" dirty="0"/>
              <a:t>) säkerställa att familjer inte tvångsförflyttas eller vräks och att barnets rätt till lämpligt boende alltid respekteras</a:t>
            </a:r>
            <a:r>
              <a:rPr lang="sv-SE" sz="2400" i="1" dirty="0" smtClean="0"/>
              <a:t>.</a:t>
            </a:r>
            <a:endParaRPr lang="sv-SE" sz="2400" dirty="0"/>
          </a:p>
          <a:p>
            <a:endParaRPr lang="sv-SE" sz="2400" dirty="0"/>
          </a:p>
          <a:p>
            <a:r>
              <a:rPr lang="sv-SE" sz="1600" dirty="0"/>
              <a:t>FN:s kommitté för barnets rättigheter </a:t>
            </a:r>
          </a:p>
          <a:p>
            <a:r>
              <a:rPr lang="sv-SE" sz="1600" dirty="0"/>
              <a:t>Sammanfattande slutsatser och rekommendationer avseende Sveriges femte periodiska rapport</a:t>
            </a:r>
          </a:p>
          <a:p>
            <a:endParaRPr lang="sv-SE" sz="2400" dirty="0"/>
          </a:p>
        </p:txBody>
      </p:sp>
    </p:spTree>
    <p:extLst>
      <p:ext uri="{BB962C8B-B14F-4D97-AF65-F5344CB8AC3E}">
        <p14:creationId xmlns:p14="http://schemas.microsoft.com/office/powerpoint/2010/main" val="394549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en-US" dirty="0"/>
          </a:p>
        </p:txBody>
      </p:sp>
      <p:sp>
        <p:nvSpPr>
          <p:cNvPr id="5" name="Platshållare för sidfot 4"/>
          <p:cNvSpPr>
            <a:spLocks noGrp="1"/>
          </p:cNvSpPr>
          <p:nvPr>
            <p:ph type="ftr" sz="quarter" idx="11"/>
          </p:nvPr>
        </p:nvSpPr>
        <p:spPr/>
        <p:txBody>
          <a:bodyPr/>
          <a:lstStyle/>
          <a:p>
            <a:endParaRPr lang="en-US" dirty="0"/>
          </a:p>
        </p:txBody>
      </p:sp>
      <p:sp>
        <p:nvSpPr>
          <p:cNvPr id="6" name="Platshållare för bildnummer 5"/>
          <p:cNvSpPr>
            <a:spLocks noGrp="1"/>
          </p:cNvSpPr>
          <p:nvPr>
            <p:ph type="sldNum" sz="quarter" idx="12"/>
          </p:nvPr>
        </p:nvSpPr>
        <p:spPr/>
        <p:txBody>
          <a:bodyPr/>
          <a:lstStyle/>
          <a:p>
            <a:fld id="{C3FDE51E-0052-334C-A4B2-C567FE9F326F}" type="slidenum">
              <a:rPr lang="en-US" smtClean="0"/>
              <a:t>17</a:t>
            </a:fld>
            <a:endParaRPr lang="en-US"/>
          </a:p>
        </p:txBody>
      </p:sp>
      <p:sp>
        <p:nvSpPr>
          <p:cNvPr id="2" name="Rubrik 1"/>
          <p:cNvSpPr>
            <a:spLocks noGrp="1"/>
          </p:cNvSpPr>
          <p:nvPr>
            <p:ph type="title"/>
          </p:nvPr>
        </p:nvSpPr>
        <p:spPr/>
        <p:txBody>
          <a:bodyPr/>
          <a:lstStyle/>
          <a:p>
            <a:r>
              <a:rPr lang="sv-SE" dirty="0" smtClean="0"/>
              <a:t>Riskfaktorer för att barn ska drabbas av hemlöshet:</a:t>
            </a:r>
            <a:endParaRPr lang="sv-SE" dirty="0"/>
          </a:p>
        </p:txBody>
      </p:sp>
      <p:sp>
        <p:nvSpPr>
          <p:cNvPr id="3" name="Platshållare för innehåll 2"/>
          <p:cNvSpPr>
            <a:spLocks noGrp="1"/>
          </p:cNvSpPr>
          <p:nvPr>
            <p:ph type="body" idx="1"/>
          </p:nvPr>
        </p:nvSpPr>
        <p:spPr>
          <a:xfrm>
            <a:off x="7294356" y="2112135"/>
            <a:ext cx="4324027" cy="3129565"/>
          </a:xfrm>
        </p:spPr>
        <p:txBody>
          <a:bodyPr>
            <a:normAutofit/>
          </a:bodyPr>
          <a:lstStyle/>
          <a:p>
            <a:endParaRPr lang="sv-SE" dirty="0" smtClean="0"/>
          </a:p>
          <a:p>
            <a:pPr marL="285750" indent="-285750">
              <a:buFont typeface="Arial" panose="020B0604020202020204" pitchFamily="34" charset="0"/>
              <a:buChar char="•"/>
            </a:pPr>
            <a:r>
              <a:rPr lang="sv-SE" sz="2000" dirty="0" smtClean="0"/>
              <a:t>Ensamstående föräldrar</a:t>
            </a:r>
            <a:endParaRPr lang="sv-SE" sz="2000" dirty="0"/>
          </a:p>
          <a:p>
            <a:pPr marL="285750" indent="-285750">
              <a:buFont typeface="Arial" panose="020B0604020202020204" pitchFamily="34" charset="0"/>
              <a:buChar char="•"/>
            </a:pPr>
            <a:r>
              <a:rPr lang="sv-SE" sz="2000" dirty="0" smtClean="0"/>
              <a:t>Nyanlända invandrare/flyktingar</a:t>
            </a:r>
          </a:p>
          <a:p>
            <a:pPr marL="285750" indent="-285750">
              <a:buFont typeface="Arial" panose="020B0604020202020204" pitchFamily="34" charset="0"/>
              <a:buChar char="•"/>
            </a:pPr>
            <a:r>
              <a:rPr lang="sv-SE" sz="2000" dirty="0" smtClean="0"/>
              <a:t>Våldsutsatt</a:t>
            </a:r>
          </a:p>
          <a:p>
            <a:pPr marL="285750" indent="-285750">
              <a:buFont typeface="Arial" panose="020B0604020202020204" pitchFamily="34" charset="0"/>
              <a:buChar char="•"/>
            </a:pPr>
            <a:r>
              <a:rPr lang="sv-SE" sz="2000" dirty="0" smtClean="0"/>
              <a:t>Låg inkomst</a:t>
            </a:r>
          </a:p>
          <a:p>
            <a:pPr marL="285750" indent="-285750">
              <a:buFont typeface="Arial" panose="020B0604020202020204" pitchFamily="34" charset="0"/>
              <a:buChar char="•"/>
            </a:pPr>
            <a:r>
              <a:rPr lang="sv-SE" sz="2000" dirty="0" smtClean="0"/>
              <a:t>Kort tid i bostadskön</a:t>
            </a:r>
            <a:endParaRPr lang="sv-SE" sz="2000" dirty="0"/>
          </a:p>
        </p:txBody>
      </p:sp>
      <p:pic>
        <p:nvPicPr>
          <p:cNvPr id="10" name="Platshållare för bild 9"/>
          <p:cNvPicPr>
            <a:picLocks noGrp="1" noChangeAspect="1"/>
          </p:cNvPicPr>
          <p:nvPr>
            <p:ph type="pic" sz="quarter" idx="13"/>
          </p:nvPr>
        </p:nvPicPr>
        <p:blipFill>
          <a:blip r:embed="rId3"/>
          <a:srcRect l="16493" r="16493"/>
          <a:stretch>
            <a:fillRect/>
          </a:stretch>
        </p:blipFill>
        <p:spPr>
          <a:xfrm>
            <a:off x="203200" y="283335"/>
            <a:ext cx="5940023" cy="5692462"/>
          </a:xfrm>
          <a:prstGeom prst="rect">
            <a:avLst/>
          </a:prstGeom>
        </p:spPr>
      </p:pic>
    </p:spTree>
    <p:extLst>
      <p:ext uri="{BB962C8B-B14F-4D97-AF65-F5344CB8AC3E}">
        <p14:creationId xmlns:p14="http://schemas.microsoft.com/office/powerpoint/2010/main" val="400960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Sambandet mellan </a:t>
            </a:r>
            <a:r>
              <a:rPr lang="sv-SE" dirty="0"/>
              <a:t>f</a:t>
            </a:r>
            <a:r>
              <a:rPr lang="sv-SE" dirty="0" smtClean="0"/>
              <a:t>attigdom </a:t>
            </a:r>
            <a:r>
              <a:rPr lang="sv-SE" dirty="0"/>
              <a:t>och </a:t>
            </a:r>
            <a:r>
              <a:rPr lang="sv-SE" dirty="0" smtClean="0"/>
              <a:t>hemlöshet</a:t>
            </a:r>
            <a:endParaRPr lang="sv-SE" dirty="0"/>
          </a:p>
        </p:txBody>
      </p:sp>
      <p:sp>
        <p:nvSpPr>
          <p:cNvPr id="3" name="Platshållare för innehåll 2"/>
          <p:cNvSpPr>
            <a:spLocks noGrp="1"/>
          </p:cNvSpPr>
          <p:nvPr>
            <p:ph idx="1"/>
          </p:nvPr>
        </p:nvSpPr>
        <p:spPr>
          <a:xfrm>
            <a:off x="685700" y="1489365"/>
            <a:ext cx="11034836" cy="4547903"/>
          </a:xfrm>
        </p:spPr>
        <p:txBody>
          <a:bodyPr/>
          <a:lstStyle/>
          <a:p>
            <a:pPr marL="285750" indent="-285750">
              <a:buFont typeface="Arial" panose="020B0604020202020204" pitchFamily="34" charset="0"/>
              <a:buChar char="•"/>
            </a:pPr>
            <a:r>
              <a:rPr lang="sv-SE" sz="2400" b="1" dirty="0"/>
              <a:t>Låg inkomst p.g.a. exempelvis sjukskrivningar, arbetslöshet,</a:t>
            </a:r>
          </a:p>
          <a:p>
            <a:r>
              <a:rPr lang="sv-SE" sz="2400" b="1" dirty="0" smtClean="0"/>
              <a:t>    försörjningsstöd</a:t>
            </a:r>
          </a:p>
          <a:p>
            <a:pPr marL="342900" indent="-342900">
              <a:buFont typeface="Arial" panose="020B0604020202020204" pitchFamily="34" charset="0"/>
              <a:buChar char="•"/>
            </a:pPr>
            <a:r>
              <a:rPr lang="sv-SE" sz="2400" b="1" dirty="0" smtClean="0"/>
              <a:t>Krav </a:t>
            </a:r>
            <a:r>
              <a:rPr lang="sv-SE" sz="2400" b="1" dirty="0"/>
              <a:t>och regler uppsatta av hyresvärdar och </a:t>
            </a:r>
            <a:r>
              <a:rPr lang="sv-SE" sz="2400" b="1" dirty="0" smtClean="0"/>
              <a:t>bostadsföretag kan vara för höga</a:t>
            </a:r>
            <a:endParaRPr lang="sv-SE" sz="2400" b="1" dirty="0"/>
          </a:p>
          <a:p>
            <a:pPr marL="285750" indent="-285750">
              <a:buFont typeface="Arial" panose="020B0604020202020204" pitchFamily="34" charset="0"/>
              <a:buChar char="•"/>
            </a:pPr>
            <a:r>
              <a:rPr lang="sv-SE" sz="2400" b="1" dirty="0"/>
              <a:t>Svarta andrahandskontrakt </a:t>
            </a:r>
          </a:p>
          <a:p>
            <a:pPr marL="285750" indent="-285750">
              <a:buFont typeface="Arial" panose="020B0604020202020204" pitchFamily="34" charset="0"/>
              <a:buChar char="•"/>
            </a:pPr>
            <a:r>
              <a:rPr lang="sv-SE" sz="2400" b="1" dirty="0"/>
              <a:t>Mycket höga hyror (Även för sociala kontrakt)</a:t>
            </a:r>
          </a:p>
          <a:p>
            <a:endParaRPr lang="sv-SE" sz="2400" dirty="0"/>
          </a:p>
          <a:p>
            <a:endParaRPr lang="sv-SE" sz="2400" b="1" dirty="0"/>
          </a:p>
        </p:txBody>
      </p:sp>
    </p:spTree>
    <p:extLst>
      <p:ext uri="{BB962C8B-B14F-4D97-AF65-F5344CB8AC3E}">
        <p14:creationId xmlns:p14="http://schemas.microsoft.com/office/powerpoint/2010/main" val="34052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K</a:t>
            </a:r>
            <a:r>
              <a:rPr lang="sv-SE" dirty="0" err="1" smtClean="0"/>
              <a:t>onskvenser</a:t>
            </a:r>
            <a:r>
              <a:rPr lang="sv-SE" dirty="0" smtClean="0"/>
              <a:t> av hemlöshet</a:t>
            </a:r>
            <a:endParaRPr lang="sv-SE" dirty="0"/>
          </a:p>
        </p:txBody>
      </p:sp>
      <p:sp>
        <p:nvSpPr>
          <p:cNvPr id="3" name="Platshållare för innehåll 2"/>
          <p:cNvSpPr>
            <a:spLocks noGrp="1"/>
          </p:cNvSpPr>
          <p:nvPr>
            <p:ph idx="1"/>
          </p:nvPr>
        </p:nvSpPr>
        <p:spPr>
          <a:xfrm>
            <a:off x="685700" y="1489365"/>
            <a:ext cx="11034836" cy="4547903"/>
          </a:xfrm>
        </p:spPr>
        <p:txBody>
          <a:bodyPr/>
          <a:lstStyle/>
          <a:p>
            <a:pPr marL="457200" indent="-457200">
              <a:buFont typeface="Arial" panose="020B0604020202020204" pitchFamily="34" charset="0"/>
              <a:buChar char="•"/>
            </a:pPr>
            <a:r>
              <a:rPr lang="sv-SE" sz="2800" b="1" dirty="0"/>
              <a:t>Trångboddhet </a:t>
            </a:r>
          </a:p>
          <a:p>
            <a:pPr marL="457200" indent="-457200">
              <a:buFont typeface="Arial" panose="020B0604020202020204" pitchFamily="34" charset="0"/>
              <a:buChar char="•"/>
            </a:pPr>
            <a:r>
              <a:rPr lang="sv-SE" sz="2800" b="1" dirty="0" smtClean="0"/>
              <a:t>Bristande </a:t>
            </a:r>
            <a:r>
              <a:rPr lang="sv-SE" sz="2800" b="1" dirty="0"/>
              <a:t>kokmöjligheter  </a:t>
            </a:r>
          </a:p>
          <a:p>
            <a:pPr marL="457200" indent="-457200">
              <a:buFont typeface="Arial" panose="020B0604020202020204" pitchFamily="34" charset="0"/>
              <a:buChar char="•"/>
            </a:pPr>
            <a:r>
              <a:rPr lang="sv-SE" sz="2800" b="1" dirty="0"/>
              <a:t>Delade toaletter, bad- och tvättrum</a:t>
            </a:r>
          </a:p>
          <a:p>
            <a:pPr marL="457200" indent="-457200">
              <a:buFont typeface="Arial" panose="020B0604020202020204" pitchFamily="34" charset="0"/>
              <a:buChar char="•"/>
            </a:pPr>
            <a:r>
              <a:rPr lang="sv-SE" sz="2800" b="1" dirty="0" smtClean="0"/>
              <a:t>Placeringar </a:t>
            </a:r>
            <a:r>
              <a:rPr lang="sv-SE" sz="2800" b="1" dirty="0"/>
              <a:t>på bostadshotell </a:t>
            </a:r>
            <a:r>
              <a:rPr lang="sv-SE" sz="2800" b="1" dirty="0" smtClean="0"/>
              <a:t>ej anpassade </a:t>
            </a:r>
          </a:p>
          <a:p>
            <a:r>
              <a:rPr lang="sv-SE" sz="2800" b="1" dirty="0"/>
              <a:t>	</a:t>
            </a:r>
            <a:r>
              <a:rPr lang="sv-SE" sz="2800" b="1" dirty="0" smtClean="0"/>
              <a:t>för barn</a:t>
            </a:r>
          </a:p>
          <a:p>
            <a:pPr marL="457200" indent="-457200">
              <a:buFont typeface="Arial" panose="020B0604020202020204" pitchFamily="34" charset="0"/>
              <a:buChar char="•"/>
            </a:pPr>
            <a:r>
              <a:rPr lang="sv-SE" sz="2800" b="1" dirty="0" smtClean="0"/>
              <a:t>Placeringar med </a:t>
            </a:r>
            <a:r>
              <a:rPr lang="sv-SE" sz="2800" b="1" dirty="0"/>
              <a:t>drogmissbrukare och </a:t>
            </a:r>
            <a:endParaRPr lang="sv-SE" sz="2800" b="1" dirty="0" smtClean="0"/>
          </a:p>
          <a:p>
            <a:r>
              <a:rPr lang="sv-SE" sz="2800" b="1" dirty="0"/>
              <a:t>	</a:t>
            </a:r>
            <a:r>
              <a:rPr lang="sv-SE" sz="2800" b="1" dirty="0" smtClean="0"/>
              <a:t>psykiskt </a:t>
            </a:r>
            <a:r>
              <a:rPr lang="sv-SE" sz="2800" b="1" dirty="0"/>
              <a:t>sjuka </a:t>
            </a:r>
            <a:endParaRPr lang="sv-SE" sz="2800" b="1" dirty="0" smtClean="0"/>
          </a:p>
          <a:p>
            <a:pPr marL="457200" indent="-457200">
              <a:buFont typeface="Arial" panose="020B0604020202020204" pitchFamily="34" charset="0"/>
              <a:buChar char="•"/>
            </a:pPr>
            <a:r>
              <a:rPr lang="sv-SE" sz="2800" b="1" dirty="0"/>
              <a:t>Skadedjur och mögel </a:t>
            </a:r>
          </a:p>
          <a:p>
            <a:endParaRPr lang="sv-SE" sz="2800" b="1" dirty="0"/>
          </a:p>
          <a:p>
            <a:endParaRPr lang="sv-SE" sz="2800" b="1" dirty="0">
              <a:solidFill>
                <a:srgbClr val="00B050"/>
              </a:solidFill>
            </a:endParaRPr>
          </a:p>
        </p:txBody>
      </p:sp>
      <p:pic>
        <p:nvPicPr>
          <p:cNvPr id="4" name="Platshållare för innehåll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8746583" y="1489365"/>
            <a:ext cx="2973953" cy="3965272"/>
          </a:xfrm>
          <a:prstGeom prst="rect">
            <a:avLst/>
          </a:prstGeom>
        </p:spPr>
      </p:pic>
    </p:spTree>
    <p:extLst>
      <p:ext uri="{BB962C8B-B14F-4D97-AF65-F5344CB8AC3E}">
        <p14:creationId xmlns:p14="http://schemas.microsoft.com/office/powerpoint/2010/main" val="33537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65199" y="866776"/>
            <a:ext cx="11174759" cy="1552574"/>
          </a:xfrm>
        </p:spPr>
        <p:txBody>
          <a:bodyPr>
            <a:normAutofit/>
          </a:bodyPr>
          <a:lstStyle/>
          <a:p>
            <a:r>
              <a:rPr lang="sv-SE" sz="4000" dirty="0" smtClean="0"/>
              <a:t>En plats att kalla hemma</a:t>
            </a:r>
            <a:br>
              <a:rPr lang="sv-SE" sz="4000" dirty="0" smtClean="0"/>
            </a:br>
            <a:r>
              <a:rPr lang="sv-SE" sz="4000" dirty="0" smtClean="0"/>
              <a:t>-barnfamiljer i bostadskrisens skugga</a:t>
            </a:r>
            <a:endParaRPr lang="sv-SE" sz="4000" dirty="0"/>
          </a:p>
        </p:txBody>
      </p:sp>
      <p:pic>
        <p:nvPicPr>
          <p:cNvPr id="4" name="Platshållare för bild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2762" b="22762"/>
          <a:stretch>
            <a:fillRect/>
          </a:stretch>
        </p:blipFill>
        <p:spPr>
          <a:xfrm>
            <a:off x="266700" y="2352675"/>
            <a:ext cx="11772900" cy="4430713"/>
          </a:xfrm>
        </p:spPr>
      </p:pic>
    </p:spTree>
    <p:extLst>
      <p:ext uri="{BB962C8B-B14F-4D97-AF65-F5344CB8AC3E}">
        <p14:creationId xmlns:p14="http://schemas.microsoft.com/office/powerpoint/2010/main" val="145861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Barnets rätt enligt Barnkonventionen</a:t>
            </a:r>
            <a:endParaRPr lang="sv-SE" dirty="0"/>
          </a:p>
        </p:txBody>
      </p:sp>
      <p:sp>
        <p:nvSpPr>
          <p:cNvPr id="3" name="Platshållare för innehåll 2"/>
          <p:cNvSpPr>
            <a:spLocks noGrp="1"/>
          </p:cNvSpPr>
          <p:nvPr>
            <p:ph idx="1"/>
          </p:nvPr>
        </p:nvSpPr>
        <p:spPr>
          <a:xfrm>
            <a:off x="574863" y="1323111"/>
            <a:ext cx="11034836" cy="4547903"/>
          </a:xfrm>
        </p:spPr>
        <p:txBody>
          <a:bodyPr/>
          <a:lstStyle/>
          <a:p>
            <a:endParaRPr lang="sv-SE" dirty="0"/>
          </a:p>
          <a:p>
            <a:pPr marL="285750" indent="-285750">
              <a:buFont typeface="Arial" panose="020B0604020202020204" pitchFamily="34" charset="0"/>
              <a:buChar char="•"/>
            </a:pPr>
            <a:r>
              <a:rPr lang="sv-SE" sz="2800" b="1" dirty="0"/>
              <a:t>Kortsiktiga lösningar </a:t>
            </a:r>
          </a:p>
          <a:p>
            <a:pPr marL="285750" indent="-285750">
              <a:buFont typeface="Arial" panose="020B0604020202020204" pitchFamily="34" charset="0"/>
              <a:buChar char="•"/>
            </a:pPr>
            <a:r>
              <a:rPr lang="sv-SE" sz="2800" b="1" dirty="0"/>
              <a:t>Brist på information och </a:t>
            </a:r>
            <a:r>
              <a:rPr lang="sv-SE" sz="2800" b="1" dirty="0" smtClean="0"/>
              <a:t>kommunikation </a:t>
            </a:r>
          </a:p>
          <a:p>
            <a:pPr marL="285750" indent="-285750">
              <a:buFont typeface="Arial" panose="020B0604020202020204" pitchFamily="34" charset="0"/>
              <a:buChar char="•"/>
            </a:pPr>
            <a:r>
              <a:rPr lang="sv-SE" sz="2800" b="1" dirty="0" smtClean="0"/>
              <a:t>Brist på barnkonsekvensanalyser</a:t>
            </a:r>
          </a:p>
          <a:p>
            <a:pPr marL="285750" indent="-285750">
              <a:buFont typeface="Arial" panose="020B0604020202020204" pitchFamily="34" charset="0"/>
              <a:buChar char="•"/>
            </a:pPr>
            <a:r>
              <a:rPr lang="sv-SE" sz="2800" b="1" dirty="0" smtClean="0"/>
              <a:t>Barnen blir inte hörda</a:t>
            </a:r>
            <a:endParaRPr lang="sv-SE" sz="2800" b="1" dirty="0"/>
          </a:p>
          <a:p>
            <a:endParaRPr lang="sv-SE" sz="2800" b="1" dirty="0"/>
          </a:p>
        </p:txBody>
      </p:sp>
      <p:pic>
        <p:nvPicPr>
          <p:cNvPr id="5" name="Platshållare för innehåll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836" y="1424709"/>
            <a:ext cx="3370863" cy="4494485"/>
          </a:xfrm>
          <a:prstGeom prst="rect">
            <a:avLst/>
          </a:prstGeom>
        </p:spPr>
      </p:pic>
    </p:spTree>
    <p:extLst>
      <p:ext uri="{BB962C8B-B14F-4D97-AF65-F5344CB8AC3E}">
        <p14:creationId xmlns:p14="http://schemas.microsoft.com/office/powerpoint/2010/main" val="304325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74863" y="1323111"/>
            <a:ext cx="11034836" cy="4547903"/>
          </a:xfrm>
        </p:spPr>
        <p:txBody>
          <a:bodyPr/>
          <a:lstStyle/>
          <a:p>
            <a:endParaRPr lang="sv-SE" dirty="0"/>
          </a:p>
          <a:p>
            <a:pPr marL="457200" indent="-457200">
              <a:buFont typeface="Arial" panose="020B0604020202020204" pitchFamily="34" charset="0"/>
              <a:buChar char="•"/>
            </a:pPr>
            <a:r>
              <a:rPr lang="sv-SE" sz="3200" b="1" dirty="0"/>
              <a:t>Psykisk hälsa</a:t>
            </a:r>
          </a:p>
          <a:p>
            <a:pPr marL="457200" indent="-457200">
              <a:buFont typeface="Arial" panose="020B0604020202020204" pitchFamily="34" charset="0"/>
              <a:buChar char="•"/>
            </a:pPr>
            <a:r>
              <a:rPr lang="sv-SE" sz="3200" b="1" dirty="0"/>
              <a:t>Fysisk hälsa</a:t>
            </a:r>
          </a:p>
          <a:p>
            <a:pPr marL="457200" indent="-457200">
              <a:buFont typeface="Arial" panose="020B0604020202020204" pitchFamily="34" charset="0"/>
              <a:buChar char="•"/>
            </a:pPr>
            <a:r>
              <a:rPr lang="sv-SE" sz="3200" b="1" dirty="0"/>
              <a:t>Kokmöjligheter</a:t>
            </a:r>
          </a:p>
          <a:p>
            <a:pPr marL="457200" indent="-457200">
              <a:buFont typeface="Arial" panose="020B0604020202020204" pitchFamily="34" charset="0"/>
              <a:buChar char="•"/>
            </a:pPr>
            <a:r>
              <a:rPr lang="sv-SE" sz="3200" b="1" dirty="0"/>
              <a:t>Tillgång till vård</a:t>
            </a:r>
          </a:p>
          <a:p>
            <a:endParaRPr lang="sv-SE" sz="2800" b="1" dirty="0"/>
          </a:p>
        </p:txBody>
      </p:sp>
      <p:sp>
        <p:nvSpPr>
          <p:cNvPr id="4" name="Rubrik 3"/>
          <p:cNvSpPr>
            <a:spLocks noGrp="1"/>
          </p:cNvSpPr>
          <p:nvPr>
            <p:ph type="title"/>
          </p:nvPr>
        </p:nvSpPr>
        <p:spPr/>
        <p:txBody>
          <a:bodyPr/>
          <a:lstStyle/>
          <a:p>
            <a:r>
              <a:rPr lang="sv-SE" dirty="0"/>
              <a:t>Barns rätt till hälsa </a:t>
            </a:r>
          </a:p>
        </p:txBody>
      </p:sp>
      <p:pic>
        <p:nvPicPr>
          <p:cNvPr id="7" name="Platshållare för innehåll 13"/>
          <p:cNvPicPr>
            <a:picLocks noChangeAspect="1"/>
          </p:cNvPicPr>
          <p:nvPr/>
        </p:nvPicPr>
        <p:blipFill>
          <a:blip r:embed="rId3"/>
          <a:stretch>
            <a:fillRect/>
          </a:stretch>
        </p:blipFill>
        <p:spPr>
          <a:xfrm>
            <a:off x="6087939" y="1688307"/>
            <a:ext cx="5329238" cy="3219160"/>
          </a:xfrm>
          <a:prstGeom prst="rect">
            <a:avLst/>
          </a:prstGeom>
        </p:spPr>
      </p:pic>
    </p:spTree>
    <p:extLst>
      <p:ext uri="{BB962C8B-B14F-4D97-AF65-F5344CB8AC3E}">
        <p14:creationId xmlns:p14="http://schemas.microsoft.com/office/powerpoint/2010/main" val="391862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74863" y="1323111"/>
            <a:ext cx="11034836" cy="4547903"/>
          </a:xfrm>
        </p:spPr>
        <p:txBody>
          <a:bodyPr/>
          <a:lstStyle/>
          <a:p>
            <a:endParaRPr lang="sv-SE" dirty="0"/>
          </a:p>
          <a:p>
            <a:pPr marL="342900" indent="-342900">
              <a:buFont typeface="Arial" panose="020B0604020202020204" pitchFamily="34" charset="0"/>
              <a:buChar char="•"/>
            </a:pPr>
            <a:r>
              <a:rPr lang="sv-SE" sz="3200" b="1" dirty="0"/>
              <a:t>Begränsningar i den fysiska miljön</a:t>
            </a:r>
          </a:p>
          <a:p>
            <a:pPr marL="342900" indent="-342900">
              <a:buFont typeface="Arial" panose="020B0604020202020204" pitchFamily="34" charset="0"/>
              <a:buChar char="•"/>
            </a:pPr>
            <a:r>
              <a:rPr lang="sv-SE" sz="3200" b="1" dirty="0"/>
              <a:t>Begränsningar i den </a:t>
            </a:r>
            <a:endParaRPr lang="sv-SE" sz="3200" b="1" dirty="0" smtClean="0"/>
          </a:p>
          <a:p>
            <a:r>
              <a:rPr lang="sv-SE" sz="3200" b="1" dirty="0" smtClean="0"/>
              <a:t>    psykosociala miljön</a:t>
            </a:r>
            <a:endParaRPr lang="sv-SE" sz="3200" b="1" dirty="0"/>
          </a:p>
          <a:p>
            <a:pPr marL="342900" indent="-342900">
              <a:buFont typeface="Arial" panose="020B0604020202020204" pitchFamily="34" charset="0"/>
              <a:buChar char="•"/>
            </a:pPr>
            <a:r>
              <a:rPr lang="sv-SE" sz="3200" b="1" dirty="0"/>
              <a:t>Tillgång till fritidsaktiviteter </a:t>
            </a:r>
          </a:p>
          <a:p>
            <a:endParaRPr lang="sv-SE" sz="2800" b="1" dirty="0"/>
          </a:p>
        </p:txBody>
      </p:sp>
      <p:sp>
        <p:nvSpPr>
          <p:cNvPr id="4" name="Rubrik 3"/>
          <p:cNvSpPr>
            <a:spLocks noGrp="1"/>
          </p:cNvSpPr>
          <p:nvPr>
            <p:ph type="title"/>
          </p:nvPr>
        </p:nvSpPr>
        <p:spPr/>
        <p:txBody>
          <a:bodyPr/>
          <a:lstStyle/>
          <a:p>
            <a:r>
              <a:rPr lang="sv-SE" dirty="0"/>
              <a:t>Barns rätt till lek, vila och fritid</a:t>
            </a:r>
          </a:p>
        </p:txBody>
      </p:sp>
      <p:pic>
        <p:nvPicPr>
          <p:cNvPr id="5" name="Platshållare för innehåll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582" y="2362673"/>
            <a:ext cx="4521482" cy="3391111"/>
          </a:xfrm>
          <a:prstGeom prst="rect">
            <a:avLst/>
          </a:prstGeom>
        </p:spPr>
      </p:pic>
    </p:spTree>
    <p:extLst>
      <p:ext uri="{BB962C8B-B14F-4D97-AF65-F5344CB8AC3E}">
        <p14:creationId xmlns:p14="http://schemas.microsoft.com/office/powerpoint/2010/main" val="218021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74863" y="1323111"/>
            <a:ext cx="11034836" cy="4547903"/>
          </a:xfrm>
        </p:spPr>
        <p:txBody>
          <a:bodyPr/>
          <a:lstStyle/>
          <a:p>
            <a:endParaRPr lang="sv-SE" sz="2800" b="1" dirty="0"/>
          </a:p>
          <a:p>
            <a:pPr marL="285750" indent="-285750">
              <a:buFont typeface="Arial" panose="020B0604020202020204" pitchFamily="34" charset="0"/>
              <a:buChar char="•"/>
            </a:pPr>
            <a:r>
              <a:rPr lang="sv-SE" sz="3200" b="1" dirty="0" smtClean="0"/>
              <a:t>Tillgång </a:t>
            </a:r>
            <a:r>
              <a:rPr lang="sv-SE" sz="3200" b="1" dirty="0"/>
              <a:t>till </a:t>
            </a:r>
            <a:r>
              <a:rPr lang="sv-SE" sz="3200" b="1" dirty="0" smtClean="0"/>
              <a:t>skola </a:t>
            </a:r>
            <a:endParaRPr lang="sv-SE" sz="3200" b="1" dirty="0"/>
          </a:p>
          <a:p>
            <a:pPr marL="285750" indent="-285750">
              <a:buFont typeface="Arial" panose="020B0604020202020204" pitchFamily="34" charset="0"/>
              <a:buChar char="•"/>
            </a:pPr>
            <a:r>
              <a:rPr lang="sv-SE" sz="3200" b="1" dirty="0"/>
              <a:t>Tillgång till </a:t>
            </a:r>
            <a:r>
              <a:rPr lang="sv-SE" sz="3200" b="1" dirty="0" smtClean="0"/>
              <a:t>barnomsorg</a:t>
            </a:r>
          </a:p>
          <a:p>
            <a:pPr marL="285750" indent="-285750">
              <a:buFont typeface="Arial" panose="020B0604020202020204" pitchFamily="34" charset="0"/>
              <a:buChar char="•"/>
            </a:pPr>
            <a:r>
              <a:rPr lang="sv-SE" sz="3200" b="1" dirty="0"/>
              <a:t>Trötthet</a:t>
            </a:r>
          </a:p>
          <a:p>
            <a:pPr marL="285750" indent="-285750">
              <a:buFont typeface="Arial" panose="020B0604020202020204" pitchFamily="34" charset="0"/>
              <a:buChar char="•"/>
            </a:pPr>
            <a:r>
              <a:rPr lang="sv-SE" sz="3200" b="1" dirty="0"/>
              <a:t>Påverkan på andra barn  </a:t>
            </a:r>
          </a:p>
        </p:txBody>
      </p:sp>
      <p:sp>
        <p:nvSpPr>
          <p:cNvPr id="4" name="Rubrik 3"/>
          <p:cNvSpPr>
            <a:spLocks noGrp="1"/>
          </p:cNvSpPr>
          <p:nvPr>
            <p:ph type="title"/>
          </p:nvPr>
        </p:nvSpPr>
        <p:spPr/>
        <p:txBody>
          <a:bodyPr/>
          <a:lstStyle/>
          <a:p>
            <a:r>
              <a:rPr lang="sv-SE" dirty="0"/>
              <a:t>Barns rätt till utbildning</a:t>
            </a:r>
          </a:p>
        </p:txBody>
      </p:sp>
      <p:pic>
        <p:nvPicPr>
          <p:cNvPr id="5" name="Platshållare för innehåll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939" y="1809848"/>
            <a:ext cx="5329238" cy="3001774"/>
          </a:xfrm>
          <a:prstGeom prst="rect">
            <a:avLst/>
          </a:prstGeom>
        </p:spPr>
      </p:pic>
    </p:spTree>
    <p:extLst>
      <p:ext uri="{BB962C8B-B14F-4D97-AF65-F5344CB8AC3E}">
        <p14:creationId xmlns:p14="http://schemas.microsoft.com/office/powerpoint/2010/main" val="13684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74863" y="1323111"/>
            <a:ext cx="11034836" cy="4547903"/>
          </a:xfrm>
        </p:spPr>
        <p:txBody>
          <a:bodyPr/>
          <a:lstStyle/>
          <a:p>
            <a:endParaRPr lang="sv-SE" dirty="0"/>
          </a:p>
          <a:p>
            <a:pPr marL="285750" indent="-285750">
              <a:buFont typeface="Arial" panose="020B0604020202020204" pitchFamily="34" charset="0"/>
              <a:buChar char="•"/>
            </a:pPr>
            <a:r>
              <a:rPr lang="sv-SE" sz="3200" b="1" dirty="0"/>
              <a:t>Barn och föräldrar </a:t>
            </a:r>
            <a:r>
              <a:rPr lang="sv-SE" sz="3200" b="1" dirty="0" smtClean="0"/>
              <a:t>efterfrågar </a:t>
            </a:r>
          </a:p>
          <a:p>
            <a:r>
              <a:rPr lang="sv-SE" sz="3200" b="1" dirty="0" smtClean="0"/>
              <a:t>   mer </a:t>
            </a:r>
            <a:r>
              <a:rPr lang="sv-SE" sz="3200" b="1" dirty="0"/>
              <a:t>stöd i en krissituation</a:t>
            </a:r>
          </a:p>
          <a:p>
            <a:pPr marL="285750" indent="-285750">
              <a:buFont typeface="Arial" panose="020B0604020202020204" pitchFamily="34" charset="0"/>
              <a:buChar char="•"/>
            </a:pPr>
            <a:r>
              <a:rPr lang="sv-SE" sz="3200" b="1" dirty="0"/>
              <a:t>Attityder mot föräldrar</a:t>
            </a:r>
          </a:p>
          <a:p>
            <a:endParaRPr lang="sv-SE" sz="2800" b="1" dirty="0"/>
          </a:p>
        </p:txBody>
      </p:sp>
      <p:sp>
        <p:nvSpPr>
          <p:cNvPr id="4" name="Rubrik 3"/>
          <p:cNvSpPr>
            <a:spLocks noGrp="1"/>
          </p:cNvSpPr>
          <p:nvPr>
            <p:ph type="title"/>
          </p:nvPr>
        </p:nvSpPr>
        <p:spPr/>
        <p:txBody>
          <a:bodyPr/>
          <a:lstStyle/>
          <a:p>
            <a:r>
              <a:rPr lang="sv-SE" dirty="0" smtClean="0"/>
              <a:t>Lyssna på familjerna</a:t>
            </a:r>
            <a:endParaRPr lang="sv-SE" dirty="0"/>
          </a:p>
        </p:txBody>
      </p:sp>
      <p:pic>
        <p:nvPicPr>
          <p:cNvPr id="6" name="Platshållare för innehåll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436" y="1369275"/>
            <a:ext cx="3479963" cy="4501739"/>
          </a:xfrm>
          <a:prstGeom prst="rect">
            <a:avLst/>
          </a:prstGeom>
        </p:spPr>
      </p:pic>
    </p:spTree>
    <p:extLst>
      <p:ext uri="{BB962C8B-B14F-4D97-AF65-F5344CB8AC3E}">
        <p14:creationId xmlns:p14="http://schemas.microsoft.com/office/powerpoint/2010/main" val="335396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74863" y="1323111"/>
            <a:ext cx="11034836" cy="4547903"/>
          </a:xfrm>
        </p:spPr>
        <p:txBody>
          <a:bodyPr/>
          <a:lstStyle/>
          <a:p>
            <a:pPr marL="285750" indent="-285750">
              <a:buFont typeface="Arial" panose="020B0604020202020204" pitchFamily="34" charset="0"/>
              <a:buChar char="•"/>
            </a:pPr>
            <a:endParaRPr lang="sv-SE" sz="2400" b="1" dirty="0" smtClean="0"/>
          </a:p>
          <a:p>
            <a:pPr marL="285750" indent="-285750">
              <a:buFont typeface="Arial" panose="020B0604020202020204" pitchFamily="34" charset="0"/>
              <a:buChar char="•"/>
            </a:pPr>
            <a:r>
              <a:rPr lang="sv-SE" sz="2400" b="1" dirty="0" smtClean="0"/>
              <a:t>Det </a:t>
            </a:r>
            <a:r>
              <a:rPr lang="sv-SE" sz="2400" b="1" dirty="0"/>
              <a:t>är kommunens ansvar att säkerställa att dess invånare har bostad. </a:t>
            </a:r>
          </a:p>
          <a:p>
            <a:pPr marL="285750" indent="-285750">
              <a:buFont typeface="Arial" panose="020B0604020202020204" pitchFamily="34" charset="0"/>
              <a:buChar char="•"/>
            </a:pPr>
            <a:r>
              <a:rPr lang="sv-SE" sz="2400" b="1" dirty="0"/>
              <a:t>Det är inte socialtjänstens ansvar att tillhandahålla bostäder. </a:t>
            </a:r>
          </a:p>
          <a:p>
            <a:pPr marL="285750" indent="-285750">
              <a:buFont typeface="Arial" panose="020B0604020202020204" pitchFamily="34" charset="0"/>
              <a:buChar char="•"/>
            </a:pPr>
            <a:r>
              <a:rPr lang="sv-SE" sz="2400" b="1" dirty="0"/>
              <a:t>Det är individens ansvar att ordna sitt boende och att söka bostad.</a:t>
            </a:r>
          </a:p>
          <a:p>
            <a:pPr marL="285750" indent="-285750">
              <a:buFont typeface="Arial" panose="020B0604020202020204" pitchFamily="34" charset="0"/>
              <a:buChar char="•"/>
            </a:pPr>
            <a:r>
              <a:rPr lang="sv-SE" sz="2400" b="1" dirty="0"/>
              <a:t>Socialtjänsten kan bistå under vissa särskilda omständigheter.</a:t>
            </a:r>
          </a:p>
          <a:p>
            <a:pPr marL="285750" indent="-285750">
              <a:buFont typeface="Arial" panose="020B0604020202020204" pitchFamily="34" charset="0"/>
              <a:buChar char="•"/>
            </a:pPr>
            <a:r>
              <a:rPr lang="sv-SE" sz="2400" b="1" dirty="0"/>
              <a:t>Om en familj anses vara akut hemlös är det kommunens ansvar att tillhandahålla ett </a:t>
            </a:r>
            <a:r>
              <a:rPr lang="sv-SE" sz="2400" b="1" dirty="0" smtClean="0"/>
              <a:t>tillfälligt </a:t>
            </a:r>
            <a:r>
              <a:rPr lang="sv-SE" sz="2400" b="1" dirty="0"/>
              <a:t>boende. </a:t>
            </a:r>
          </a:p>
          <a:p>
            <a:pPr marL="285750" indent="-285750">
              <a:buFont typeface="Arial" panose="020B0604020202020204" pitchFamily="34" charset="0"/>
              <a:buChar char="•"/>
            </a:pPr>
            <a:r>
              <a:rPr lang="sv-SE" sz="2400" b="1" dirty="0"/>
              <a:t>Vilka instanser och aktörer har samhälleligt och moraliskt ansvar för att det finns </a:t>
            </a:r>
            <a:r>
              <a:rPr lang="sv-SE" sz="2400" b="1" dirty="0" smtClean="0"/>
              <a:t>bostäder </a:t>
            </a:r>
            <a:r>
              <a:rPr lang="sv-SE" sz="2400" b="1" dirty="0"/>
              <a:t>åt alla?</a:t>
            </a:r>
          </a:p>
        </p:txBody>
      </p:sp>
      <p:sp>
        <p:nvSpPr>
          <p:cNvPr id="4" name="Rubrik 3"/>
          <p:cNvSpPr>
            <a:spLocks noGrp="1"/>
          </p:cNvSpPr>
          <p:nvPr>
            <p:ph type="title"/>
          </p:nvPr>
        </p:nvSpPr>
        <p:spPr/>
        <p:txBody>
          <a:bodyPr/>
          <a:lstStyle/>
          <a:p>
            <a:r>
              <a:rPr lang="sv-SE" dirty="0"/>
              <a:t>Vem är ansvarig? </a:t>
            </a:r>
          </a:p>
        </p:txBody>
      </p:sp>
    </p:spTree>
    <p:extLst>
      <p:ext uri="{BB962C8B-B14F-4D97-AF65-F5344CB8AC3E}">
        <p14:creationId xmlns:p14="http://schemas.microsoft.com/office/powerpoint/2010/main" val="120132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51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en-US" dirty="0"/>
          </a:p>
        </p:txBody>
      </p:sp>
      <p:sp>
        <p:nvSpPr>
          <p:cNvPr id="3" name="Platshållare för sidfot 2"/>
          <p:cNvSpPr>
            <a:spLocks noGrp="1"/>
          </p:cNvSpPr>
          <p:nvPr>
            <p:ph type="ftr" sz="quarter" idx="11"/>
          </p:nvPr>
        </p:nvSpPr>
        <p:spPr/>
        <p:txBody>
          <a:bodyPr/>
          <a:lstStyle/>
          <a:p>
            <a:r>
              <a:rPr lang="sv-SE" dirty="0" smtClean="0"/>
              <a:t>. </a:t>
            </a:r>
            <a:endParaRPr lang="en-US" dirty="0"/>
          </a:p>
        </p:txBody>
      </p:sp>
      <p:sp>
        <p:nvSpPr>
          <p:cNvPr id="5" name="Rubrik 4"/>
          <p:cNvSpPr>
            <a:spLocks noGrp="1"/>
          </p:cNvSpPr>
          <p:nvPr>
            <p:ph type="title"/>
          </p:nvPr>
        </p:nvSpPr>
        <p:spPr/>
        <p:txBody>
          <a:bodyPr/>
          <a:lstStyle/>
          <a:p>
            <a:r>
              <a:rPr lang="sv-SE" dirty="0" smtClean="0"/>
              <a:t>Tillvägagångssätt</a:t>
            </a:r>
            <a:endParaRPr lang="sv-SE" dirty="0"/>
          </a:p>
        </p:txBody>
      </p:sp>
      <p:sp>
        <p:nvSpPr>
          <p:cNvPr id="6" name="Platshållare för text 5"/>
          <p:cNvSpPr>
            <a:spLocks noGrp="1"/>
          </p:cNvSpPr>
          <p:nvPr>
            <p:ph type="body" idx="1"/>
          </p:nvPr>
        </p:nvSpPr>
        <p:spPr>
          <a:xfrm>
            <a:off x="7294356" y="1874066"/>
            <a:ext cx="4324027" cy="3205817"/>
          </a:xfrm>
        </p:spPr>
        <p:txBody>
          <a:bodyPr>
            <a:normAutofit/>
          </a:bodyPr>
          <a:lstStyle/>
          <a:p>
            <a:pPr marL="171450" indent="-171450">
              <a:buFontTx/>
              <a:buChar char="-"/>
            </a:pPr>
            <a:endParaRPr lang="sv-SE" sz="2000" dirty="0"/>
          </a:p>
          <a:p>
            <a:pPr marL="285750" indent="-285750">
              <a:buFont typeface="Arial" panose="020B0604020202020204" pitchFamily="34" charset="0"/>
              <a:buChar char="•"/>
            </a:pPr>
            <a:r>
              <a:rPr lang="sv-SE" sz="2000" dirty="0" smtClean="0">
                <a:solidFill>
                  <a:schemeClr val="bg1"/>
                </a:solidFill>
              </a:rPr>
              <a:t>Intervjuer och fokusgrupper med barn, föräldrar och professionella</a:t>
            </a:r>
            <a:endParaRPr lang="sv-SE" sz="2000" dirty="0">
              <a:solidFill>
                <a:schemeClr val="bg1"/>
              </a:solidFill>
            </a:endParaRPr>
          </a:p>
          <a:p>
            <a:pPr marL="285750" indent="-285750">
              <a:buFont typeface="Arial" panose="020B0604020202020204" pitchFamily="34" charset="0"/>
              <a:buChar char="•"/>
            </a:pPr>
            <a:endParaRPr lang="sv-SE" sz="2000" dirty="0" smtClean="0">
              <a:solidFill>
                <a:schemeClr val="bg1"/>
              </a:solidFill>
            </a:endParaRPr>
          </a:p>
          <a:p>
            <a:pPr marL="285750" indent="-285750">
              <a:buFont typeface="Arial" panose="020B0604020202020204" pitchFamily="34" charset="0"/>
              <a:buChar char="•"/>
            </a:pPr>
            <a:r>
              <a:rPr lang="sv-SE" sz="2000" dirty="0" smtClean="0">
                <a:solidFill>
                  <a:schemeClr val="bg1"/>
                </a:solidFill>
              </a:rPr>
              <a:t>Enkät till kommuner</a:t>
            </a:r>
          </a:p>
          <a:p>
            <a:pPr marL="285750" indent="-285750">
              <a:buFont typeface="Arial" panose="020B0604020202020204" pitchFamily="34" charset="0"/>
              <a:buChar char="•"/>
            </a:pPr>
            <a:endParaRPr lang="sv-SE" sz="2000" dirty="0">
              <a:solidFill>
                <a:schemeClr val="bg1"/>
              </a:solidFill>
            </a:endParaRPr>
          </a:p>
          <a:p>
            <a:pPr marL="285750" indent="-285750">
              <a:buFont typeface="Arial" panose="020B0604020202020204" pitchFamily="34" charset="0"/>
              <a:buChar char="•"/>
            </a:pPr>
            <a:r>
              <a:rPr lang="sv-SE" sz="2000" dirty="0" smtClean="0">
                <a:solidFill>
                  <a:schemeClr val="bg1"/>
                </a:solidFill>
              </a:rPr>
              <a:t>Materialgranskning</a:t>
            </a:r>
          </a:p>
          <a:p>
            <a:pPr marL="285750" indent="-285750">
              <a:buFont typeface="Arial" panose="020B0604020202020204" pitchFamily="34" charset="0"/>
              <a:buChar char="•"/>
            </a:pPr>
            <a:endParaRPr lang="sv-SE" sz="2000" dirty="0" smtClean="0">
              <a:solidFill>
                <a:schemeClr val="bg1"/>
              </a:solidFill>
            </a:endParaRPr>
          </a:p>
          <a:p>
            <a:pPr marL="285750" indent="-285750">
              <a:buFont typeface="Arial" panose="020B0604020202020204" pitchFamily="34" charset="0"/>
              <a:buChar char="•"/>
            </a:pPr>
            <a:endParaRPr lang="sv-SE" sz="2000" dirty="0" smtClean="0">
              <a:solidFill>
                <a:schemeClr val="bg1"/>
              </a:solidFill>
            </a:endParaRPr>
          </a:p>
        </p:txBody>
      </p:sp>
      <p:pic>
        <p:nvPicPr>
          <p:cNvPr id="8" name="Platshållare för bild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001" b="19001"/>
          <a:stretch>
            <a:fillRect/>
          </a:stretch>
        </p:blipFill>
        <p:spPr>
          <a:xfrm>
            <a:off x="212436" y="155738"/>
            <a:ext cx="5627232" cy="5985852"/>
          </a:xfrm>
        </p:spPr>
      </p:pic>
    </p:spTree>
    <p:extLst>
      <p:ext uri="{BB962C8B-B14F-4D97-AF65-F5344CB8AC3E}">
        <p14:creationId xmlns:p14="http://schemas.microsoft.com/office/powerpoint/2010/main" val="168966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Barnets rätt till </a:t>
            </a:r>
            <a:r>
              <a:rPr lang="sv-SE" b="1" dirty="0" smtClean="0"/>
              <a:t>bostad enligt Barnkonventionen </a:t>
            </a:r>
            <a:endParaRPr lang="sv-SE" dirty="0"/>
          </a:p>
        </p:txBody>
      </p:sp>
      <p:sp>
        <p:nvSpPr>
          <p:cNvPr id="3" name="Platshållare för innehåll 2"/>
          <p:cNvSpPr>
            <a:spLocks noGrp="1"/>
          </p:cNvSpPr>
          <p:nvPr>
            <p:ph idx="1"/>
          </p:nvPr>
        </p:nvSpPr>
        <p:spPr>
          <a:xfrm>
            <a:off x="2209800" y="1488831"/>
            <a:ext cx="7772400" cy="4443045"/>
          </a:xfrm>
        </p:spPr>
        <p:txBody>
          <a:bodyPr/>
          <a:lstStyle/>
          <a:p>
            <a:r>
              <a:rPr lang="sv-SE" sz="3200" i="1" dirty="0"/>
              <a:t>Konventionsstaterna skall i enlighet med nationella förhållanden och inom ramen för sina resurser vidta lämpliga åtgärder för att bistå föräldrar och andra som är ansvariga för barnet att genomföra denna rätt och skall vid behov tillhandahålla materiellt bistånd och utarbeta stödprogram, särskilt i frågan om mat, kläder och bostäder. </a:t>
            </a:r>
          </a:p>
          <a:p>
            <a:endParaRPr lang="sv-SE" i="1" dirty="0"/>
          </a:p>
          <a:p>
            <a:r>
              <a:rPr lang="sv-SE" i="1" dirty="0"/>
              <a:t>Artikel 27 FN:s konvention om Barnets </a:t>
            </a:r>
            <a:r>
              <a:rPr lang="sv-SE" i="1" dirty="0" smtClean="0"/>
              <a:t>Rättigheter</a:t>
            </a:r>
            <a:endParaRPr lang="sv-SE" i="1" dirty="0"/>
          </a:p>
        </p:txBody>
      </p:sp>
    </p:spTree>
    <p:extLst>
      <p:ext uri="{BB962C8B-B14F-4D97-AF65-F5344CB8AC3E}">
        <p14:creationId xmlns:p14="http://schemas.microsoft.com/office/powerpoint/2010/main" val="298377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Barnets rätt till </a:t>
            </a:r>
            <a:r>
              <a:rPr lang="sv-SE" b="1" dirty="0" smtClean="0"/>
              <a:t>bostad enligt Socialtjänstlagen </a:t>
            </a:r>
            <a:endParaRPr lang="sv-SE" dirty="0"/>
          </a:p>
        </p:txBody>
      </p:sp>
      <p:sp>
        <p:nvSpPr>
          <p:cNvPr id="3" name="Platshållare för innehåll 2"/>
          <p:cNvSpPr>
            <a:spLocks noGrp="1"/>
          </p:cNvSpPr>
          <p:nvPr>
            <p:ph idx="1"/>
          </p:nvPr>
        </p:nvSpPr>
        <p:spPr>
          <a:xfrm>
            <a:off x="1925781" y="1787236"/>
            <a:ext cx="8769927" cy="4308764"/>
          </a:xfrm>
        </p:spPr>
        <p:txBody>
          <a:bodyPr/>
          <a:lstStyle/>
          <a:p>
            <a:pPr algn="just"/>
            <a:r>
              <a:rPr lang="sv-SE" sz="3200" i="1" dirty="0"/>
              <a:t>För att få rätt till bistånd krävs enligt 4 kap. 1 § </a:t>
            </a:r>
            <a:r>
              <a:rPr lang="sv-SE" sz="3200" i="1" dirty="0" smtClean="0"/>
              <a:t>Socialtjänstlagen (2001</a:t>
            </a:r>
            <a:r>
              <a:rPr lang="sv-SE" sz="3200" i="1" dirty="0"/>
              <a:t>: 453) </a:t>
            </a:r>
            <a:r>
              <a:rPr lang="sv-SE" sz="3200" i="1" dirty="0" err="1"/>
              <a:t>SoL</a:t>
            </a:r>
            <a:r>
              <a:rPr lang="sv-SE" sz="3200" i="1" dirty="0"/>
              <a:t> att den sökande inte själv kan </a:t>
            </a:r>
            <a:r>
              <a:rPr lang="sv-SE" sz="3200" i="1" dirty="0" smtClean="0"/>
              <a:t>tillgodose sina behov eller </a:t>
            </a:r>
            <a:r>
              <a:rPr lang="sv-SE" sz="3200" i="1" dirty="0"/>
              <a:t>kan få dem tillgodosedda på annat sätt. Den enskilde ska </a:t>
            </a:r>
            <a:r>
              <a:rPr lang="sv-SE" sz="3200" i="1" dirty="0" smtClean="0"/>
              <a:t>genom biståndet </a:t>
            </a:r>
            <a:r>
              <a:rPr lang="sv-SE" sz="3200" i="1" dirty="0"/>
              <a:t>tillförsäkras en skälig levnadsnivå och stödet ska utformas </a:t>
            </a:r>
            <a:r>
              <a:rPr lang="sv-SE" sz="3200" i="1" dirty="0" smtClean="0"/>
              <a:t>så att </a:t>
            </a:r>
            <a:r>
              <a:rPr lang="sv-SE" sz="3200" i="1" dirty="0"/>
              <a:t>det stärker den enskildes möjligheter att leva ett självständigt liv.</a:t>
            </a:r>
          </a:p>
        </p:txBody>
      </p:sp>
    </p:spTree>
    <p:extLst>
      <p:ext uri="{BB962C8B-B14F-4D97-AF65-F5344CB8AC3E}">
        <p14:creationId xmlns:p14="http://schemas.microsoft.com/office/powerpoint/2010/main" val="54398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Barnets bästa</a:t>
            </a:r>
            <a:endParaRPr lang="sv-SE" dirty="0"/>
          </a:p>
        </p:txBody>
      </p:sp>
      <p:sp>
        <p:nvSpPr>
          <p:cNvPr id="3" name="Platshållare för innehåll 2"/>
          <p:cNvSpPr>
            <a:spLocks noGrp="1"/>
          </p:cNvSpPr>
          <p:nvPr>
            <p:ph idx="1"/>
          </p:nvPr>
        </p:nvSpPr>
        <p:spPr>
          <a:xfrm>
            <a:off x="1884218" y="1427018"/>
            <a:ext cx="9261764" cy="4779818"/>
          </a:xfrm>
        </p:spPr>
        <p:txBody>
          <a:bodyPr/>
          <a:lstStyle/>
          <a:p>
            <a:r>
              <a:rPr lang="sv-SE" sz="3200" i="1" dirty="0" smtClean="0"/>
              <a:t>”</a:t>
            </a:r>
            <a:r>
              <a:rPr lang="sv-SE" sz="2400" i="1" dirty="0" smtClean="0"/>
              <a:t>Det </a:t>
            </a:r>
            <a:r>
              <a:rPr lang="sv-SE" sz="2400" i="1" dirty="0"/>
              <a:t>var en trea, ägaren hade flyttat till England, det var en man som bodde i ett rum och hade ansvar för att hyra ut de andra rummen. Min son och jag bodde i ett rum och ett par i ett annat. Det var jobbigt med så många främmande människor i samma lägenhet, speciellt för min son. Men så kom ägaren från England för han hade fått ett brev från Svenska Bostäder. De hade kommit på att han hyrde ut svart och hotade med vräkning. Då blev det akut, vi var tvungna att flytta igen. Då var vi desperata och flyttade till en familj som bodde i en trea. Dom var redan fem vuxna och tre barn i lägenheten och hyrde ut klädkammaren till oss. Vi betalade 3 000 kr i månaden för en klädkammare!”</a:t>
            </a:r>
            <a:endParaRPr lang="sv-SE" sz="2400" dirty="0"/>
          </a:p>
          <a:p>
            <a:endParaRPr lang="sv-SE" sz="3200" dirty="0"/>
          </a:p>
        </p:txBody>
      </p:sp>
    </p:spTree>
    <p:extLst>
      <p:ext uri="{BB962C8B-B14F-4D97-AF65-F5344CB8AC3E}">
        <p14:creationId xmlns:p14="http://schemas.microsoft.com/office/powerpoint/2010/main" val="29270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09800" y="2636912"/>
            <a:ext cx="7772400" cy="1296144"/>
          </a:xfrm>
        </p:spPr>
        <p:txBody>
          <a:bodyPr/>
          <a:lstStyle/>
          <a:p>
            <a:pPr algn="ctr"/>
            <a:r>
              <a:rPr lang="sv-SE" sz="4400" b="1" dirty="0">
                <a:solidFill>
                  <a:schemeClr val="tx1"/>
                </a:solidFill>
              </a:rPr>
              <a:t>Vem räknas som hemlös? </a:t>
            </a:r>
          </a:p>
        </p:txBody>
      </p:sp>
      <p:sp>
        <p:nvSpPr>
          <p:cNvPr id="3" name="Platshållare för innehåll 2"/>
          <p:cNvSpPr>
            <a:spLocks noGrp="1"/>
          </p:cNvSpPr>
          <p:nvPr>
            <p:ph idx="1"/>
          </p:nvPr>
        </p:nvSpPr>
        <p:spPr>
          <a:xfrm>
            <a:off x="2209800" y="4119418"/>
            <a:ext cx="7772400" cy="1976582"/>
          </a:xfrm>
        </p:spPr>
        <p:txBody>
          <a:bodyPr/>
          <a:lstStyle/>
          <a:p>
            <a:endParaRPr lang="sv-SE" b="1" dirty="0" smtClean="0"/>
          </a:p>
          <a:p>
            <a:endParaRPr lang="sv-SE" b="1" dirty="0" smtClean="0"/>
          </a:p>
          <a:p>
            <a:endParaRPr lang="sv-SE" b="1" dirty="0" smtClean="0"/>
          </a:p>
        </p:txBody>
      </p:sp>
    </p:spTree>
    <p:extLst>
      <p:ext uri="{BB962C8B-B14F-4D97-AF65-F5344CB8AC3E}">
        <p14:creationId xmlns:p14="http://schemas.microsoft.com/office/powerpoint/2010/main" val="205724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Definitioner på hemlöshet</a:t>
            </a:r>
            <a:endParaRPr lang="sv-SE" dirty="0"/>
          </a:p>
        </p:txBody>
      </p:sp>
      <p:sp>
        <p:nvSpPr>
          <p:cNvPr id="3" name="Platshållare för innehåll 2"/>
          <p:cNvSpPr>
            <a:spLocks noGrp="1"/>
          </p:cNvSpPr>
          <p:nvPr>
            <p:ph idx="1"/>
          </p:nvPr>
        </p:nvSpPr>
        <p:spPr>
          <a:xfrm>
            <a:off x="2209800" y="1772816"/>
            <a:ext cx="7772400" cy="4323184"/>
          </a:xfrm>
        </p:spPr>
        <p:txBody>
          <a:bodyPr/>
          <a:lstStyle/>
          <a:p>
            <a:r>
              <a:rPr lang="sv-SE" sz="3200" b="1" dirty="0" smtClean="0"/>
              <a:t>Socialstyrelsen definitioner 2011:</a:t>
            </a:r>
            <a:endParaRPr lang="sv-SE" sz="3200" dirty="0" smtClean="0"/>
          </a:p>
          <a:p>
            <a:pPr marL="457200" indent="-457200">
              <a:buFont typeface="Arial" panose="020B0604020202020204" pitchFamily="34" charset="0"/>
              <a:buChar char="•"/>
            </a:pPr>
            <a:r>
              <a:rPr lang="sv-SE" sz="3200" dirty="0" smtClean="0"/>
              <a:t>Akut </a:t>
            </a:r>
            <a:r>
              <a:rPr lang="sv-SE" sz="3200" dirty="0"/>
              <a:t>hemlöshet </a:t>
            </a:r>
            <a:endParaRPr lang="sv-SE" sz="3200" dirty="0" smtClean="0"/>
          </a:p>
          <a:p>
            <a:pPr marL="457200" indent="-457200">
              <a:buFont typeface="Arial" panose="020B0604020202020204" pitchFamily="34" charset="0"/>
              <a:buChar char="•"/>
            </a:pPr>
            <a:r>
              <a:rPr lang="sv-SE" sz="3200" dirty="0" smtClean="0"/>
              <a:t>Institutionsvistelse </a:t>
            </a:r>
            <a:r>
              <a:rPr lang="sv-SE" sz="3200" dirty="0"/>
              <a:t>och kategoriboende </a:t>
            </a:r>
            <a:endParaRPr lang="sv-SE" sz="3200" dirty="0" smtClean="0"/>
          </a:p>
          <a:p>
            <a:pPr marL="457200" indent="-457200">
              <a:buFont typeface="Arial" panose="020B0604020202020204" pitchFamily="34" charset="0"/>
              <a:buChar char="•"/>
            </a:pPr>
            <a:r>
              <a:rPr lang="sv-SE" sz="3200" dirty="0" smtClean="0"/>
              <a:t>Långsiktiga boendelösningar</a:t>
            </a:r>
            <a:endParaRPr lang="sv-SE" sz="3200" dirty="0"/>
          </a:p>
          <a:p>
            <a:pPr marL="457200" indent="-457200">
              <a:buFont typeface="Arial" panose="020B0604020202020204" pitchFamily="34" charset="0"/>
              <a:buChar char="•"/>
            </a:pPr>
            <a:r>
              <a:rPr lang="sv-SE" sz="3200" dirty="0"/>
              <a:t>Eget ordnat kortsiktigt </a:t>
            </a:r>
            <a:r>
              <a:rPr lang="sv-SE" sz="3200" dirty="0" smtClean="0"/>
              <a:t>boende</a:t>
            </a:r>
            <a:endParaRPr lang="sv-SE" sz="3200" dirty="0"/>
          </a:p>
          <a:p>
            <a:pPr marL="457200" indent="-457200">
              <a:buFont typeface="Arial" panose="020B0604020202020204" pitchFamily="34" charset="0"/>
              <a:buChar char="•"/>
            </a:pPr>
            <a:r>
              <a:rPr lang="sv-SE" sz="3200" dirty="0"/>
              <a:t>Annan eller okänd boendesituation </a:t>
            </a:r>
          </a:p>
          <a:p>
            <a:endParaRPr lang="sv-SE" sz="3200" dirty="0"/>
          </a:p>
        </p:txBody>
      </p:sp>
    </p:spTree>
    <p:extLst>
      <p:ext uri="{BB962C8B-B14F-4D97-AF65-F5344CB8AC3E}">
        <p14:creationId xmlns:p14="http://schemas.microsoft.com/office/powerpoint/2010/main" val="363756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Trångboddhet</a:t>
            </a:r>
            <a:endParaRPr lang="sv-SE" dirty="0"/>
          </a:p>
        </p:txBody>
      </p:sp>
      <p:sp>
        <p:nvSpPr>
          <p:cNvPr id="3" name="Platshållare för innehåll 2"/>
          <p:cNvSpPr>
            <a:spLocks noGrp="1"/>
          </p:cNvSpPr>
          <p:nvPr>
            <p:ph idx="1"/>
          </p:nvPr>
        </p:nvSpPr>
        <p:spPr>
          <a:xfrm>
            <a:off x="2209800" y="2286000"/>
            <a:ext cx="7772400" cy="3810000"/>
          </a:xfrm>
        </p:spPr>
        <p:txBody>
          <a:bodyPr/>
          <a:lstStyle/>
          <a:p>
            <a:r>
              <a:rPr lang="sv-SE" sz="3200" dirty="0"/>
              <a:t>Extrem trångboddhet definieras som minst tre personer på högst 40 kvadratmeter, minst fyra på högst 60 kvadratmeter eller minst fem på högst 80 kvadratmeter.</a:t>
            </a:r>
          </a:p>
          <a:p>
            <a:endParaRPr lang="sv-SE" dirty="0" smtClean="0"/>
          </a:p>
          <a:p>
            <a:endParaRPr lang="sv-SE" dirty="0">
              <a:solidFill>
                <a:srgbClr val="00B050"/>
              </a:solidFill>
            </a:endParaRPr>
          </a:p>
        </p:txBody>
      </p:sp>
    </p:spTree>
    <p:extLst>
      <p:ext uri="{BB962C8B-B14F-4D97-AF65-F5344CB8AC3E}">
        <p14:creationId xmlns:p14="http://schemas.microsoft.com/office/powerpoint/2010/main" val="163812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ädda Barnen mallsidor">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extLst>
    <a:ext uri="{05A4C25C-085E-4340-85A3-A5531E510DB2}">
      <thm15:themeFamily xmlns:thm15="http://schemas.microsoft.com/office/thememl/2012/main" name="Radda_Barnen_mall.potx" id="{FFE1A6B3-7B92-4FA2-A819-6A2B5A2B4B5B}" vid="{08DE2507-03E6-484E-8185-8D6B18E182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446DBBBD2D0C4286DF22F1DA1F650F" ma:contentTypeVersion="1" ma:contentTypeDescription="Create a new document." ma:contentTypeScope="" ma:versionID="f2a5b14710f993a204aaa32e04058de0">
  <xsd:schema xmlns:xsd="http://www.w3.org/2001/XMLSchema" xmlns:xs="http://www.w3.org/2001/XMLSchema" xmlns:p="http://schemas.microsoft.com/office/2006/metadata/properties" xmlns:ns2="f271e05d-d410-45bb-87dd-b2ae6a154541" targetNamespace="http://schemas.microsoft.com/office/2006/metadata/properties" ma:root="true" ma:fieldsID="5778e0ffd54aef1001b4a6dcfbf85c88" ns2:_="">
    <xsd:import namespace="f271e05d-d410-45bb-87dd-b2ae6a154541"/>
    <xsd:element name="properties">
      <xsd:complexType>
        <xsd:sequence>
          <xsd:element name="documentManagement">
            <xsd:complexType>
              <xsd:all>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1e05d-d410-45bb-87dd-b2ae6a154541" elementFormDefault="qualified">
    <xsd:import namespace="http://schemas.microsoft.com/office/2006/documentManagement/types"/>
    <xsd:import namespace="http://schemas.microsoft.com/office/infopath/2007/PartnerControls"/>
    <xsd:element name="Order0" ma:index="8" nillable="true" ma:displayName="Order"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rder0 xmlns="f271e05d-d410-45bb-87dd-b2ae6a154541" xsi:nil="true"/>
  </documentManagement>
</p:properties>
</file>

<file path=customXml/itemProps1.xml><?xml version="1.0" encoding="utf-8"?>
<ds:datastoreItem xmlns:ds="http://schemas.openxmlformats.org/officeDocument/2006/customXml" ds:itemID="{A7654786-52D6-4F9A-A24C-CE49F662D18D}">
  <ds:schemaRefs>
    <ds:schemaRef ds:uri="http://schemas.microsoft.com/sharepoint/v3/contenttype/forms"/>
  </ds:schemaRefs>
</ds:datastoreItem>
</file>

<file path=customXml/itemProps2.xml><?xml version="1.0" encoding="utf-8"?>
<ds:datastoreItem xmlns:ds="http://schemas.openxmlformats.org/officeDocument/2006/customXml" ds:itemID="{DBA282C1-2155-48F4-9ADA-9A10B128C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1e05d-d410-45bb-87dd-b2ae6a154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937998-E2D0-4E83-BAF5-10CD0697E6A5}">
  <ds:schemaRefs>
    <ds:schemaRef ds:uri="http://purl.org/dc/elements/1.1/"/>
    <ds:schemaRef ds:uri="http://schemas.microsoft.com/office/2006/metadata/properties"/>
    <ds:schemaRef ds:uri="f271e05d-d410-45bb-87dd-b2ae6a15454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Rädda_Barnen_mall</Template>
  <TotalTime>13782</TotalTime>
  <Words>2443</Words>
  <Application>Microsoft Office PowerPoint</Application>
  <PresentationFormat>Bredbild</PresentationFormat>
  <Paragraphs>252</Paragraphs>
  <Slides>26</Slides>
  <Notes>25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26</vt:i4>
      </vt:variant>
    </vt:vector>
  </HeadingPairs>
  <TitlesOfParts>
    <vt:vector size="35" baseType="lpstr">
      <vt:lpstr>Arial</vt:lpstr>
      <vt:lpstr>Calibri</vt:lpstr>
      <vt:lpstr>Gill Sans Infant MT</vt:lpstr>
      <vt:lpstr>Gill Sans Infant Std</vt:lpstr>
      <vt:lpstr>Gill Sans MT</vt:lpstr>
      <vt:lpstr>Times New Roman</vt:lpstr>
      <vt:lpstr>Trade Gothic LT Com Cn</vt:lpstr>
      <vt:lpstr>TradeGothic LT CondEighteen</vt:lpstr>
      <vt:lpstr>Rädda Barnen mallsidor</vt:lpstr>
      <vt:lpstr>PowerPoint-presentation</vt:lpstr>
      <vt:lpstr>En plats att kalla hemma -barnfamiljer i bostadskrisens skugga</vt:lpstr>
      <vt:lpstr>Tillvägagångssätt</vt:lpstr>
      <vt:lpstr>Barnets rätt till bostad enligt Barnkonventionen </vt:lpstr>
      <vt:lpstr>Barnets rätt till bostad enligt Socialtjänstlagen </vt:lpstr>
      <vt:lpstr>Barnets bästa</vt:lpstr>
      <vt:lpstr>Vem räknas som hemlös? </vt:lpstr>
      <vt:lpstr>Definitioner på hemlöshet</vt:lpstr>
      <vt:lpstr>Trångboddhet</vt:lpstr>
      <vt:lpstr>PowerPoint-presentation</vt:lpstr>
      <vt:lpstr>PowerPoint-presentation</vt:lpstr>
      <vt:lpstr>Socialstyrelsens uppskattning</vt:lpstr>
      <vt:lpstr>Uppskattat antal barn i hemlöshet i storstäderna</vt:lpstr>
      <vt:lpstr>Kommunens ansvar enligt lag</vt:lpstr>
      <vt:lpstr>Kostnad för kommunenerna</vt:lpstr>
      <vt:lpstr>Barnrättskommittén</vt:lpstr>
      <vt:lpstr>Riskfaktorer för att barn ska drabbas av hemlöshet:</vt:lpstr>
      <vt:lpstr>Sambandet mellan fattigdom och hemlöshet</vt:lpstr>
      <vt:lpstr>Konskvenser av hemlöshet</vt:lpstr>
      <vt:lpstr>Barnets rätt enligt Barnkonventionen</vt:lpstr>
      <vt:lpstr>Barns rätt till hälsa </vt:lpstr>
      <vt:lpstr>Barns rätt till lek, vila och fritid</vt:lpstr>
      <vt:lpstr>Barns rätt till utbildning</vt:lpstr>
      <vt:lpstr>Lyssna på familjerna</vt:lpstr>
      <vt:lpstr>Vem är ansvarig? </vt:lpstr>
      <vt:lpstr>PowerPoint-presentation</vt:lpstr>
    </vt:vector>
  </TitlesOfParts>
  <Company>Rädda Barnen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Tove Samzelius</dc:creator>
  <cp:lastModifiedBy>Pohjola, Matti</cp:lastModifiedBy>
  <cp:revision>114</cp:revision>
  <cp:lastPrinted>2017-03-28T08:58:16Z</cp:lastPrinted>
  <dcterms:created xsi:type="dcterms:W3CDTF">2017-03-21T10:37:25Z</dcterms:created>
  <dcterms:modified xsi:type="dcterms:W3CDTF">2018-07-09T12:16:56Z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0x01010057446DBBBD2D0C4286DF22F1DA1F650F</vt:lpwstr>
  </property>
  <property fmtid="{D5CDD505-2E9C-101B-9397-08002B2CF9AE}" pid="3" name="_AdHocReviewCycleID">
    <vt:i4>-272634084</vt:i4>
  </property>
  <property fmtid="{D5CDD505-2E9C-101B-9397-08002B2CF9AE}" pid="4" name="_NewReviewCycle">
    <vt:lpwstr/>
  </property>
  <property fmtid="{D5CDD505-2E9C-101B-9397-08002B2CF9AE}" pid="5" name="_EmailSubject">
    <vt:lpwstr>Medlemsmaterial</vt:lpwstr>
  </property>
  <property fmtid="{D5CDD505-2E9C-101B-9397-08002B2CF9AE}" pid="6" name="_AuthorEmail">
    <vt:lpwstr>maria.soares.lindberg@rb.se</vt:lpwstr>
  </property>
  <property fmtid="{D5CDD505-2E9C-101B-9397-08002B2CF9AE}" pid="7" name="_AuthorEmailDisplayName">
    <vt:lpwstr>Soares Lindberg, Maria</vt:lpwstr>
  </property>
  <property fmtid="{D5CDD505-2E9C-101B-9397-08002B2CF9AE}" pid="8" name="_PreviousAdHocReviewCycleID">
    <vt:i4>-1204525051</vt:i4>
  </property>
</Properties>
</file>