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Lst>
  <p:notesMasterIdLst>
    <p:notesMasterId r:id="rId32"/>
  </p:notesMasterIdLst>
  <p:handoutMasterIdLst>
    <p:handoutMasterId r:id="rId33"/>
  </p:handoutMasterIdLst>
  <p:sldIdLst>
    <p:sldId id="370" r:id="rId5"/>
    <p:sldId id="382" r:id="rId6"/>
    <p:sldId id="266" r:id="rId7"/>
    <p:sldId id="376" r:id="rId8"/>
    <p:sldId id="316" r:id="rId9"/>
    <p:sldId id="330" r:id="rId10"/>
    <p:sldId id="384" r:id="rId11"/>
    <p:sldId id="371" r:id="rId12"/>
    <p:sldId id="337" r:id="rId13"/>
    <p:sldId id="385" r:id="rId14"/>
    <p:sldId id="381" r:id="rId15"/>
    <p:sldId id="386" r:id="rId16"/>
    <p:sldId id="338" r:id="rId17"/>
    <p:sldId id="372" r:id="rId18"/>
    <p:sldId id="333" r:id="rId19"/>
    <p:sldId id="387" r:id="rId20"/>
    <p:sldId id="390" r:id="rId21"/>
    <p:sldId id="388" r:id="rId22"/>
    <p:sldId id="373" r:id="rId23"/>
    <p:sldId id="332" r:id="rId24"/>
    <p:sldId id="377" r:id="rId25"/>
    <p:sldId id="324" r:id="rId26"/>
    <p:sldId id="379" r:id="rId27"/>
    <p:sldId id="378" r:id="rId28"/>
    <p:sldId id="380" r:id="rId29"/>
    <p:sldId id="323" r:id="rId30"/>
    <p:sldId id="320" r:id="rId31"/>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F369C-96F5-48E8-9F34-CE1269B37D84}" v="45" dt="2024-04-23T09:43:15.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74" autoAdjust="0"/>
    <p:restoredTop sz="50693" autoAdjust="0"/>
  </p:normalViewPr>
  <p:slideViewPr>
    <p:cSldViewPr snapToGrid="0">
      <p:cViewPr varScale="1">
        <p:scale>
          <a:sx n="30" d="100"/>
          <a:sy n="30" d="100"/>
        </p:scale>
        <p:origin x="1516" y="20"/>
      </p:cViewPr>
      <p:guideLst>
        <p:guide orient="horz" pos="2160"/>
        <p:guide pos="3863"/>
      </p:guideLst>
    </p:cSldViewPr>
  </p:slideViewPr>
  <p:notesTextViewPr>
    <p:cViewPr>
      <p:scale>
        <a:sx n="75" d="100"/>
        <a:sy n="7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utaleb Rosenlundh, Samira" userId="4696c8c2-ce5e-48d7-b539-d1df06673653" providerId="ADAL" clId="{02316C34-A2CF-4D72-B73E-079E35B19CEB}"/>
    <pc:docChg chg="mod delSld">
      <pc:chgData name="Abutaleb Rosenlundh, Samira" userId="4696c8c2-ce5e-48d7-b539-d1df06673653" providerId="ADAL" clId="{02316C34-A2CF-4D72-B73E-079E35B19CEB}" dt="2025-12-18T11:42:22.139" v="1" actId="47"/>
      <pc:docMkLst>
        <pc:docMk/>
      </pc:docMkLst>
      <pc:sldChg chg="del">
        <pc:chgData name="Abutaleb Rosenlundh, Samira" userId="4696c8c2-ce5e-48d7-b539-d1df06673653" providerId="ADAL" clId="{02316C34-A2CF-4D72-B73E-079E35B19CEB}" dt="2025-12-18T11:42:22.139" v="1" actId="47"/>
        <pc:sldMkLst>
          <pc:docMk/>
          <pc:sldMk cId="3113125771" sldId="3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845A3E-EABC-446E-9B74-8ED119FA11DA}" type="datetime1">
              <a:rPr lang="LID4096" smtClean="0"/>
              <a:t>12/18/2025</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148D8-FFA8-400B-BD77-E1BB9BEC5690}" type="datetime1">
              <a:rPr lang="LID4096" smtClean="0"/>
              <a:t>12/18/2025</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a:p>
            <a:r>
              <a:rPr lang="sv-SE" dirty="0"/>
              <a:t>Teman </a:t>
            </a:r>
          </a:p>
        </p:txBody>
      </p:sp>
      <p:sp>
        <p:nvSpPr>
          <p:cNvPr id="4" name="Platshållare för datum 3"/>
          <p:cNvSpPr>
            <a:spLocks noGrp="1"/>
          </p:cNvSpPr>
          <p:nvPr>
            <p:ph type="dt" idx="1"/>
          </p:nvPr>
        </p:nvSpPr>
        <p:spPr/>
        <p:txBody>
          <a:bodyPr/>
          <a:lstStyle/>
          <a:p>
            <a:fld id="{E1FBC629-8D75-4BD3-8365-A214470BDAEC}"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a:t>
            </a:fld>
            <a:endParaRPr lang="en-UK"/>
          </a:p>
        </p:txBody>
      </p:sp>
    </p:spTree>
    <p:extLst>
      <p:ext uri="{BB962C8B-B14F-4D97-AF65-F5344CB8AC3E}">
        <p14:creationId xmlns:p14="http://schemas.microsoft.com/office/powerpoint/2010/main" val="337403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08E2-59D4-4C07-7C7F-4C29DAE1933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CF4728-FB56-0B95-F86C-4D96A8E208C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499BA2E-0192-E83F-EB1E-19014BF2BE4E}"/>
              </a:ext>
            </a:extLst>
          </p:cNvPr>
          <p:cNvSpPr>
            <a:spLocks noGrp="1"/>
          </p:cNvSpPr>
          <p:nvPr>
            <p:ph type="body" idx="1"/>
          </p:nvPr>
        </p:nvSpPr>
        <p:spPr/>
        <p:txBody>
          <a:bodyPr/>
          <a:lstStyle/>
          <a:p>
            <a:pPr algn="l"/>
            <a:endParaRPr lang="sv-SE" dirty="0"/>
          </a:p>
        </p:txBody>
      </p:sp>
      <p:sp>
        <p:nvSpPr>
          <p:cNvPr id="4" name="Platshållare för datum 3">
            <a:extLst>
              <a:ext uri="{FF2B5EF4-FFF2-40B4-BE49-F238E27FC236}">
                <a16:creationId xmlns:a16="http://schemas.microsoft.com/office/drawing/2014/main" id="{975345DD-B6D5-BF1F-F8FE-4B24404398CE}"/>
              </a:ext>
            </a:extLst>
          </p:cNvPr>
          <p:cNvSpPr>
            <a:spLocks noGrp="1"/>
          </p:cNvSpPr>
          <p:nvPr>
            <p:ph type="dt" idx="1"/>
          </p:nvPr>
        </p:nvSpPr>
        <p:spPr/>
        <p:txBody>
          <a:bodyPr/>
          <a:lstStyle/>
          <a:p>
            <a:fld id="{965397B4-72AD-41F6-B7B8-774EDDD8CC92}" type="datetime1">
              <a:rPr lang="LID4096" smtClean="0"/>
              <a:t>12/18/2025</a:t>
            </a:fld>
            <a:endParaRPr lang="en-UK"/>
          </a:p>
        </p:txBody>
      </p:sp>
      <p:sp>
        <p:nvSpPr>
          <p:cNvPr id="5" name="Platshållare för bildnummer 4">
            <a:extLst>
              <a:ext uri="{FF2B5EF4-FFF2-40B4-BE49-F238E27FC236}">
                <a16:creationId xmlns:a16="http://schemas.microsoft.com/office/drawing/2014/main" id="{2E51D1D9-88F2-255A-5C6B-D9B643F0B1ED}"/>
              </a:ext>
            </a:extLst>
          </p:cNvPr>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92083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08E2-59D4-4C07-7C7F-4C29DAE1933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CF4728-FB56-0B95-F86C-4D96A8E208C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499BA2E-0192-E83F-EB1E-19014BF2BE4E}"/>
              </a:ext>
            </a:extLst>
          </p:cNvPr>
          <p:cNvSpPr>
            <a:spLocks noGrp="1"/>
          </p:cNvSpPr>
          <p:nvPr>
            <p:ph type="body" idx="1"/>
          </p:nvPr>
        </p:nvSpPr>
        <p:spPr/>
        <p:txBody>
          <a:bodyPr/>
          <a:lstStyle/>
          <a:p>
            <a:pPr algn="l"/>
            <a:endParaRPr lang="sv-SE" dirty="0"/>
          </a:p>
        </p:txBody>
      </p:sp>
      <p:sp>
        <p:nvSpPr>
          <p:cNvPr id="4" name="Platshållare för datum 3">
            <a:extLst>
              <a:ext uri="{FF2B5EF4-FFF2-40B4-BE49-F238E27FC236}">
                <a16:creationId xmlns:a16="http://schemas.microsoft.com/office/drawing/2014/main" id="{975345DD-B6D5-BF1F-F8FE-4B24404398CE}"/>
              </a:ext>
            </a:extLst>
          </p:cNvPr>
          <p:cNvSpPr>
            <a:spLocks noGrp="1"/>
          </p:cNvSpPr>
          <p:nvPr>
            <p:ph type="dt" idx="1"/>
          </p:nvPr>
        </p:nvSpPr>
        <p:spPr/>
        <p:txBody>
          <a:bodyPr/>
          <a:lstStyle/>
          <a:p>
            <a:fld id="{DB999AD5-EBFD-41AD-9BF4-540A189ED3BB}" type="datetime1">
              <a:rPr lang="LID4096" smtClean="0"/>
              <a:t>12/18/2025</a:t>
            </a:fld>
            <a:endParaRPr lang="en-UK"/>
          </a:p>
        </p:txBody>
      </p:sp>
      <p:sp>
        <p:nvSpPr>
          <p:cNvPr id="5" name="Platshållare för bildnummer 4">
            <a:extLst>
              <a:ext uri="{FF2B5EF4-FFF2-40B4-BE49-F238E27FC236}">
                <a16:creationId xmlns:a16="http://schemas.microsoft.com/office/drawing/2014/main" id="{2E51D1D9-88F2-255A-5C6B-D9B643F0B1ED}"/>
              </a:ext>
            </a:extLst>
          </p:cNvPr>
          <p:cNvSpPr>
            <a:spLocks noGrp="1"/>
          </p:cNvSpPr>
          <p:nvPr>
            <p:ph type="sldNum" sz="quarter" idx="5"/>
          </p:nvPr>
        </p:nvSpPr>
        <p:spPr/>
        <p:txBody>
          <a:bodyPr/>
          <a:lstStyle/>
          <a:p>
            <a:fld id="{B963DF67-57A7-4E60-B412-2E26C2D4287B}" type="slidenum">
              <a:rPr lang="en-UK" smtClean="0"/>
              <a:t>11</a:t>
            </a:fld>
            <a:endParaRPr lang="en-UK"/>
          </a:p>
        </p:txBody>
      </p:sp>
    </p:spTree>
    <p:extLst>
      <p:ext uri="{BB962C8B-B14F-4D97-AF65-F5344CB8AC3E}">
        <p14:creationId xmlns:p14="http://schemas.microsoft.com/office/powerpoint/2010/main" val="2378337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08E2-59D4-4C07-7C7F-4C29DAE1933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CF4728-FB56-0B95-F86C-4D96A8E208C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499BA2E-0192-E83F-EB1E-19014BF2BE4E}"/>
              </a:ext>
            </a:extLst>
          </p:cNvPr>
          <p:cNvSpPr>
            <a:spLocks noGrp="1"/>
          </p:cNvSpPr>
          <p:nvPr>
            <p:ph type="body" idx="1"/>
          </p:nvPr>
        </p:nvSpPr>
        <p:spPr/>
        <p:txBody>
          <a:bodyPr/>
          <a:lstStyle/>
          <a:p>
            <a:pPr algn="l"/>
            <a:endParaRPr lang="sv-SE" dirty="0"/>
          </a:p>
        </p:txBody>
      </p:sp>
      <p:sp>
        <p:nvSpPr>
          <p:cNvPr id="4" name="Platshållare för datum 3">
            <a:extLst>
              <a:ext uri="{FF2B5EF4-FFF2-40B4-BE49-F238E27FC236}">
                <a16:creationId xmlns:a16="http://schemas.microsoft.com/office/drawing/2014/main" id="{975345DD-B6D5-BF1F-F8FE-4B24404398CE}"/>
              </a:ext>
            </a:extLst>
          </p:cNvPr>
          <p:cNvSpPr>
            <a:spLocks noGrp="1"/>
          </p:cNvSpPr>
          <p:nvPr>
            <p:ph type="dt" idx="1"/>
          </p:nvPr>
        </p:nvSpPr>
        <p:spPr/>
        <p:txBody>
          <a:bodyPr/>
          <a:lstStyle/>
          <a:p>
            <a:fld id="{DB999AD5-EBFD-41AD-9BF4-540A189ED3BB}" type="datetime1">
              <a:rPr lang="LID4096" smtClean="0"/>
              <a:t>12/18/2025</a:t>
            </a:fld>
            <a:endParaRPr lang="en-UK"/>
          </a:p>
        </p:txBody>
      </p:sp>
      <p:sp>
        <p:nvSpPr>
          <p:cNvPr id="5" name="Platshållare för bildnummer 4">
            <a:extLst>
              <a:ext uri="{FF2B5EF4-FFF2-40B4-BE49-F238E27FC236}">
                <a16:creationId xmlns:a16="http://schemas.microsoft.com/office/drawing/2014/main" id="{2E51D1D9-88F2-255A-5C6B-D9B643F0B1ED}"/>
              </a:ext>
            </a:extLst>
          </p:cNvPr>
          <p:cNvSpPr>
            <a:spLocks noGrp="1"/>
          </p:cNvSpPr>
          <p:nvPr>
            <p:ph type="sldNum" sz="quarter" idx="5"/>
          </p:nvPr>
        </p:nvSpPr>
        <p:spPr/>
        <p:txBody>
          <a:bodyPr/>
          <a:lstStyle/>
          <a:p>
            <a:fld id="{B963DF67-57A7-4E60-B412-2E26C2D4287B}" type="slidenum">
              <a:rPr lang="en-UK" smtClean="0"/>
              <a:t>12</a:t>
            </a:fld>
            <a:endParaRPr lang="en-UK"/>
          </a:p>
        </p:txBody>
      </p:sp>
    </p:spTree>
    <p:extLst>
      <p:ext uri="{BB962C8B-B14F-4D97-AF65-F5344CB8AC3E}">
        <p14:creationId xmlns:p14="http://schemas.microsoft.com/office/powerpoint/2010/main" val="113081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i="0" u="none" strike="noStrike" baseline="0" dirty="0">
                <a:solidFill>
                  <a:srgbClr val="000000"/>
                </a:solidFill>
                <a:latin typeface="Lato-Regular"/>
              </a:rPr>
              <a:t>Tove</a:t>
            </a:r>
            <a:r>
              <a:rPr lang="sv-SE" sz="1200" b="0" i="0" u="none" strike="noStrike" baseline="0" dirty="0">
                <a:solidFill>
                  <a:srgbClr val="000000"/>
                </a:solidFill>
                <a:latin typeface="Lato-Regular"/>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Lato-Regular"/>
              </a:rPr>
              <a:t>Frågan om fritids var inte en av de ursprungliga rubriker vi hade med i arbetet med rapporten, men under den första fokusgruppen kom temat upp. Våra unga rådgivare plockade upp temat, och våra diskussioner tillsammans ledde till att det blev en stående punkt under de andra fokusgrupperna.</a:t>
            </a:r>
          </a:p>
          <a:p>
            <a:pPr algn="l"/>
            <a:endParaRPr lang="sv-SE" sz="1200" b="0" i="0" u="none" strike="noStrike" baseline="0" dirty="0">
              <a:solidFill>
                <a:srgbClr val="000000"/>
              </a:solidFill>
              <a:latin typeface="Lato-Regular"/>
            </a:endParaRPr>
          </a:p>
          <a:p>
            <a:pPr algn="l"/>
            <a:r>
              <a:rPr lang="sv-SE" sz="1200" b="0" i="0" u="none" strike="noStrike" baseline="0" dirty="0">
                <a:solidFill>
                  <a:srgbClr val="000000"/>
                </a:solidFill>
                <a:latin typeface="Lato-Regular"/>
              </a:rPr>
              <a:t>Barn och unga vi har pratat med beskriver att när man inte kan eller får gå på fritids med sina kompisar leder det till</a:t>
            </a:r>
          </a:p>
          <a:p>
            <a:pPr algn="l"/>
            <a:r>
              <a:rPr lang="sv-SE" sz="1200" b="0" i="0" u="none" strike="noStrike" baseline="0" dirty="0">
                <a:solidFill>
                  <a:srgbClr val="000000"/>
                </a:solidFill>
                <a:latin typeface="Lato-Regular"/>
              </a:rPr>
              <a:t>att man exkluderas från sitt vardagliga sociala sammanhang. Det kan handla både om kostandaden, men också om rätten till fritids.</a:t>
            </a:r>
          </a:p>
          <a:p>
            <a:pPr algn="l"/>
            <a:endParaRPr lang="sv-SE" sz="1200" b="0" i="0" u="none" strike="noStrike" baseline="0" dirty="0">
              <a:solidFill>
                <a:srgbClr val="000000"/>
              </a:solidFill>
              <a:latin typeface="Lato-Regular"/>
            </a:endParaRPr>
          </a:p>
          <a:p>
            <a:pPr algn="l"/>
            <a:r>
              <a:rPr lang="sv-SE" sz="1200" b="0" i="0" u="none" strike="noStrike" baseline="0" dirty="0">
                <a:solidFill>
                  <a:srgbClr val="000000"/>
                </a:solidFill>
                <a:latin typeface="Lato-Regular"/>
              </a:rPr>
              <a:t>Exempel på konsekvenser av att inte gå på fritids som barn lyfter är att För äldre syskon kan det leda till att man behöver passa</a:t>
            </a:r>
          </a:p>
          <a:p>
            <a:pPr algn="l"/>
            <a:r>
              <a:rPr lang="sv-SE" sz="1200" b="0" i="0" u="none" strike="noStrike" baseline="0" dirty="0">
                <a:solidFill>
                  <a:srgbClr val="000000"/>
                </a:solidFill>
                <a:latin typeface="Lato-Regular"/>
              </a:rPr>
              <a:t>yngre syskon och att man därmed inte har möjlighet att själv bestämma över sin fritid. Barnen beskriver även risker</a:t>
            </a:r>
          </a:p>
          <a:p>
            <a:pPr algn="l"/>
            <a:r>
              <a:rPr lang="sv-SE" sz="1200" b="0" i="0" u="none" strike="noStrike" baseline="0" dirty="0">
                <a:solidFill>
                  <a:srgbClr val="000000"/>
                </a:solidFill>
                <a:latin typeface="Lato-Regular"/>
              </a:rPr>
              <a:t>med att vara utan vuxentillsyn.</a:t>
            </a:r>
          </a:p>
          <a:p>
            <a:pPr algn="l"/>
            <a:endParaRPr lang="sv-SE" sz="1200" b="0" i="0" u="none" strike="noStrike" baseline="0" dirty="0">
              <a:solidFill>
                <a:srgbClr val="000000"/>
              </a:solidFill>
              <a:latin typeface="Lato-Regular"/>
            </a:endParaRPr>
          </a:p>
          <a:p>
            <a:pPr algn="l"/>
            <a:r>
              <a:rPr lang="sv-SE" sz="1800" b="1" i="0" u="none" strike="noStrike" baseline="0" dirty="0">
                <a:latin typeface="Lato-Regular"/>
              </a:rPr>
              <a:t>Samira: Inskrivningsgraden på fritids skiljer sig markant </a:t>
            </a:r>
            <a:r>
              <a:rPr lang="sv-SE" sz="1800" b="0" i="0" u="none" strike="noStrike" baseline="0" dirty="0">
                <a:latin typeface="Lato-Regular"/>
              </a:rPr>
              <a:t>mellan områden med olika socioekonomisk status.</a:t>
            </a:r>
          </a:p>
          <a:p>
            <a:pPr algn="l"/>
            <a:r>
              <a:rPr lang="sv-SE" sz="1800" b="0" i="0" u="none" strike="noStrike" baseline="0" dirty="0">
                <a:latin typeface="Lato-Regular"/>
              </a:rPr>
              <a:t>I områden med stora ekonomiska utmaningar, 60% inskriva på fritidshem jämfört med</a:t>
            </a:r>
          </a:p>
          <a:p>
            <a:pPr algn="l"/>
            <a:r>
              <a:rPr lang="sv-SE" sz="1800" b="0" i="0" u="none" strike="noStrike" baseline="0" dirty="0">
                <a:latin typeface="Lato-Regular"/>
              </a:rPr>
              <a:t>90% med mycket goda ekonomiska förutsättningar år. </a:t>
            </a:r>
            <a:endParaRPr lang="sv-SE" sz="1200" b="0" i="0" u="none" strike="noStrike" baseline="0" dirty="0">
              <a:solidFill>
                <a:srgbClr val="000000"/>
              </a:solidFill>
              <a:latin typeface="Lato-Regular"/>
            </a:endParaRPr>
          </a:p>
          <a:p>
            <a:pPr algn="l"/>
            <a:endParaRPr lang="sv-SE" sz="1200" b="0" i="0" u="none" strike="noStrike" baseline="0" dirty="0">
              <a:solidFill>
                <a:srgbClr val="000000"/>
              </a:solidFill>
              <a:latin typeface="Lato-Regular"/>
            </a:endParaRPr>
          </a:p>
          <a:p>
            <a:pPr algn="l"/>
            <a:r>
              <a:rPr lang="sv-SE" sz="1200" b="0" i="0" u="none" strike="noStrike" baseline="0" dirty="0">
                <a:solidFill>
                  <a:srgbClr val="000000"/>
                </a:solidFill>
                <a:latin typeface="Lato-Regular"/>
              </a:rPr>
              <a:t>Det finns ingen rätt till fritidshem specificerad i barnkonventionen och i Sverige är fritidshem inte obligatoriska för</a:t>
            </a:r>
          </a:p>
          <a:p>
            <a:pPr algn="l"/>
            <a:r>
              <a:rPr lang="sv-SE" sz="1200" b="0" i="0" u="none" strike="noStrike" baseline="0" dirty="0">
                <a:solidFill>
                  <a:srgbClr val="000000"/>
                </a:solidFill>
                <a:latin typeface="Lato-Regular"/>
              </a:rPr>
              <a:t>barn som går i skolan. Däremot har fritidshemmen under senare tid fått ett tydligt pedagogiskt uppdrag med en egen</a:t>
            </a:r>
          </a:p>
          <a:p>
            <a:pPr algn="l"/>
            <a:r>
              <a:rPr lang="sv-SE" sz="1200" b="0" i="0" u="none" strike="noStrike" baseline="0" dirty="0">
                <a:solidFill>
                  <a:srgbClr val="000000"/>
                </a:solidFill>
                <a:latin typeface="Lato-Regular"/>
              </a:rPr>
              <a:t>läroplan. För de yngsta skolbarnen, i synnerhet de i förskoleklass som har korta skoldagar, blir fritidshemmets verksamhet</a:t>
            </a:r>
          </a:p>
          <a:p>
            <a:pPr algn="l"/>
            <a:r>
              <a:rPr lang="sv-SE" sz="1200" b="0" i="0" u="none" strike="noStrike" baseline="0" dirty="0">
                <a:solidFill>
                  <a:srgbClr val="000000"/>
                </a:solidFill>
                <a:latin typeface="Lato-Regular"/>
              </a:rPr>
              <a:t>en naturlig del av utbildningen. Om vi också lägger till den höga grad av inskrivning på fritidshem för de yngsta</a:t>
            </a:r>
          </a:p>
          <a:p>
            <a:pPr algn="l"/>
            <a:r>
              <a:rPr lang="sv-SE" sz="1200" b="0" i="0" u="none" strike="noStrike" baseline="0" dirty="0">
                <a:solidFill>
                  <a:srgbClr val="000000"/>
                </a:solidFill>
                <a:latin typeface="Lato-Regular"/>
              </a:rPr>
              <a:t>barnen anser vi att fritidshemmen bör ses som en del av utbildningen, och falla under artikel 28 i barnkonventionen.</a:t>
            </a:r>
          </a:p>
          <a:p>
            <a:pPr algn="l"/>
            <a:r>
              <a:rPr lang="sv-SE" sz="1200" b="0" i="0" u="none" strike="noStrike" baseline="0" dirty="0">
                <a:solidFill>
                  <a:srgbClr val="000000"/>
                </a:solidFill>
                <a:latin typeface="Lato-Regular"/>
              </a:rPr>
              <a:t>Enligt artikel 31 i barnkonventionen har alla barn rätt till meningsfull fritid samt till rekreations- och fritidsverksamhet.</a:t>
            </a:r>
            <a:endParaRPr lang="sv-SE" dirty="0"/>
          </a:p>
          <a:p>
            <a:endParaRPr lang="sv-SE" dirty="0"/>
          </a:p>
        </p:txBody>
      </p:sp>
      <p:sp>
        <p:nvSpPr>
          <p:cNvPr id="4" name="Platshållare för datum 3"/>
          <p:cNvSpPr>
            <a:spLocks noGrp="1"/>
          </p:cNvSpPr>
          <p:nvPr>
            <p:ph type="dt" idx="1"/>
          </p:nvPr>
        </p:nvSpPr>
        <p:spPr/>
        <p:txBody>
          <a:bodyPr/>
          <a:lstStyle/>
          <a:p>
            <a:fld id="{B696A6FA-4211-46CF-9500-BF15C96A6DEB}"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13</a:t>
            </a:fld>
            <a:endParaRPr lang="en-UK"/>
          </a:p>
        </p:txBody>
      </p:sp>
    </p:spTree>
    <p:extLst>
      <p:ext uri="{BB962C8B-B14F-4D97-AF65-F5344CB8AC3E}">
        <p14:creationId xmlns:p14="http://schemas.microsoft.com/office/powerpoint/2010/main" val="1726983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08E2-59D4-4C07-7C7F-4C29DAE1933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CF4728-FB56-0B95-F86C-4D96A8E208C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499BA2E-0192-E83F-EB1E-19014BF2BE4E}"/>
              </a:ext>
            </a:extLst>
          </p:cNvPr>
          <p:cNvSpPr>
            <a:spLocks noGrp="1"/>
          </p:cNvSpPr>
          <p:nvPr>
            <p:ph type="body" idx="1"/>
          </p:nvPr>
        </p:nvSpPr>
        <p:spPr/>
        <p:txBody>
          <a:bodyPr/>
          <a:lstStyle/>
          <a:p>
            <a:pPr algn="l"/>
            <a:endParaRPr lang="sv-SE" dirty="0"/>
          </a:p>
        </p:txBody>
      </p:sp>
      <p:sp>
        <p:nvSpPr>
          <p:cNvPr id="4" name="Platshållare för datum 3">
            <a:extLst>
              <a:ext uri="{FF2B5EF4-FFF2-40B4-BE49-F238E27FC236}">
                <a16:creationId xmlns:a16="http://schemas.microsoft.com/office/drawing/2014/main" id="{975345DD-B6D5-BF1F-F8FE-4B24404398CE}"/>
              </a:ext>
            </a:extLst>
          </p:cNvPr>
          <p:cNvSpPr>
            <a:spLocks noGrp="1"/>
          </p:cNvSpPr>
          <p:nvPr>
            <p:ph type="dt" idx="1"/>
          </p:nvPr>
        </p:nvSpPr>
        <p:spPr/>
        <p:txBody>
          <a:bodyPr/>
          <a:lstStyle/>
          <a:p>
            <a:fld id="{2EEAC0EE-C617-48B6-81AF-1D8DB4AC3A13}" type="datetime1">
              <a:rPr lang="LID4096" smtClean="0"/>
              <a:t>12/18/2025</a:t>
            </a:fld>
            <a:endParaRPr lang="en-UK"/>
          </a:p>
        </p:txBody>
      </p:sp>
      <p:sp>
        <p:nvSpPr>
          <p:cNvPr id="5" name="Platshållare för bildnummer 4">
            <a:extLst>
              <a:ext uri="{FF2B5EF4-FFF2-40B4-BE49-F238E27FC236}">
                <a16:creationId xmlns:a16="http://schemas.microsoft.com/office/drawing/2014/main" id="{2E51D1D9-88F2-255A-5C6B-D9B643F0B1ED}"/>
              </a:ext>
            </a:extLst>
          </p:cNvPr>
          <p:cNvSpPr>
            <a:spLocks noGrp="1"/>
          </p:cNvSpPr>
          <p:nvPr>
            <p:ph type="sldNum" sz="quarter" idx="5"/>
          </p:nvPr>
        </p:nvSpPr>
        <p:spPr/>
        <p:txBody>
          <a:bodyPr/>
          <a:lstStyle/>
          <a:p>
            <a:fld id="{B963DF67-57A7-4E60-B412-2E26C2D4287B}" type="slidenum">
              <a:rPr lang="en-UK" smtClean="0"/>
              <a:t>14</a:t>
            </a:fld>
            <a:endParaRPr lang="en-UK"/>
          </a:p>
        </p:txBody>
      </p:sp>
    </p:spTree>
    <p:extLst>
      <p:ext uri="{BB962C8B-B14F-4D97-AF65-F5344CB8AC3E}">
        <p14:creationId xmlns:p14="http://schemas.microsoft.com/office/powerpoint/2010/main" val="3797114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barn vi har träffat betonar värdet av fritidsaktiviteter för att må bra, för god hälsa, för att vara en del av en gemenskap och ett positivt socialt sammanhang. De lyfter särskilt föreningsidrotten. De uttrycker också att terminsavgifter är ett hinder för många barn att kunna delta i strukturerade fritidsaktiviteter. Barn har rätt till meningsfull fritid men hur ska barn få den rätten tillgodosedd när pengarna inte finns. </a:t>
            </a:r>
          </a:p>
          <a:p>
            <a:endParaRPr lang="sv-SE" dirty="0"/>
          </a:p>
          <a:p>
            <a:r>
              <a:rPr lang="sv-SE" dirty="0"/>
              <a:t>I fokusgrupperna är det också många som beskriver värdet av de kostnadsfria aktiviteterna och mötesplatserna som finns, såsom till exempel fritidsgårdar, och aktiviteter ledda av civilsamhällesorganisationer i området. </a:t>
            </a:r>
          </a:p>
          <a:p>
            <a:endParaRPr lang="sv-SE" dirty="0"/>
          </a:p>
          <a:p>
            <a:r>
              <a:rPr lang="sv-SE" dirty="0"/>
              <a:t>Idag är tillgången till meningsfulla fritidsaktiviteter i form av organiserad föreningsidrott och även kulturskola ojämlik, vilket barnen tydligt vittnar om i rapporten.</a:t>
            </a:r>
          </a:p>
          <a:p>
            <a:r>
              <a:rPr lang="sv-SE" dirty="0"/>
              <a:t>. </a:t>
            </a:r>
          </a:p>
          <a:p>
            <a:r>
              <a:rPr lang="sv-SE" dirty="0"/>
              <a:t>Riksidrottsförbundet – siffror från rapporten. </a:t>
            </a:r>
          </a:p>
        </p:txBody>
      </p:sp>
      <p:sp>
        <p:nvSpPr>
          <p:cNvPr id="4" name="Platshållare för datum 3"/>
          <p:cNvSpPr>
            <a:spLocks noGrp="1"/>
          </p:cNvSpPr>
          <p:nvPr>
            <p:ph type="dt" idx="1"/>
          </p:nvPr>
        </p:nvSpPr>
        <p:spPr/>
        <p:txBody>
          <a:bodyPr/>
          <a:lstStyle/>
          <a:p>
            <a:fld id="{9D35AF76-9756-44B4-847B-870992DBFAFB}"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15</a:t>
            </a:fld>
            <a:endParaRPr lang="en-UK"/>
          </a:p>
        </p:txBody>
      </p:sp>
    </p:spTree>
    <p:extLst>
      <p:ext uri="{BB962C8B-B14F-4D97-AF65-F5344CB8AC3E}">
        <p14:creationId xmlns:p14="http://schemas.microsoft.com/office/powerpoint/2010/main" val="2049902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08E2-59D4-4C07-7C7F-4C29DAE1933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CF4728-FB56-0B95-F86C-4D96A8E208C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499BA2E-0192-E83F-EB1E-19014BF2BE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i="0" u="none" strike="noStrike" baseline="0" dirty="0">
                <a:latin typeface="Rubik-Light"/>
              </a:rPr>
              <a:t>Specifikt om fritid från Sifo-undersökningen </a:t>
            </a:r>
          </a:p>
          <a:p>
            <a:pPr marL="342900" lvl="0" indent="-342900">
              <a:buFont typeface="Rubik-Light"/>
              <a:buChar char="-"/>
            </a:pPr>
            <a:r>
              <a:rPr lang="sv-SE" sz="1200" kern="0" dirty="0">
                <a:effectLst/>
                <a:latin typeface="Rubik-Light"/>
                <a:ea typeface="Aptos" panose="020B0004020202020204" pitchFamily="34" charset="0"/>
                <a:cs typeface="Rubik-Light"/>
              </a:rPr>
              <a:t>Cirka </a:t>
            </a:r>
            <a:r>
              <a:rPr lang="sv-SE" sz="1200" b="1" kern="0" dirty="0">
                <a:effectLst/>
                <a:latin typeface="Rubik-Light"/>
                <a:ea typeface="Aptos" panose="020B0004020202020204" pitchFamily="34" charset="0"/>
                <a:cs typeface="Rubik-Light"/>
              </a:rPr>
              <a:t>varannan</a:t>
            </a:r>
            <a:r>
              <a:rPr lang="sv-SE" sz="1200" kern="0" dirty="0">
                <a:effectLst/>
                <a:latin typeface="Rubik-Light"/>
                <a:ea typeface="Aptos" panose="020B0004020202020204" pitchFamily="34" charset="0"/>
                <a:cs typeface="Rubik-Light"/>
              </a:rPr>
              <a:t> ensamstående förälder med inkomst under 29500 före skatt och var </a:t>
            </a:r>
            <a:r>
              <a:rPr lang="sv-SE" sz="1200" b="1" kern="0" dirty="0">
                <a:effectLst/>
                <a:latin typeface="Rubik-Light"/>
                <a:ea typeface="Aptos" panose="020B0004020202020204" pitchFamily="34" charset="0"/>
                <a:cs typeface="Rubik-Light"/>
              </a:rPr>
              <a:t>tredje</a:t>
            </a:r>
            <a:r>
              <a:rPr lang="sv-SE" sz="1200" kern="0" dirty="0">
                <a:effectLst/>
                <a:latin typeface="Rubik-Light"/>
                <a:ea typeface="Aptos" panose="020B0004020202020204" pitchFamily="34" charset="0"/>
                <a:cs typeface="Rubik-Light"/>
              </a:rPr>
              <a:t> sammanboende med gemensam inkomst under 42 000 före skatt har haft svårt att ha råd med fritidsaktiviteter till barnen. </a:t>
            </a:r>
            <a:endParaRPr lang="sv-SE" sz="1200" kern="100" dirty="0">
              <a:effectLst/>
              <a:latin typeface="Aptos" panose="020B0004020202020204" pitchFamily="34" charset="0"/>
              <a:ea typeface="Aptos" panose="020B0004020202020204" pitchFamily="34" charset="0"/>
              <a:cs typeface="Rubik-Light"/>
            </a:endParaRPr>
          </a:p>
          <a:p>
            <a:pPr marL="342900" lvl="0" indent="-342900">
              <a:buFont typeface="Rubik-Light"/>
              <a:buChar char="-"/>
            </a:pPr>
            <a:r>
              <a:rPr lang="sv-SE" sz="1200" kern="0" dirty="0">
                <a:effectLst/>
                <a:latin typeface="Rubik-Light"/>
                <a:ea typeface="Aptos" panose="020B0004020202020204" pitchFamily="34" charset="0"/>
                <a:cs typeface="Rubik-Light"/>
              </a:rPr>
              <a:t>Endast 5-6 procent av föräldrarna (i samtliga inkomstgrupper) anser att tillgången är god till organiserade och regelbundna fritidsaktiviteter som är gratis eller har</a:t>
            </a:r>
            <a:endParaRPr lang="sv-SE" sz="1200" kern="100" dirty="0">
              <a:effectLst/>
              <a:latin typeface="Aptos" panose="020B0004020202020204" pitchFamily="34" charset="0"/>
              <a:ea typeface="Aptos" panose="020B0004020202020204" pitchFamily="34" charset="0"/>
              <a:cs typeface="Rubik-Light"/>
            </a:endParaRPr>
          </a:p>
          <a:p>
            <a:pPr marL="342900" lvl="0" indent="-342900">
              <a:buFont typeface="Rubik-Light"/>
              <a:buChar char="-"/>
            </a:pPr>
            <a:r>
              <a:rPr lang="sv-SE" sz="1200" kern="0" dirty="0">
                <a:effectLst/>
                <a:latin typeface="Rubik-Light"/>
                <a:ea typeface="Aptos" panose="020B0004020202020204" pitchFamily="34" charset="0"/>
                <a:cs typeface="Rubik-Light"/>
              </a:rPr>
              <a:t>låga avgifter. Den låga tillgängligheten drabbar särskilt barn i familjer med låga inkomster. </a:t>
            </a:r>
            <a:endParaRPr lang="sv-SE" sz="1200" kern="100" dirty="0">
              <a:effectLst/>
              <a:latin typeface="Aptos" panose="020B0004020202020204" pitchFamily="34" charset="0"/>
              <a:ea typeface="Aptos" panose="020B0004020202020204" pitchFamily="34" charset="0"/>
              <a:cs typeface="Rubik-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algn="l"/>
            <a:endParaRPr lang="sv-SE" dirty="0"/>
          </a:p>
        </p:txBody>
      </p:sp>
      <p:sp>
        <p:nvSpPr>
          <p:cNvPr id="4" name="Platshållare för datum 3">
            <a:extLst>
              <a:ext uri="{FF2B5EF4-FFF2-40B4-BE49-F238E27FC236}">
                <a16:creationId xmlns:a16="http://schemas.microsoft.com/office/drawing/2014/main" id="{975345DD-B6D5-BF1F-F8FE-4B24404398CE}"/>
              </a:ext>
            </a:extLst>
          </p:cNvPr>
          <p:cNvSpPr>
            <a:spLocks noGrp="1"/>
          </p:cNvSpPr>
          <p:nvPr>
            <p:ph type="dt" idx="1"/>
          </p:nvPr>
        </p:nvSpPr>
        <p:spPr/>
        <p:txBody>
          <a:bodyPr/>
          <a:lstStyle/>
          <a:p>
            <a:fld id="{2EEAC0EE-C617-48B6-81AF-1D8DB4AC3A13}" type="datetime1">
              <a:rPr lang="LID4096" smtClean="0"/>
              <a:t>12/18/2025</a:t>
            </a:fld>
            <a:endParaRPr lang="en-UK"/>
          </a:p>
        </p:txBody>
      </p:sp>
      <p:sp>
        <p:nvSpPr>
          <p:cNvPr id="5" name="Platshållare för bildnummer 4">
            <a:extLst>
              <a:ext uri="{FF2B5EF4-FFF2-40B4-BE49-F238E27FC236}">
                <a16:creationId xmlns:a16="http://schemas.microsoft.com/office/drawing/2014/main" id="{2E51D1D9-88F2-255A-5C6B-D9B643F0B1ED}"/>
              </a:ext>
            </a:extLst>
          </p:cNvPr>
          <p:cNvSpPr>
            <a:spLocks noGrp="1"/>
          </p:cNvSpPr>
          <p:nvPr>
            <p:ph type="sldNum" sz="quarter" idx="5"/>
          </p:nvPr>
        </p:nvSpPr>
        <p:spPr/>
        <p:txBody>
          <a:bodyPr/>
          <a:lstStyle/>
          <a:p>
            <a:fld id="{B963DF67-57A7-4E60-B412-2E26C2D4287B}" type="slidenum">
              <a:rPr lang="en-UK" smtClean="0"/>
              <a:t>16</a:t>
            </a:fld>
            <a:endParaRPr lang="en-UK"/>
          </a:p>
        </p:txBody>
      </p:sp>
    </p:spTree>
    <p:extLst>
      <p:ext uri="{BB962C8B-B14F-4D97-AF65-F5344CB8AC3E}">
        <p14:creationId xmlns:p14="http://schemas.microsoft.com/office/powerpoint/2010/main" val="286640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0" i="0" u="none" strike="noStrike" baseline="0" dirty="0">
                <a:latin typeface="Lato-Regular"/>
              </a:rPr>
              <a:t>Riksidrottsförbundet har tagit fram ny statistik om andel barn som är aktiva i föreningsidrott baserad på det statliga lokala aktivitetsstödet</a:t>
            </a:r>
          </a:p>
          <a:p>
            <a:pPr algn="l"/>
            <a:r>
              <a:rPr lang="sv-SE" sz="1800" b="0" i="0" u="none" strike="noStrike" baseline="0" dirty="0">
                <a:latin typeface="Lato-Regular"/>
              </a:rPr>
              <a:t>(LOK-stöd). Totalt deltar knappt en miljon barn och ungdomar i åldrarna 7–25 år årligen i föreningsidrott, där killarna är något</a:t>
            </a:r>
          </a:p>
          <a:p>
            <a:pPr algn="l"/>
            <a:r>
              <a:rPr lang="sv-SE" sz="1800" b="0" i="0" u="none" strike="noStrike" baseline="0" dirty="0">
                <a:latin typeface="Lato-Regular"/>
              </a:rPr>
              <a:t>fler än tjejerna. Högst är deltagandet i åldrarna 7–12, där två av tre barn är aktiva (67 %). I områden med ”goda socioekonomiska</a:t>
            </a:r>
          </a:p>
          <a:p>
            <a:pPr algn="l"/>
            <a:r>
              <a:rPr lang="sv-SE" sz="1800" b="0" i="0" u="none" strike="noStrike" baseline="0" dirty="0">
                <a:latin typeface="Lato-Regular"/>
              </a:rPr>
              <a:t>förutsättningar” är denna andel klart högre än genomsnittet (85 %), medan den i områden med ”stora</a:t>
            </a:r>
          </a:p>
          <a:p>
            <a:pPr algn="l"/>
            <a:r>
              <a:rPr lang="sv-SE" sz="1800" b="0" i="0" u="none" strike="noStrike" baseline="0" dirty="0">
                <a:latin typeface="Lato-Regular"/>
              </a:rPr>
              <a:t>socioekonomiska utmaningar” är betydligt lägre (37 %). Skillnaden mellan tjejer och killar är något större då 28 % av</a:t>
            </a:r>
          </a:p>
          <a:p>
            <a:pPr algn="l"/>
            <a:r>
              <a:rPr lang="sv-SE" sz="1800" b="0" i="0" u="none" strike="noStrike" baseline="0" dirty="0">
                <a:latin typeface="Lato-Regular"/>
              </a:rPr>
              <a:t>tjejerna deltog jämfört med 46 % av killarna.</a:t>
            </a:r>
          </a:p>
          <a:p>
            <a:pPr algn="l"/>
            <a:endParaRPr lang="sv-SE" sz="1800" b="0" i="0" u="none" strike="noStrike" baseline="0" dirty="0">
              <a:latin typeface="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i="0" u="none" strike="noStrike" baseline="0" dirty="0">
                <a:latin typeface="Rubik-Light"/>
              </a:rPr>
              <a:t>Vi släppte i mars 2024 en </a:t>
            </a:r>
            <a:r>
              <a:rPr lang="sv-SE" sz="1000" b="0" i="0" u="none" strike="noStrike" baseline="0" dirty="0" err="1">
                <a:latin typeface="Rubik-Light"/>
              </a:rPr>
              <a:t>Sifoundersökning</a:t>
            </a:r>
            <a:r>
              <a:rPr lang="sv-SE" sz="1000" b="0" i="0" u="none" strike="noStrike" baseline="0" dirty="0">
                <a:latin typeface="Rubik-Light"/>
              </a:rPr>
              <a:t> som är gjord av Rädda Barnen, Majblomman, Röda Korset och Hyresgästföreningen. Undersöker barnfamiljers ekonomiska svårigheter. Specifikt om fritid: </a:t>
            </a:r>
          </a:p>
          <a:p>
            <a:pPr marL="342900" lvl="0" indent="-342900">
              <a:buFont typeface="Rubik-Light"/>
              <a:buChar char="-"/>
            </a:pPr>
            <a:r>
              <a:rPr lang="sv-SE" sz="1200" kern="0" dirty="0">
                <a:effectLst/>
                <a:latin typeface="Rubik-Light"/>
                <a:ea typeface="Aptos" panose="020B0004020202020204" pitchFamily="34" charset="0"/>
                <a:cs typeface="Rubik-Light"/>
              </a:rPr>
              <a:t>Cirka </a:t>
            </a:r>
            <a:r>
              <a:rPr lang="sv-SE" sz="1200" b="1" kern="0" dirty="0">
                <a:effectLst/>
                <a:latin typeface="Rubik-Light"/>
                <a:ea typeface="Aptos" panose="020B0004020202020204" pitchFamily="34" charset="0"/>
                <a:cs typeface="Rubik-Light"/>
              </a:rPr>
              <a:t>varannan</a:t>
            </a:r>
            <a:r>
              <a:rPr lang="sv-SE" sz="1200" kern="0" dirty="0">
                <a:effectLst/>
                <a:latin typeface="Rubik-Light"/>
                <a:ea typeface="Aptos" panose="020B0004020202020204" pitchFamily="34" charset="0"/>
                <a:cs typeface="Rubik-Light"/>
              </a:rPr>
              <a:t> ensamstående förälder med inkomst under 29500 före skatt och var </a:t>
            </a:r>
            <a:r>
              <a:rPr lang="sv-SE" sz="1200" b="1" kern="0" dirty="0">
                <a:effectLst/>
                <a:latin typeface="Rubik-Light"/>
                <a:ea typeface="Aptos" panose="020B0004020202020204" pitchFamily="34" charset="0"/>
                <a:cs typeface="Rubik-Light"/>
              </a:rPr>
              <a:t>tredje</a:t>
            </a:r>
            <a:r>
              <a:rPr lang="sv-SE" sz="1200" kern="0" dirty="0">
                <a:effectLst/>
                <a:latin typeface="Rubik-Light"/>
                <a:ea typeface="Aptos" panose="020B0004020202020204" pitchFamily="34" charset="0"/>
                <a:cs typeface="Rubik-Light"/>
              </a:rPr>
              <a:t> sammanboende med gemensam inkomst under 42 000 före skatt har haft svårt att ha råd med fritidsaktiviteter till barnen. </a:t>
            </a:r>
            <a:endParaRPr lang="sv-SE" sz="1200" kern="100" dirty="0">
              <a:effectLst/>
              <a:latin typeface="Aptos" panose="020B0004020202020204" pitchFamily="34" charset="0"/>
              <a:ea typeface="Aptos" panose="020B0004020202020204" pitchFamily="34" charset="0"/>
              <a:cs typeface="Rubik-Light"/>
            </a:endParaRPr>
          </a:p>
          <a:p>
            <a:pPr marL="342900" lvl="0" indent="-342900">
              <a:buFont typeface="Rubik-Light"/>
              <a:buChar char="-"/>
            </a:pPr>
            <a:r>
              <a:rPr lang="sv-SE" sz="1200" kern="0" dirty="0">
                <a:effectLst/>
                <a:latin typeface="Rubik-Light"/>
                <a:ea typeface="Aptos" panose="020B0004020202020204" pitchFamily="34" charset="0"/>
                <a:cs typeface="Rubik-Light"/>
              </a:rPr>
              <a:t>Endast 5-6 procent av föräldrarna (i samtliga inkomstgrupper) anser att tillgången är god till organiserade och regelbundna fritidsaktiviteter som är gratis eller har</a:t>
            </a:r>
            <a:endParaRPr lang="sv-SE" sz="1200" kern="100" dirty="0">
              <a:effectLst/>
              <a:latin typeface="Aptos" panose="020B0004020202020204" pitchFamily="34" charset="0"/>
              <a:ea typeface="Aptos" panose="020B0004020202020204" pitchFamily="34" charset="0"/>
              <a:cs typeface="Rubik-Light"/>
            </a:endParaRPr>
          </a:p>
          <a:p>
            <a:pPr marL="0" lvl="0" indent="0">
              <a:buFont typeface="Rubik-Light"/>
              <a:buNone/>
            </a:pPr>
            <a:r>
              <a:rPr lang="sv-SE" sz="1200" kern="0" dirty="0">
                <a:effectLst/>
                <a:latin typeface="Rubik-Light"/>
                <a:ea typeface="Aptos" panose="020B0004020202020204" pitchFamily="34" charset="0"/>
                <a:cs typeface="Rubik-Light"/>
              </a:rPr>
              <a:t>låga avgifter. Den låga tillgängligheten drabbar särskilt barn i familjer med låga inkomster. </a:t>
            </a:r>
            <a:endParaRPr lang="sv-SE" sz="1200" kern="100" dirty="0">
              <a:effectLst/>
              <a:latin typeface="Aptos" panose="020B0004020202020204" pitchFamily="34" charset="0"/>
              <a:ea typeface="Aptos" panose="020B0004020202020204" pitchFamily="34" charset="0"/>
              <a:cs typeface="Rubik-Light"/>
            </a:endParaRPr>
          </a:p>
          <a:p>
            <a:pPr algn="l"/>
            <a:endParaRPr lang="sv-SE" dirty="0"/>
          </a:p>
        </p:txBody>
      </p:sp>
      <p:sp>
        <p:nvSpPr>
          <p:cNvPr id="4" name="Platshållare för datum 3"/>
          <p:cNvSpPr>
            <a:spLocks noGrp="1"/>
          </p:cNvSpPr>
          <p:nvPr>
            <p:ph type="dt" idx="1"/>
          </p:nvPr>
        </p:nvSpPr>
        <p:spPr/>
        <p:txBody>
          <a:bodyPr/>
          <a:lstStyle/>
          <a:p>
            <a:fld id="{038148D8-FFA8-400B-BD77-E1BB9BEC5690}"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17</a:t>
            </a:fld>
            <a:endParaRPr lang="en-UK"/>
          </a:p>
        </p:txBody>
      </p:sp>
    </p:spTree>
    <p:extLst>
      <p:ext uri="{BB962C8B-B14F-4D97-AF65-F5344CB8AC3E}">
        <p14:creationId xmlns:p14="http://schemas.microsoft.com/office/powerpoint/2010/main" val="187147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08E2-59D4-4C07-7C7F-4C29DAE1933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CF4728-FB56-0B95-F86C-4D96A8E208C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499BA2E-0192-E83F-EB1E-19014BF2BE4E}"/>
              </a:ext>
            </a:extLst>
          </p:cNvPr>
          <p:cNvSpPr>
            <a:spLocks noGrp="1"/>
          </p:cNvSpPr>
          <p:nvPr>
            <p:ph type="body" idx="1"/>
          </p:nvPr>
        </p:nvSpPr>
        <p:spPr/>
        <p:txBody>
          <a:bodyPr/>
          <a:lstStyle/>
          <a:p>
            <a:pPr algn="l"/>
            <a:r>
              <a:rPr lang="sv-SE" sz="1800" b="0" i="0" u="none" strike="noStrike" baseline="0" dirty="0">
                <a:latin typeface="Lato-Heavy-SC700"/>
              </a:rPr>
              <a:t>i samtal om fritidsaktiviteter </a:t>
            </a:r>
            <a:r>
              <a:rPr lang="sv-SE" sz="1800" b="0" i="0" u="none" strike="noStrike" baseline="0" dirty="0">
                <a:latin typeface="Lato-Regular"/>
              </a:rPr>
              <a:t>tar barn och unga</a:t>
            </a:r>
          </a:p>
          <a:p>
            <a:pPr algn="l"/>
            <a:r>
              <a:rPr lang="sv-SE" sz="1800" b="0" i="0" u="none" strike="noStrike" baseline="0" dirty="0">
                <a:latin typeface="Lato-Regular"/>
              </a:rPr>
              <a:t>flera gånger upp värdet av de öppna gratisverksamheter</a:t>
            </a:r>
          </a:p>
          <a:p>
            <a:pPr algn="l"/>
            <a:r>
              <a:rPr lang="sv-SE" sz="1800" b="0" i="0" u="none" strike="noStrike" baseline="0" dirty="0">
                <a:latin typeface="Lato-Regular"/>
              </a:rPr>
              <a:t>som finns i deras närområde, såsom</a:t>
            </a:r>
          </a:p>
          <a:p>
            <a:pPr algn="l"/>
            <a:r>
              <a:rPr lang="sv-SE" sz="1800" b="0" i="0" u="none" strike="noStrike" baseline="0" dirty="0">
                <a:latin typeface="Lato-Regular"/>
              </a:rPr>
              <a:t>fritidsgårdar, eller att skolans gymnastikhall är</a:t>
            </a:r>
          </a:p>
          <a:p>
            <a:pPr algn="l"/>
            <a:r>
              <a:rPr lang="sv-SE" sz="1800" b="0" i="0" u="none" strike="noStrike" baseline="0" dirty="0">
                <a:latin typeface="Lato-Regular"/>
              </a:rPr>
              <a:t>tillgänglig vissa tider efter skolan.</a:t>
            </a:r>
          </a:p>
          <a:p>
            <a:pPr algn="l"/>
            <a:endParaRPr lang="sv-SE" sz="1800" b="0" i="0" u="none" strike="noStrike" baseline="0" dirty="0">
              <a:latin typeface="Lato-Regular"/>
            </a:endParaRPr>
          </a:p>
          <a:p>
            <a:pPr algn="l"/>
            <a:r>
              <a:rPr lang="sv-SE" sz="1800" b="0" i="0" u="none" strike="noStrike" baseline="0" dirty="0">
                <a:latin typeface="Lato-Regular"/>
              </a:rPr>
              <a:t>Deltagarna i fokusgrupperna har många idéer</a:t>
            </a:r>
          </a:p>
          <a:p>
            <a:pPr algn="l"/>
            <a:r>
              <a:rPr lang="sv-SE" sz="1800" b="0" i="0" u="none" strike="noStrike" baseline="0" dirty="0">
                <a:latin typeface="Lato-Regular"/>
              </a:rPr>
              <a:t>på vilka fritidsverksamheter som behövs för</a:t>
            </a:r>
          </a:p>
          <a:p>
            <a:pPr algn="l"/>
            <a:r>
              <a:rPr lang="sv-SE" sz="1800" b="0" i="0" u="none" strike="noStrike" baseline="0" dirty="0">
                <a:latin typeface="Lato-Regular"/>
              </a:rPr>
              <a:t>barn och unga i områden för att motverka</a:t>
            </a:r>
          </a:p>
          <a:p>
            <a:pPr algn="l"/>
            <a:r>
              <a:rPr lang="sv-SE" sz="1800" b="0" i="0" u="none" strike="noStrike" baseline="0" dirty="0">
                <a:latin typeface="Lato-Regular"/>
              </a:rPr>
              <a:t>stigmatisering och konsekvenser av ekonomiska</a:t>
            </a:r>
          </a:p>
          <a:p>
            <a:pPr algn="l"/>
            <a:r>
              <a:rPr lang="sv-SE" sz="1800" b="0" i="0" u="none" strike="noStrike" baseline="0" dirty="0">
                <a:latin typeface="Lato-Regular"/>
              </a:rPr>
              <a:t>svårigheter.</a:t>
            </a:r>
            <a:endParaRPr lang="sv-SE" dirty="0"/>
          </a:p>
        </p:txBody>
      </p:sp>
      <p:sp>
        <p:nvSpPr>
          <p:cNvPr id="4" name="Platshållare för datum 3">
            <a:extLst>
              <a:ext uri="{FF2B5EF4-FFF2-40B4-BE49-F238E27FC236}">
                <a16:creationId xmlns:a16="http://schemas.microsoft.com/office/drawing/2014/main" id="{975345DD-B6D5-BF1F-F8FE-4B24404398CE}"/>
              </a:ext>
            </a:extLst>
          </p:cNvPr>
          <p:cNvSpPr>
            <a:spLocks noGrp="1"/>
          </p:cNvSpPr>
          <p:nvPr>
            <p:ph type="dt" idx="1"/>
          </p:nvPr>
        </p:nvSpPr>
        <p:spPr/>
        <p:txBody>
          <a:bodyPr/>
          <a:lstStyle/>
          <a:p>
            <a:fld id="{2EEAC0EE-C617-48B6-81AF-1D8DB4AC3A13}" type="datetime1">
              <a:rPr lang="LID4096" smtClean="0"/>
              <a:t>12/18/2025</a:t>
            </a:fld>
            <a:endParaRPr lang="en-UK"/>
          </a:p>
        </p:txBody>
      </p:sp>
      <p:sp>
        <p:nvSpPr>
          <p:cNvPr id="5" name="Platshållare för bildnummer 4">
            <a:extLst>
              <a:ext uri="{FF2B5EF4-FFF2-40B4-BE49-F238E27FC236}">
                <a16:creationId xmlns:a16="http://schemas.microsoft.com/office/drawing/2014/main" id="{2E51D1D9-88F2-255A-5C6B-D9B643F0B1ED}"/>
              </a:ext>
            </a:extLst>
          </p:cNvPr>
          <p:cNvSpPr>
            <a:spLocks noGrp="1"/>
          </p:cNvSpPr>
          <p:nvPr>
            <p:ph type="sldNum" sz="quarter" idx="5"/>
          </p:nvPr>
        </p:nvSpPr>
        <p:spPr/>
        <p:txBody>
          <a:bodyPr/>
          <a:lstStyle/>
          <a:p>
            <a:fld id="{B963DF67-57A7-4E60-B412-2E26C2D4287B}" type="slidenum">
              <a:rPr lang="en-UK" smtClean="0"/>
              <a:t>18</a:t>
            </a:fld>
            <a:endParaRPr lang="en-UK"/>
          </a:p>
        </p:txBody>
      </p:sp>
    </p:spTree>
    <p:extLst>
      <p:ext uri="{BB962C8B-B14F-4D97-AF65-F5344CB8AC3E}">
        <p14:creationId xmlns:p14="http://schemas.microsoft.com/office/powerpoint/2010/main" val="29460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08E2-59D4-4C07-7C7F-4C29DAE1933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CF4728-FB56-0B95-F86C-4D96A8E208C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499BA2E-0192-E83F-EB1E-19014BF2BE4E}"/>
              </a:ext>
            </a:extLst>
          </p:cNvPr>
          <p:cNvSpPr>
            <a:spLocks noGrp="1"/>
          </p:cNvSpPr>
          <p:nvPr>
            <p:ph type="body" idx="1"/>
          </p:nvPr>
        </p:nvSpPr>
        <p:spPr/>
        <p:txBody>
          <a:bodyPr/>
          <a:lstStyle/>
          <a:p>
            <a:pPr algn="l"/>
            <a:endParaRPr lang="sv-SE" dirty="0"/>
          </a:p>
        </p:txBody>
      </p:sp>
      <p:sp>
        <p:nvSpPr>
          <p:cNvPr id="4" name="Platshållare för datum 3">
            <a:extLst>
              <a:ext uri="{FF2B5EF4-FFF2-40B4-BE49-F238E27FC236}">
                <a16:creationId xmlns:a16="http://schemas.microsoft.com/office/drawing/2014/main" id="{975345DD-B6D5-BF1F-F8FE-4B24404398CE}"/>
              </a:ext>
            </a:extLst>
          </p:cNvPr>
          <p:cNvSpPr>
            <a:spLocks noGrp="1"/>
          </p:cNvSpPr>
          <p:nvPr>
            <p:ph type="dt" idx="1"/>
          </p:nvPr>
        </p:nvSpPr>
        <p:spPr/>
        <p:txBody>
          <a:bodyPr/>
          <a:lstStyle/>
          <a:p>
            <a:fld id="{E808D5D9-9788-4601-8D57-6E70CA98912C}" type="datetime1">
              <a:rPr lang="LID4096" smtClean="0"/>
              <a:t>12/18/2025</a:t>
            </a:fld>
            <a:endParaRPr lang="en-UK"/>
          </a:p>
        </p:txBody>
      </p:sp>
      <p:sp>
        <p:nvSpPr>
          <p:cNvPr id="5" name="Platshållare för bildnummer 4">
            <a:extLst>
              <a:ext uri="{FF2B5EF4-FFF2-40B4-BE49-F238E27FC236}">
                <a16:creationId xmlns:a16="http://schemas.microsoft.com/office/drawing/2014/main" id="{2E51D1D9-88F2-255A-5C6B-D9B643F0B1ED}"/>
              </a:ext>
            </a:extLst>
          </p:cNvPr>
          <p:cNvSpPr>
            <a:spLocks noGrp="1"/>
          </p:cNvSpPr>
          <p:nvPr>
            <p:ph type="sldNum" sz="quarter" idx="5"/>
          </p:nvPr>
        </p:nvSpPr>
        <p:spPr/>
        <p:txBody>
          <a:bodyPr/>
          <a:lstStyle/>
          <a:p>
            <a:fld id="{B963DF67-57A7-4E60-B412-2E26C2D4287B}" type="slidenum">
              <a:rPr lang="en-UK" smtClean="0"/>
              <a:t>19</a:t>
            </a:fld>
            <a:endParaRPr lang="en-UK"/>
          </a:p>
        </p:txBody>
      </p:sp>
    </p:spTree>
    <p:extLst>
      <p:ext uri="{BB962C8B-B14F-4D97-AF65-F5344CB8AC3E}">
        <p14:creationId xmlns:p14="http://schemas.microsoft.com/office/powerpoint/2010/main" val="411093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08E2-59D4-4C07-7C7F-4C29DAE1933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CF4728-FB56-0B95-F86C-4D96A8E208C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499BA2E-0192-E83F-EB1E-19014BF2BE4E}"/>
              </a:ext>
            </a:extLst>
          </p:cNvPr>
          <p:cNvSpPr>
            <a:spLocks noGrp="1"/>
          </p:cNvSpPr>
          <p:nvPr>
            <p:ph type="body" idx="1"/>
          </p:nvPr>
        </p:nvSpPr>
        <p:spPr/>
        <p:txBody>
          <a:bodyPr/>
          <a:lstStyle/>
          <a:p>
            <a:pPr algn="l"/>
            <a:endParaRPr lang="sv-SE" dirty="0"/>
          </a:p>
        </p:txBody>
      </p:sp>
      <p:sp>
        <p:nvSpPr>
          <p:cNvPr id="4" name="Platshållare för datum 3">
            <a:extLst>
              <a:ext uri="{FF2B5EF4-FFF2-40B4-BE49-F238E27FC236}">
                <a16:creationId xmlns:a16="http://schemas.microsoft.com/office/drawing/2014/main" id="{975345DD-B6D5-BF1F-F8FE-4B24404398CE}"/>
              </a:ext>
            </a:extLst>
          </p:cNvPr>
          <p:cNvSpPr>
            <a:spLocks noGrp="1"/>
          </p:cNvSpPr>
          <p:nvPr>
            <p:ph type="dt" idx="1"/>
          </p:nvPr>
        </p:nvSpPr>
        <p:spPr/>
        <p:txBody>
          <a:bodyPr/>
          <a:lstStyle/>
          <a:p>
            <a:fld id="{A68DDEFC-7AD6-486C-972A-07997ADFA4AB}" type="datetime1">
              <a:rPr lang="LID4096" smtClean="0"/>
              <a:t>12/18/2025</a:t>
            </a:fld>
            <a:endParaRPr lang="en-UK"/>
          </a:p>
        </p:txBody>
      </p:sp>
      <p:sp>
        <p:nvSpPr>
          <p:cNvPr id="5" name="Platshållare för bildnummer 4">
            <a:extLst>
              <a:ext uri="{FF2B5EF4-FFF2-40B4-BE49-F238E27FC236}">
                <a16:creationId xmlns:a16="http://schemas.microsoft.com/office/drawing/2014/main" id="{2E51D1D9-88F2-255A-5C6B-D9B643F0B1ED}"/>
              </a:ext>
            </a:extLst>
          </p:cNvPr>
          <p:cNvSpPr>
            <a:spLocks noGrp="1"/>
          </p:cNvSpPr>
          <p:nvPr>
            <p:ph type="sldNum" sz="quarter" idx="5"/>
          </p:nvPr>
        </p:nvSpPr>
        <p:spPr/>
        <p:txBody>
          <a:bodyPr/>
          <a:lstStyle/>
          <a:p>
            <a:fld id="{B963DF67-57A7-4E60-B412-2E26C2D4287B}" type="slidenum">
              <a:rPr lang="en-UK" smtClean="0"/>
              <a:t>2</a:t>
            </a:fld>
            <a:endParaRPr lang="en-UK"/>
          </a:p>
        </p:txBody>
      </p:sp>
    </p:spTree>
    <p:extLst>
      <p:ext uri="{BB962C8B-B14F-4D97-AF65-F5344CB8AC3E}">
        <p14:creationId xmlns:p14="http://schemas.microsoft.com/office/powerpoint/2010/main" val="4158424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korthet om att pengar sätter ramar för social gemenskap</a:t>
            </a:r>
          </a:p>
          <a:p>
            <a:endParaRPr lang="sv-SE" dirty="0"/>
          </a:p>
          <a:p>
            <a:r>
              <a:rPr lang="sv-SE" dirty="0"/>
              <a:t>Barn och unga som vi har pratat med uttrycker att det i deras kompiskretsar finns en kunskap om att många barn och unga har ekonomiska svårigheter och har svårt att ha råd till det som en majoritet tar för givet.</a:t>
            </a:r>
          </a:p>
          <a:p>
            <a:r>
              <a:rPr lang="sv-SE" dirty="0"/>
              <a:t> De uttrycker att de ser en risk att bli socialt exkluderad om man inte har råd att följa med, </a:t>
            </a:r>
            <a:r>
              <a:rPr lang="sv-SE" dirty="0" err="1"/>
              <a:t>oavsettom</a:t>
            </a:r>
            <a:r>
              <a:rPr lang="sv-SE" dirty="0"/>
              <a:t> det gäller kiosken som 11–12-åring eller gå på bio som 16–17-åring. En vanlig strategi som lyfts i fokusgrupperna är att i närmsta kompiskretsen försöka hjälpas åt vilket innebär att bjuda om man kan.</a:t>
            </a:r>
          </a:p>
          <a:p>
            <a:r>
              <a:rPr lang="sv-SE" dirty="0"/>
              <a:t>För den som blir bjuden kan det dock vara förknippat med skam om det upprepas eller är ensidigt. En annan strategi är att säga att man inte kan följa med, vilket ofta innebär att man döljer, och kommer med en ursäkt, för att inte kunna delta. Kläder, skor och prylar har också stor betydelse för att passa in i den sociala gemenskapen med jämnåriga.</a:t>
            </a:r>
          </a:p>
          <a:p>
            <a:r>
              <a:rPr lang="sv-SE" dirty="0"/>
              <a:t>Barn och unga i fokusgrupperna berättar om kränkningar kopplade till att avvika från konsumtionsnormer och rädsla för att inte passa in. De beskriver också att sociala medier bidrar till spridning av normerna och det sociala trycket att passa in.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Barn och unga uttrycker också en medvetenhet om att växa upp under högst ojämlika livsvillkor, och att det får konsekvenser för allt från deras självbild och till deras framtidsutsikter. I samtalen har ekonomisk ojämlikhet i samhället varit närvarande. </a:t>
            </a:r>
            <a:r>
              <a:rPr lang="sv-SE" sz="1200" b="0" i="1" u="none" strike="noStrike" baseline="0" dirty="0">
                <a:latin typeface="Lato-Italic"/>
              </a:rPr>
              <a:t>”Folk med utländsk bakgrund bor på ett ställe och massa rika människor i ett annat ställe – fast det borde liksom vara blandat. Så att man växer upp och känner att ”ah det där kan jag bli” i stället för ”jag kan bara bli städare.” </a:t>
            </a:r>
            <a:r>
              <a:rPr lang="sv-SE" sz="1200" b="0" i="0" u="none" strike="noStrike" baseline="0" dirty="0">
                <a:latin typeface="Lato-Regular"/>
              </a:rPr>
              <a:t>(Ung rådgivare)</a:t>
            </a:r>
            <a:endParaRPr lang="sv-SE" sz="1400" b="1" dirty="0">
              <a:solidFill>
                <a:schemeClr val="bg1"/>
              </a:solidFill>
            </a:endParaRPr>
          </a:p>
          <a:p>
            <a:r>
              <a:rPr lang="sv-SE" dirty="0"/>
              <a:t> I flera fokusgrupper lyfts strukturell rasism, diskriminering, kopplat såväl till svårigheter arbetsmarknaden och ojämlika framtidsutsikter som en orsak till att många i deras bostadsområde har det ekonomiskt svårt.</a:t>
            </a:r>
          </a:p>
          <a:p>
            <a:endParaRPr lang="sv-SE" dirty="0"/>
          </a:p>
        </p:txBody>
      </p:sp>
      <p:sp>
        <p:nvSpPr>
          <p:cNvPr id="4" name="Platshållare för datum 3"/>
          <p:cNvSpPr>
            <a:spLocks noGrp="1"/>
          </p:cNvSpPr>
          <p:nvPr>
            <p:ph type="dt" idx="1"/>
          </p:nvPr>
        </p:nvSpPr>
        <p:spPr/>
        <p:txBody>
          <a:bodyPr/>
          <a:lstStyle/>
          <a:p>
            <a:fld id="{AF9D6584-FBC7-42F0-A288-2D17A1734F1A}"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20</a:t>
            </a:fld>
            <a:endParaRPr lang="en-UK"/>
          </a:p>
        </p:txBody>
      </p:sp>
    </p:spTree>
    <p:extLst>
      <p:ext uri="{BB962C8B-B14F-4D97-AF65-F5344CB8AC3E}">
        <p14:creationId xmlns:p14="http://schemas.microsoft.com/office/powerpoint/2010/main" val="716057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3600" dirty="0"/>
              <a:t>Barns kunskap om sin egen verklighet måste värderas betydligt mer enligt artikel 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3600" dirty="0"/>
              <a:t>Samtal med barn och unga visar att det finns flera ekonomiska hinder i deras vardag som står i vägen för att barn ska få rätten till meningsfull fritid och kostnadsfri utbildning tillgodosedd. </a:t>
            </a:r>
          </a:p>
          <a:p>
            <a:pPr algn="l"/>
            <a:endParaRPr lang="sv-SE" sz="1800" b="0" i="0" u="none" strike="noStrike" baseline="0" dirty="0">
              <a:latin typeface="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baseline="0" dirty="0">
                <a:solidFill>
                  <a:srgbClr val="000000"/>
                </a:solidFill>
                <a:latin typeface="Lato-Regular"/>
              </a:rPr>
              <a:t>Vi ser också i samhället ett ökat  ”vi och dom”-skapande som slår särskilt hårt mot vissa grupper, främst familjer med utländsk bakgrund som lever i områden som är socioekonomiskt marginaliserade.</a:t>
            </a:r>
            <a:r>
              <a:rPr lang="sv-SE" sz="1800" b="0" i="0" u="none" strike="noStrike" baseline="0" dirty="0">
                <a:solidFill>
                  <a:srgbClr val="FF0000"/>
                </a:solidFill>
                <a:latin typeface="Lato-Regular"/>
              </a:rPr>
              <a:t>  </a:t>
            </a:r>
            <a:r>
              <a:rPr lang="sv-SE" sz="1800" b="0" i="0" u="none" strike="noStrike" baseline="0" dirty="0">
                <a:latin typeface="Lato-Regular"/>
              </a:rPr>
              <a:t>När en större andel barn och deras familjer hamnar under det relativa fattigdomsstrecket, betyder det att fler ställs vid sidan av och inte har råd att göra sådant som andra barnfamiljer ser som självklart.</a:t>
            </a:r>
          </a:p>
          <a:p>
            <a:endParaRPr lang="sv-SE" dirty="0"/>
          </a:p>
          <a:p>
            <a:r>
              <a:rPr lang="sv-SE" dirty="0"/>
              <a:t>Vi måste använda våra tillgängliga resurser och säkerställa barns ekonomiska, sociala och kulturella rättigheter enligt barnkonventionen. Det är hög tid att vi investerar betydligt mer i att ge alla barn goda uppväxtvillkor genom att förbättra förutsättningarna för de barn som lever i störst sårbarhet. Att mer behöver göras konstaterades också av FN:s barnrättskommittés senaste granskning av Sverige.</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Brygga till nästa sida: </a:t>
            </a:r>
          </a:p>
          <a:p>
            <a:pPr algn="l"/>
            <a:r>
              <a:rPr lang="sv-SE" sz="1200" b="0" i="0" u="none" strike="noStrike" baseline="0" dirty="0">
                <a:latin typeface="Lato-Regular"/>
              </a:rPr>
              <a:t>I den här rapporten lyfter vi de rekommendationer som har bäring på de teman som framkommit</a:t>
            </a:r>
          </a:p>
          <a:p>
            <a:pPr algn="l"/>
            <a:r>
              <a:rPr lang="sv-SE" sz="1200" b="0" i="0" u="none" strike="noStrike" baseline="0" dirty="0">
                <a:latin typeface="Lato-Regular"/>
              </a:rPr>
              <a:t>i konsultationer och samverkan med unga rådgivare och fokusgrupper. Rekommendationerna riktas mot beslutsfattare på nationell, regional eller lokal nivå, beroende på var besluten som rör förslaget fattas. Inom vissa teman föreslås</a:t>
            </a:r>
          </a:p>
          <a:p>
            <a:pPr algn="l"/>
            <a:r>
              <a:rPr lang="sv-SE" sz="1200" b="0" i="0" u="none" strike="noStrike" baseline="0" dirty="0">
                <a:latin typeface="Lato-Regular"/>
              </a:rPr>
              <a:t>reformer på flera olika politiska nivåer.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datum 3"/>
          <p:cNvSpPr>
            <a:spLocks noGrp="1"/>
          </p:cNvSpPr>
          <p:nvPr>
            <p:ph type="dt" idx="1"/>
          </p:nvPr>
        </p:nvSpPr>
        <p:spPr/>
        <p:txBody>
          <a:bodyPr/>
          <a:lstStyle/>
          <a:p>
            <a:fld id="{FB73E2F1-A823-4F76-85D4-8FA6AD2BBE65}"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21</a:t>
            </a:fld>
            <a:endParaRPr lang="en-UK"/>
          </a:p>
        </p:txBody>
      </p:sp>
    </p:spTree>
    <p:extLst>
      <p:ext uri="{BB962C8B-B14F-4D97-AF65-F5344CB8AC3E}">
        <p14:creationId xmlns:p14="http://schemas.microsoft.com/office/powerpoint/2010/main" val="3096491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pPr>
            <a:r>
              <a:rPr lang="sv-SE" b="0" i="0" u="none" strike="noStrike" baseline="0" dirty="0"/>
              <a:t>• Att öka det ekonomiska stödet till föreningsidrotten</a:t>
            </a:r>
          </a:p>
          <a:p>
            <a:pPr>
              <a:spcAft>
                <a:spcPts val="600"/>
              </a:spcAft>
            </a:pPr>
            <a:endParaRPr lang="sv-SE" b="0" i="0" u="none" strike="noStrike" baseline="0" dirty="0"/>
          </a:p>
          <a:p>
            <a:pPr>
              <a:spcAft>
                <a:spcPts val="600"/>
              </a:spcAft>
            </a:pPr>
            <a:r>
              <a:rPr lang="sv-SE" b="0" i="0" u="none" strike="noStrike" baseline="0" dirty="0"/>
              <a:t>• Kommunala öppna mötesplatser för barn och unga</a:t>
            </a:r>
          </a:p>
          <a:p>
            <a:pPr>
              <a:spcAft>
                <a:spcPts val="600"/>
              </a:spcAft>
            </a:pPr>
            <a:endParaRPr lang="sv-SE" b="0" i="0" u="none" strike="noStrike" baseline="0" dirty="0"/>
          </a:p>
          <a:p>
            <a:pPr>
              <a:spcAft>
                <a:spcPts val="600"/>
              </a:spcAft>
            </a:pPr>
            <a:r>
              <a:rPr lang="sv-SE" b="0" i="0" u="none" strike="noStrike" baseline="0" dirty="0"/>
              <a:t>• Att kulturskolan ska vara avgiftsfri för alla barn.</a:t>
            </a:r>
          </a:p>
          <a:p>
            <a:endParaRPr lang="sv-SE" dirty="0"/>
          </a:p>
        </p:txBody>
      </p:sp>
      <p:sp>
        <p:nvSpPr>
          <p:cNvPr id="4" name="Platshållare för datum 3"/>
          <p:cNvSpPr>
            <a:spLocks noGrp="1"/>
          </p:cNvSpPr>
          <p:nvPr>
            <p:ph type="dt" idx="1"/>
          </p:nvPr>
        </p:nvSpPr>
        <p:spPr/>
        <p:txBody>
          <a:bodyPr/>
          <a:lstStyle/>
          <a:p>
            <a:fld id="{072311D8-74D9-4884-A465-2C419F17C4A7}"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24</a:t>
            </a:fld>
            <a:endParaRPr lang="en-UK"/>
          </a:p>
        </p:txBody>
      </p:sp>
    </p:spTree>
    <p:extLst>
      <p:ext uri="{BB962C8B-B14F-4D97-AF65-F5344CB8AC3E}">
        <p14:creationId xmlns:p14="http://schemas.microsoft.com/office/powerpoint/2010/main" val="542036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sz="1800" b="0" i="0" u="none" strike="noStrike" baseline="0" dirty="0">
              <a:latin typeface="Lato-Regular"/>
            </a:endParaRPr>
          </a:p>
          <a:p>
            <a:pPr algn="l"/>
            <a:r>
              <a:rPr lang="sv-SE" sz="1800" b="0" i="0" u="none" strike="noStrike" baseline="0" dirty="0">
                <a:latin typeface="Lato-Regular"/>
              </a:rPr>
              <a:t>Rädda Barnen har ett stort antal andra förslag rörande den ekonomiska familjepolitiken samt välfärdens organisering och finansiering som skulle göra stor skillnad för barn som lever i familjer med knappa ekonomiska resurser.</a:t>
            </a:r>
            <a:endParaRPr lang="sv-SE" dirty="0"/>
          </a:p>
        </p:txBody>
      </p:sp>
      <p:sp>
        <p:nvSpPr>
          <p:cNvPr id="4" name="Platshållare för datum 3"/>
          <p:cNvSpPr>
            <a:spLocks noGrp="1"/>
          </p:cNvSpPr>
          <p:nvPr>
            <p:ph type="dt" idx="1"/>
          </p:nvPr>
        </p:nvSpPr>
        <p:spPr/>
        <p:txBody>
          <a:bodyPr/>
          <a:lstStyle/>
          <a:p>
            <a:fld id="{22412E20-3B44-4206-820A-7D2B156178A5}"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25</a:t>
            </a:fld>
            <a:endParaRPr lang="en-UK"/>
          </a:p>
        </p:txBody>
      </p:sp>
    </p:spTree>
    <p:extLst>
      <p:ext uri="{BB962C8B-B14F-4D97-AF65-F5344CB8AC3E}">
        <p14:creationId xmlns:p14="http://schemas.microsoft.com/office/powerpoint/2010/main" val="3636603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endParaRPr lang="sv-SE" b="1" dirty="0">
              <a:solidFill>
                <a:srgbClr val="202124"/>
              </a:solidFill>
            </a:endParaRPr>
          </a:p>
          <a:p>
            <a:r>
              <a:rPr lang="sv-SE" dirty="0"/>
              <a:t>Rapporten kan laddas ner på vår hemsida och också genom vår QR-kod. </a:t>
            </a:r>
          </a:p>
        </p:txBody>
      </p:sp>
      <p:sp>
        <p:nvSpPr>
          <p:cNvPr id="4" name="Platshållare för datum 3"/>
          <p:cNvSpPr>
            <a:spLocks noGrp="1"/>
          </p:cNvSpPr>
          <p:nvPr>
            <p:ph type="dt" idx="1"/>
          </p:nvPr>
        </p:nvSpPr>
        <p:spPr/>
        <p:txBody>
          <a:bodyPr/>
          <a:lstStyle/>
          <a:p>
            <a:fld id="{DE0C1F2F-03CE-417E-B826-C3D144DD2B1B}"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26</a:t>
            </a:fld>
            <a:endParaRPr lang="en-UK"/>
          </a:p>
        </p:txBody>
      </p:sp>
    </p:spTree>
    <p:extLst>
      <p:ext uri="{BB962C8B-B14F-4D97-AF65-F5344CB8AC3E}">
        <p14:creationId xmlns:p14="http://schemas.microsoft.com/office/powerpoint/2010/main" val="4043181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83B94BA8-FE06-4E99-B484-7F4CDFAA0190}"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27</a:t>
            </a:fld>
            <a:endParaRPr lang="en-UK"/>
          </a:p>
        </p:txBody>
      </p:sp>
    </p:spTree>
    <p:extLst>
      <p:ext uri="{BB962C8B-B14F-4D97-AF65-F5344CB8AC3E}">
        <p14:creationId xmlns:p14="http://schemas.microsoft.com/office/powerpoint/2010/main" val="48994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Rädda Barnen har jobbat länge med att motverka barnfattigdom och dess negativa konsekvenser i Sverige ur ett barnrättsperspektiv. Det gör vi för och tillsammans med barn och unga och deras familjer i verksamheter i områden som är </a:t>
            </a:r>
            <a:r>
              <a:rPr lang="sv-SE" sz="1200" kern="100" dirty="0" err="1">
                <a:effectLst/>
                <a:latin typeface="Aptos" panose="020B0004020202020204" pitchFamily="34" charset="0"/>
                <a:ea typeface="Aptos" panose="020B0004020202020204" pitchFamily="34" charset="0"/>
                <a:cs typeface="Times New Roman" panose="02020603050405020304" pitchFamily="18" charset="0"/>
              </a:rPr>
              <a:t>socioek</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eftersatta, vi gör det genom att ta fram relevant kunskap och återkommande rapporter och genom ett aktivt påverkansarbete på alla nivåer.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På Rädda Barnen hör vi dagligen barn berätta om negativa konsekvenser av ekonomisk utsatthet och ekonomisk ojämlikhet .Rapporten </a:t>
            </a:r>
            <a:r>
              <a:rPr lang="sv-SE" sz="1200" kern="100" dirty="0" err="1">
                <a:effectLst/>
                <a:latin typeface="Aptos" panose="020B0004020202020204" pitchFamily="34" charset="0"/>
                <a:ea typeface="Aptos" panose="020B0004020202020204" pitchFamily="34" charset="0"/>
                <a:cs typeface="Times New Roman" panose="02020603050405020304" pitchFamily="18" charset="0"/>
              </a:rPr>
              <a:t>missing</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200" kern="100" dirty="0" err="1">
                <a:effectLst/>
                <a:latin typeface="Aptos" panose="020B0004020202020204" pitchFamily="34" charset="0"/>
                <a:ea typeface="Aptos" panose="020B0004020202020204" pitchFamily="34" charset="0"/>
                <a:cs typeface="Times New Roman" panose="02020603050405020304" pitchFamily="18" charset="0"/>
              </a:rPr>
              <a:t>out</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är en kvalitativ rapport som utgår ifrån barns kunskap om sin verklighet.  En kunskap som är ovärderlig. Det är en förutsättning för att bygga relevant kunskap, och för att vuxna ska kunna fatta bra beslut.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sz="1200" kern="100" dirty="0">
                <a:effectLst/>
                <a:latin typeface="Aptos" panose="020B0004020202020204" pitchFamily="34" charset="0"/>
                <a:ea typeface="Aptos" panose="020B0004020202020204" pitchFamily="34" charset="0"/>
                <a:cs typeface="Times New Roman" panose="02020603050405020304" pitchFamily="18" charset="0"/>
              </a:rPr>
              <a:t>Rädda Barnen ser det som en nödvändighet och som vår skyldighet att arbeta för att barns perspektiv ska tas på allvar.  Att bilda och uttrycka</a:t>
            </a:r>
            <a:r>
              <a:rPr lang="sv-SE" sz="1200" kern="100" baseline="0" dirty="0">
                <a:effectLst/>
                <a:latin typeface="Aptos" panose="020B0004020202020204" pitchFamily="34" charset="0"/>
                <a:ea typeface="Aptos" panose="020B0004020202020204" pitchFamily="34" charset="0"/>
                <a:cs typeface="Times New Roman" panose="02020603050405020304" pitchFamily="18" charset="0"/>
              </a:rPr>
              <a:t> åsikter och få dem beaktade – det vi kallar delaktighet är en av grundprinciperna i Barnkonventionen. </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Ändå får barn alltför sällan komma till tals i frågor som berör dem.</a:t>
            </a:r>
            <a:endParaRPr lang="sv-SE" dirty="0"/>
          </a:p>
          <a:p>
            <a:endParaRPr lang="sv-SE" dirty="0"/>
          </a:p>
          <a:p>
            <a:r>
              <a:rPr lang="sv-SE" dirty="0"/>
              <a:t>Den här rapporten har tagits fram av Rädda Barnen i nära samarbete med barn och unga. Rätten till delaktighet är rapportens utgångspunkt, och vi har arbetat med delaktighet på många olika sätt.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sv-SE" dirty="0">
              <a:effectLst/>
              <a:latin typeface="Lato-Regular"/>
              <a:ea typeface="Times New Roman" panose="02020603050405020304" pitchFamily="18" charset="0"/>
              <a:cs typeface="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datum 3"/>
          <p:cNvSpPr>
            <a:spLocks noGrp="1"/>
          </p:cNvSpPr>
          <p:nvPr>
            <p:ph type="dt" idx="1"/>
          </p:nvPr>
        </p:nvSpPr>
        <p:spPr/>
        <p:txBody>
          <a:bodyPr/>
          <a:lstStyle/>
          <a:p>
            <a:fld id="{A8AD0A1A-2A8A-47D3-9541-ABF80A942AD5}"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160854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ffectLst/>
                <a:latin typeface="Lato-Regular"/>
                <a:ea typeface="Times New Roman" panose="02020603050405020304" pitchFamily="18" charset="0"/>
                <a:cs typeface="Lato-Regular"/>
              </a:rPr>
              <a:t>Eftersom syftet har varit att belysa barns perspektiv på ekonomiska svårigheter har det varit självklart att använda en kvalitativ metod där barn kommer till tals och får beskriva med egna ord ekonomiska svårigheter och hinder i barns vardag.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ffectLst/>
              <a:latin typeface="Lato-Regular"/>
              <a:ea typeface="Times New Roman" panose="02020603050405020304" pitchFamily="18" charset="0"/>
              <a:cs typeface="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ffectLst/>
                <a:latin typeface="Lato-Regular"/>
                <a:ea typeface="Times New Roman" panose="02020603050405020304" pitchFamily="18" charset="0"/>
                <a:cs typeface="Lato-Regular"/>
              </a:rPr>
              <a:t>Vi har genomfört fem fokusgruppintervjuer med barn och unga i ålder 10-19 år i befintliga Rädda Barnen- verksamheter i bostadsområden där 50–75 % lever med låg ekonomisk standard</a:t>
            </a:r>
            <a:r>
              <a:rPr lang="sv-SE" dirty="0">
                <a:effectLst/>
                <a:latin typeface="Lato-Regular"/>
                <a:ea typeface="Times New Roman" panose="02020603050405020304" pitchFamily="18" charset="0"/>
                <a:cs typeface="Lato-Regular"/>
              </a:rPr>
              <a:t> Fokusgrupper används ofta som samhällsvetenskaplig metod när man är intresserad av en grupps perspektiv och där trygghet och igenkänning av andra i gruppen kan skapa bättre förutsättningar för att våga uttrycka sig i ett ämne.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ffectLst/>
              <a:latin typeface="Lato-Regular"/>
              <a:ea typeface="Times New Roman" panose="02020603050405020304" pitchFamily="18" charset="0"/>
              <a:cs typeface="Lato-Regular"/>
            </a:endParaRPr>
          </a:p>
          <a:p>
            <a:pPr algn="l"/>
            <a:r>
              <a:rPr lang="sv-SE" b="1" dirty="0">
                <a:effectLst/>
                <a:latin typeface="Lato-Regular"/>
                <a:ea typeface="Times New Roman" panose="02020603050405020304" pitchFamily="18" charset="0"/>
                <a:cs typeface="Lato-Regular"/>
              </a:rPr>
              <a:t>Gjorts i RB:s verksamheter i områden där barnfattigdomen är hög. </a:t>
            </a:r>
            <a:r>
              <a:rPr lang="sv-SE" dirty="0">
                <a:effectLst/>
                <a:latin typeface="Lato-Regular"/>
                <a:ea typeface="Times New Roman" panose="02020603050405020304" pitchFamily="18" charset="0"/>
                <a:cs typeface="Lato-Regular"/>
              </a:rPr>
              <a:t>(EU:s definition av fattigdomsrisk: Låg ekonomisk standard innebär att man har en disponibel inkomst under 60% av medianinkomsten. ) </a:t>
            </a:r>
            <a:r>
              <a:rPr lang="sv-SE" sz="1800" b="0" i="0" u="none" strike="noStrike" baseline="0" dirty="0">
                <a:latin typeface="Lato-Regular"/>
              </a:rPr>
              <a:t>Den absoluta barnfattigdomen är i dessa områden cirka tre till fem gånger högre än i genomsnittet och de är klassade av </a:t>
            </a:r>
            <a:r>
              <a:rPr lang="sv-SE" sz="1800" b="0" i="0" u="none" strike="noStrike" baseline="0" dirty="0" err="1">
                <a:latin typeface="Lato-Regular"/>
              </a:rPr>
              <a:t>Delmos</a:t>
            </a:r>
            <a:r>
              <a:rPr lang="sv-SE" sz="1800" b="0" i="0" u="none" strike="noStrike" baseline="0" dirty="0">
                <a:latin typeface="Lato-Regular"/>
              </a:rPr>
              <a:t>/SCB som områden med stora socioekonomiska utmaningar (områdestyp 1) </a:t>
            </a:r>
          </a:p>
          <a:p>
            <a:pPr algn="l"/>
            <a:endParaRPr lang="sv-SE" sz="1800" b="0" i="0" u="none" strike="noStrike" baseline="0" dirty="0">
              <a:latin typeface="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baseline="0" dirty="0">
                <a:latin typeface="Lato-Regular"/>
              </a:rPr>
              <a:t>Det är barns kollektiva erfarenheter, perspektiv på konsekvenser och strategier av att leva med ont om pengar som vi har velat veta mer om och ta del av. Vår praktiska erfarenhet från Rädda Barnens verksamheter i socioekonomiskt eftersatta områden är att </a:t>
            </a:r>
            <a:r>
              <a:rPr lang="sv-SE" sz="1800" b="1" i="0" u="none" strike="noStrike" baseline="0" dirty="0">
                <a:latin typeface="Lato-Regular"/>
              </a:rPr>
              <a:t>Barn och unga kan bära erfarenheter och iakttagelser av vad det innebär för barn generellt att ha ont om pengar, det kan bygga på erfarenheter från umgänge med klasskompisar, grannar eller släktingar. Vi har alltså inte frågat efter personliga erfarenheter, flera barn har däremot även valt att dela med sig av personliga erfarenheter. </a:t>
            </a:r>
          </a:p>
          <a:p>
            <a:pPr algn="l"/>
            <a:endParaRPr lang="sv-SE" sz="1800" b="0" i="0" u="none" strike="noStrike" baseline="0" dirty="0">
              <a:effectLst/>
              <a:latin typeface="Lato-Regular"/>
              <a:ea typeface="Times New Roman" panose="02020603050405020304" pitchFamily="18" charset="0"/>
              <a:cs typeface="Lato-Regular"/>
            </a:endParaRPr>
          </a:p>
          <a:p>
            <a:pPr algn="l"/>
            <a:r>
              <a:rPr lang="sv-SE" b="1" dirty="0">
                <a:effectLst/>
                <a:latin typeface="Lato-Regular"/>
                <a:ea typeface="Times New Roman" panose="02020603050405020304" pitchFamily="18" charset="0"/>
                <a:cs typeface="Lato-Regular"/>
              </a:rPr>
              <a:t>Vi har genom hela projektet arbetat nära med fyra unga rådgivare. (16–17 år). </a:t>
            </a:r>
            <a:r>
              <a:rPr lang="sv-SE" dirty="0">
                <a:effectLst/>
                <a:latin typeface="Lato-Regular"/>
                <a:ea typeface="Times New Roman" panose="02020603050405020304" pitchFamily="18" charset="0"/>
                <a:cs typeface="Lato-Regular"/>
              </a:rPr>
              <a:t>De rekryterades våren 2023 genom Rädda Barnens verksamheter i ett område där barnfattigdomen är hög. Rådgivarna rekryterades utifrån sitt intresse och vilja att diskutera, analysera och prata om barns rättigheter inte utifrån personliga erfarenheter av ekonomisk utsatthet</a:t>
            </a:r>
            <a:r>
              <a:rPr lang="sv-SE" b="1" dirty="0">
                <a:effectLst/>
                <a:latin typeface="Lato-Regular"/>
                <a:ea typeface="Times New Roman" panose="02020603050405020304" pitchFamily="18" charset="0"/>
                <a:cs typeface="Lato-Regular"/>
              </a:rPr>
              <a:t>. De fyra unga rådgivarna har varit med och förberett form och innehåll av fokusgrupperna reflekterat över och analyserat vad barn och unga har sagt i fokusgrupperna. Deras bidrag har varit oerhört värdefullt och stärkt barns kunskap om sin egen verklighet! </a:t>
            </a:r>
            <a:r>
              <a:rPr lang="sv-SE" dirty="0">
                <a:effectLst/>
                <a:latin typeface="Lato-Regular"/>
                <a:ea typeface="Times New Roman" panose="02020603050405020304" pitchFamily="18" charset="0"/>
                <a:cs typeface="Lato-Regular"/>
              </a:rPr>
              <a:t>De har också varit med och presenterat rapporten vid lansering och talat med media. </a:t>
            </a:r>
          </a:p>
          <a:p>
            <a:pPr algn="l"/>
            <a:endParaRPr lang="sv-SE" dirty="0">
              <a:effectLst/>
              <a:latin typeface="Lato-Regular"/>
              <a:ea typeface="Times New Roman" panose="02020603050405020304" pitchFamily="18" charset="0"/>
              <a:cs typeface="Lato-Regular"/>
            </a:endParaRPr>
          </a:p>
          <a:p>
            <a:endParaRPr lang="sv-SE" dirty="0"/>
          </a:p>
        </p:txBody>
      </p:sp>
      <p:sp>
        <p:nvSpPr>
          <p:cNvPr id="4" name="Platshållare för datum 3"/>
          <p:cNvSpPr>
            <a:spLocks noGrp="1"/>
          </p:cNvSpPr>
          <p:nvPr>
            <p:ph type="dt" idx="1"/>
          </p:nvPr>
        </p:nvSpPr>
        <p:spPr/>
        <p:txBody>
          <a:bodyPr/>
          <a:lstStyle/>
          <a:p>
            <a:fld id="{C000F62C-06EB-4F81-AC27-323BFB7E51E1}"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a:t>
            </a:fld>
            <a:endParaRPr lang="en-UK"/>
          </a:p>
        </p:txBody>
      </p:sp>
    </p:spTree>
    <p:extLst>
      <p:ext uri="{BB962C8B-B14F-4D97-AF65-F5344CB8AC3E}">
        <p14:creationId xmlns:p14="http://schemas.microsoft.com/office/powerpoint/2010/main" val="139053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724AA-F1E9-3829-6318-1B048823AB0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6C6892F-475F-2060-B604-817D340242C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B22A2DA-8515-9835-AA2E-28F6F8F31549}"/>
              </a:ext>
            </a:extLst>
          </p:cNvPr>
          <p:cNvSpPr>
            <a:spLocks noGrp="1"/>
          </p:cNvSpPr>
          <p:nvPr>
            <p:ph type="body" idx="1"/>
          </p:nvPr>
        </p:nvSpPr>
        <p:spPr/>
        <p:txBody>
          <a:bodyPr/>
          <a:lstStyle/>
          <a:p>
            <a:r>
              <a:rPr lang="sv-SE" b="1" dirty="0"/>
              <a:t>I fokusgruppintervjuerna har barn och unga lyft olika teman. De teman som har kommit upp är </a:t>
            </a:r>
          </a:p>
          <a:p>
            <a:endParaRPr lang="sv-SE" b="1" dirty="0"/>
          </a:p>
          <a:p>
            <a:r>
              <a:rPr lang="sv-SE" dirty="0"/>
              <a:t>Familj </a:t>
            </a:r>
          </a:p>
          <a:p>
            <a:endParaRPr lang="sv-SE" dirty="0"/>
          </a:p>
          <a:p>
            <a:r>
              <a:rPr lang="sv-SE" dirty="0"/>
              <a:t>Skola </a:t>
            </a:r>
          </a:p>
          <a:p>
            <a:endParaRPr lang="sv-SE" dirty="0"/>
          </a:p>
          <a:p>
            <a:r>
              <a:rPr lang="sv-SE" dirty="0"/>
              <a:t>Fritidshem </a:t>
            </a:r>
          </a:p>
          <a:p>
            <a:endParaRPr lang="sv-SE" dirty="0"/>
          </a:p>
          <a:p>
            <a:r>
              <a:rPr lang="sv-SE" dirty="0"/>
              <a:t>Fritid </a:t>
            </a:r>
          </a:p>
          <a:p>
            <a:endParaRPr lang="sv-SE" dirty="0"/>
          </a:p>
          <a:p>
            <a:r>
              <a:rPr lang="sv-SE" dirty="0"/>
              <a:t>Pengar sätter ramar för social gemenskap</a:t>
            </a:r>
          </a:p>
        </p:txBody>
      </p:sp>
      <p:sp>
        <p:nvSpPr>
          <p:cNvPr id="4" name="Platshållare för datum 3">
            <a:extLst>
              <a:ext uri="{FF2B5EF4-FFF2-40B4-BE49-F238E27FC236}">
                <a16:creationId xmlns:a16="http://schemas.microsoft.com/office/drawing/2014/main" id="{7510D5F8-1A63-F01D-D1BB-8F1D047EEFD2}"/>
              </a:ext>
            </a:extLst>
          </p:cNvPr>
          <p:cNvSpPr>
            <a:spLocks noGrp="1"/>
          </p:cNvSpPr>
          <p:nvPr>
            <p:ph type="dt" idx="1"/>
          </p:nvPr>
        </p:nvSpPr>
        <p:spPr/>
        <p:txBody>
          <a:bodyPr/>
          <a:lstStyle/>
          <a:p>
            <a:fld id="{38350A54-D4FC-491A-B50A-DF4D32045113}" type="datetime1">
              <a:rPr lang="LID4096" smtClean="0"/>
              <a:t>12/18/2025</a:t>
            </a:fld>
            <a:endParaRPr lang="en-UK"/>
          </a:p>
        </p:txBody>
      </p:sp>
      <p:sp>
        <p:nvSpPr>
          <p:cNvPr id="5" name="Platshållare för bildnummer 4">
            <a:extLst>
              <a:ext uri="{FF2B5EF4-FFF2-40B4-BE49-F238E27FC236}">
                <a16:creationId xmlns:a16="http://schemas.microsoft.com/office/drawing/2014/main" id="{FE03B2F8-860C-C7AA-64EA-FB6F5DA1A3AA}"/>
              </a:ext>
            </a:extLst>
          </p:cNvPr>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655585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1" i="0" u="none" strike="noStrike" baseline="0" dirty="0">
                <a:solidFill>
                  <a:srgbClr val="FF0000"/>
                </a:solidFill>
                <a:latin typeface="Lato-Bold"/>
              </a:rPr>
              <a:t>I korthet om familj</a:t>
            </a:r>
          </a:p>
          <a:p>
            <a:pPr algn="l"/>
            <a:r>
              <a:rPr lang="sv-SE" sz="1800" b="0" i="0" u="none" strike="noStrike" baseline="0" dirty="0">
                <a:solidFill>
                  <a:srgbClr val="000000"/>
                </a:solidFill>
                <a:latin typeface="Lato-Regular"/>
              </a:rPr>
              <a:t>Barn och unga uttrycker att de känner av när familjen har ekonomiska svårigheter. Detta</a:t>
            </a:r>
          </a:p>
          <a:p>
            <a:pPr algn="l"/>
            <a:r>
              <a:rPr lang="sv-SE" sz="1800" b="0" i="0" u="none" strike="noStrike" baseline="0" dirty="0">
                <a:solidFill>
                  <a:srgbClr val="000000"/>
                </a:solidFill>
                <a:latin typeface="Lato-Regular"/>
              </a:rPr>
              <a:t>märks bland annat genom att föräldrarna oroar sig, är ledsna och att de inte kan eller vill köpa saker som de</a:t>
            </a:r>
          </a:p>
          <a:p>
            <a:pPr algn="l"/>
            <a:r>
              <a:rPr lang="sv-SE" sz="1800" b="0" i="0" u="none" strike="noStrike" baseline="0" dirty="0">
                <a:solidFill>
                  <a:srgbClr val="000000"/>
                </a:solidFill>
                <a:latin typeface="Lato-Regular"/>
              </a:rPr>
              <a:t>ser att andra jämnåriga har råd med. Barn och unga beskriver också ett stort ansvarstagande,</a:t>
            </a:r>
          </a:p>
          <a:p>
            <a:pPr algn="l"/>
            <a:r>
              <a:rPr lang="sv-SE" sz="1800" b="0" i="0" u="none" strike="noStrike" baseline="0" dirty="0">
                <a:solidFill>
                  <a:srgbClr val="000000"/>
                </a:solidFill>
                <a:latin typeface="Lato-Regular"/>
              </a:rPr>
              <a:t>till exempel genom att undvika att fråga om pengar. </a:t>
            </a:r>
          </a:p>
          <a:p>
            <a:pPr algn="l"/>
            <a:endParaRPr lang="sv-SE" sz="1800" b="0" i="0" u="none" strike="noStrike" baseline="0" dirty="0">
              <a:solidFill>
                <a:srgbClr val="000000"/>
              </a:solidFill>
              <a:latin typeface="Lato-Regular"/>
            </a:endParaRPr>
          </a:p>
          <a:p>
            <a:pPr algn="l"/>
            <a:r>
              <a:rPr lang="sv-SE" sz="1800" b="0" i="0" u="none" strike="noStrike" baseline="0" dirty="0">
                <a:solidFill>
                  <a:srgbClr val="000000"/>
                </a:solidFill>
                <a:latin typeface="Lato-Regular"/>
              </a:rPr>
              <a:t>Många barn och unga berättar att de upplever att det är vanligt att</a:t>
            </a:r>
          </a:p>
          <a:p>
            <a:pPr algn="l"/>
            <a:r>
              <a:rPr lang="sv-SE" sz="1800" b="0" i="0" u="none" strike="noStrike" baseline="0" dirty="0">
                <a:solidFill>
                  <a:srgbClr val="000000"/>
                </a:solidFill>
                <a:latin typeface="Lato-Regular"/>
              </a:rPr>
              <a:t>ta ekonomiskt ansvar, till exempel genom att undvika att fråga om pengar och flera äldre ungdomar lyfter</a:t>
            </a:r>
          </a:p>
          <a:p>
            <a:pPr algn="l"/>
            <a:r>
              <a:rPr lang="sv-SE" sz="1800" b="0" i="0" u="none" strike="noStrike" baseline="0" dirty="0">
                <a:solidFill>
                  <a:srgbClr val="000000"/>
                </a:solidFill>
                <a:latin typeface="Lato-Regular"/>
              </a:rPr>
              <a:t>också att de genom extrajobb försöker underlätta för familjen ekonomiskt.</a:t>
            </a:r>
          </a:p>
          <a:p>
            <a:pPr algn="l"/>
            <a:endParaRPr lang="sv-SE" sz="1800" b="0" i="0" u="none" strike="noStrike" baseline="0" dirty="0">
              <a:solidFill>
                <a:srgbClr val="000000"/>
              </a:solidFill>
              <a:latin typeface="Lato-Regular"/>
            </a:endParaRPr>
          </a:p>
          <a:p>
            <a:pPr algn="l"/>
            <a:endParaRPr lang="sv-SE" sz="1800" b="0" i="0" u="none" strike="noStrike" baseline="0" dirty="0">
              <a:solidFill>
                <a:srgbClr val="000000"/>
              </a:solidFill>
              <a:latin typeface="Lato-Regular"/>
            </a:endParaRPr>
          </a:p>
          <a:p>
            <a:r>
              <a:rPr lang="sv-SE" sz="1800" b="1" kern="100" dirty="0">
                <a:effectLst/>
                <a:latin typeface="Aptos" panose="020B0004020202020204" pitchFamily="34" charset="0"/>
                <a:ea typeface="Aptos" panose="020B0004020202020204" pitchFamily="34" charset="0"/>
                <a:cs typeface="Times New Roman" panose="02020603050405020304" pitchFamily="18" charset="0"/>
              </a:rPr>
              <a:t>EXTRA (Ej i rapporten) Barnfamiljers ekonomiska svårigheter påverkar barns behov – från Sifo 2024 (av Rädda Barnen </a:t>
            </a:r>
            <a:r>
              <a:rPr lang="sv-SE" sz="1800" b="1" kern="100" dirty="0" err="1">
                <a:effectLst/>
                <a:latin typeface="Aptos" panose="020B0004020202020204" pitchFamily="34" charset="0"/>
                <a:ea typeface="Aptos" panose="020B0004020202020204" pitchFamily="34" charset="0"/>
                <a:cs typeface="Times New Roman" panose="02020603050405020304" pitchFamily="18" charset="0"/>
              </a:rPr>
              <a:t>mfl</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sz="1800" kern="100" dirty="0">
                <a:effectLst/>
                <a:latin typeface="Aptos" panose="020B0004020202020204" pitchFamily="34" charset="0"/>
                <a:ea typeface="Aptos" panose="020B0004020202020204" pitchFamily="34" charset="0"/>
                <a:cs typeface="Times New Roman" panose="02020603050405020304" pitchFamily="18" charset="0"/>
              </a:rPr>
              <a:t>Årets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Sifoundersökning</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visar att en stor andel har svårt att ha råd med grundläggande behov för barnen</a:t>
            </a:r>
          </a:p>
          <a:p>
            <a:pPr marL="342900" lvl="0" indent="-342900">
              <a:buFont typeface="Aptos" panose="020B0004020202020204" pitchFamily="34" charset="0"/>
              <a:buChar char="-"/>
              <a:tabLst>
                <a:tab pos="457200" algn="l"/>
              </a:tabLst>
            </a:pPr>
            <a:r>
              <a:rPr lang="sv-SE" sz="1800" kern="0" dirty="0">
                <a:effectLst/>
                <a:latin typeface="Aptos" panose="020B0004020202020204" pitchFamily="34" charset="0"/>
                <a:ea typeface="Aptos" panose="020B0004020202020204" pitchFamily="34" charset="0"/>
                <a:cs typeface="Rubik-Light"/>
              </a:rPr>
              <a:t>Drygt 4 av 10 av ensamstående föräldrar och 3 av 10 av sammanboende föräldrar är oroliga för att ens ekonomiska situation påverkar barnens behov och mående.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Font typeface="Aptos" panose="020B0004020202020204" pitchFamily="34" charset="0"/>
              <a:buChar char="-"/>
              <a:tabLst>
                <a:tab pos="457200" algn="l"/>
              </a:tabLs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cirka varannan ensamstående förälder med lägre inkomst (under 29500 före skatt) har svårt att ha råd med grundläggande behov för barnen: att har råd med näringsrik mat, köpa nya kläder och att ha råd med fritidsaktiviteter. </a:t>
            </a:r>
          </a:p>
          <a:p>
            <a:pPr marL="457200"/>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Font typeface="Aptos" panose="020B0004020202020204" pitchFamily="34" charset="0"/>
              <a:buChar char="-"/>
              <a:tabLst>
                <a:tab pos="457200" algn="l"/>
              </a:tabLs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Undersökningen visar också att barnfamiljer med lägre inkomst fått ett allt tuffare ekonomiskt läge jämfört med vår undersökning från 2023.  Andelen som har blivit betalningsskyldiga och behövt låna pengar till grundläggande utgifter har ökat för barnfamiljer med lägre inkomster jämfört med 2023. Länk till Sifon. </a:t>
            </a:r>
          </a:p>
          <a:p>
            <a:pPr algn="l"/>
            <a:endParaRPr lang="sv-SE" sz="1800" b="0" i="0" u="none" strike="noStrike" baseline="0" dirty="0">
              <a:solidFill>
                <a:srgbClr val="000000"/>
              </a:solidFill>
              <a:latin typeface="Lato-Regular"/>
            </a:endParaRPr>
          </a:p>
          <a:p>
            <a:pPr algn="l"/>
            <a:endParaRPr lang="sv-SE" sz="1800" b="0" i="0" u="none" strike="noStrike" baseline="0" dirty="0">
              <a:solidFill>
                <a:srgbClr val="000000"/>
              </a:solidFill>
              <a:latin typeface="Lato-Regular"/>
            </a:endParaRPr>
          </a:p>
          <a:p>
            <a:pPr algn="l"/>
            <a:endParaRPr lang="sv-SE" dirty="0"/>
          </a:p>
        </p:txBody>
      </p:sp>
      <p:sp>
        <p:nvSpPr>
          <p:cNvPr id="4" name="Platshållare för datum 3"/>
          <p:cNvSpPr>
            <a:spLocks noGrp="1"/>
          </p:cNvSpPr>
          <p:nvPr>
            <p:ph type="dt" idx="1"/>
          </p:nvPr>
        </p:nvSpPr>
        <p:spPr/>
        <p:txBody>
          <a:bodyPr/>
          <a:lstStyle/>
          <a:p>
            <a:fld id="{2858C317-F37B-4C66-90E2-1937F8C756C3}"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6</a:t>
            </a:fld>
            <a:endParaRPr lang="en-UK"/>
          </a:p>
        </p:txBody>
      </p:sp>
    </p:spTree>
    <p:extLst>
      <p:ext uri="{BB962C8B-B14F-4D97-AF65-F5344CB8AC3E}">
        <p14:creationId xmlns:p14="http://schemas.microsoft.com/office/powerpoint/2010/main" val="95649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dirty="0"/>
          </a:p>
        </p:txBody>
      </p:sp>
      <p:sp>
        <p:nvSpPr>
          <p:cNvPr id="4" name="Platshållare för datum 3"/>
          <p:cNvSpPr>
            <a:spLocks noGrp="1"/>
          </p:cNvSpPr>
          <p:nvPr>
            <p:ph type="dt" idx="1"/>
          </p:nvPr>
        </p:nvSpPr>
        <p:spPr/>
        <p:txBody>
          <a:bodyPr/>
          <a:lstStyle/>
          <a:p>
            <a:fld id="{2858C317-F37B-4C66-90E2-1937F8C756C3}"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78408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08E2-59D4-4C07-7C7F-4C29DAE1933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CF4728-FB56-0B95-F86C-4D96A8E208C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499BA2E-0192-E83F-EB1E-19014BF2BE4E}"/>
              </a:ext>
            </a:extLst>
          </p:cNvPr>
          <p:cNvSpPr>
            <a:spLocks noGrp="1"/>
          </p:cNvSpPr>
          <p:nvPr>
            <p:ph type="body" idx="1"/>
          </p:nvPr>
        </p:nvSpPr>
        <p:spPr/>
        <p:txBody>
          <a:bodyPr/>
          <a:lstStyle/>
          <a:p>
            <a:pPr algn="l"/>
            <a:endParaRPr lang="sv-SE" dirty="0"/>
          </a:p>
        </p:txBody>
      </p:sp>
      <p:sp>
        <p:nvSpPr>
          <p:cNvPr id="4" name="Platshållare för datum 3">
            <a:extLst>
              <a:ext uri="{FF2B5EF4-FFF2-40B4-BE49-F238E27FC236}">
                <a16:creationId xmlns:a16="http://schemas.microsoft.com/office/drawing/2014/main" id="{975345DD-B6D5-BF1F-F8FE-4B24404398CE}"/>
              </a:ext>
            </a:extLst>
          </p:cNvPr>
          <p:cNvSpPr>
            <a:spLocks noGrp="1"/>
          </p:cNvSpPr>
          <p:nvPr>
            <p:ph type="dt" idx="1"/>
          </p:nvPr>
        </p:nvSpPr>
        <p:spPr/>
        <p:txBody>
          <a:bodyPr/>
          <a:lstStyle/>
          <a:p>
            <a:fld id="{965397B4-72AD-41F6-B7B8-774EDDD8CC92}" type="datetime1">
              <a:rPr lang="LID4096" smtClean="0"/>
              <a:t>12/18/2025</a:t>
            </a:fld>
            <a:endParaRPr lang="en-UK"/>
          </a:p>
        </p:txBody>
      </p:sp>
      <p:sp>
        <p:nvSpPr>
          <p:cNvPr id="5" name="Platshållare för bildnummer 4">
            <a:extLst>
              <a:ext uri="{FF2B5EF4-FFF2-40B4-BE49-F238E27FC236}">
                <a16:creationId xmlns:a16="http://schemas.microsoft.com/office/drawing/2014/main" id="{2E51D1D9-88F2-255A-5C6B-D9B643F0B1ED}"/>
              </a:ext>
            </a:extLst>
          </p:cNvPr>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2277030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I korthet om avgifter i skola</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 många fokusgrupper berättar barn och unga att avgifter i skolan innebär ett hinder för att alla ska kunna delta. De beskriver sociala konsekvenser av att avvika, och att man ibland skäms över att prata öppet om orsaken. Detta gäller framför allt kostnader kopplade till skolresor men även att ta med matsäck eller fika till skolan problematiseras. </a:t>
            </a: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 en av de kommunerna där vi genomförde fokusgrupper har man däremot tagit beslut om att förbjuda alla extra avgifter i skolan, något som blev tydligt eftersom barnen där inte hade den erfarenheten.</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Ingen elev ska behöva avstå utflykten eller skolresan för att det saknas pengar hemma.</a:t>
            </a: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Enligt artikel 28 i barnkonventionen ska ett barn ha rätt till kostnadsfri utbildning. Barnets rätt till utbildning finns också i 2 kapitlet 18 § första stycket i Regeringsformen och i 7 kapitlet 2–3 §§ skollagen. </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Enligt barnkonventionens artikel 2 har alla barn samma rättigheter och lika värde och ingen får diskrimineras gällande tillgången till sina rättigheter.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För att alla barn ska ha lika tillgång till rätten till utbildning alla elever, oavsett familjens ekonomiska förutsättningar, kunna delta i alla skolans aktiviteter. Det som kan tyckas vara en liten summa för en del, kan vara omöjlig att betala för andra familjer. </a:t>
            </a: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datum 3"/>
          <p:cNvSpPr>
            <a:spLocks noGrp="1"/>
          </p:cNvSpPr>
          <p:nvPr>
            <p:ph type="dt" idx="1"/>
          </p:nvPr>
        </p:nvSpPr>
        <p:spPr/>
        <p:txBody>
          <a:bodyPr/>
          <a:lstStyle/>
          <a:p>
            <a:fld id="{5B6F5186-F0CC-4869-9C51-983FD8A85E90}"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9</a:t>
            </a:fld>
            <a:endParaRPr lang="en-UK"/>
          </a:p>
        </p:txBody>
      </p:sp>
    </p:spTree>
    <p:extLst>
      <p:ext uri="{BB962C8B-B14F-4D97-AF65-F5344CB8AC3E}">
        <p14:creationId xmlns:p14="http://schemas.microsoft.com/office/powerpoint/2010/main" val="176435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en-GB"/>
              <a:t>Click to edit Master title style</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AE02BE3D-5040-4DC1-B134-29831DCDBADA}" type="datetime1">
              <a:rPr lang="sv-SE" smtClean="0"/>
              <a:t>2025-12-18</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E8E255CC-784F-40F1-AB1C-A8289814256F}" type="datetime1">
              <a:rPr lang="sv-SE" smtClean="0"/>
              <a:t>2025-12-18</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FB2619B4-4CF3-4657-B711-69700E4C8BE1}" type="datetime1">
              <a:rPr lang="sv-SE" smtClean="0"/>
              <a:t>2025-12-18</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EF1FB7E4-0FF0-4966-8FBD-CA28F69E0C01}" type="datetime1">
              <a:rPr lang="sv-SE" smtClean="0"/>
              <a:t>2025-12-18</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36A38502-FB97-4689-B607-B396D73D7D51}" type="datetime1">
              <a:rPr lang="sv-SE" smtClean="0"/>
              <a:t>2025-12-18</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C8C25DAD-7709-464F-A909-C4C2FE0F8A86}" type="datetime1">
              <a:rPr lang="sv-SE" smtClean="0"/>
              <a:t>2025-12-18</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75326B80-C6DF-48DA-B172-54A3ECB41934}" type="datetime1">
              <a:rPr lang="sv-SE" smtClean="0"/>
              <a:t>2025-12-18</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B1B2E50E-ECC4-4AB1-AFB7-508FBE87BF80}" type="datetime1">
              <a:rPr lang="sv-SE" smtClean="0"/>
              <a:t>2025-12-18</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4"/>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en-UK"/>
              <a:t>Click to edit Master title style</a:t>
            </a:r>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D03C8499-6D3D-4589-84D1-C04CF3459DF3}" type="datetime1">
              <a:rPr lang="sv-SE" smtClean="0"/>
              <a:t>2025-12-18</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0914CF38-7443-2697-BC20-C1F421D15093}"/>
              </a:ext>
            </a:extLst>
          </p:cNvPr>
          <p:cNvSpPr txBox="1"/>
          <p:nvPr/>
        </p:nvSpPr>
        <p:spPr>
          <a:xfrm>
            <a:off x="985838" y="4192786"/>
            <a:ext cx="10758487" cy="1015663"/>
          </a:xfrm>
          <a:prstGeom prst="rect">
            <a:avLst/>
          </a:prstGeom>
          <a:solidFill>
            <a:schemeClr val="accent1"/>
          </a:solidFill>
        </p:spPr>
        <p:txBody>
          <a:bodyPr wrap="square">
            <a:spAutoFit/>
          </a:bodyPr>
          <a:lstStyle/>
          <a:p>
            <a:pPr algn="ctr"/>
            <a:r>
              <a:rPr lang="sv-SE" sz="3000" b="1" dirty="0">
                <a:solidFill>
                  <a:schemeClr val="bg1"/>
                </a:solidFill>
              </a:rPr>
              <a:t>”</a:t>
            </a:r>
            <a:r>
              <a:rPr lang="sv-SE" sz="3000" b="1" dirty="0" err="1">
                <a:solidFill>
                  <a:schemeClr val="bg1"/>
                </a:solidFill>
              </a:rPr>
              <a:t>Missing</a:t>
            </a:r>
            <a:r>
              <a:rPr lang="sv-SE" sz="3000" b="1" dirty="0">
                <a:solidFill>
                  <a:schemeClr val="bg1"/>
                </a:solidFill>
              </a:rPr>
              <a:t> </a:t>
            </a:r>
            <a:r>
              <a:rPr lang="sv-SE" sz="3000" b="1" dirty="0" err="1">
                <a:solidFill>
                  <a:schemeClr val="bg1"/>
                </a:solidFill>
              </a:rPr>
              <a:t>out</a:t>
            </a:r>
            <a:r>
              <a:rPr lang="sv-SE" sz="3000" b="1" dirty="0">
                <a:solidFill>
                  <a:schemeClr val="bg1"/>
                </a:solidFill>
              </a:rPr>
              <a:t>” </a:t>
            </a:r>
          </a:p>
          <a:p>
            <a:r>
              <a:rPr lang="sv-SE" sz="3000" b="1" dirty="0">
                <a:solidFill>
                  <a:schemeClr val="bg1"/>
                </a:solidFill>
              </a:rPr>
              <a:t>- Barn och ungas perspektiv på ekonomiska svårigheter </a:t>
            </a:r>
          </a:p>
        </p:txBody>
      </p:sp>
      <p:sp>
        <p:nvSpPr>
          <p:cNvPr id="4" name="textruta 3">
            <a:extLst>
              <a:ext uri="{FF2B5EF4-FFF2-40B4-BE49-F238E27FC236}">
                <a16:creationId xmlns:a16="http://schemas.microsoft.com/office/drawing/2014/main" id="{F63A8B32-7E30-E38E-8B6E-9701B6688372}"/>
              </a:ext>
            </a:extLst>
          </p:cNvPr>
          <p:cNvSpPr txBox="1"/>
          <p:nvPr/>
        </p:nvSpPr>
        <p:spPr>
          <a:xfrm>
            <a:off x="7980832" y="6144575"/>
            <a:ext cx="3106058" cy="323165"/>
          </a:xfrm>
          <a:prstGeom prst="rect">
            <a:avLst/>
          </a:prstGeom>
          <a:solidFill>
            <a:schemeClr val="accent1"/>
          </a:solidFill>
        </p:spPr>
        <p:txBody>
          <a:bodyPr wrap="square">
            <a:spAutoFit/>
          </a:bodyPr>
          <a:lstStyle/>
          <a:p>
            <a:endParaRPr lang="sv-SE" sz="1500" dirty="0">
              <a:solidFill>
                <a:schemeClr val="bg1"/>
              </a:solidFill>
            </a:endParaRPr>
          </a:p>
        </p:txBody>
      </p:sp>
      <p:sp>
        <p:nvSpPr>
          <p:cNvPr id="5" name="textruta 4">
            <a:extLst>
              <a:ext uri="{FF2B5EF4-FFF2-40B4-BE49-F238E27FC236}">
                <a16:creationId xmlns:a16="http://schemas.microsoft.com/office/drawing/2014/main" id="{A8FDBDB8-BB60-B7CB-2FAC-545910D6AEB0}"/>
              </a:ext>
            </a:extLst>
          </p:cNvPr>
          <p:cNvSpPr txBox="1"/>
          <p:nvPr/>
        </p:nvSpPr>
        <p:spPr>
          <a:xfrm>
            <a:off x="3497942" y="5633718"/>
            <a:ext cx="7271658" cy="400110"/>
          </a:xfrm>
          <a:prstGeom prst="rect">
            <a:avLst/>
          </a:prstGeom>
          <a:solidFill>
            <a:schemeClr val="accent1"/>
          </a:solidFill>
        </p:spPr>
        <p:txBody>
          <a:bodyPr wrap="square">
            <a:spAutoFit/>
          </a:bodyPr>
          <a:lstStyle/>
          <a:p>
            <a:endParaRPr lang="sv-SE" sz="2000" dirty="0">
              <a:solidFill>
                <a:schemeClr val="bg1"/>
              </a:solidFill>
            </a:endParaRPr>
          </a:p>
        </p:txBody>
      </p:sp>
      <p:sp>
        <p:nvSpPr>
          <p:cNvPr id="6" name="Platshållare för bildnummer 5">
            <a:extLst>
              <a:ext uri="{FF2B5EF4-FFF2-40B4-BE49-F238E27FC236}">
                <a16:creationId xmlns:a16="http://schemas.microsoft.com/office/drawing/2014/main" id="{1CE6349D-DBFC-EBD0-5DAB-D644C1BA18E9}"/>
              </a:ext>
            </a:extLst>
          </p:cNvPr>
          <p:cNvSpPr>
            <a:spLocks noGrp="1"/>
          </p:cNvSpPr>
          <p:nvPr>
            <p:ph type="sldNum" sz="quarter" idx="12"/>
          </p:nvPr>
        </p:nvSpPr>
        <p:spPr/>
        <p:txBody>
          <a:bodyPr/>
          <a:lstStyle/>
          <a:p>
            <a:fld id="{BF413B3B-BFB3-42E3-B409-FAAF558C2ACC}" type="slidenum">
              <a:rPr lang="en-UK" smtClean="0"/>
              <a:pPr/>
              <a:t>1</a:t>
            </a:fld>
            <a:endParaRPr lang="en-UK"/>
          </a:p>
        </p:txBody>
      </p:sp>
    </p:spTree>
    <p:extLst>
      <p:ext uri="{BB962C8B-B14F-4D97-AF65-F5344CB8AC3E}">
        <p14:creationId xmlns:p14="http://schemas.microsoft.com/office/powerpoint/2010/main" val="281383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473F-AD16-D5CE-9D88-9D301E30D0D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25ECA5F-0BB5-D447-BA40-7FC972EC8BE5}"/>
              </a:ext>
            </a:extLst>
          </p:cNvPr>
          <p:cNvSpPr>
            <a:spLocks noGrp="1"/>
          </p:cNvSpPr>
          <p:nvPr>
            <p:ph type="title"/>
          </p:nvPr>
        </p:nvSpPr>
        <p:spPr>
          <a:xfrm>
            <a:off x="832104" y="640184"/>
            <a:ext cx="9528048" cy="905256"/>
          </a:xfrm>
        </p:spPr>
        <p:txBody>
          <a:bodyPr anchor="ctr">
            <a:normAutofit/>
          </a:bodyPr>
          <a:lstStyle/>
          <a:p>
            <a:r>
              <a:rPr lang="sv-SE" dirty="0"/>
              <a:t>Kostnader i skolan </a:t>
            </a:r>
          </a:p>
        </p:txBody>
      </p:sp>
      <p:sp>
        <p:nvSpPr>
          <p:cNvPr id="26" name="Footer Placeholder 4">
            <a:extLst>
              <a:ext uri="{FF2B5EF4-FFF2-40B4-BE49-F238E27FC236}">
                <a16:creationId xmlns:a16="http://schemas.microsoft.com/office/drawing/2014/main" id="{6B401701-CA2F-824E-2E17-E39CE68CA2FB}"/>
              </a:ext>
            </a:extLst>
          </p:cNvPr>
          <p:cNvSpPr>
            <a:spLocks noGrp="1"/>
          </p:cNvSpPr>
          <p:nvPr>
            <p:ph type="ftr" sz="quarter" idx="11"/>
          </p:nvPr>
        </p:nvSpPr>
        <p:spPr>
          <a:xfrm>
            <a:off x="2530549" y="6458740"/>
            <a:ext cx="7130902" cy="182880"/>
          </a:xfrm>
        </p:spPr>
        <p:txBody>
          <a:bodyPr/>
          <a:lstStyle/>
          <a:p>
            <a:pPr>
              <a:spcAft>
                <a:spcPts val="600"/>
              </a:spcAft>
            </a:pPr>
            <a:r>
              <a:rPr lang="sv-SE" dirty="0"/>
              <a:t>Varje dag gör vi världen lite bättre för barn.</a:t>
            </a:r>
            <a:endParaRPr lang="en-UK" dirty="0"/>
          </a:p>
        </p:txBody>
      </p:sp>
      <p:sp>
        <p:nvSpPr>
          <p:cNvPr id="28" name="Slide Number Placeholder 5">
            <a:extLst>
              <a:ext uri="{FF2B5EF4-FFF2-40B4-BE49-F238E27FC236}">
                <a16:creationId xmlns:a16="http://schemas.microsoft.com/office/drawing/2014/main" id="{76788689-CD3E-1E45-731B-88DAD0861AC3}"/>
              </a:ext>
            </a:extLst>
          </p:cNvPr>
          <p:cNvSpPr>
            <a:spLocks noGrp="1"/>
          </p:cNvSpPr>
          <p:nvPr>
            <p:ph type="sldNum" sz="quarter" idx="12"/>
          </p:nvPr>
        </p:nvSpPr>
        <p:spPr>
          <a:xfrm>
            <a:off x="9661451" y="6458740"/>
            <a:ext cx="640589" cy="182880"/>
          </a:xfrm>
        </p:spPr>
        <p:txBody>
          <a:bodyPr/>
          <a:lstStyle/>
          <a:p>
            <a:pPr>
              <a:spcAft>
                <a:spcPts val="600"/>
              </a:spcAft>
            </a:pPr>
            <a:fld id="{BF413B3B-BFB3-42E3-B409-FAAF558C2ACC}" type="slidenum">
              <a:rPr lang="en-UK" smtClean="0"/>
              <a:pPr>
                <a:spcAft>
                  <a:spcPts val="600"/>
                </a:spcAft>
              </a:pPr>
              <a:t>10</a:t>
            </a:fld>
            <a:endParaRPr lang="en-UK"/>
          </a:p>
        </p:txBody>
      </p:sp>
      <p:sp>
        <p:nvSpPr>
          <p:cNvPr id="17" name="Footer Placeholder 4">
            <a:extLst>
              <a:ext uri="{FF2B5EF4-FFF2-40B4-BE49-F238E27FC236}">
                <a16:creationId xmlns:a16="http://schemas.microsoft.com/office/drawing/2014/main" id="{907A217C-0484-20FB-BDC6-930F67DF4161}"/>
              </a:ext>
            </a:extLst>
          </p:cNvPr>
          <p:cNvSpPr>
            <a:spLocks/>
          </p:cNvSpPr>
          <p:nvPr/>
        </p:nvSpPr>
        <p:spPr>
          <a:xfrm>
            <a:off x="2771303" y="6112614"/>
            <a:ext cx="6600519" cy="169278"/>
          </a:xfrm>
          <a:prstGeom prst="rect">
            <a:avLst/>
          </a:prstGeom>
        </p:spPr>
        <p:txBody>
          <a:bodyPr/>
          <a:lstStyle/>
          <a:p>
            <a:pPr defTabSz="841248">
              <a:spcAft>
                <a:spcPts val="552"/>
              </a:spcAft>
            </a:pPr>
            <a:r>
              <a:rPr lang="sv-SE" sz="1656" kern="1200" dirty="0">
                <a:solidFill>
                  <a:schemeClr val="tx1"/>
                </a:solidFill>
                <a:latin typeface="+mn-lt"/>
                <a:ea typeface="+mn-ea"/>
                <a:cs typeface="+mn-cs"/>
              </a:rPr>
              <a:t>.</a:t>
            </a:r>
            <a:endParaRPr lang="en-UK" dirty="0"/>
          </a:p>
        </p:txBody>
      </p:sp>
      <p:sp>
        <p:nvSpPr>
          <p:cNvPr id="19" name="Slide Number Placeholder 5">
            <a:extLst>
              <a:ext uri="{FF2B5EF4-FFF2-40B4-BE49-F238E27FC236}">
                <a16:creationId xmlns:a16="http://schemas.microsoft.com/office/drawing/2014/main" id="{B25C0E50-69D2-8CC7-A0EA-9114FBFE3572}"/>
              </a:ext>
            </a:extLst>
          </p:cNvPr>
          <p:cNvSpPr>
            <a:spLocks/>
          </p:cNvSpPr>
          <p:nvPr/>
        </p:nvSpPr>
        <p:spPr>
          <a:xfrm>
            <a:off x="9371822" y="6112614"/>
            <a:ext cx="592943" cy="169278"/>
          </a:xfrm>
          <a:prstGeom prst="rect">
            <a:avLst/>
          </a:prstGeom>
        </p:spPr>
        <p:txBody>
          <a:bodyPr/>
          <a:lstStyle/>
          <a:p>
            <a:pPr defTabSz="841248">
              <a:spcAft>
                <a:spcPts val="552"/>
              </a:spcAft>
            </a:pPr>
            <a:endParaRPr lang="en-UK" dirty="0"/>
          </a:p>
        </p:txBody>
      </p:sp>
      <p:pic>
        <p:nvPicPr>
          <p:cNvPr id="9" name="Platshållare för innehåll 8">
            <a:extLst>
              <a:ext uri="{FF2B5EF4-FFF2-40B4-BE49-F238E27FC236}">
                <a16:creationId xmlns:a16="http://schemas.microsoft.com/office/drawing/2014/main" id="{186D4F68-CF01-F4F6-8153-D5C78B143BA8}"/>
              </a:ext>
            </a:extLst>
          </p:cNvPr>
          <p:cNvPicPr>
            <a:picLocks noChangeAspect="1"/>
          </p:cNvPicPr>
          <p:nvPr/>
        </p:nvPicPr>
        <p:blipFill rotWithShape="1">
          <a:blip r:embed="rId3"/>
          <a:srcRect t="16088" b="16949"/>
          <a:stretch/>
        </p:blipFill>
        <p:spPr>
          <a:xfrm>
            <a:off x="588440" y="1505801"/>
            <a:ext cx="11603560" cy="4992578"/>
          </a:xfrm>
          <a:prstGeom prst="rect">
            <a:avLst/>
          </a:prstGeom>
        </p:spPr>
      </p:pic>
      <p:sp>
        <p:nvSpPr>
          <p:cNvPr id="10" name="textruta 9">
            <a:extLst>
              <a:ext uri="{FF2B5EF4-FFF2-40B4-BE49-F238E27FC236}">
                <a16:creationId xmlns:a16="http://schemas.microsoft.com/office/drawing/2014/main" id="{BA9400B9-CEB4-DA47-CAF6-59A6EA1F3090}"/>
              </a:ext>
            </a:extLst>
          </p:cNvPr>
          <p:cNvSpPr txBox="1"/>
          <p:nvPr/>
        </p:nvSpPr>
        <p:spPr>
          <a:xfrm>
            <a:off x="4859501" y="2794502"/>
            <a:ext cx="2362670" cy="317253"/>
          </a:xfrm>
          <a:prstGeom prst="rect">
            <a:avLst/>
          </a:prstGeom>
          <a:solidFill>
            <a:schemeClr val="accent1"/>
          </a:solidFill>
        </p:spPr>
        <p:txBody>
          <a:bodyPr wrap="square" rtlCol="0">
            <a:spAutoFit/>
          </a:bodyPr>
          <a:lstStyle/>
          <a:p>
            <a:pPr algn="l"/>
            <a:endParaRPr lang="sv-SE" sz="2400" b="1" i="1" u="none" strike="noStrike" baseline="0">
              <a:solidFill>
                <a:schemeClr val="bg1"/>
              </a:solidFill>
              <a:latin typeface="Lato-Italic"/>
            </a:endParaRPr>
          </a:p>
        </p:txBody>
      </p:sp>
      <p:sp>
        <p:nvSpPr>
          <p:cNvPr id="8" name="textruta 7">
            <a:extLst>
              <a:ext uri="{FF2B5EF4-FFF2-40B4-BE49-F238E27FC236}">
                <a16:creationId xmlns:a16="http://schemas.microsoft.com/office/drawing/2014/main" id="{6128E22F-397B-C628-269A-050438259C62}"/>
              </a:ext>
            </a:extLst>
          </p:cNvPr>
          <p:cNvSpPr txBox="1"/>
          <p:nvPr/>
        </p:nvSpPr>
        <p:spPr>
          <a:xfrm>
            <a:off x="4057650" y="2528888"/>
            <a:ext cx="4857750" cy="2862322"/>
          </a:xfrm>
          <a:prstGeom prst="rect">
            <a:avLst/>
          </a:prstGeom>
          <a:solidFill>
            <a:schemeClr val="accent1"/>
          </a:solidFill>
        </p:spPr>
        <p:txBody>
          <a:bodyPr wrap="square">
            <a:spAutoFit/>
          </a:bodyPr>
          <a:lstStyle/>
          <a:p>
            <a:pPr algn="l"/>
            <a:r>
              <a:rPr lang="sv-SE" sz="2000" b="1" i="1" u="none" strike="noStrike" baseline="0" dirty="0">
                <a:solidFill>
                  <a:schemeClr val="bg1"/>
                </a:solidFill>
                <a:latin typeface="Lato-Italic"/>
              </a:rPr>
              <a:t>”Jag var på utflykt. Jag hade två mackor med mig och en hon brukade aldrig ta med sig mat eller frukt till skolan. Och det har hänt flera gånger att jag delat med mig av min frukt på rasten. På utflykten gav jag henne en macka för hon hade ingen mat med sig inte ens en vattenflaska. Man kan inte äta inför en annan person. Man blir inte mätt om man ser någon titta.” </a:t>
            </a:r>
            <a:r>
              <a:rPr lang="sv-SE" sz="2000" b="1" i="0" u="none" strike="noStrike" baseline="0" dirty="0">
                <a:solidFill>
                  <a:schemeClr val="bg1"/>
                </a:solidFill>
                <a:latin typeface="Lato-Italic"/>
              </a:rPr>
              <a:t>(Tjej 17 år)</a:t>
            </a:r>
            <a:endParaRPr lang="sv-SE" sz="2000" b="1" dirty="0">
              <a:solidFill>
                <a:schemeClr val="bg1"/>
              </a:solidFill>
              <a:latin typeface="Lato-Italic"/>
            </a:endParaRPr>
          </a:p>
        </p:txBody>
      </p:sp>
    </p:spTree>
    <p:extLst>
      <p:ext uri="{BB962C8B-B14F-4D97-AF65-F5344CB8AC3E}">
        <p14:creationId xmlns:p14="http://schemas.microsoft.com/office/powerpoint/2010/main" val="35247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473F-AD16-D5CE-9D88-9D301E30D0D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25ECA5F-0BB5-D447-BA40-7FC972EC8BE5}"/>
              </a:ext>
            </a:extLst>
          </p:cNvPr>
          <p:cNvSpPr>
            <a:spLocks noGrp="1"/>
          </p:cNvSpPr>
          <p:nvPr>
            <p:ph type="title"/>
          </p:nvPr>
        </p:nvSpPr>
        <p:spPr>
          <a:xfrm>
            <a:off x="832104" y="640184"/>
            <a:ext cx="9528048" cy="905256"/>
          </a:xfrm>
        </p:spPr>
        <p:txBody>
          <a:bodyPr anchor="ctr">
            <a:normAutofit/>
          </a:bodyPr>
          <a:lstStyle/>
          <a:p>
            <a:r>
              <a:rPr lang="sv-SE" dirty="0"/>
              <a:t>Fritidshem inte för alla </a:t>
            </a:r>
          </a:p>
        </p:txBody>
      </p:sp>
      <p:sp>
        <p:nvSpPr>
          <p:cNvPr id="17" name="Footer Placeholder 4">
            <a:extLst>
              <a:ext uri="{FF2B5EF4-FFF2-40B4-BE49-F238E27FC236}">
                <a16:creationId xmlns:a16="http://schemas.microsoft.com/office/drawing/2014/main" id="{907A217C-0484-20FB-BDC6-930F67DF4161}"/>
              </a:ext>
            </a:extLst>
          </p:cNvPr>
          <p:cNvSpPr>
            <a:spLocks noGrp="1"/>
          </p:cNvSpPr>
          <p:nvPr>
            <p:ph type="ftr" sz="quarter" idx="11"/>
          </p:nvPr>
        </p:nvSpPr>
        <p:spPr>
          <a:xfrm>
            <a:off x="2530549" y="6458740"/>
            <a:ext cx="7130902" cy="182880"/>
          </a:xfrm>
        </p:spPr>
        <p:txBody>
          <a:bodyPr/>
          <a:lstStyle/>
          <a:p>
            <a:pPr>
              <a:spcAft>
                <a:spcPts val="600"/>
              </a:spcAft>
            </a:pPr>
            <a:r>
              <a:rPr lang="sv-SE"/>
              <a:t>Varje dag gör vi världen lite bättre för barn.</a:t>
            </a:r>
            <a:endParaRPr lang="en-UK"/>
          </a:p>
        </p:txBody>
      </p:sp>
      <p:sp>
        <p:nvSpPr>
          <p:cNvPr id="19" name="Slide Number Placeholder 5">
            <a:extLst>
              <a:ext uri="{FF2B5EF4-FFF2-40B4-BE49-F238E27FC236}">
                <a16:creationId xmlns:a16="http://schemas.microsoft.com/office/drawing/2014/main" id="{B25C0E50-69D2-8CC7-A0EA-9114FBFE3572}"/>
              </a:ext>
            </a:extLst>
          </p:cNvPr>
          <p:cNvSpPr>
            <a:spLocks noGrp="1"/>
          </p:cNvSpPr>
          <p:nvPr>
            <p:ph type="sldNum" sz="quarter" idx="12"/>
          </p:nvPr>
        </p:nvSpPr>
        <p:spPr>
          <a:xfrm>
            <a:off x="9661451" y="6458740"/>
            <a:ext cx="640589" cy="182880"/>
          </a:xfrm>
        </p:spPr>
        <p:txBody>
          <a:bodyPr/>
          <a:lstStyle/>
          <a:p>
            <a:pPr>
              <a:spcAft>
                <a:spcPts val="600"/>
              </a:spcAft>
            </a:pPr>
            <a:fld id="{BF413B3B-BFB3-42E3-B409-FAAF558C2ACC}" type="slidenum">
              <a:rPr lang="en-UK" smtClean="0"/>
              <a:pPr>
                <a:spcAft>
                  <a:spcPts val="600"/>
                </a:spcAft>
              </a:pPr>
              <a:t>11</a:t>
            </a:fld>
            <a:endParaRPr lang="en-UK"/>
          </a:p>
        </p:txBody>
      </p:sp>
      <p:pic>
        <p:nvPicPr>
          <p:cNvPr id="9" name="Platshållare för innehåll 8">
            <a:extLst>
              <a:ext uri="{FF2B5EF4-FFF2-40B4-BE49-F238E27FC236}">
                <a16:creationId xmlns:a16="http://schemas.microsoft.com/office/drawing/2014/main" id="{186D4F68-CF01-F4F6-8153-D5C78B143BA8}"/>
              </a:ext>
            </a:extLst>
          </p:cNvPr>
          <p:cNvPicPr>
            <a:picLocks noChangeAspect="1"/>
          </p:cNvPicPr>
          <p:nvPr/>
        </p:nvPicPr>
        <p:blipFill rotWithShape="1">
          <a:blip r:embed="rId3"/>
          <a:srcRect t="16088" b="16949"/>
          <a:stretch/>
        </p:blipFill>
        <p:spPr>
          <a:xfrm>
            <a:off x="1412504" y="1376882"/>
            <a:ext cx="8867363" cy="4271102"/>
          </a:xfrm>
          <a:prstGeom prst="rect">
            <a:avLst/>
          </a:prstGeom>
        </p:spPr>
      </p:pic>
      <p:sp>
        <p:nvSpPr>
          <p:cNvPr id="4" name="Platshållare för sidfot 3">
            <a:extLst>
              <a:ext uri="{FF2B5EF4-FFF2-40B4-BE49-F238E27FC236}">
                <a16:creationId xmlns:a16="http://schemas.microsoft.com/office/drawing/2014/main" id="{87C7C082-C722-2270-9873-E1DC863E2AC1}"/>
              </a:ext>
            </a:extLst>
          </p:cNvPr>
          <p:cNvSpPr>
            <a:spLocks/>
          </p:cNvSpPr>
          <p:nvPr/>
        </p:nvSpPr>
        <p:spPr>
          <a:xfrm>
            <a:off x="3080863" y="5985475"/>
            <a:ext cx="5294074" cy="180315"/>
          </a:xfrm>
          <a:prstGeom prst="rect">
            <a:avLst/>
          </a:prstGeom>
        </p:spPr>
        <p:txBody>
          <a:bodyPr/>
          <a:lstStyle/>
          <a:p>
            <a:pPr defTabSz="676656">
              <a:spcAft>
                <a:spcPts val="600"/>
              </a:spcAft>
            </a:pPr>
            <a:r>
              <a:rPr lang="sv-SE" sz="1332" kern="1200" dirty="0">
                <a:solidFill>
                  <a:schemeClr val="tx1"/>
                </a:solidFill>
                <a:latin typeface="+mn-lt"/>
                <a:ea typeface="+mn-ea"/>
                <a:cs typeface="+mn-cs"/>
              </a:rPr>
              <a:t>.</a:t>
            </a:r>
            <a:endParaRPr lang="en-UK" dirty="0"/>
          </a:p>
        </p:txBody>
      </p:sp>
      <p:sp>
        <p:nvSpPr>
          <p:cNvPr id="7" name="Platshållare för bildnummer 6">
            <a:extLst>
              <a:ext uri="{FF2B5EF4-FFF2-40B4-BE49-F238E27FC236}">
                <a16:creationId xmlns:a16="http://schemas.microsoft.com/office/drawing/2014/main" id="{61AC2C3C-2CAE-34E0-2665-BF961D1EB5DF}"/>
              </a:ext>
            </a:extLst>
          </p:cNvPr>
          <p:cNvSpPr>
            <a:spLocks/>
          </p:cNvSpPr>
          <p:nvPr/>
        </p:nvSpPr>
        <p:spPr>
          <a:xfrm>
            <a:off x="8374936" y="5985476"/>
            <a:ext cx="475582" cy="135772"/>
          </a:xfrm>
          <a:prstGeom prst="rect">
            <a:avLst/>
          </a:prstGeom>
        </p:spPr>
        <p:txBody>
          <a:bodyPr/>
          <a:lstStyle/>
          <a:p>
            <a:pPr defTabSz="676656">
              <a:spcAft>
                <a:spcPts val="600"/>
              </a:spcAft>
            </a:pPr>
            <a:endParaRPr lang="en-UK" dirty="0"/>
          </a:p>
        </p:txBody>
      </p:sp>
      <p:sp>
        <p:nvSpPr>
          <p:cNvPr id="10" name="textruta 9">
            <a:extLst>
              <a:ext uri="{FF2B5EF4-FFF2-40B4-BE49-F238E27FC236}">
                <a16:creationId xmlns:a16="http://schemas.microsoft.com/office/drawing/2014/main" id="{BA9400B9-CEB4-DA47-CAF6-59A6EA1F3090}"/>
              </a:ext>
            </a:extLst>
          </p:cNvPr>
          <p:cNvSpPr txBox="1"/>
          <p:nvPr/>
        </p:nvSpPr>
        <p:spPr>
          <a:xfrm>
            <a:off x="4786544" y="2874002"/>
            <a:ext cx="2552522" cy="342746"/>
          </a:xfrm>
          <a:prstGeom prst="rect">
            <a:avLst/>
          </a:prstGeom>
          <a:solidFill>
            <a:schemeClr val="accent1"/>
          </a:solidFill>
        </p:spPr>
        <p:txBody>
          <a:bodyPr wrap="square" rtlCol="0">
            <a:spAutoFit/>
          </a:bodyPr>
          <a:lstStyle/>
          <a:p>
            <a:pPr algn="l"/>
            <a:endParaRPr lang="sv-SE" sz="2400" b="1" i="1" u="none" strike="noStrike" baseline="0">
              <a:solidFill>
                <a:schemeClr val="bg1"/>
              </a:solidFill>
              <a:latin typeface="Lato-Italic"/>
            </a:endParaRPr>
          </a:p>
        </p:txBody>
      </p:sp>
      <p:sp>
        <p:nvSpPr>
          <p:cNvPr id="8" name="textruta 7">
            <a:extLst>
              <a:ext uri="{FF2B5EF4-FFF2-40B4-BE49-F238E27FC236}">
                <a16:creationId xmlns:a16="http://schemas.microsoft.com/office/drawing/2014/main" id="{6128E22F-397B-C628-269A-050438259C62}"/>
              </a:ext>
            </a:extLst>
          </p:cNvPr>
          <p:cNvSpPr txBox="1"/>
          <p:nvPr/>
        </p:nvSpPr>
        <p:spPr>
          <a:xfrm>
            <a:off x="3757613" y="2356195"/>
            <a:ext cx="4157661" cy="1846659"/>
          </a:xfrm>
          <a:prstGeom prst="rect">
            <a:avLst/>
          </a:prstGeom>
          <a:solidFill>
            <a:schemeClr val="accent1"/>
          </a:solidFill>
        </p:spPr>
        <p:txBody>
          <a:bodyPr wrap="square">
            <a:spAutoFit/>
          </a:bodyPr>
          <a:lstStyle/>
          <a:p>
            <a:pPr algn="l"/>
            <a:r>
              <a:rPr lang="sv-SE" sz="2000" b="1" i="1" u="none" strike="noStrike" baseline="0" dirty="0">
                <a:solidFill>
                  <a:schemeClr val="bg1"/>
                </a:solidFill>
                <a:latin typeface="Lato-Italic"/>
              </a:rPr>
              <a:t>”I fritids är det ganska mycket aktiviteter. Då de andra barnen får mer tid i skolan, va med sina vänner men du måste hem eller vara med en släkting.” </a:t>
            </a:r>
          </a:p>
          <a:p>
            <a:pPr algn="l"/>
            <a:r>
              <a:rPr lang="sv-SE" sz="1400" b="1" i="1" u="none" strike="noStrike" baseline="0" dirty="0">
                <a:solidFill>
                  <a:schemeClr val="bg1"/>
                </a:solidFill>
                <a:latin typeface="Lato-Italic"/>
              </a:rPr>
              <a:t>(</a:t>
            </a:r>
            <a:r>
              <a:rPr lang="sv-SE" sz="1400" b="1" i="1" dirty="0">
                <a:solidFill>
                  <a:schemeClr val="bg1"/>
                </a:solidFill>
                <a:latin typeface="Lato-Italic"/>
              </a:rPr>
              <a:t>T</a:t>
            </a:r>
            <a:r>
              <a:rPr lang="sv-SE" sz="1400" b="1" i="1" u="none" strike="noStrike" baseline="0" dirty="0">
                <a:solidFill>
                  <a:schemeClr val="bg1"/>
                </a:solidFill>
                <a:latin typeface="Lato-Italic"/>
              </a:rPr>
              <a:t>jej i  fokusgrupp 11-18 år) </a:t>
            </a:r>
          </a:p>
        </p:txBody>
      </p:sp>
    </p:spTree>
    <p:extLst>
      <p:ext uri="{BB962C8B-B14F-4D97-AF65-F5344CB8AC3E}">
        <p14:creationId xmlns:p14="http://schemas.microsoft.com/office/powerpoint/2010/main" val="77165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473F-AD16-D5CE-9D88-9D301E30D0D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25ECA5F-0BB5-D447-BA40-7FC972EC8BE5}"/>
              </a:ext>
            </a:extLst>
          </p:cNvPr>
          <p:cNvSpPr>
            <a:spLocks noGrp="1"/>
          </p:cNvSpPr>
          <p:nvPr>
            <p:ph type="title"/>
          </p:nvPr>
        </p:nvSpPr>
        <p:spPr>
          <a:xfrm>
            <a:off x="832104" y="640184"/>
            <a:ext cx="9528048" cy="905256"/>
          </a:xfrm>
        </p:spPr>
        <p:txBody>
          <a:bodyPr anchor="ctr">
            <a:normAutofit/>
          </a:bodyPr>
          <a:lstStyle/>
          <a:p>
            <a:r>
              <a:rPr lang="sv-SE" dirty="0"/>
              <a:t>Fritidshem inte för alla </a:t>
            </a:r>
          </a:p>
        </p:txBody>
      </p:sp>
      <p:sp>
        <p:nvSpPr>
          <p:cNvPr id="17" name="Footer Placeholder 4">
            <a:extLst>
              <a:ext uri="{FF2B5EF4-FFF2-40B4-BE49-F238E27FC236}">
                <a16:creationId xmlns:a16="http://schemas.microsoft.com/office/drawing/2014/main" id="{907A217C-0484-20FB-BDC6-930F67DF4161}"/>
              </a:ext>
            </a:extLst>
          </p:cNvPr>
          <p:cNvSpPr>
            <a:spLocks noGrp="1"/>
          </p:cNvSpPr>
          <p:nvPr>
            <p:ph type="ftr" sz="quarter" idx="11"/>
          </p:nvPr>
        </p:nvSpPr>
        <p:spPr>
          <a:xfrm>
            <a:off x="2530549" y="6458740"/>
            <a:ext cx="7130902" cy="182880"/>
          </a:xfrm>
        </p:spPr>
        <p:txBody>
          <a:bodyPr/>
          <a:lstStyle/>
          <a:p>
            <a:pPr>
              <a:spcAft>
                <a:spcPts val="600"/>
              </a:spcAft>
            </a:pPr>
            <a:r>
              <a:rPr lang="sv-SE"/>
              <a:t>Varje dag gör vi världen lite bättre för barn.</a:t>
            </a:r>
            <a:endParaRPr lang="en-UK"/>
          </a:p>
        </p:txBody>
      </p:sp>
      <p:sp>
        <p:nvSpPr>
          <p:cNvPr id="19" name="Slide Number Placeholder 5">
            <a:extLst>
              <a:ext uri="{FF2B5EF4-FFF2-40B4-BE49-F238E27FC236}">
                <a16:creationId xmlns:a16="http://schemas.microsoft.com/office/drawing/2014/main" id="{B25C0E50-69D2-8CC7-A0EA-9114FBFE3572}"/>
              </a:ext>
            </a:extLst>
          </p:cNvPr>
          <p:cNvSpPr>
            <a:spLocks noGrp="1"/>
          </p:cNvSpPr>
          <p:nvPr>
            <p:ph type="sldNum" sz="quarter" idx="12"/>
          </p:nvPr>
        </p:nvSpPr>
        <p:spPr>
          <a:xfrm>
            <a:off x="9661451" y="6458740"/>
            <a:ext cx="640589" cy="182880"/>
          </a:xfrm>
        </p:spPr>
        <p:txBody>
          <a:bodyPr/>
          <a:lstStyle/>
          <a:p>
            <a:pPr>
              <a:spcAft>
                <a:spcPts val="600"/>
              </a:spcAft>
            </a:pPr>
            <a:fld id="{BF413B3B-BFB3-42E3-B409-FAAF558C2ACC}" type="slidenum">
              <a:rPr lang="en-UK" smtClean="0"/>
              <a:pPr>
                <a:spcAft>
                  <a:spcPts val="600"/>
                </a:spcAft>
              </a:pPr>
              <a:t>12</a:t>
            </a:fld>
            <a:endParaRPr lang="en-UK"/>
          </a:p>
        </p:txBody>
      </p:sp>
      <p:pic>
        <p:nvPicPr>
          <p:cNvPr id="9" name="Platshållare för innehåll 8">
            <a:extLst>
              <a:ext uri="{FF2B5EF4-FFF2-40B4-BE49-F238E27FC236}">
                <a16:creationId xmlns:a16="http://schemas.microsoft.com/office/drawing/2014/main" id="{186D4F68-CF01-F4F6-8153-D5C78B143BA8}"/>
              </a:ext>
            </a:extLst>
          </p:cNvPr>
          <p:cNvPicPr>
            <a:picLocks noChangeAspect="1"/>
          </p:cNvPicPr>
          <p:nvPr/>
        </p:nvPicPr>
        <p:blipFill rotWithShape="1">
          <a:blip r:embed="rId3"/>
          <a:srcRect t="16088" b="16949"/>
          <a:stretch/>
        </p:blipFill>
        <p:spPr>
          <a:xfrm>
            <a:off x="1412504" y="1376882"/>
            <a:ext cx="8867363" cy="4271102"/>
          </a:xfrm>
          <a:prstGeom prst="rect">
            <a:avLst/>
          </a:prstGeom>
        </p:spPr>
      </p:pic>
      <p:sp>
        <p:nvSpPr>
          <p:cNvPr id="4" name="Platshållare för sidfot 3">
            <a:extLst>
              <a:ext uri="{FF2B5EF4-FFF2-40B4-BE49-F238E27FC236}">
                <a16:creationId xmlns:a16="http://schemas.microsoft.com/office/drawing/2014/main" id="{87C7C082-C722-2270-9873-E1DC863E2AC1}"/>
              </a:ext>
            </a:extLst>
          </p:cNvPr>
          <p:cNvSpPr>
            <a:spLocks/>
          </p:cNvSpPr>
          <p:nvPr/>
        </p:nvSpPr>
        <p:spPr>
          <a:xfrm>
            <a:off x="3080863" y="5985475"/>
            <a:ext cx="5294074" cy="180315"/>
          </a:xfrm>
          <a:prstGeom prst="rect">
            <a:avLst/>
          </a:prstGeom>
        </p:spPr>
        <p:txBody>
          <a:bodyPr/>
          <a:lstStyle/>
          <a:p>
            <a:pPr defTabSz="676656">
              <a:spcAft>
                <a:spcPts val="600"/>
              </a:spcAft>
            </a:pPr>
            <a:r>
              <a:rPr lang="sv-SE" sz="1332" kern="1200" dirty="0">
                <a:solidFill>
                  <a:schemeClr val="tx1"/>
                </a:solidFill>
                <a:latin typeface="+mn-lt"/>
                <a:ea typeface="+mn-ea"/>
                <a:cs typeface="+mn-cs"/>
              </a:rPr>
              <a:t>.</a:t>
            </a:r>
            <a:endParaRPr lang="en-UK" dirty="0"/>
          </a:p>
        </p:txBody>
      </p:sp>
      <p:sp>
        <p:nvSpPr>
          <p:cNvPr id="7" name="Platshållare för bildnummer 6">
            <a:extLst>
              <a:ext uri="{FF2B5EF4-FFF2-40B4-BE49-F238E27FC236}">
                <a16:creationId xmlns:a16="http://schemas.microsoft.com/office/drawing/2014/main" id="{61AC2C3C-2CAE-34E0-2665-BF961D1EB5DF}"/>
              </a:ext>
            </a:extLst>
          </p:cNvPr>
          <p:cNvSpPr>
            <a:spLocks/>
          </p:cNvSpPr>
          <p:nvPr/>
        </p:nvSpPr>
        <p:spPr>
          <a:xfrm>
            <a:off x="8374936" y="5985476"/>
            <a:ext cx="475582" cy="135772"/>
          </a:xfrm>
          <a:prstGeom prst="rect">
            <a:avLst/>
          </a:prstGeom>
        </p:spPr>
        <p:txBody>
          <a:bodyPr/>
          <a:lstStyle/>
          <a:p>
            <a:pPr defTabSz="676656">
              <a:spcAft>
                <a:spcPts val="600"/>
              </a:spcAft>
            </a:pPr>
            <a:endParaRPr lang="en-UK" dirty="0"/>
          </a:p>
        </p:txBody>
      </p:sp>
      <p:sp>
        <p:nvSpPr>
          <p:cNvPr id="10" name="textruta 9">
            <a:extLst>
              <a:ext uri="{FF2B5EF4-FFF2-40B4-BE49-F238E27FC236}">
                <a16:creationId xmlns:a16="http://schemas.microsoft.com/office/drawing/2014/main" id="{BA9400B9-CEB4-DA47-CAF6-59A6EA1F3090}"/>
              </a:ext>
            </a:extLst>
          </p:cNvPr>
          <p:cNvSpPr txBox="1"/>
          <p:nvPr/>
        </p:nvSpPr>
        <p:spPr>
          <a:xfrm>
            <a:off x="4786544" y="2874002"/>
            <a:ext cx="2552522" cy="342746"/>
          </a:xfrm>
          <a:prstGeom prst="rect">
            <a:avLst/>
          </a:prstGeom>
          <a:solidFill>
            <a:schemeClr val="accent1"/>
          </a:solidFill>
        </p:spPr>
        <p:txBody>
          <a:bodyPr wrap="square" rtlCol="0">
            <a:spAutoFit/>
          </a:bodyPr>
          <a:lstStyle/>
          <a:p>
            <a:pPr algn="l"/>
            <a:endParaRPr lang="sv-SE" sz="2400" b="1" i="1" u="none" strike="noStrike" baseline="0">
              <a:solidFill>
                <a:schemeClr val="bg1"/>
              </a:solidFill>
              <a:latin typeface="Lato-Italic"/>
            </a:endParaRPr>
          </a:p>
        </p:txBody>
      </p:sp>
      <p:sp>
        <p:nvSpPr>
          <p:cNvPr id="8" name="textruta 7">
            <a:extLst>
              <a:ext uri="{FF2B5EF4-FFF2-40B4-BE49-F238E27FC236}">
                <a16:creationId xmlns:a16="http://schemas.microsoft.com/office/drawing/2014/main" id="{6128E22F-397B-C628-269A-050438259C62}"/>
              </a:ext>
            </a:extLst>
          </p:cNvPr>
          <p:cNvSpPr txBox="1"/>
          <p:nvPr/>
        </p:nvSpPr>
        <p:spPr>
          <a:xfrm>
            <a:off x="3757613" y="2356195"/>
            <a:ext cx="4286250" cy="2101505"/>
          </a:xfrm>
          <a:prstGeom prst="rect">
            <a:avLst/>
          </a:prstGeom>
          <a:solidFill>
            <a:schemeClr val="accent1"/>
          </a:solidFill>
        </p:spPr>
        <p:txBody>
          <a:bodyPr wrap="square">
            <a:spAutoFit/>
          </a:bodyPr>
          <a:lstStyle/>
          <a:p>
            <a:pPr algn="l"/>
            <a:r>
              <a:rPr lang="sv-SE" sz="1800" b="1" i="1" u="none" strike="noStrike" baseline="0" dirty="0">
                <a:solidFill>
                  <a:schemeClr val="bg1"/>
                </a:solidFill>
                <a:latin typeface="Lato-Italic"/>
              </a:rPr>
              <a:t>”Man är hemma. Det kan också leda till problem, eller inte problem direkt, men att barn får lite svårare</a:t>
            </a:r>
          </a:p>
          <a:p>
            <a:pPr algn="l"/>
            <a:r>
              <a:rPr lang="sv-SE" sz="1800" b="1" i="1" u="none" strike="noStrike" baseline="0" dirty="0">
                <a:solidFill>
                  <a:schemeClr val="bg1"/>
                </a:solidFill>
                <a:latin typeface="Lato-Italic"/>
              </a:rPr>
              <a:t>att socialisera sig med andra. Eftersom den är hemma hela tiden och bara ute när den är i skolan.”</a:t>
            </a:r>
          </a:p>
          <a:p>
            <a:pPr algn="l"/>
            <a:r>
              <a:rPr lang="sv-SE" sz="1800" b="1" i="0" u="none" strike="noStrike" baseline="0" dirty="0">
                <a:solidFill>
                  <a:schemeClr val="bg1"/>
                </a:solidFill>
                <a:latin typeface="Lato-Italic"/>
              </a:rPr>
              <a:t>(Kille 17–19 år)</a:t>
            </a:r>
            <a:endParaRPr lang="sv-SE" b="1" i="1" u="none" strike="noStrike" baseline="0" dirty="0">
              <a:solidFill>
                <a:schemeClr val="bg1"/>
              </a:solidFill>
              <a:latin typeface="Lato-Italic"/>
            </a:endParaRPr>
          </a:p>
        </p:txBody>
      </p:sp>
    </p:spTree>
    <p:extLst>
      <p:ext uri="{BB962C8B-B14F-4D97-AF65-F5344CB8AC3E}">
        <p14:creationId xmlns:p14="http://schemas.microsoft.com/office/powerpoint/2010/main" val="420266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A640348-BF0F-5EE1-7978-1DD530CD129B}"/>
              </a:ext>
            </a:extLst>
          </p:cNvPr>
          <p:cNvSpPr>
            <a:spLocks noGrp="1"/>
          </p:cNvSpPr>
          <p:nvPr>
            <p:ph idx="1"/>
          </p:nvPr>
        </p:nvSpPr>
        <p:spPr>
          <a:xfrm>
            <a:off x="811733" y="1805142"/>
            <a:ext cx="4666528" cy="4476750"/>
          </a:xfrm>
        </p:spPr>
        <p:txBody>
          <a:bodyPr>
            <a:normAutofit/>
          </a:bodyPr>
          <a:lstStyle/>
          <a:p>
            <a:pPr>
              <a:spcAft>
                <a:spcPts val="600"/>
              </a:spcAft>
            </a:pPr>
            <a:r>
              <a:rPr lang="sv-SE"/>
              <a:t>Kom upp som ett viktigt tema i fokusgrupperna</a:t>
            </a:r>
          </a:p>
          <a:p>
            <a:pPr>
              <a:spcAft>
                <a:spcPts val="600"/>
              </a:spcAft>
            </a:pPr>
            <a:endParaRPr lang="sv-SE"/>
          </a:p>
          <a:p>
            <a:pPr>
              <a:spcAft>
                <a:spcPts val="600"/>
              </a:spcAft>
            </a:pPr>
            <a:r>
              <a:rPr lang="sv-SE"/>
              <a:t>Att exkluderas från fritidshem </a:t>
            </a:r>
          </a:p>
          <a:p>
            <a:pPr>
              <a:spcAft>
                <a:spcPts val="600"/>
              </a:spcAft>
            </a:pPr>
            <a:endParaRPr lang="sv-SE"/>
          </a:p>
          <a:p>
            <a:pPr>
              <a:spcAft>
                <a:spcPts val="600"/>
              </a:spcAft>
            </a:pPr>
            <a:r>
              <a:rPr lang="sv-SE"/>
              <a:t>Fritidshem –en del av  utbildningen såväl som meningsfull fritid. </a:t>
            </a:r>
          </a:p>
        </p:txBody>
      </p:sp>
      <p:sp>
        <p:nvSpPr>
          <p:cNvPr id="3" name="Rubrik 2">
            <a:extLst>
              <a:ext uri="{FF2B5EF4-FFF2-40B4-BE49-F238E27FC236}">
                <a16:creationId xmlns:a16="http://schemas.microsoft.com/office/drawing/2014/main" id="{497CAF93-2D8D-89EB-6094-2C270E8C3CC2}"/>
              </a:ext>
            </a:extLst>
          </p:cNvPr>
          <p:cNvSpPr>
            <a:spLocks noGrp="1"/>
          </p:cNvSpPr>
          <p:nvPr>
            <p:ph type="title"/>
          </p:nvPr>
        </p:nvSpPr>
        <p:spPr>
          <a:xfrm>
            <a:off x="832104" y="640184"/>
            <a:ext cx="9528048" cy="905256"/>
          </a:xfrm>
        </p:spPr>
        <p:txBody>
          <a:bodyPr anchor="ctr">
            <a:normAutofit/>
          </a:bodyPr>
          <a:lstStyle/>
          <a:p>
            <a:r>
              <a:rPr lang="sv-SE"/>
              <a:t>Fritidshem inte för alla</a:t>
            </a:r>
          </a:p>
        </p:txBody>
      </p:sp>
      <p:sp>
        <p:nvSpPr>
          <p:cNvPr id="5" name="Platshållare för sidfot 4">
            <a:extLst>
              <a:ext uri="{FF2B5EF4-FFF2-40B4-BE49-F238E27FC236}">
                <a16:creationId xmlns:a16="http://schemas.microsoft.com/office/drawing/2014/main" id="{A7BCE9C5-161A-C452-6218-A76D42866733}"/>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EF066CE1-10DD-170D-FB5E-323DDAE8A416}"/>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13</a:t>
            </a:fld>
            <a:endParaRPr lang="en-UK" sz="600"/>
          </a:p>
        </p:txBody>
      </p:sp>
      <p:pic>
        <p:nvPicPr>
          <p:cNvPr id="14" name="Platshållare för innehåll 13">
            <a:extLst>
              <a:ext uri="{FF2B5EF4-FFF2-40B4-BE49-F238E27FC236}">
                <a16:creationId xmlns:a16="http://schemas.microsoft.com/office/drawing/2014/main" id="{58D74C72-F9D0-D240-00F2-E176D0AA4A3D}"/>
              </a:ext>
            </a:extLst>
          </p:cNvPr>
          <p:cNvPicPr>
            <a:picLocks noChangeAspect="1"/>
          </p:cNvPicPr>
          <p:nvPr/>
        </p:nvPicPr>
        <p:blipFill rotWithShape="1">
          <a:blip r:embed="rId3"/>
          <a:srcRect l="9321" r="20320" b="3"/>
          <a:stretch/>
        </p:blipFill>
        <p:spPr>
          <a:xfrm>
            <a:off x="5668761" y="1805142"/>
            <a:ext cx="4666528" cy="4476750"/>
          </a:xfrm>
          <a:prstGeom prst="rect">
            <a:avLst/>
          </a:prstGeom>
          <a:noFill/>
        </p:spPr>
      </p:pic>
    </p:spTree>
    <p:extLst>
      <p:ext uri="{BB962C8B-B14F-4D97-AF65-F5344CB8AC3E}">
        <p14:creationId xmlns:p14="http://schemas.microsoft.com/office/powerpoint/2010/main" val="97723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473F-AD16-D5CE-9D88-9D301E30D0D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FF8BA37-D17E-C1F4-B0CB-33BCDC86D9B5}"/>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9" name="Platshållare för innehåll 8">
            <a:extLst>
              <a:ext uri="{FF2B5EF4-FFF2-40B4-BE49-F238E27FC236}">
                <a16:creationId xmlns:a16="http://schemas.microsoft.com/office/drawing/2014/main" id="{186D4F68-CF01-F4F6-8153-D5C78B143BA8}"/>
              </a:ext>
            </a:extLst>
          </p:cNvPr>
          <p:cNvPicPr>
            <a:picLocks noGrp="1" noChangeAspect="1"/>
          </p:cNvPicPr>
          <p:nvPr>
            <p:ph idx="1"/>
          </p:nvPr>
        </p:nvPicPr>
        <p:blipFill rotWithShape="1">
          <a:blip r:embed="rId3"/>
          <a:srcRect t="4" b="18931"/>
          <a:stretch/>
        </p:blipFill>
        <p:spPr>
          <a:xfrm>
            <a:off x="2313691" y="-1115900"/>
            <a:ext cx="8586591" cy="6588000"/>
          </a:xfrm>
          <a:prstGeom prst="rect">
            <a:avLst/>
          </a:prstGeom>
        </p:spPr>
      </p:pic>
      <p:sp>
        <p:nvSpPr>
          <p:cNvPr id="6" name="Title 5">
            <a:extLst>
              <a:ext uri="{FF2B5EF4-FFF2-40B4-BE49-F238E27FC236}">
                <a16:creationId xmlns:a16="http://schemas.microsoft.com/office/drawing/2014/main" id="{425ECA5F-0BB5-D447-BA40-7FC972EC8BE5}"/>
              </a:ext>
            </a:extLst>
          </p:cNvPr>
          <p:cNvSpPr>
            <a:spLocks noGrp="1"/>
          </p:cNvSpPr>
          <p:nvPr>
            <p:ph type="title"/>
          </p:nvPr>
        </p:nvSpPr>
        <p:spPr>
          <a:xfrm>
            <a:off x="813816" y="216380"/>
            <a:ext cx="9546336" cy="1329060"/>
          </a:xfrm>
        </p:spPr>
        <p:txBody>
          <a:bodyPr>
            <a:normAutofit/>
          </a:bodyPr>
          <a:lstStyle/>
          <a:p>
            <a:r>
              <a:rPr lang="sv-SE" dirty="0"/>
              <a:t>Fritid</a:t>
            </a:r>
          </a:p>
        </p:txBody>
      </p:sp>
      <p:sp>
        <p:nvSpPr>
          <p:cNvPr id="4" name="Platshållare för sidfot 3">
            <a:extLst>
              <a:ext uri="{FF2B5EF4-FFF2-40B4-BE49-F238E27FC236}">
                <a16:creationId xmlns:a16="http://schemas.microsoft.com/office/drawing/2014/main" id="{87C7C082-C722-2270-9873-E1DC863E2AC1}"/>
              </a:ext>
            </a:extLst>
          </p:cNvPr>
          <p:cNvSpPr>
            <a:spLocks noGrp="1"/>
          </p:cNvSpPr>
          <p:nvPr>
            <p:ph type="ftr" sz="quarter" idx="11"/>
          </p:nvPr>
        </p:nvSpPr>
        <p:spPr/>
        <p:txBody>
          <a:bodyPr/>
          <a:lstStyle/>
          <a:p>
            <a:r>
              <a:rPr lang="sv-SE"/>
              <a:t>Varje dag gör vi världen lite bättre för barn.</a:t>
            </a:r>
            <a:endParaRPr lang="en-UK"/>
          </a:p>
        </p:txBody>
      </p:sp>
      <p:sp>
        <p:nvSpPr>
          <p:cNvPr id="7" name="Platshållare för bildnummer 6">
            <a:extLst>
              <a:ext uri="{FF2B5EF4-FFF2-40B4-BE49-F238E27FC236}">
                <a16:creationId xmlns:a16="http://schemas.microsoft.com/office/drawing/2014/main" id="{61AC2C3C-2CAE-34E0-2665-BF961D1EB5DF}"/>
              </a:ext>
            </a:extLst>
          </p:cNvPr>
          <p:cNvSpPr>
            <a:spLocks noGrp="1"/>
          </p:cNvSpPr>
          <p:nvPr>
            <p:ph type="sldNum" sz="quarter" idx="12"/>
          </p:nvPr>
        </p:nvSpPr>
        <p:spPr/>
        <p:txBody>
          <a:bodyPr/>
          <a:lstStyle/>
          <a:p>
            <a:fld id="{BF413B3B-BFB3-42E3-B409-FAAF558C2ACC}" type="slidenum">
              <a:rPr lang="en-UK" smtClean="0"/>
              <a:pPr/>
              <a:t>14</a:t>
            </a:fld>
            <a:endParaRPr lang="en-UK"/>
          </a:p>
        </p:txBody>
      </p:sp>
      <p:sp>
        <p:nvSpPr>
          <p:cNvPr id="10" name="textruta 9">
            <a:extLst>
              <a:ext uri="{FF2B5EF4-FFF2-40B4-BE49-F238E27FC236}">
                <a16:creationId xmlns:a16="http://schemas.microsoft.com/office/drawing/2014/main" id="{BA9400B9-CEB4-DA47-CAF6-59A6EA1F3090}"/>
              </a:ext>
            </a:extLst>
          </p:cNvPr>
          <p:cNvSpPr txBox="1"/>
          <p:nvPr/>
        </p:nvSpPr>
        <p:spPr>
          <a:xfrm>
            <a:off x="4034117" y="1984769"/>
            <a:ext cx="5145741" cy="2308324"/>
          </a:xfrm>
          <a:prstGeom prst="rect">
            <a:avLst/>
          </a:prstGeom>
          <a:solidFill>
            <a:schemeClr val="accent1"/>
          </a:solidFill>
        </p:spPr>
        <p:txBody>
          <a:bodyPr wrap="square" rtlCol="0">
            <a:spAutoFit/>
          </a:bodyPr>
          <a:lstStyle/>
          <a:p>
            <a:pPr algn="l"/>
            <a:r>
              <a:rPr lang="sv-SE" sz="1800" b="0" i="1" u="none" strike="noStrike" baseline="0" dirty="0">
                <a:solidFill>
                  <a:schemeClr val="bg1"/>
                </a:solidFill>
                <a:latin typeface="Lato-Italic"/>
              </a:rPr>
              <a:t>”När jag gick i taekwondo och var ny där, det var typ</a:t>
            </a:r>
          </a:p>
          <a:p>
            <a:pPr algn="l"/>
            <a:r>
              <a:rPr lang="sv-SE" sz="1800" b="0" i="1" u="none" strike="noStrike" baseline="0" dirty="0">
                <a:solidFill>
                  <a:schemeClr val="bg1"/>
                </a:solidFill>
                <a:latin typeface="Lato-Italic"/>
              </a:rPr>
              <a:t>jättemycket människor men det var också mycket</a:t>
            </a:r>
          </a:p>
          <a:p>
            <a:pPr algn="l"/>
            <a:r>
              <a:rPr lang="sv-SE" sz="1800" b="0" i="1" u="none" strike="noStrike" baseline="0" dirty="0">
                <a:solidFill>
                  <a:schemeClr val="bg1"/>
                </a:solidFill>
                <a:latin typeface="Lato-Italic"/>
              </a:rPr>
              <a:t>tjat märkte jag hos tränarna, alltså varje träning sa</a:t>
            </a:r>
          </a:p>
          <a:p>
            <a:pPr algn="l"/>
            <a:r>
              <a:rPr lang="sv-SE" sz="1800" b="0" i="1" u="none" strike="noStrike" baseline="0" dirty="0">
                <a:solidFill>
                  <a:schemeClr val="bg1"/>
                </a:solidFill>
                <a:latin typeface="Lato-Italic"/>
              </a:rPr>
              <a:t>de alltid: ”Ah ni måste se till att betala avgiften, för</a:t>
            </a:r>
          </a:p>
          <a:p>
            <a:pPr algn="l"/>
            <a:r>
              <a:rPr lang="sv-SE" sz="1800" b="0" i="1" u="none" strike="noStrike" baseline="0" dirty="0">
                <a:solidFill>
                  <a:schemeClr val="bg1"/>
                </a:solidFill>
                <a:latin typeface="Lato-Italic"/>
              </a:rPr>
              <a:t>annars får ni inte gå här mer,.” Alltså de påminde om det här varje träning. Och jag la inte märke till det innan men efter sista datumet som man skulle betala, alltså typ hälften av barnen försvann.” </a:t>
            </a:r>
            <a:r>
              <a:rPr lang="sv-SE" sz="1800" b="0" i="0" u="none" strike="noStrike" baseline="0" dirty="0">
                <a:solidFill>
                  <a:schemeClr val="bg1"/>
                </a:solidFill>
                <a:latin typeface="Lato-Regular"/>
              </a:rPr>
              <a:t>(Tjej 17 år)</a:t>
            </a:r>
            <a:endParaRPr lang="sv-SE" sz="2400" b="1" i="1" u="none" strike="noStrike" baseline="0" dirty="0">
              <a:solidFill>
                <a:schemeClr val="bg1"/>
              </a:solidFill>
              <a:latin typeface="Lato-Italic"/>
            </a:endParaRPr>
          </a:p>
        </p:txBody>
      </p:sp>
    </p:spTree>
    <p:extLst>
      <p:ext uri="{BB962C8B-B14F-4D97-AF65-F5344CB8AC3E}">
        <p14:creationId xmlns:p14="http://schemas.microsoft.com/office/powerpoint/2010/main" val="225689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A640348-BF0F-5EE1-7978-1DD530CD129B}"/>
              </a:ext>
            </a:extLst>
          </p:cNvPr>
          <p:cNvSpPr>
            <a:spLocks noGrp="1"/>
          </p:cNvSpPr>
          <p:nvPr>
            <p:ph idx="1"/>
          </p:nvPr>
        </p:nvSpPr>
        <p:spPr>
          <a:xfrm>
            <a:off x="811733" y="1805142"/>
            <a:ext cx="4666528" cy="4476750"/>
          </a:xfrm>
        </p:spPr>
        <p:txBody>
          <a:bodyPr>
            <a:normAutofit/>
          </a:bodyPr>
          <a:lstStyle/>
          <a:p>
            <a:pPr>
              <a:spcAft>
                <a:spcPts val="600"/>
              </a:spcAft>
            </a:pPr>
            <a:r>
              <a:rPr lang="sv-SE"/>
              <a:t>Barn ger många olika exempel på varför en meningsfull fritid är viktig.</a:t>
            </a:r>
          </a:p>
          <a:p>
            <a:pPr>
              <a:spcAft>
                <a:spcPts val="600"/>
              </a:spcAft>
            </a:pPr>
            <a:endParaRPr lang="sv-SE"/>
          </a:p>
          <a:p>
            <a:pPr>
              <a:spcAft>
                <a:spcPts val="600"/>
              </a:spcAft>
            </a:pPr>
            <a:r>
              <a:rPr lang="sv-SE" dirty="0"/>
              <a:t>Barnen berättar att kostnader är ett hinder - och att kostnadsfria platser och aktiviteter är viktiga</a:t>
            </a:r>
            <a:r>
              <a:rPr lang="sv-SE"/>
              <a:t>.</a:t>
            </a:r>
            <a:endParaRPr lang="sv-SE" dirty="0"/>
          </a:p>
        </p:txBody>
      </p:sp>
      <p:sp>
        <p:nvSpPr>
          <p:cNvPr id="3" name="Rubrik 2">
            <a:extLst>
              <a:ext uri="{FF2B5EF4-FFF2-40B4-BE49-F238E27FC236}">
                <a16:creationId xmlns:a16="http://schemas.microsoft.com/office/drawing/2014/main" id="{497CAF93-2D8D-89EB-6094-2C270E8C3CC2}"/>
              </a:ext>
            </a:extLst>
          </p:cNvPr>
          <p:cNvSpPr>
            <a:spLocks noGrp="1"/>
          </p:cNvSpPr>
          <p:nvPr>
            <p:ph type="title"/>
          </p:nvPr>
        </p:nvSpPr>
        <p:spPr>
          <a:xfrm>
            <a:off x="832104" y="640184"/>
            <a:ext cx="9528048" cy="905256"/>
          </a:xfrm>
        </p:spPr>
        <p:txBody>
          <a:bodyPr anchor="ctr">
            <a:normAutofit/>
          </a:bodyPr>
          <a:lstStyle/>
          <a:p>
            <a:r>
              <a:rPr lang="sv-SE"/>
              <a:t>Fritid </a:t>
            </a:r>
          </a:p>
        </p:txBody>
      </p:sp>
      <p:sp>
        <p:nvSpPr>
          <p:cNvPr id="5" name="Platshållare för sidfot 4">
            <a:extLst>
              <a:ext uri="{FF2B5EF4-FFF2-40B4-BE49-F238E27FC236}">
                <a16:creationId xmlns:a16="http://schemas.microsoft.com/office/drawing/2014/main" id="{A7BCE9C5-161A-C452-6218-A76D42866733}"/>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EF066CE1-10DD-170D-FB5E-323DDAE8A416}"/>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15</a:t>
            </a:fld>
            <a:endParaRPr lang="en-UK" sz="600"/>
          </a:p>
        </p:txBody>
      </p:sp>
      <p:pic>
        <p:nvPicPr>
          <p:cNvPr id="7" name="Bildobjekt 6">
            <a:extLst>
              <a:ext uri="{FF2B5EF4-FFF2-40B4-BE49-F238E27FC236}">
                <a16:creationId xmlns:a16="http://schemas.microsoft.com/office/drawing/2014/main" id="{A0DAB1B7-A956-8FA3-81C8-8800E3A503B5}"/>
              </a:ext>
            </a:extLst>
          </p:cNvPr>
          <p:cNvPicPr>
            <a:picLocks noChangeAspect="1"/>
          </p:cNvPicPr>
          <p:nvPr/>
        </p:nvPicPr>
        <p:blipFill>
          <a:blip r:embed="rId3"/>
          <a:stretch>
            <a:fillRect/>
          </a:stretch>
        </p:blipFill>
        <p:spPr>
          <a:xfrm>
            <a:off x="5668761" y="2547541"/>
            <a:ext cx="4666528" cy="2991952"/>
          </a:xfrm>
          <a:prstGeom prst="rect">
            <a:avLst/>
          </a:prstGeom>
          <a:noFill/>
        </p:spPr>
      </p:pic>
    </p:spTree>
    <p:extLst>
      <p:ext uri="{BB962C8B-B14F-4D97-AF65-F5344CB8AC3E}">
        <p14:creationId xmlns:p14="http://schemas.microsoft.com/office/powerpoint/2010/main" val="374370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473F-AD16-D5CE-9D88-9D301E30D0D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FF8BA37-D17E-C1F4-B0CB-33BCDC86D9B5}"/>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9" name="Platshållare för innehåll 8">
            <a:extLst>
              <a:ext uri="{FF2B5EF4-FFF2-40B4-BE49-F238E27FC236}">
                <a16:creationId xmlns:a16="http://schemas.microsoft.com/office/drawing/2014/main" id="{186D4F68-CF01-F4F6-8153-D5C78B143BA8}"/>
              </a:ext>
            </a:extLst>
          </p:cNvPr>
          <p:cNvPicPr>
            <a:picLocks noGrp="1" noChangeAspect="1"/>
          </p:cNvPicPr>
          <p:nvPr>
            <p:ph idx="1"/>
          </p:nvPr>
        </p:nvPicPr>
        <p:blipFill rotWithShape="1">
          <a:blip r:embed="rId3"/>
          <a:srcRect t="4" b="18931"/>
          <a:stretch/>
        </p:blipFill>
        <p:spPr>
          <a:xfrm>
            <a:off x="2313691" y="-1115900"/>
            <a:ext cx="8586591" cy="6588000"/>
          </a:xfrm>
          <a:prstGeom prst="rect">
            <a:avLst/>
          </a:prstGeom>
        </p:spPr>
      </p:pic>
      <p:sp>
        <p:nvSpPr>
          <p:cNvPr id="6" name="Title 5">
            <a:extLst>
              <a:ext uri="{FF2B5EF4-FFF2-40B4-BE49-F238E27FC236}">
                <a16:creationId xmlns:a16="http://schemas.microsoft.com/office/drawing/2014/main" id="{425ECA5F-0BB5-D447-BA40-7FC972EC8BE5}"/>
              </a:ext>
            </a:extLst>
          </p:cNvPr>
          <p:cNvSpPr>
            <a:spLocks noGrp="1"/>
          </p:cNvSpPr>
          <p:nvPr>
            <p:ph type="title"/>
          </p:nvPr>
        </p:nvSpPr>
        <p:spPr>
          <a:xfrm>
            <a:off x="813816" y="216380"/>
            <a:ext cx="9546336" cy="1329060"/>
          </a:xfrm>
        </p:spPr>
        <p:txBody>
          <a:bodyPr>
            <a:normAutofit/>
          </a:bodyPr>
          <a:lstStyle/>
          <a:p>
            <a:r>
              <a:rPr lang="sv-SE" dirty="0"/>
              <a:t>Fritid</a:t>
            </a:r>
          </a:p>
        </p:txBody>
      </p:sp>
      <p:sp>
        <p:nvSpPr>
          <p:cNvPr id="4" name="Platshållare för sidfot 3">
            <a:extLst>
              <a:ext uri="{FF2B5EF4-FFF2-40B4-BE49-F238E27FC236}">
                <a16:creationId xmlns:a16="http://schemas.microsoft.com/office/drawing/2014/main" id="{87C7C082-C722-2270-9873-E1DC863E2AC1}"/>
              </a:ext>
            </a:extLst>
          </p:cNvPr>
          <p:cNvSpPr>
            <a:spLocks noGrp="1"/>
          </p:cNvSpPr>
          <p:nvPr>
            <p:ph type="ftr" sz="quarter" idx="11"/>
          </p:nvPr>
        </p:nvSpPr>
        <p:spPr/>
        <p:txBody>
          <a:bodyPr/>
          <a:lstStyle/>
          <a:p>
            <a:r>
              <a:rPr lang="sv-SE"/>
              <a:t>Varje dag gör vi världen lite bättre för barn.</a:t>
            </a:r>
            <a:endParaRPr lang="en-UK"/>
          </a:p>
        </p:txBody>
      </p:sp>
      <p:sp>
        <p:nvSpPr>
          <p:cNvPr id="7" name="Platshållare för bildnummer 6">
            <a:extLst>
              <a:ext uri="{FF2B5EF4-FFF2-40B4-BE49-F238E27FC236}">
                <a16:creationId xmlns:a16="http://schemas.microsoft.com/office/drawing/2014/main" id="{61AC2C3C-2CAE-34E0-2665-BF961D1EB5DF}"/>
              </a:ext>
            </a:extLst>
          </p:cNvPr>
          <p:cNvSpPr>
            <a:spLocks noGrp="1"/>
          </p:cNvSpPr>
          <p:nvPr>
            <p:ph type="sldNum" sz="quarter" idx="12"/>
          </p:nvPr>
        </p:nvSpPr>
        <p:spPr/>
        <p:txBody>
          <a:bodyPr/>
          <a:lstStyle/>
          <a:p>
            <a:fld id="{BF413B3B-BFB3-42E3-B409-FAAF558C2ACC}" type="slidenum">
              <a:rPr lang="en-UK" smtClean="0"/>
              <a:pPr/>
              <a:t>16</a:t>
            </a:fld>
            <a:endParaRPr lang="en-UK"/>
          </a:p>
        </p:txBody>
      </p:sp>
      <p:sp>
        <p:nvSpPr>
          <p:cNvPr id="10" name="textruta 9">
            <a:extLst>
              <a:ext uri="{FF2B5EF4-FFF2-40B4-BE49-F238E27FC236}">
                <a16:creationId xmlns:a16="http://schemas.microsoft.com/office/drawing/2014/main" id="{BA9400B9-CEB4-DA47-CAF6-59A6EA1F3090}"/>
              </a:ext>
            </a:extLst>
          </p:cNvPr>
          <p:cNvSpPr txBox="1"/>
          <p:nvPr/>
        </p:nvSpPr>
        <p:spPr>
          <a:xfrm>
            <a:off x="4034117" y="1984769"/>
            <a:ext cx="5145741" cy="1631216"/>
          </a:xfrm>
          <a:prstGeom prst="rect">
            <a:avLst/>
          </a:prstGeom>
          <a:solidFill>
            <a:schemeClr val="accent1"/>
          </a:solidFill>
        </p:spPr>
        <p:txBody>
          <a:bodyPr wrap="square" rtlCol="0">
            <a:spAutoFit/>
          </a:bodyPr>
          <a:lstStyle/>
          <a:p>
            <a:pPr algn="l"/>
            <a:r>
              <a:rPr lang="sv-SE" sz="2000" b="0" i="1" u="none" strike="noStrike" baseline="0" dirty="0">
                <a:solidFill>
                  <a:schemeClr val="bg1"/>
                </a:solidFill>
                <a:latin typeface="Lato-Italic"/>
              </a:rPr>
              <a:t>”Det är omöjligt om det kostar kanske 1 500 för</a:t>
            </a:r>
          </a:p>
          <a:p>
            <a:pPr algn="l"/>
            <a:r>
              <a:rPr lang="sv-SE" sz="2000" b="0" i="1" u="none" strike="noStrike" baseline="0" dirty="0">
                <a:solidFill>
                  <a:schemeClr val="bg1"/>
                </a:solidFill>
                <a:latin typeface="Lato-Italic"/>
              </a:rPr>
              <a:t>bara en termin. Om man har många barn, det är</a:t>
            </a:r>
          </a:p>
          <a:p>
            <a:pPr algn="l"/>
            <a:r>
              <a:rPr lang="sv-SE" sz="2000" b="0" i="1" u="none" strike="noStrike" baseline="0" dirty="0">
                <a:solidFill>
                  <a:schemeClr val="bg1"/>
                </a:solidFill>
                <a:latin typeface="Lato-Italic"/>
              </a:rPr>
              <a:t>omöjligt. Det kanske går för en unge. Eller att ingen av dem får gå.” </a:t>
            </a:r>
          </a:p>
          <a:p>
            <a:pPr algn="l"/>
            <a:r>
              <a:rPr lang="sv-SE" sz="2000" b="0" i="0" u="none" strike="noStrike" baseline="0" dirty="0">
                <a:solidFill>
                  <a:schemeClr val="bg1"/>
                </a:solidFill>
                <a:latin typeface="Lato-Italic"/>
              </a:rPr>
              <a:t>(Tjej 11–18 år)</a:t>
            </a:r>
            <a:endParaRPr lang="sv-SE" sz="2000" b="1" i="1" u="none" strike="noStrike" baseline="0" dirty="0">
              <a:solidFill>
                <a:schemeClr val="bg1"/>
              </a:solidFill>
              <a:latin typeface="Lato-Italic"/>
            </a:endParaRPr>
          </a:p>
        </p:txBody>
      </p:sp>
    </p:spTree>
    <p:extLst>
      <p:ext uri="{BB962C8B-B14F-4D97-AF65-F5344CB8AC3E}">
        <p14:creationId xmlns:p14="http://schemas.microsoft.com/office/powerpoint/2010/main" val="1109105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2663A18-308A-961F-78B1-062DEC2F93AF}"/>
              </a:ext>
            </a:extLst>
          </p:cNvPr>
          <p:cNvSpPr>
            <a:spLocks noGrp="1"/>
          </p:cNvSpPr>
          <p:nvPr>
            <p:ph idx="1"/>
          </p:nvPr>
        </p:nvSpPr>
        <p:spPr/>
        <p:txBody>
          <a:bodyPr>
            <a:normAutofit lnSpcReduction="10000"/>
          </a:bodyPr>
          <a:lstStyle/>
          <a:p>
            <a:r>
              <a:rPr lang="sv-SE" sz="2000" dirty="0">
                <a:latin typeface="Lato-Regular"/>
              </a:rPr>
              <a:t>E</a:t>
            </a:r>
            <a:r>
              <a:rPr lang="sv-SE" sz="2000" b="0" i="0" u="none" strike="noStrike" baseline="0" dirty="0">
                <a:latin typeface="Lato-Regular"/>
              </a:rPr>
              <a:t>nligt </a:t>
            </a:r>
            <a:r>
              <a:rPr lang="sv-SE" sz="2000" b="0" dirty="0">
                <a:latin typeface="Lato-Regular"/>
              </a:rPr>
              <a:t>s</a:t>
            </a:r>
            <a:r>
              <a:rPr lang="sv-SE" sz="2000" i="0" u="none" strike="noStrike" baseline="0" dirty="0">
                <a:latin typeface="Lato-Regular"/>
              </a:rPr>
              <a:t>tatistik från Riksidrottsförbundet: </a:t>
            </a:r>
          </a:p>
          <a:p>
            <a:r>
              <a:rPr lang="sv-SE" sz="2000" b="0" i="0" u="none" strike="noStrike" baseline="0" dirty="0">
                <a:latin typeface="Lato-Regular"/>
              </a:rPr>
              <a:t>- Bland barn ålder 7-12 år  deltar 85% i  områden med ”goda socioekonomiska förutsättningar” i föreningsidrott , medan den i områden med ”stora socioekonomiska utmaningar” är betydligt lägre 37 % av barnen. </a:t>
            </a:r>
          </a:p>
          <a:p>
            <a:endParaRPr lang="sv-SE" sz="2000" dirty="0">
              <a:latin typeface="Lato-Regular"/>
            </a:endParaRPr>
          </a:p>
          <a:p>
            <a:pPr lvl="0"/>
            <a:r>
              <a:rPr lang="sv-SE" sz="2000" dirty="0">
                <a:latin typeface="Lato-Regular"/>
                <a:ea typeface="Aptos" panose="020B0004020202020204" pitchFamily="34" charset="0"/>
                <a:cs typeface="Rubik-Light"/>
              </a:rPr>
              <a:t>Enligt Sifo-undersökningen  2024 </a:t>
            </a:r>
            <a:r>
              <a:rPr lang="sv-SE" sz="2000" i="1" dirty="0">
                <a:latin typeface="Lato-Regular"/>
                <a:ea typeface="Aptos" panose="020B0004020202020204" pitchFamily="34" charset="0"/>
                <a:cs typeface="Rubik-Light"/>
              </a:rPr>
              <a:t>Barnfamiljers ekonomiska svårigheter </a:t>
            </a:r>
            <a:r>
              <a:rPr lang="sv-SE" sz="2000" dirty="0">
                <a:latin typeface="Lato-Regular"/>
                <a:ea typeface="Aptos" panose="020B0004020202020204" pitchFamily="34" charset="0"/>
                <a:cs typeface="Rubik-Light"/>
              </a:rPr>
              <a:t>(gjord av </a:t>
            </a:r>
            <a:r>
              <a:rPr lang="sv-SE" sz="2000" dirty="0" err="1">
                <a:latin typeface="Lato-Regular"/>
                <a:ea typeface="Aptos" panose="020B0004020202020204" pitchFamily="34" charset="0"/>
                <a:cs typeface="Rubik-Light"/>
              </a:rPr>
              <a:t>bla</a:t>
            </a:r>
            <a:r>
              <a:rPr lang="sv-SE" sz="2000" dirty="0">
                <a:latin typeface="Lato-Regular"/>
                <a:ea typeface="Aptos" panose="020B0004020202020204" pitchFamily="34" charset="0"/>
                <a:cs typeface="Rubik-Light"/>
              </a:rPr>
              <a:t>  Rädda Barnen) </a:t>
            </a:r>
          </a:p>
          <a:p>
            <a:pPr marL="342900" lvl="0" indent="-342900">
              <a:buFontTx/>
              <a:buChar char="-"/>
            </a:pPr>
            <a:r>
              <a:rPr lang="sv-SE" sz="2000" kern="0" dirty="0">
                <a:effectLst/>
                <a:latin typeface="Rubik-Light"/>
                <a:ea typeface="Aptos" panose="020B0004020202020204" pitchFamily="34" charset="0"/>
                <a:cs typeface="Rubik-Light"/>
              </a:rPr>
              <a:t>Cirka </a:t>
            </a:r>
            <a:r>
              <a:rPr lang="sv-SE" sz="2000" u="sng" kern="0" dirty="0">
                <a:effectLst/>
                <a:latin typeface="Rubik-Light"/>
                <a:ea typeface="Aptos" panose="020B0004020202020204" pitchFamily="34" charset="0"/>
                <a:cs typeface="Rubik-Light"/>
              </a:rPr>
              <a:t>varannan ensamstående förälder </a:t>
            </a:r>
            <a:r>
              <a:rPr lang="sv-SE" sz="2000" kern="0" dirty="0">
                <a:effectLst/>
                <a:latin typeface="Rubik-Light"/>
                <a:ea typeface="Aptos" panose="020B0004020202020204" pitchFamily="34" charset="0"/>
                <a:cs typeface="Rubik-Light"/>
              </a:rPr>
              <a:t>med inkomst under 29500 före skatt har haft svårt att ha råd med fritidsaktiviteter till barnen senaste sex månaderna. </a:t>
            </a:r>
            <a:endParaRPr lang="sv-SE" sz="2000" kern="100" dirty="0">
              <a:latin typeface="Aptos" panose="020B0004020202020204" pitchFamily="34" charset="0"/>
              <a:ea typeface="Aptos" panose="020B0004020202020204" pitchFamily="34" charset="0"/>
              <a:cs typeface="Rubik-Light"/>
            </a:endParaRPr>
          </a:p>
          <a:p>
            <a:pPr marL="342900" lvl="0" indent="-342900">
              <a:buFontTx/>
              <a:buChar char="-"/>
            </a:pPr>
            <a:r>
              <a:rPr lang="sv-SE" sz="2000" kern="0" dirty="0">
                <a:effectLst/>
                <a:latin typeface="Rubik-Light"/>
                <a:ea typeface="Aptos" panose="020B0004020202020204" pitchFamily="34" charset="0"/>
                <a:cs typeface="Rubik-Light"/>
              </a:rPr>
              <a:t>Endast 5-6 procent av föräldrarna (i samtliga inkomstgrupper) anser att tillgången är god till organiserade och regelbundna fritidsaktiviteter som är gratis eller har</a:t>
            </a:r>
            <a:r>
              <a:rPr lang="sv-SE" sz="2000" kern="100" dirty="0">
                <a:latin typeface="Aptos" panose="020B0004020202020204" pitchFamily="34" charset="0"/>
                <a:ea typeface="Aptos" panose="020B0004020202020204" pitchFamily="34" charset="0"/>
                <a:cs typeface="Rubik-Light"/>
              </a:rPr>
              <a:t> </a:t>
            </a:r>
            <a:r>
              <a:rPr lang="sv-SE" sz="2000" kern="0" dirty="0">
                <a:effectLst/>
                <a:latin typeface="Rubik-Light"/>
                <a:ea typeface="Aptos" panose="020B0004020202020204" pitchFamily="34" charset="0"/>
                <a:cs typeface="Rubik-Light"/>
              </a:rPr>
              <a:t>låga avgifter. Den låga tillgängligheten drabbar särskilt barn i familjer med låga inkomster. </a:t>
            </a:r>
            <a:endParaRPr lang="sv-SE" sz="2000" kern="100" dirty="0">
              <a:effectLst/>
              <a:latin typeface="Aptos" panose="020B0004020202020204" pitchFamily="34" charset="0"/>
              <a:ea typeface="Aptos" panose="020B0004020202020204" pitchFamily="34" charset="0"/>
              <a:cs typeface="Rubik-Light"/>
            </a:endParaRPr>
          </a:p>
          <a:p>
            <a:endParaRPr lang="sv-SE" sz="2000" dirty="0"/>
          </a:p>
        </p:txBody>
      </p:sp>
      <p:sp>
        <p:nvSpPr>
          <p:cNvPr id="3" name="Rubrik 2">
            <a:extLst>
              <a:ext uri="{FF2B5EF4-FFF2-40B4-BE49-F238E27FC236}">
                <a16:creationId xmlns:a16="http://schemas.microsoft.com/office/drawing/2014/main" id="{911ADA19-C345-20FD-36FF-AE33D9112016}"/>
              </a:ext>
            </a:extLst>
          </p:cNvPr>
          <p:cNvSpPr>
            <a:spLocks noGrp="1"/>
          </p:cNvSpPr>
          <p:nvPr>
            <p:ph type="title"/>
          </p:nvPr>
        </p:nvSpPr>
        <p:spPr/>
        <p:txBody>
          <a:bodyPr>
            <a:normAutofit fontScale="90000"/>
          </a:bodyPr>
          <a:lstStyle/>
          <a:p>
            <a:r>
              <a:rPr lang="sv-SE" dirty="0"/>
              <a:t>Ekonomi påverkar barn och ungas idrottande</a:t>
            </a:r>
          </a:p>
        </p:txBody>
      </p:sp>
      <p:sp>
        <p:nvSpPr>
          <p:cNvPr id="4" name="Platshållare för sidfot 3">
            <a:extLst>
              <a:ext uri="{FF2B5EF4-FFF2-40B4-BE49-F238E27FC236}">
                <a16:creationId xmlns:a16="http://schemas.microsoft.com/office/drawing/2014/main" id="{E7C1C910-D2ED-35C0-E431-240EE49C9C72}"/>
              </a:ext>
            </a:extLst>
          </p:cNvPr>
          <p:cNvSpPr>
            <a:spLocks noGrp="1"/>
          </p:cNvSpPr>
          <p:nvPr>
            <p:ph type="ftr" sz="quarter" idx="11"/>
          </p:nvPr>
        </p:nvSpPr>
        <p:spPr/>
        <p:txBody>
          <a:body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D3355114-052D-C7EF-7CC2-D93F9BF1CD32}"/>
              </a:ext>
            </a:extLst>
          </p:cNvPr>
          <p:cNvSpPr>
            <a:spLocks noGrp="1"/>
          </p:cNvSpPr>
          <p:nvPr>
            <p:ph type="sldNum" sz="quarter" idx="12"/>
          </p:nvPr>
        </p:nvSpPr>
        <p:spPr/>
        <p:txBody>
          <a:bodyPr/>
          <a:lstStyle/>
          <a:p>
            <a:fld id="{BF413B3B-BFB3-42E3-B409-FAAF558C2ACC}" type="slidenum">
              <a:rPr lang="en-UK" smtClean="0"/>
              <a:pPr/>
              <a:t>17</a:t>
            </a:fld>
            <a:endParaRPr lang="en-UK"/>
          </a:p>
        </p:txBody>
      </p:sp>
    </p:spTree>
    <p:extLst>
      <p:ext uri="{BB962C8B-B14F-4D97-AF65-F5344CB8AC3E}">
        <p14:creationId xmlns:p14="http://schemas.microsoft.com/office/powerpoint/2010/main" val="225066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473F-AD16-D5CE-9D88-9D301E30D0D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FF8BA37-D17E-C1F4-B0CB-33BCDC86D9B5}"/>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9" name="Platshållare för innehåll 8">
            <a:extLst>
              <a:ext uri="{FF2B5EF4-FFF2-40B4-BE49-F238E27FC236}">
                <a16:creationId xmlns:a16="http://schemas.microsoft.com/office/drawing/2014/main" id="{186D4F68-CF01-F4F6-8153-D5C78B143BA8}"/>
              </a:ext>
            </a:extLst>
          </p:cNvPr>
          <p:cNvPicPr>
            <a:picLocks noGrp="1" noChangeAspect="1"/>
          </p:cNvPicPr>
          <p:nvPr>
            <p:ph idx="1"/>
          </p:nvPr>
        </p:nvPicPr>
        <p:blipFill rotWithShape="1">
          <a:blip r:embed="rId3"/>
          <a:srcRect t="4" b="18931"/>
          <a:stretch/>
        </p:blipFill>
        <p:spPr>
          <a:xfrm>
            <a:off x="2313691" y="-1115900"/>
            <a:ext cx="8586591" cy="6588000"/>
          </a:xfrm>
          <a:prstGeom prst="rect">
            <a:avLst/>
          </a:prstGeom>
        </p:spPr>
      </p:pic>
      <p:sp>
        <p:nvSpPr>
          <p:cNvPr id="6" name="Title 5">
            <a:extLst>
              <a:ext uri="{FF2B5EF4-FFF2-40B4-BE49-F238E27FC236}">
                <a16:creationId xmlns:a16="http://schemas.microsoft.com/office/drawing/2014/main" id="{425ECA5F-0BB5-D447-BA40-7FC972EC8BE5}"/>
              </a:ext>
            </a:extLst>
          </p:cNvPr>
          <p:cNvSpPr>
            <a:spLocks noGrp="1"/>
          </p:cNvSpPr>
          <p:nvPr>
            <p:ph type="title"/>
          </p:nvPr>
        </p:nvSpPr>
        <p:spPr>
          <a:xfrm>
            <a:off x="813816" y="216380"/>
            <a:ext cx="9546336" cy="1329060"/>
          </a:xfrm>
        </p:spPr>
        <p:txBody>
          <a:bodyPr>
            <a:normAutofit/>
          </a:bodyPr>
          <a:lstStyle/>
          <a:p>
            <a:r>
              <a:rPr lang="sv-SE" dirty="0"/>
              <a:t>Fritid</a:t>
            </a:r>
          </a:p>
        </p:txBody>
      </p:sp>
      <p:sp>
        <p:nvSpPr>
          <p:cNvPr id="4" name="Platshållare för sidfot 3">
            <a:extLst>
              <a:ext uri="{FF2B5EF4-FFF2-40B4-BE49-F238E27FC236}">
                <a16:creationId xmlns:a16="http://schemas.microsoft.com/office/drawing/2014/main" id="{87C7C082-C722-2270-9873-E1DC863E2AC1}"/>
              </a:ext>
            </a:extLst>
          </p:cNvPr>
          <p:cNvSpPr>
            <a:spLocks noGrp="1"/>
          </p:cNvSpPr>
          <p:nvPr>
            <p:ph type="ftr" sz="quarter" idx="11"/>
          </p:nvPr>
        </p:nvSpPr>
        <p:spPr/>
        <p:txBody>
          <a:bodyPr/>
          <a:lstStyle/>
          <a:p>
            <a:r>
              <a:rPr lang="sv-SE"/>
              <a:t>Varje dag gör vi världen lite bättre för barn.</a:t>
            </a:r>
            <a:endParaRPr lang="en-UK"/>
          </a:p>
        </p:txBody>
      </p:sp>
      <p:sp>
        <p:nvSpPr>
          <p:cNvPr id="7" name="Platshållare för bildnummer 6">
            <a:extLst>
              <a:ext uri="{FF2B5EF4-FFF2-40B4-BE49-F238E27FC236}">
                <a16:creationId xmlns:a16="http://schemas.microsoft.com/office/drawing/2014/main" id="{61AC2C3C-2CAE-34E0-2665-BF961D1EB5DF}"/>
              </a:ext>
            </a:extLst>
          </p:cNvPr>
          <p:cNvSpPr>
            <a:spLocks noGrp="1"/>
          </p:cNvSpPr>
          <p:nvPr>
            <p:ph type="sldNum" sz="quarter" idx="12"/>
          </p:nvPr>
        </p:nvSpPr>
        <p:spPr/>
        <p:txBody>
          <a:bodyPr/>
          <a:lstStyle/>
          <a:p>
            <a:fld id="{BF413B3B-BFB3-42E3-B409-FAAF558C2ACC}" type="slidenum">
              <a:rPr lang="en-UK" smtClean="0"/>
              <a:pPr/>
              <a:t>18</a:t>
            </a:fld>
            <a:endParaRPr lang="en-UK"/>
          </a:p>
        </p:txBody>
      </p:sp>
      <p:sp>
        <p:nvSpPr>
          <p:cNvPr id="10" name="textruta 9">
            <a:extLst>
              <a:ext uri="{FF2B5EF4-FFF2-40B4-BE49-F238E27FC236}">
                <a16:creationId xmlns:a16="http://schemas.microsoft.com/office/drawing/2014/main" id="{BA9400B9-CEB4-DA47-CAF6-59A6EA1F3090}"/>
              </a:ext>
            </a:extLst>
          </p:cNvPr>
          <p:cNvSpPr txBox="1"/>
          <p:nvPr/>
        </p:nvSpPr>
        <p:spPr>
          <a:xfrm>
            <a:off x="3991254" y="1984769"/>
            <a:ext cx="5145741" cy="1323439"/>
          </a:xfrm>
          <a:prstGeom prst="rect">
            <a:avLst/>
          </a:prstGeom>
          <a:solidFill>
            <a:schemeClr val="accent1"/>
          </a:solidFill>
        </p:spPr>
        <p:txBody>
          <a:bodyPr wrap="square" rtlCol="0">
            <a:spAutoFit/>
          </a:bodyPr>
          <a:lstStyle/>
          <a:p>
            <a:pPr algn="l"/>
            <a:r>
              <a:rPr lang="sv-SE" sz="2000" i="1" u="none" strike="noStrike" baseline="0" dirty="0">
                <a:solidFill>
                  <a:schemeClr val="bg1"/>
                </a:solidFill>
                <a:latin typeface="Lato-Italic"/>
              </a:rPr>
              <a:t>” ”Processen hade gått mycket snabbare om det hade funnits fler verksamheter. Processen med förebilder och ”sätta liv i ungdomar.”</a:t>
            </a:r>
          </a:p>
          <a:p>
            <a:pPr algn="l"/>
            <a:r>
              <a:rPr lang="sv-SE" sz="2000" b="0" i="0" u="none" strike="noStrike" baseline="0" dirty="0">
                <a:solidFill>
                  <a:schemeClr val="bg1"/>
                </a:solidFill>
                <a:latin typeface="Lato-Italic"/>
              </a:rPr>
              <a:t>Kille 15–17 år)</a:t>
            </a:r>
            <a:endParaRPr lang="sv-SE" sz="2000" b="1" i="1" u="none" strike="noStrike" baseline="0" dirty="0">
              <a:solidFill>
                <a:schemeClr val="bg1"/>
              </a:solidFill>
              <a:latin typeface="Lato-Italic"/>
            </a:endParaRPr>
          </a:p>
        </p:txBody>
      </p:sp>
    </p:spTree>
    <p:extLst>
      <p:ext uri="{BB962C8B-B14F-4D97-AF65-F5344CB8AC3E}">
        <p14:creationId xmlns:p14="http://schemas.microsoft.com/office/powerpoint/2010/main" val="79828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473F-AD16-D5CE-9D88-9D301E30D0D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25ECA5F-0BB5-D447-BA40-7FC972EC8BE5}"/>
              </a:ext>
            </a:extLst>
          </p:cNvPr>
          <p:cNvSpPr>
            <a:spLocks noGrp="1"/>
          </p:cNvSpPr>
          <p:nvPr>
            <p:ph type="title"/>
          </p:nvPr>
        </p:nvSpPr>
        <p:spPr>
          <a:xfrm>
            <a:off x="832104" y="640184"/>
            <a:ext cx="9528048" cy="905256"/>
          </a:xfrm>
        </p:spPr>
        <p:txBody>
          <a:bodyPr anchor="ctr">
            <a:normAutofit/>
          </a:bodyPr>
          <a:lstStyle/>
          <a:p>
            <a:endParaRPr lang="sv-SE" sz="4100" dirty="0"/>
          </a:p>
        </p:txBody>
      </p:sp>
      <p:sp>
        <p:nvSpPr>
          <p:cNvPr id="15" name="Footer Placeholder 3">
            <a:extLst>
              <a:ext uri="{FF2B5EF4-FFF2-40B4-BE49-F238E27FC236}">
                <a16:creationId xmlns:a16="http://schemas.microsoft.com/office/drawing/2014/main" id="{663A8D4A-7067-68AA-99E0-2B93B4EB9CCF}"/>
              </a:ext>
            </a:extLst>
          </p:cNvPr>
          <p:cNvSpPr>
            <a:spLocks noGrp="1"/>
          </p:cNvSpPr>
          <p:nvPr>
            <p:ph type="ftr" sz="quarter" idx="11"/>
          </p:nvPr>
        </p:nvSpPr>
        <p:spPr>
          <a:xfrm>
            <a:off x="2530549" y="6458740"/>
            <a:ext cx="7130902" cy="182880"/>
          </a:xfrm>
        </p:spPr>
        <p:txBody>
          <a:bodyPr/>
          <a:lstStyle/>
          <a:p>
            <a:pPr>
              <a:spcAft>
                <a:spcPts val="600"/>
              </a:spcAft>
            </a:pPr>
            <a:r>
              <a:rPr lang="sv-SE" dirty="0"/>
              <a:t>Varje dag gör vi världen lite bättre för barn.</a:t>
            </a:r>
            <a:endParaRPr lang="en-UK" dirty="0"/>
          </a:p>
        </p:txBody>
      </p:sp>
      <p:sp>
        <p:nvSpPr>
          <p:cNvPr id="17" name="Slide Number Placeholder 4">
            <a:extLst>
              <a:ext uri="{FF2B5EF4-FFF2-40B4-BE49-F238E27FC236}">
                <a16:creationId xmlns:a16="http://schemas.microsoft.com/office/drawing/2014/main" id="{E4EB41F5-385F-3A8D-19E7-BE4C8E01013E}"/>
              </a:ext>
            </a:extLst>
          </p:cNvPr>
          <p:cNvSpPr>
            <a:spLocks noGrp="1"/>
          </p:cNvSpPr>
          <p:nvPr>
            <p:ph type="sldNum" sz="quarter" idx="12"/>
          </p:nvPr>
        </p:nvSpPr>
        <p:spPr>
          <a:xfrm>
            <a:off x="9661451" y="6458740"/>
            <a:ext cx="640589" cy="182880"/>
          </a:xfrm>
        </p:spPr>
        <p:txBody>
          <a:bodyPr/>
          <a:lstStyle/>
          <a:p>
            <a:pPr>
              <a:spcAft>
                <a:spcPts val="600"/>
              </a:spcAft>
            </a:pPr>
            <a:fld id="{BF413B3B-BFB3-42E3-B409-FAAF558C2ACC}" type="slidenum">
              <a:rPr lang="en-UK" smtClean="0"/>
              <a:pPr>
                <a:spcAft>
                  <a:spcPts val="600"/>
                </a:spcAft>
              </a:pPr>
              <a:t>19</a:t>
            </a:fld>
            <a:endParaRPr lang="en-UK"/>
          </a:p>
        </p:txBody>
      </p:sp>
      <p:pic>
        <p:nvPicPr>
          <p:cNvPr id="9" name="Platshållare för innehåll 8">
            <a:extLst>
              <a:ext uri="{FF2B5EF4-FFF2-40B4-BE49-F238E27FC236}">
                <a16:creationId xmlns:a16="http://schemas.microsoft.com/office/drawing/2014/main" id="{186D4F68-CF01-F4F6-8153-D5C78B143BA8}"/>
              </a:ext>
            </a:extLst>
          </p:cNvPr>
          <p:cNvPicPr>
            <a:picLocks noChangeAspect="1"/>
          </p:cNvPicPr>
          <p:nvPr/>
        </p:nvPicPr>
        <p:blipFill rotWithShape="1">
          <a:blip r:embed="rId3"/>
          <a:srcRect t="-1393" b="20465"/>
          <a:stretch/>
        </p:blipFill>
        <p:spPr>
          <a:xfrm>
            <a:off x="671513" y="216380"/>
            <a:ext cx="10312710" cy="6115119"/>
          </a:xfrm>
          <a:prstGeom prst="rect">
            <a:avLst/>
          </a:prstGeom>
        </p:spPr>
      </p:pic>
      <p:sp>
        <p:nvSpPr>
          <p:cNvPr id="5" name="TextBox 4">
            <a:extLst>
              <a:ext uri="{FF2B5EF4-FFF2-40B4-BE49-F238E27FC236}">
                <a16:creationId xmlns:a16="http://schemas.microsoft.com/office/drawing/2014/main" id="{2FF8BA37-D17E-C1F4-B0CB-33BCDC86D9B5}"/>
              </a:ext>
            </a:extLst>
          </p:cNvPr>
          <p:cNvSpPr txBox="1"/>
          <p:nvPr/>
        </p:nvSpPr>
        <p:spPr>
          <a:xfrm>
            <a:off x="5477124" y="6116882"/>
            <a:ext cx="2802511" cy="201274"/>
          </a:xfrm>
          <a:prstGeom prst="rect">
            <a:avLst/>
          </a:prstGeom>
          <a:noFill/>
        </p:spPr>
        <p:txBody>
          <a:bodyPr wrap="square" rtlCol="0">
            <a:spAutoFit/>
          </a:bodyPr>
          <a:lstStyle/>
          <a:p>
            <a:pPr defTabSz="539496">
              <a:spcAft>
                <a:spcPts val="600"/>
              </a:spcAft>
            </a:pPr>
            <a:r>
              <a:rPr lang="sv-SE" sz="708" kern="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708" kern="1200">
                <a:solidFill>
                  <a:schemeClr val="bg1"/>
                </a:solidFill>
                <a:latin typeface="+mn-lt"/>
                <a:ea typeface="+mn-ea"/>
                <a:cs typeface="+mn-cs"/>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0" name="textruta 9">
            <a:extLst>
              <a:ext uri="{FF2B5EF4-FFF2-40B4-BE49-F238E27FC236}">
                <a16:creationId xmlns:a16="http://schemas.microsoft.com/office/drawing/2014/main" id="{BA9400B9-CEB4-DA47-CAF6-59A6EA1F3090}"/>
              </a:ext>
            </a:extLst>
          </p:cNvPr>
          <p:cNvSpPr txBox="1"/>
          <p:nvPr/>
        </p:nvSpPr>
        <p:spPr>
          <a:xfrm>
            <a:off x="4830257" y="3378880"/>
            <a:ext cx="2048123" cy="275017"/>
          </a:xfrm>
          <a:prstGeom prst="rect">
            <a:avLst/>
          </a:prstGeom>
          <a:solidFill>
            <a:schemeClr val="accent1"/>
          </a:solidFill>
        </p:spPr>
        <p:txBody>
          <a:bodyPr wrap="square" rtlCol="0">
            <a:spAutoFit/>
          </a:bodyPr>
          <a:lstStyle/>
          <a:p>
            <a:pPr algn="l"/>
            <a:endParaRPr lang="sv-SE" sz="2400" b="1" i="1" u="none" strike="noStrike" baseline="0">
              <a:solidFill>
                <a:schemeClr val="bg1"/>
              </a:solidFill>
              <a:latin typeface="Lato-Italic"/>
            </a:endParaRPr>
          </a:p>
        </p:txBody>
      </p:sp>
      <p:sp>
        <p:nvSpPr>
          <p:cNvPr id="8" name="textruta 7">
            <a:extLst>
              <a:ext uri="{FF2B5EF4-FFF2-40B4-BE49-F238E27FC236}">
                <a16:creationId xmlns:a16="http://schemas.microsoft.com/office/drawing/2014/main" id="{3447A994-CBB2-B23F-E1E5-2FBAD2552EDD}"/>
              </a:ext>
            </a:extLst>
          </p:cNvPr>
          <p:cNvSpPr txBox="1"/>
          <p:nvPr/>
        </p:nvSpPr>
        <p:spPr>
          <a:xfrm>
            <a:off x="3714750" y="2786064"/>
            <a:ext cx="4564885" cy="2246769"/>
          </a:xfrm>
          <a:prstGeom prst="rect">
            <a:avLst/>
          </a:prstGeom>
          <a:solidFill>
            <a:schemeClr val="accent1"/>
          </a:solidFill>
        </p:spPr>
        <p:txBody>
          <a:bodyPr wrap="square">
            <a:spAutoFit/>
          </a:bodyPr>
          <a:lstStyle/>
          <a:p>
            <a:pPr defTabSz="539496">
              <a:spcAft>
                <a:spcPts val="600"/>
              </a:spcAft>
            </a:pPr>
            <a:r>
              <a:rPr lang="sv-SE" sz="2000" b="1" i="1" kern="1200" dirty="0">
                <a:solidFill>
                  <a:schemeClr val="bg1"/>
                </a:solidFill>
                <a:latin typeface="Lato-Italic"/>
                <a:ea typeface="+mn-ea"/>
                <a:cs typeface="+mn-cs"/>
              </a:rPr>
              <a:t>”Har man inte råd med att göra sånt som anses vara roligt då ser man dig som tråkig, som inte hänger med på saker och sånt. Och det är liksom dömande av folk att göra så, och jag tror också att man är väldigt rädd att folk ska döma en. Och det sätter någon tung känsla i hjärtat.”  </a:t>
            </a:r>
            <a:endParaRPr lang="sv-SE" sz="2000" b="1" dirty="0">
              <a:solidFill>
                <a:schemeClr val="bg1"/>
              </a:solidFill>
            </a:endParaRPr>
          </a:p>
        </p:txBody>
      </p:sp>
      <p:pic>
        <p:nvPicPr>
          <p:cNvPr id="16" name="Bildobjekt 15">
            <a:extLst>
              <a:ext uri="{FF2B5EF4-FFF2-40B4-BE49-F238E27FC236}">
                <a16:creationId xmlns:a16="http://schemas.microsoft.com/office/drawing/2014/main" id="{FDF659E6-16B2-353F-B6D3-071E95C29CB3}"/>
              </a:ext>
            </a:extLst>
          </p:cNvPr>
          <p:cNvPicPr>
            <a:picLocks noChangeAspect="1"/>
          </p:cNvPicPr>
          <p:nvPr/>
        </p:nvPicPr>
        <p:blipFill>
          <a:blip r:embed="rId4"/>
          <a:stretch>
            <a:fillRect/>
          </a:stretch>
        </p:blipFill>
        <p:spPr>
          <a:xfrm>
            <a:off x="952709" y="368810"/>
            <a:ext cx="9803218" cy="1176630"/>
          </a:xfrm>
          <a:prstGeom prst="rect">
            <a:avLst/>
          </a:prstGeom>
        </p:spPr>
      </p:pic>
    </p:spTree>
    <p:extLst>
      <p:ext uri="{BB962C8B-B14F-4D97-AF65-F5344CB8AC3E}">
        <p14:creationId xmlns:p14="http://schemas.microsoft.com/office/powerpoint/2010/main" val="15786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473F-AD16-D5CE-9D88-9D301E30D0D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FF8BA37-D17E-C1F4-B0CB-33BCDC86D9B5}"/>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9" name="Platshållare för innehåll 8">
            <a:extLst>
              <a:ext uri="{FF2B5EF4-FFF2-40B4-BE49-F238E27FC236}">
                <a16:creationId xmlns:a16="http://schemas.microsoft.com/office/drawing/2014/main" id="{186D4F68-CF01-F4F6-8153-D5C78B143BA8}"/>
              </a:ext>
            </a:extLst>
          </p:cNvPr>
          <p:cNvPicPr>
            <a:picLocks noGrp="1" noChangeAspect="1"/>
          </p:cNvPicPr>
          <p:nvPr>
            <p:ph idx="1"/>
          </p:nvPr>
        </p:nvPicPr>
        <p:blipFill rotWithShape="1">
          <a:blip r:embed="rId3"/>
          <a:srcRect t="4" b="18931"/>
          <a:stretch/>
        </p:blipFill>
        <p:spPr>
          <a:xfrm>
            <a:off x="848673" y="-576886"/>
            <a:ext cx="10031898" cy="6294884"/>
          </a:xfrm>
          <a:prstGeom prst="rect">
            <a:avLst/>
          </a:prstGeom>
        </p:spPr>
      </p:pic>
      <p:sp>
        <p:nvSpPr>
          <p:cNvPr id="6" name="Title 5">
            <a:extLst>
              <a:ext uri="{FF2B5EF4-FFF2-40B4-BE49-F238E27FC236}">
                <a16:creationId xmlns:a16="http://schemas.microsoft.com/office/drawing/2014/main" id="{425ECA5F-0BB5-D447-BA40-7FC972EC8BE5}"/>
              </a:ext>
            </a:extLst>
          </p:cNvPr>
          <p:cNvSpPr>
            <a:spLocks noGrp="1"/>
          </p:cNvSpPr>
          <p:nvPr>
            <p:ph type="title"/>
          </p:nvPr>
        </p:nvSpPr>
        <p:spPr>
          <a:xfrm>
            <a:off x="813816" y="216380"/>
            <a:ext cx="9273159" cy="715503"/>
          </a:xfrm>
        </p:spPr>
        <p:txBody>
          <a:bodyPr>
            <a:normAutofit/>
          </a:bodyPr>
          <a:lstStyle/>
          <a:p>
            <a:endParaRPr lang="sv-SE" dirty="0"/>
          </a:p>
        </p:txBody>
      </p:sp>
      <p:sp>
        <p:nvSpPr>
          <p:cNvPr id="4" name="Platshållare för sidfot 3">
            <a:extLst>
              <a:ext uri="{FF2B5EF4-FFF2-40B4-BE49-F238E27FC236}">
                <a16:creationId xmlns:a16="http://schemas.microsoft.com/office/drawing/2014/main" id="{87C7C082-C722-2270-9873-E1DC863E2AC1}"/>
              </a:ext>
            </a:extLst>
          </p:cNvPr>
          <p:cNvSpPr>
            <a:spLocks noGrp="1"/>
          </p:cNvSpPr>
          <p:nvPr>
            <p:ph type="ftr" sz="quarter" idx="11"/>
          </p:nvPr>
        </p:nvSpPr>
        <p:spPr/>
        <p:txBody>
          <a:bodyPr/>
          <a:lstStyle/>
          <a:p>
            <a:r>
              <a:rPr lang="sv-SE"/>
              <a:t>Varje dag gör vi världen lite bättre för barn.</a:t>
            </a:r>
            <a:endParaRPr lang="en-UK"/>
          </a:p>
        </p:txBody>
      </p:sp>
      <p:sp>
        <p:nvSpPr>
          <p:cNvPr id="7" name="Platshållare för bildnummer 6">
            <a:extLst>
              <a:ext uri="{FF2B5EF4-FFF2-40B4-BE49-F238E27FC236}">
                <a16:creationId xmlns:a16="http://schemas.microsoft.com/office/drawing/2014/main" id="{61AC2C3C-2CAE-34E0-2665-BF961D1EB5DF}"/>
              </a:ext>
            </a:extLst>
          </p:cNvPr>
          <p:cNvSpPr>
            <a:spLocks noGrp="1"/>
          </p:cNvSpPr>
          <p:nvPr>
            <p:ph type="sldNum" sz="quarter" idx="12"/>
          </p:nvPr>
        </p:nvSpPr>
        <p:spPr/>
        <p:txBody>
          <a:bodyPr/>
          <a:lstStyle/>
          <a:p>
            <a:fld id="{BF413B3B-BFB3-42E3-B409-FAAF558C2ACC}" type="slidenum">
              <a:rPr lang="en-UK" smtClean="0"/>
              <a:pPr/>
              <a:t>2</a:t>
            </a:fld>
            <a:endParaRPr lang="en-UK"/>
          </a:p>
        </p:txBody>
      </p:sp>
      <p:sp>
        <p:nvSpPr>
          <p:cNvPr id="10" name="textruta 9">
            <a:extLst>
              <a:ext uri="{FF2B5EF4-FFF2-40B4-BE49-F238E27FC236}">
                <a16:creationId xmlns:a16="http://schemas.microsoft.com/office/drawing/2014/main" id="{BA9400B9-CEB4-DA47-CAF6-59A6EA1F3090}"/>
              </a:ext>
            </a:extLst>
          </p:cNvPr>
          <p:cNvSpPr txBox="1"/>
          <p:nvPr/>
        </p:nvSpPr>
        <p:spPr>
          <a:xfrm>
            <a:off x="3671888" y="1914524"/>
            <a:ext cx="4943475" cy="2862322"/>
          </a:xfrm>
          <a:prstGeom prst="rect">
            <a:avLst/>
          </a:prstGeom>
          <a:solidFill>
            <a:schemeClr val="accent1"/>
          </a:solidFill>
        </p:spPr>
        <p:txBody>
          <a:bodyPr wrap="square" rtlCol="0">
            <a:spAutoFit/>
          </a:bodyPr>
          <a:lstStyle/>
          <a:p>
            <a:pPr algn="l"/>
            <a:r>
              <a:rPr lang="sv-SE" sz="3600" b="0" i="0" u="none" strike="noStrike" baseline="0" dirty="0">
                <a:solidFill>
                  <a:srgbClr val="FFFFFF"/>
                </a:solidFill>
                <a:latin typeface="Oswald-Medium"/>
              </a:rPr>
              <a:t>”Ibland på fritids åker man på utflykt. Så man</a:t>
            </a:r>
          </a:p>
          <a:p>
            <a:pPr algn="l"/>
            <a:r>
              <a:rPr lang="sv-SE" sz="3600" b="0" i="0" u="none" strike="noStrike" baseline="0" dirty="0">
                <a:solidFill>
                  <a:srgbClr val="FFFFFF"/>
                </a:solidFill>
                <a:latin typeface="Oswald-Medium"/>
              </a:rPr>
              <a:t>är </a:t>
            </a:r>
            <a:r>
              <a:rPr lang="sv-SE" sz="3600" b="0" i="0" u="none" strike="noStrike" baseline="0" dirty="0" err="1">
                <a:solidFill>
                  <a:srgbClr val="FFFFFF"/>
                </a:solidFill>
                <a:latin typeface="Oswald-Medium"/>
              </a:rPr>
              <a:t>missing</a:t>
            </a:r>
            <a:r>
              <a:rPr lang="sv-SE" sz="3600" b="0" i="0" u="none" strike="noStrike" baseline="0" dirty="0">
                <a:solidFill>
                  <a:srgbClr val="FFFFFF"/>
                </a:solidFill>
                <a:latin typeface="Oswald-Medium"/>
              </a:rPr>
              <a:t> </a:t>
            </a:r>
            <a:r>
              <a:rPr lang="sv-SE" sz="3600" b="0" i="0" u="none" strike="noStrike" baseline="0" dirty="0" err="1">
                <a:solidFill>
                  <a:srgbClr val="FFFFFF"/>
                </a:solidFill>
                <a:latin typeface="Oswald-Medium"/>
              </a:rPr>
              <a:t>out</a:t>
            </a:r>
            <a:r>
              <a:rPr lang="sv-SE" sz="3600" b="0" i="0" u="none" strike="noStrike" baseline="0" dirty="0">
                <a:solidFill>
                  <a:srgbClr val="FFFFFF"/>
                </a:solidFill>
                <a:latin typeface="Oswald-Medium"/>
              </a:rPr>
              <a:t>. Nästa dag pratar alla om det. </a:t>
            </a:r>
          </a:p>
          <a:p>
            <a:pPr algn="l"/>
            <a:r>
              <a:rPr lang="sv-SE" sz="3600" b="0" i="0" u="none" strike="noStrike" baseline="0" dirty="0">
                <a:solidFill>
                  <a:srgbClr val="FFFFFF"/>
                </a:solidFill>
                <a:latin typeface="Oswald-Medium"/>
              </a:rPr>
              <a:t>Det är jobbigt.”</a:t>
            </a:r>
            <a:endParaRPr lang="sv-SE" sz="3600" b="1" i="1" u="none" strike="noStrike" baseline="0" dirty="0">
              <a:solidFill>
                <a:schemeClr val="bg1"/>
              </a:solidFill>
              <a:latin typeface="Lato-Italic"/>
            </a:endParaRPr>
          </a:p>
        </p:txBody>
      </p:sp>
    </p:spTree>
    <p:extLst>
      <p:ext uri="{BB962C8B-B14F-4D97-AF65-F5344CB8AC3E}">
        <p14:creationId xmlns:p14="http://schemas.microsoft.com/office/powerpoint/2010/main" val="2000582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2ADAF76-F22C-04AB-2AD3-C55C7EF88DB5}"/>
              </a:ext>
            </a:extLst>
          </p:cNvPr>
          <p:cNvSpPr>
            <a:spLocks noGrp="1"/>
          </p:cNvSpPr>
          <p:nvPr>
            <p:ph idx="1"/>
          </p:nvPr>
        </p:nvSpPr>
        <p:spPr>
          <a:xfrm>
            <a:off x="811733" y="1805142"/>
            <a:ext cx="9523556" cy="4476750"/>
          </a:xfrm>
        </p:spPr>
        <p:txBody>
          <a:bodyPr>
            <a:normAutofit/>
          </a:bodyPr>
          <a:lstStyle/>
          <a:p>
            <a:pPr>
              <a:spcAft>
                <a:spcPts val="600"/>
              </a:spcAft>
            </a:pPr>
            <a:r>
              <a:rPr lang="sv-SE"/>
              <a:t>Samhällets konsumtionsnormer påverkar barn direkt. </a:t>
            </a:r>
            <a:endParaRPr lang="sv-SE">
              <a:effectLst/>
            </a:endParaRPr>
          </a:p>
          <a:p>
            <a:pPr>
              <a:spcAft>
                <a:spcPts val="600"/>
              </a:spcAft>
            </a:pPr>
            <a:endParaRPr lang="sv-SE"/>
          </a:p>
          <a:p>
            <a:pPr>
              <a:spcAft>
                <a:spcPts val="600"/>
              </a:spcAft>
            </a:pPr>
            <a:r>
              <a:rPr lang="sv-SE">
                <a:effectLst/>
              </a:rPr>
              <a:t>Barn uttrycker olika strategier såsom att stötta varandra i den närmsta kompiskretsen. Men det förekommer också känslor av skam och försök att dölja. </a:t>
            </a:r>
          </a:p>
          <a:p>
            <a:pPr>
              <a:spcAft>
                <a:spcPts val="600"/>
              </a:spcAft>
            </a:pPr>
            <a:endParaRPr lang="sv-SE"/>
          </a:p>
          <a:p>
            <a:pPr>
              <a:spcAft>
                <a:spcPts val="600"/>
              </a:spcAft>
            </a:pPr>
            <a:r>
              <a:rPr lang="sv-SE"/>
              <a:t>Kollektiv kunskap i fokusgrupperna </a:t>
            </a:r>
          </a:p>
        </p:txBody>
      </p:sp>
      <p:sp>
        <p:nvSpPr>
          <p:cNvPr id="3" name="Rubrik 2">
            <a:extLst>
              <a:ext uri="{FF2B5EF4-FFF2-40B4-BE49-F238E27FC236}">
                <a16:creationId xmlns:a16="http://schemas.microsoft.com/office/drawing/2014/main" id="{C5DBF6BE-F269-9811-0966-63C6E4FF47A4}"/>
              </a:ext>
            </a:extLst>
          </p:cNvPr>
          <p:cNvSpPr>
            <a:spLocks noGrp="1"/>
          </p:cNvSpPr>
          <p:nvPr>
            <p:ph type="title"/>
          </p:nvPr>
        </p:nvSpPr>
        <p:spPr>
          <a:xfrm>
            <a:off x="832104" y="640184"/>
            <a:ext cx="9528048" cy="905256"/>
          </a:xfrm>
        </p:spPr>
        <p:txBody>
          <a:bodyPr anchor="ctr">
            <a:normAutofit/>
          </a:bodyPr>
          <a:lstStyle/>
          <a:p>
            <a:r>
              <a:rPr lang="sv-SE" dirty="0"/>
              <a:t>Pengar sätter ramar för social gemenskap</a:t>
            </a:r>
          </a:p>
        </p:txBody>
      </p:sp>
      <p:sp>
        <p:nvSpPr>
          <p:cNvPr id="5" name="Platshållare för sidfot 4">
            <a:extLst>
              <a:ext uri="{FF2B5EF4-FFF2-40B4-BE49-F238E27FC236}">
                <a16:creationId xmlns:a16="http://schemas.microsoft.com/office/drawing/2014/main" id="{FFAA0555-8FD5-B408-D599-C0F5655F468E}"/>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dirty="0"/>
              <a:t>Varje dag gör vi världen lite bättre för barn.</a:t>
            </a:r>
            <a:endParaRPr lang="en-UK" sz="600" dirty="0"/>
          </a:p>
        </p:txBody>
      </p:sp>
      <p:sp>
        <p:nvSpPr>
          <p:cNvPr id="6" name="Platshållare för bildnummer 5">
            <a:extLst>
              <a:ext uri="{FF2B5EF4-FFF2-40B4-BE49-F238E27FC236}">
                <a16:creationId xmlns:a16="http://schemas.microsoft.com/office/drawing/2014/main" id="{0672EB32-3896-8D93-52B6-CD067DEA64BB}"/>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20</a:t>
            </a:fld>
            <a:endParaRPr lang="en-UK" sz="600"/>
          </a:p>
        </p:txBody>
      </p:sp>
    </p:spTree>
    <p:extLst>
      <p:ext uri="{BB962C8B-B14F-4D97-AF65-F5344CB8AC3E}">
        <p14:creationId xmlns:p14="http://schemas.microsoft.com/office/powerpoint/2010/main" val="2520091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E850092-4F31-74AE-9007-00304291220C}"/>
              </a:ext>
            </a:extLst>
          </p:cNvPr>
          <p:cNvSpPr>
            <a:spLocks noGrp="1"/>
          </p:cNvSpPr>
          <p:nvPr>
            <p:ph idx="1"/>
          </p:nvPr>
        </p:nvSpPr>
        <p:spPr>
          <a:xfrm>
            <a:off x="811733" y="1627718"/>
            <a:ext cx="9523556" cy="4476750"/>
          </a:xfrm>
        </p:spPr>
        <p:txBody>
          <a:bodyPr>
            <a:normAutofit lnSpcReduction="10000"/>
          </a:bodyPr>
          <a:lstStyle/>
          <a:p>
            <a:r>
              <a:rPr lang="sv-SE" dirty="0"/>
              <a:t>Barns kunskap om sin egen verklighet måste värderas. </a:t>
            </a:r>
          </a:p>
          <a:p>
            <a:endParaRPr lang="sv-SE" dirty="0"/>
          </a:p>
          <a:p>
            <a:r>
              <a:rPr lang="sv-SE" dirty="0"/>
              <a:t>Det finns flera ekonomiska hinder i barns vardag som står i vägen för att barn ska få rätten till meningsfull fritid och kostnadsfri utbildning tillgodosedd. </a:t>
            </a:r>
          </a:p>
          <a:p>
            <a:endParaRPr lang="sv-SE" dirty="0"/>
          </a:p>
          <a:p>
            <a:r>
              <a:rPr lang="sv-SE" dirty="0"/>
              <a:t>Enligt artikel fyra i Barnkonventionen ska staten till fullo utnyttja sina tillgängliga resurser för att säkerställa barns ekonomiska, sociala och kulturella rättigheter. Rädda Barnen anser att Sverige behöver göra mer- det finns flera konkreta åtgärder som Sverige behöver vidta. </a:t>
            </a:r>
          </a:p>
          <a:p>
            <a:endParaRPr lang="sv-SE" dirty="0"/>
          </a:p>
          <a:p>
            <a:endParaRPr lang="sv-SE" dirty="0"/>
          </a:p>
        </p:txBody>
      </p:sp>
      <p:sp>
        <p:nvSpPr>
          <p:cNvPr id="3" name="Rubrik 2">
            <a:extLst>
              <a:ext uri="{FF2B5EF4-FFF2-40B4-BE49-F238E27FC236}">
                <a16:creationId xmlns:a16="http://schemas.microsoft.com/office/drawing/2014/main" id="{6307DA9C-FCBC-9B11-2A94-2AEDB3617486}"/>
              </a:ext>
            </a:extLst>
          </p:cNvPr>
          <p:cNvSpPr>
            <a:spLocks noGrp="1"/>
          </p:cNvSpPr>
          <p:nvPr>
            <p:ph type="title"/>
          </p:nvPr>
        </p:nvSpPr>
        <p:spPr/>
        <p:txBody>
          <a:bodyPr/>
          <a:lstStyle/>
          <a:p>
            <a:r>
              <a:rPr lang="sv-SE" dirty="0"/>
              <a:t>Slutsats och slutord </a:t>
            </a:r>
          </a:p>
        </p:txBody>
      </p:sp>
      <p:sp>
        <p:nvSpPr>
          <p:cNvPr id="5" name="Platshållare för sidfot 4">
            <a:extLst>
              <a:ext uri="{FF2B5EF4-FFF2-40B4-BE49-F238E27FC236}">
                <a16:creationId xmlns:a16="http://schemas.microsoft.com/office/drawing/2014/main" id="{93DA54E7-315D-6D18-05DD-41D0A5B9A25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1B91A6E6-175A-9523-DF6E-C368C784C454}"/>
              </a:ext>
            </a:extLst>
          </p:cNvPr>
          <p:cNvSpPr>
            <a:spLocks noGrp="1"/>
          </p:cNvSpPr>
          <p:nvPr>
            <p:ph type="sldNum" sz="quarter" idx="12"/>
          </p:nvPr>
        </p:nvSpPr>
        <p:spPr/>
        <p:txBody>
          <a:bodyPr/>
          <a:lstStyle/>
          <a:p>
            <a:fld id="{BF413B3B-BFB3-42E3-B409-FAAF558C2ACC}" type="slidenum">
              <a:rPr lang="en-UK" smtClean="0"/>
              <a:pPr/>
              <a:t>21</a:t>
            </a:fld>
            <a:endParaRPr lang="en-UK"/>
          </a:p>
        </p:txBody>
      </p:sp>
    </p:spTree>
    <p:extLst>
      <p:ext uri="{BB962C8B-B14F-4D97-AF65-F5344CB8AC3E}">
        <p14:creationId xmlns:p14="http://schemas.microsoft.com/office/powerpoint/2010/main" val="79374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3934C36-E272-2F57-5085-9AFCC4319B56}"/>
              </a:ext>
            </a:extLst>
          </p:cNvPr>
          <p:cNvSpPr>
            <a:spLocks noGrp="1"/>
          </p:cNvSpPr>
          <p:nvPr>
            <p:ph idx="1"/>
          </p:nvPr>
        </p:nvSpPr>
        <p:spPr>
          <a:xfrm>
            <a:off x="811733" y="1805142"/>
            <a:ext cx="9523556" cy="4476750"/>
          </a:xfrm>
        </p:spPr>
        <p:txBody>
          <a:bodyPr>
            <a:normAutofit/>
          </a:bodyPr>
          <a:lstStyle/>
          <a:p>
            <a:pPr>
              <a:lnSpc>
                <a:spcPct val="110000"/>
              </a:lnSpc>
              <a:spcAft>
                <a:spcPts val="600"/>
              </a:spcAft>
            </a:pPr>
            <a:r>
              <a:rPr lang="sv-SE" b="1" i="0" u="none" strike="noStrike" baseline="0"/>
              <a:t>Skola:</a:t>
            </a:r>
          </a:p>
          <a:p>
            <a:pPr>
              <a:lnSpc>
                <a:spcPct val="110000"/>
              </a:lnSpc>
              <a:spcAft>
                <a:spcPts val="600"/>
              </a:spcAft>
            </a:pPr>
            <a:r>
              <a:rPr lang="sv-SE" b="0" i="1" u="none" strike="noStrike" baseline="0"/>
              <a:t>Nationellt:</a:t>
            </a:r>
          </a:p>
          <a:p>
            <a:pPr>
              <a:lnSpc>
                <a:spcPct val="110000"/>
              </a:lnSpc>
              <a:spcAft>
                <a:spcPts val="600"/>
              </a:spcAft>
            </a:pPr>
            <a:r>
              <a:rPr lang="sv-SE" b="0" i="0" u="none" strike="noStrike" baseline="0"/>
              <a:t>• Att skollagen förtydligas så att alla elever kan delta i skolans samtliga aktiviteter utan extra</a:t>
            </a:r>
          </a:p>
          <a:p>
            <a:pPr>
              <a:lnSpc>
                <a:spcPct val="110000"/>
              </a:lnSpc>
              <a:spcAft>
                <a:spcPts val="600"/>
              </a:spcAft>
            </a:pPr>
            <a:r>
              <a:rPr lang="sv-SE" b="0" i="0" u="none" strike="noStrike" baseline="0"/>
              <a:t>direkta eller indirekta kostnader.</a:t>
            </a:r>
          </a:p>
          <a:p>
            <a:pPr>
              <a:lnSpc>
                <a:spcPct val="110000"/>
              </a:lnSpc>
              <a:spcAft>
                <a:spcPts val="600"/>
              </a:spcAft>
            </a:pPr>
            <a:r>
              <a:rPr lang="sv-SE" b="0" i="1" u="none" strike="noStrike" baseline="0"/>
              <a:t>Kommunalt:</a:t>
            </a:r>
          </a:p>
          <a:p>
            <a:pPr>
              <a:lnSpc>
                <a:spcPct val="110000"/>
              </a:lnSpc>
              <a:spcAft>
                <a:spcPts val="600"/>
              </a:spcAft>
            </a:pPr>
            <a:r>
              <a:rPr lang="sv-SE" b="0" i="0" u="none" strike="noStrike" baseline="0"/>
              <a:t>• Att beslut fattas om att inga extra kostnader, direkta eller indirekta, får tas ut i samband med</a:t>
            </a:r>
          </a:p>
          <a:p>
            <a:pPr>
              <a:lnSpc>
                <a:spcPct val="110000"/>
              </a:lnSpc>
              <a:spcAft>
                <a:spcPts val="600"/>
              </a:spcAft>
            </a:pPr>
            <a:r>
              <a:rPr lang="sv-SE" b="0" i="0" u="none" strike="noStrike" baseline="0"/>
              <a:t>skolans aktiviteter och att skolornas efterlevnad av beslutet följs upp. </a:t>
            </a:r>
          </a:p>
          <a:p>
            <a:pPr>
              <a:lnSpc>
                <a:spcPct val="110000"/>
              </a:lnSpc>
              <a:spcAft>
                <a:spcPts val="600"/>
              </a:spcAft>
            </a:pPr>
            <a:endParaRPr lang="sv-SE" b="0" i="0" u="none" strike="noStrike" baseline="0"/>
          </a:p>
        </p:txBody>
      </p:sp>
      <p:sp>
        <p:nvSpPr>
          <p:cNvPr id="3" name="Rubrik 2">
            <a:extLst>
              <a:ext uri="{FF2B5EF4-FFF2-40B4-BE49-F238E27FC236}">
                <a16:creationId xmlns:a16="http://schemas.microsoft.com/office/drawing/2014/main" id="{57D5999F-00AF-EF14-A6EE-323DF8CB27B8}"/>
              </a:ext>
            </a:extLst>
          </p:cNvPr>
          <p:cNvSpPr>
            <a:spLocks noGrp="1"/>
          </p:cNvSpPr>
          <p:nvPr>
            <p:ph type="title"/>
          </p:nvPr>
        </p:nvSpPr>
        <p:spPr>
          <a:xfrm>
            <a:off x="832104" y="640184"/>
            <a:ext cx="9528048" cy="905256"/>
          </a:xfrm>
        </p:spPr>
        <p:txBody>
          <a:bodyPr anchor="ctr">
            <a:normAutofit/>
          </a:bodyPr>
          <a:lstStyle/>
          <a:p>
            <a:r>
              <a:rPr lang="sv-SE" dirty="0"/>
              <a:t>Rekommendationer skola </a:t>
            </a:r>
          </a:p>
        </p:txBody>
      </p:sp>
      <p:sp>
        <p:nvSpPr>
          <p:cNvPr id="5" name="Platshållare för sidfot 4">
            <a:extLst>
              <a:ext uri="{FF2B5EF4-FFF2-40B4-BE49-F238E27FC236}">
                <a16:creationId xmlns:a16="http://schemas.microsoft.com/office/drawing/2014/main" id="{C3F6F765-BEF4-7F2D-76D7-9468D74BE004}"/>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883CF4FE-C9FC-93CE-A40B-6B9848F45D3B}"/>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22</a:t>
            </a:fld>
            <a:endParaRPr lang="en-UK" sz="600"/>
          </a:p>
        </p:txBody>
      </p:sp>
    </p:spTree>
    <p:extLst>
      <p:ext uri="{BB962C8B-B14F-4D97-AF65-F5344CB8AC3E}">
        <p14:creationId xmlns:p14="http://schemas.microsoft.com/office/powerpoint/2010/main" val="144627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3934C36-E272-2F57-5085-9AFCC4319B56}"/>
              </a:ext>
            </a:extLst>
          </p:cNvPr>
          <p:cNvSpPr>
            <a:spLocks noGrp="1"/>
          </p:cNvSpPr>
          <p:nvPr>
            <p:ph idx="1"/>
          </p:nvPr>
        </p:nvSpPr>
        <p:spPr>
          <a:xfrm>
            <a:off x="811733" y="1805142"/>
            <a:ext cx="9523556" cy="4476750"/>
          </a:xfrm>
        </p:spPr>
        <p:txBody>
          <a:bodyPr>
            <a:normAutofit/>
          </a:bodyPr>
          <a:lstStyle/>
          <a:p>
            <a:pPr>
              <a:spcAft>
                <a:spcPts val="600"/>
              </a:spcAft>
            </a:pPr>
            <a:r>
              <a:rPr lang="sv-SE" b="1" i="0" u="none" strike="noStrike" baseline="0"/>
              <a:t>Fritidshem:</a:t>
            </a:r>
          </a:p>
          <a:p>
            <a:pPr>
              <a:spcAft>
                <a:spcPts val="600"/>
              </a:spcAft>
            </a:pPr>
            <a:r>
              <a:rPr lang="sv-SE" b="0" i="1" u="none" strike="noStrike" baseline="0"/>
              <a:t>Nationellt:</a:t>
            </a:r>
          </a:p>
          <a:p>
            <a:pPr>
              <a:spcAft>
                <a:spcPts val="600"/>
              </a:spcAft>
            </a:pPr>
            <a:r>
              <a:rPr lang="sv-SE" b="0" i="0" u="none" strike="noStrike" baseline="0"/>
              <a:t>• Att alla 6–9-åringar ska ha rätt till avgiftsfritt allmänt fritidshem.</a:t>
            </a:r>
          </a:p>
          <a:p>
            <a:pPr>
              <a:spcAft>
                <a:spcPts val="600"/>
              </a:spcAft>
            </a:pPr>
            <a:r>
              <a:rPr lang="sv-SE" b="0" i="0" u="none" strike="noStrike" baseline="0"/>
              <a:t>• Att fritidshem och öppen fritidsverksamhet för 10–12-åringar utreds för att bättre möta</a:t>
            </a:r>
          </a:p>
          <a:p>
            <a:pPr>
              <a:spcAft>
                <a:spcPts val="600"/>
              </a:spcAft>
            </a:pPr>
            <a:r>
              <a:rPr lang="sv-SE" b="0" i="0" u="none" strike="noStrike" baseline="0"/>
              <a:t>åldersgruppens behov, och att barns delaktighet ska genomsyra utformningen.</a:t>
            </a:r>
            <a:endParaRPr lang="sv-SE"/>
          </a:p>
          <a:p>
            <a:pPr>
              <a:spcAft>
                <a:spcPts val="600"/>
              </a:spcAft>
            </a:pPr>
            <a:endParaRPr lang="sv-SE" b="0" i="0" u="none" strike="noStrike" baseline="0"/>
          </a:p>
        </p:txBody>
      </p:sp>
      <p:sp>
        <p:nvSpPr>
          <p:cNvPr id="3" name="Rubrik 2">
            <a:extLst>
              <a:ext uri="{FF2B5EF4-FFF2-40B4-BE49-F238E27FC236}">
                <a16:creationId xmlns:a16="http://schemas.microsoft.com/office/drawing/2014/main" id="{57D5999F-00AF-EF14-A6EE-323DF8CB27B8}"/>
              </a:ext>
            </a:extLst>
          </p:cNvPr>
          <p:cNvSpPr>
            <a:spLocks noGrp="1"/>
          </p:cNvSpPr>
          <p:nvPr>
            <p:ph type="title"/>
          </p:nvPr>
        </p:nvSpPr>
        <p:spPr>
          <a:xfrm>
            <a:off x="832104" y="640184"/>
            <a:ext cx="9528048" cy="905256"/>
          </a:xfrm>
        </p:spPr>
        <p:txBody>
          <a:bodyPr anchor="ctr">
            <a:normAutofit/>
          </a:bodyPr>
          <a:lstStyle/>
          <a:p>
            <a:r>
              <a:rPr lang="sv-SE" dirty="0"/>
              <a:t>Rekommendationer fritidshem  </a:t>
            </a:r>
          </a:p>
        </p:txBody>
      </p:sp>
      <p:sp>
        <p:nvSpPr>
          <p:cNvPr id="5" name="Platshållare för sidfot 4">
            <a:extLst>
              <a:ext uri="{FF2B5EF4-FFF2-40B4-BE49-F238E27FC236}">
                <a16:creationId xmlns:a16="http://schemas.microsoft.com/office/drawing/2014/main" id="{C3F6F765-BEF4-7F2D-76D7-9468D74BE004}"/>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883CF4FE-C9FC-93CE-A40B-6B9848F45D3B}"/>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23</a:t>
            </a:fld>
            <a:endParaRPr lang="en-UK" sz="600"/>
          </a:p>
        </p:txBody>
      </p:sp>
    </p:spTree>
    <p:extLst>
      <p:ext uri="{BB962C8B-B14F-4D97-AF65-F5344CB8AC3E}">
        <p14:creationId xmlns:p14="http://schemas.microsoft.com/office/powerpoint/2010/main" val="4173666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0465929-E5A4-0B7A-EAAB-D87E6597B2F4}"/>
              </a:ext>
            </a:extLst>
          </p:cNvPr>
          <p:cNvSpPr>
            <a:spLocks noGrp="1"/>
          </p:cNvSpPr>
          <p:nvPr>
            <p:ph idx="1"/>
          </p:nvPr>
        </p:nvSpPr>
        <p:spPr>
          <a:xfrm>
            <a:off x="811733" y="1805142"/>
            <a:ext cx="9523556" cy="4476750"/>
          </a:xfrm>
        </p:spPr>
        <p:txBody>
          <a:bodyPr>
            <a:normAutofit/>
          </a:bodyPr>
          <a:lstStyle/>
          <a:p>
            <a:pPr>
              <a:lnSpc>
                <a:spcPct val="110000"/>
              </a:lnSpc>
              <a:spcAft>
                <a:spcPts val="600"/>
              </a:spcAft>
            </a:pPr>
            <a:r>
              <a:rPr lang="sv-SE" sz="1700" b="1" i="0" u="none" strike="noStrike" baseline="0"/>
              <a:t>Meningsfull fritid:</a:t>
            </a:r>
          </a:p>
          <a:p>
            <a:pPr>
              <a:lnSpc>
                <a:spcPct val="110000"/>
              </a:lnSpc>
              <a:spcAft>
                <a:spcPts val="600"/>
              </a:spcAft>
            </a:pPr>
            <a:r>
              <a:rPr lang="sv-SE" sz="1700" b="0" i="1" u="none" strike="noStrike" baseline="0"/>
              <a:t>Nationellt och kommunalt:</a:t>
            </a:r>
          </a:p>
          <a:p>
            <a:pPr>
              <a:lnSpc>
                <a:spcPct val="110000"/>
              </a:lnSpc>
              <a:spcAft>
                <a:spcPts val="600"/>
              </a:spcAft>
            </a:pPr>
            <a:r>
              <a:rPr lang="sv-SE" sz="1700" b="0" i="0" u="none" strike="noStrike" baseline="0"/>
              <a:t>• Att ekonomiskt stöd till föreningsidrotten öka för att göra föreningsidrott mer tillgänglig även för barn från hushåll med knappa ekonomiska resurser.</a:t>
            </a:r>
          </a:p>
          <a:p>
            <a:pPr>
              <a:lnSpc>
                <a:spcPct val="110000"/>
              </a:lnSpc>
              <a:spcAft>
                <a:spcPts val="600"/>
              </a:spcAft>
            </a:pPr>
            <a:r>
              <a:rPr lang="sv-SE" sz="1700" b="0" i="0" u="none" strike="noStrike" baseline="0"/>
              <a:t>• Att ekonomiskt stöd till samverkan mellan civilsamhälle och kommuner för fritidsaktiviteter på öppna mötesplatser så som bibliotek och idrottshallar prioriteras.</a:t>
            </a:r>
          </a:p>
          <a:p>
            <a:pPr>
              <a:lnSpc>
                <a:spcPct val="110000"/>
              </a:lnSpc>
              <a:spcAft>
                <a:spcPts val="600"/>
              </a:spcAft>
            </a:pPr>
            <a:r>
              <a:rPr lang="sv-SE" sz="1700" b="0" i="0" u="none" strike="noStrike" baseline="0"/>
              <a:t>• Att kulturskolan ska vara avgiftsfri för alla barn.</a:t>
            </a:r>
          </a:p>
          <a:p>
            <a:pPr>
              <a:lnSpc>
                <a:spcPct val="110000"/>
              </a:lnSpc>
              <a:spcAft>
                <a:spcPts val="600"/>
              </a:spcAft>
            </a:pPr>
            <a:r>
              <a:rPr lang="sv-SE" sz="1700" b="0" i="0" u="none" strike="noStrike" baseline="0"/>
              <a:t>• Att det ekonomiska stödet till öppen fritidsverksamhet ökar för att stärka möjligheten till</a:t>
            </a:r>
          </a:p>
          <a:p>
            <a:pPr>
              <a:lnSpc>
                <a:spcPct val="110000"/>
              </a:lnSpc>
              <a:spcAft>
                <a:spcPts val="600"/>
              </a:spcAft>
            </a:pPr>
            <a:r>
              <a:rPr lang="sv-SE" sz="1700" b="0" i="0" u="none" strike="noStrike" baseline="0"/>
              <a:t>barns demokratiska deltagande, dialog och meningsfulla fritidsaktiviteter.</a:t>
            </a:r>
          </a:p>
          <a:p>
            <a:pPr>
              <a:lnSpc>
                <a:spcPct val="110000"/>
              </a:lnSpc>
              <a:spcAft>
                <a:spcPts val="600"/>
              </a:spcAft>
            </a:pPr>
            <a:endParaRPr lang="sv-SE" sz="1700" b="0" i="0" u="none" strike="noStrike" baseline="0"/>
          </a:p>
          <a:p>
            <a:pPr>
              <a:lnSpc>
                <a:spcPct val="110000"/>
              </a:lnSpc>
              <a:spcAft>
                <a:spcPts val="600"/>
              </a:spcAft>
            </a:pPr>
            <a:r>
              <a:rPr lang="sv-SE" sz="1700" b="0" i="1" u="none" strike="noStrike" baseline="0"/>
              <a:t>Regionalt och kommunalt genom den regionala kollektivtrafikmyndigheten:</a:t>
            </a:r>
          </a:p>
          <a:p>
            <a:pPr>
              <a:lnSpc>
                <a:spcPct val="110000"/>
              </a:lnSpc>
              <a:spcAft>
                <a:spcPts val="600"/>
              </a:spcAft>
            </a:pPr>
            <a:r>
              <a:rPr lang="sv-SE" sz="1700" b="0" i="0" u="none" strike="noStrike" baseline="0"/>
              <a:t>• Att kollektivtrafiken ska vara avgiftsfri för alla barn, även under lov, kvällar och helger.</a:t>
            </a:r>
            <a:endParaRPr lang="sv-SE" sz="1700"/>
          </a:p>
        </p:txBody>
      </p:sp>
      <p:sp>
        <p:nvSpPr>
          <p:cNvPr id="3" name="Rubrik 2">
            <a:extLst>
              <a:ext uri="{FF2B5EF4-FFF2-40B4-BE49-F238E27FC236}">
                <a16:creationId xmlns:a16="http://schemas.microsoft.com/office/drawing/2014/main" id="{2624E9E4-DA89-62F8-D4CF-2A0AB75F7378}"/>
              </a:ext>
            </a:extLst>
          </p:cNvPr>
          <p:cNvSpPr>
            <a:spLocks noGrp="1"/>
          </p:cNvSpPr>
          <p:nvPr>
            <p:ph type="title"/>
          </p:nvPr>
        </p:nvSpPr>
        <p:spPr>
          <a:xfrm>
            <a:off x="832104" y="640184"/>
            <a:ext cx="9528048" cy="905256"/>
          </a:xfrm>
        </p:spPr>
        <p:txBody>
          <a:bodyPr anchor="ctr">
            <a:normAutofit/>
          </a:bodyPr>
          <a:lstStyle/>
          <a:p>
            <a:r>
              <a:rPr lang="sv-SE" dirty="0"/>
              <a:t>Rekommendationer meningsfull fritid </a:t>
            </a:r>
          </a:p>
        </p:txBody>
      </p:sp>
      <p:sp>
        <p:nvSpPr>
          <p:cNvPr id="5" name="Platshållare för sidfot 4">
            <a:extLst>
              <a:ext uri="{FF2B5EF4-FFF2-40B4-BE49-F238E27FC236}">
                <a16:creationId xmlns:a16="http://schemas.microsoft.com/office/drawing/2014/main" id="{BA758EC0-18AC-F224-6062-8FD7EB1DD6A4}"/>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AAD47AD6-BC8A-1E71-9FCE-B2EF537F695A}"/>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24</a:t>
            </a:fld>
            <a:endParaRPr lang="en-UK" sz="600"/>
          </a:p>
        </p:txBody>
      </p:sp>
    </p:spTree>
    <p:extLst>
      <p:ext uri="{BB962C8B-B14F-4D97-AF65-F5344CB8AC3E}">
        <p14:creationId xmlns:p14="http://schemas.microsoft.com/office/powerpoint/2010/main" val="3777746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0465929-E5A4-0B7A-EAAB-D87E6597B2F4}"/>
              </a:ext>
            </a:extLst>
          </p:cNvPr>
          <p:cNvSpPr>
            <a:spLocks noGrp="1"/>
          </p:cNvSpPr>
          <p:nvPr>
            <p:ph idx="1"/>
          </p:nvPr>
        </p:nvSpPr>
        <p:spPr>
          <a:xfrm>
            <a:off x="811733" y="1805142"/>
            <a:ext cx="9523556" cy="4476750"/>
          </a:xfrm>
        </p:spPr>
        <p:txBody>
          <a:bodyPr>
            <a:normAutofit/>
          </a:bodyPr>
          <a:lstStyle/>
          <a:p>
            <a:pPr marL="285750" marR="0" indent="-285750">
              <a:lnSpc>
                <a:spcPct val="110000"/>
              </a:lnSpc>
              <a:spcBef>
                <a:spcPts val="0"/>
              </a:spcBef>
              <a:spcAft>
                <a:spcPts val="600"/>
              </a:spcAft>
              <a:buFont typeface="Arial" panose="020B0604020202020204" pitchFamily="34" charset="0"/>
              <a:buChar char="•"/>
            </a:pPr>
            <a:r>
              <a:rPr lang="sv-SE" sz="1700">
                <a:effectLst/>
              </a:rPr>
              <a:t>Stärk den ekonomiska familjepolitiken genom höjning och indexering av barnbidrag, bostadsbidrag och bostadstillägg.</a:t>
            </a:r>
          </a:p>
          <a:p>
            <a:pPr marL="285750" marR="0" indent="-285750">
              <a:lnSpc>
                <a:spcPct val="110000"/>
              </a:lnSpc>
              <a:spcBef>
                <a:spcPts val="0"/>
              </a:spcBef>
              <a:spcAft>
                <a:spcPts val="600"/>
              </a:spcAft>
              <a:buFont typeface="Arial" panose="020B0604020202020204" pitchFamily="34" charset="0"/>
              <a:buChar char="•"/>
            </a:pPr>
            <a:r>
              <a:rPr lang="sv-SE" sz="1700">
                <a:effectLst/>
              </a:rPr>
              <a:t>Säkerställ även att de barnfamiljer som i dag får försörjningsstöd eller förbehållsbelopp får en höjning motsvarande tillägget och höjningen till bostadsbidraget/ barnbidraget.</a:t>
            </a:r>
          </a:p>
          <a:p>
            <a:pPr marL="285750" marR="0" indent="-285750">
              <a:lnSpc>
                <a:spcPct val="110000"/>
              </a:lnSpc>
              <a:spcBef>
                <a:spcPts val="0"/>
              </a:spcBef>
              <a:spcAft>
                <a:spcPts val="600"/>
              </a:spcAft>
              <a:buFont typeface="Arial" panose="020B0604020202020204" pitchFamily="34" charset="0"/>
              <a:buChar char="•"/>
            </a:pPr>
            <a:r>
              <a:rPr lang="sv-SE" sz="1700">
                <a:effectLst/>
              </a:rPr>
              <a:t>Utred hur en definition av en miniminivå av “skälig levnadsstandard” utifrån ett barnrättsperspektiv kan se ut så att barnets rätt till skälig levnadsstandard enligt barnkonventionen och Socialtjänstlagen kan efterlevas.</a:t>
            </a:r>
          </a:p>
          <a:p>
            <a:pPr marL="285750" marR="0" indent="-285750">
              <a:lnSpc>
                <a:spcPct val="110000"/>
              </a:lnSpc>
              <a:spcBef>
                <a:spcPts val="0"/>
              </a:spcBef>
              <a:spcAft>
                <a:spcPts val="600"/>
              </a:spcAft>
              <a:buFont typeface="Arial" panose="020B0604020202020204" pitchFamily="34" charset="0"/>
              <a:buChar char="•"/>
            </a:pPr>
            <a:r>
              <a:rPr lang="sv-SE" sz="1700">
                <a:effectLst/>
              </a:rPr>
              <a:t> Öka de ekonomiska resurserna till kommuner och regioner för att säkerställa att alla barn har tillgång till välfärdens alla delar och till sina fullständiga rättigheter.</a:t>
            </a:r>
          </a:p>
          <a:p>
            <a:pPr marL="285750" marR="0" indent="-285750">
              <a:lnSpc>
                <a:spcPct val="110000"/>
              </a:lnSpc>
              <a:spcBef>
                <a:spcPts val="0"/>
              </a:spcBef>
              <a:spcAft>
                <a:spcPts val="600"/>
              </a:spcAft>
              <a:buFont typeface="Arial" panose="020B0604020202020204" pitchFamily="34" charset="0"/>
              <a:buChar char="•"/>
            </a:pPr>
            <a:r>
              <a:rPr lang="sv-SE" sz="1700">
                <a:effectLst/>
              </a:rPr>
              <a:t>Vidta åtgärder för att säkerställa tillgång till bostäder med rimliga hyror för barnfamiljer, och tillgodose alla barns rätt till ett tryggt hem genom åtgärder som förhindrar vräkning av barnfamiljer.</a:t>
            </a:r>
          </a:p>
          <a:p>
            <a:pPr>
              <a:lnSpc>
                <a:spcPct val="110000"/>
              </a:lnSpc>
              <a:spcAft>
                <a:spcPts val="600"/>
              </a:spcAft>
            </a:pPr>
            <a:endParaRPr lang="sv-SE" sz="1700"/>
          </a:p>
        </p:txBody>
      </p:sp>
      <p:sp>
        <p:nvSpPr>
          <p:cNvPr id="3" name="Rubrik 2">
            <a:extLst>
              <a:ext uri="{FF2B5EF4-FFF2-40B4-BE49-F238E27FC236}">
                <a16:creationId xmlns:a16="http://schemas.microsoft.com/office/drawing/2014/main" id="{2624E9E4-DA89-62F8-D4CF-2A0AB75F7378}"/>
              </a:ext>
            </a:extLst>
          </p:cNvPr>
          <p:cNvSpPr>
            <a:spLocks noGrp="1"/>
          </p:cNvSpPr>
          <p:nvPr>
            <p:ph type="title"/>
          </p:nvPr>
        </p:nvSpPr>
        <p:spPr>
          <a:xfrm>
            <a:off x="832104" y="640184"/>
            <a:ext cx="9528048" cy="905256"/>
          </a:xfrm>
        </p:spPr>
        <p:txBody>
          <a:bodyPr anchor="ctr">
            <a:normAutofit/>
          </a:bodyPr>
          <a:lstStyle/>
          <a:p>
            <a:r>
              <a:rPr lang="sv-SE" sz="2800"/>
              <a:t>Övergripande rekommendationer för att motverka ekonomisk utsatthet </a:t>
            </a:r>
          </a:p>
        </p:txBody>
      </p:sp>
      <p:sp>
        <p:nvSpPr>
          <p:cNvPr id="5" name="Platshållare för sidfot 4">
            <a:extLst>
              <a:ext uri="{FF2B5EF4-FFF2-40B4-BE49-F238E27FC236}">
                <a16:creationId xmlns:a16="http://schemas.microsoft.com/office/drawing/2014/main" id="{BA758EC0-18AC-F224-6062-8FD7EB1DD6A4}"/>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AAD47AD6-BC8A-1E71-9FCE-B2EF537F695A}"/>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25</a:t>
            </a:fld>
            <a:endParaRPr lang="en-UK" sz="600"/>
          </a:p>
        </p:txBody>
      </p:sp>
    </p:spTree>
    <p:extLst>
      <p:ext uri="{BB962C8B-B14F-4D97-AF65-F5344CB8AC3E}">
        <p14:creationId xmlns:p14="http://schemas.microsoft.com/office/powerpoint/2010/main" val="42185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5403185" y="1922188"/>
            <a:ext cx="6464559" cy="3681258"/>
          </a:xfrm>
        </p:spPr>
        <p:txBody>
          <a:bodyPr>
            <a:normAutofit lnSpcReduction="10000"/>
          </a:bodyPr>
          <a:lstStyle/>
          <a:p>
            <a:r>
              <a:rPr lang="sv-SE" sz="2800" b="1" dirty="0"/>
              <a:t>Samira Abutaleb Rosenlundh, </a:t>
            </a:r>
            <a:br>
              <a:rPr lang="sv-SE" sz="2800" dirty="0"/>
            </a:br>
            <a:r>
              <a:rPr lang="sv-SE" sz="2800" dirty="0"/>
              <a:t>Projektledare/ </a:t>
            </a:r>
            <a:r>
              <a:rPr lang="sv-SE" sz="2600" dirty="0"/>
              <a:t>Rådgivare barn i socioekonomisk utsatthet </a:t>
            </a:r>
          </a:p>
          <a:p>
            <a:r>
              <a:rPr lang="sv-SE" sz="2600" dirty="0"/>
              <a:t>samira.abutaleb.rosenlundh@rb.se</a:t>
            </a:r>
          </a:p>
          <a:p>
            <a:endParaRPr lang="sv-SE" sz="2800" dirty="0"/>
          </a:p>
          <a:p>
            <a:r>
              <a:rPr lang="sv-SE" sz="2800" b="1" dirty="0"/>
              <a:t>Tove Kjellander,</a:t>
            </a:r>
          </a:p>
          <a:p>
            <a:r>
              <a:rPr lang="sv-SE" sz="2600" dirty="0"/>
              <a:t>Rådgivare barns delaktighet</a:t>
            </a:r>
          </a:p>
          <a:p>
            <a:r>
              <a:rPr lang="sv-SE" sz="2600" dirty="0"/>
              <a:t>tove.kjellander@rb.se </a:t>
            </a: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a:bodyPr>
          <a:lstStyle/>
          <a:p>
            <a:r>
              <a:rPr lang="sv-SE" dirty="0"/>
              <a:t>Rapport och kontakt: </a:t>
            </a: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Varje dag gör vi världen lite bättre för barn.</a:t>
            </a:r>
            <a:endParaRPr lang="en-UK"/>
          </a:p>
        </p:txBody>
      </p:sp>
      <p:pic>
        <p:nvPicPr>
          <p:cNvPr id="2" name="Platshållare för innehåll 12" descr="En bild som visar mönster, Grafik, pixel, design&#10;&#10;Automatiskt genererad beskrivning">
            <a:extLst>
              <a:ext uri="{FF2B5EF4-FFF2-40B4-BE49-F238E27FC236}">
                <a16:creationId xmlns:a16="http://schemas.microsoft.com/office/drawing/2014/main" id="{BB5CA477-75D7-2025-EB31-A32BC22F9C1D}"/>
              </a:ext>
            </a:extLst>
          </p:cNvPr>
          <p:cNvPicPr>
            <a:picLocks noChangeAspect="1"/>
          </p:cNvPicPr>
          <p:nvPr/>
        </p:nvPicPr>
        <p:blipFill>
          <a:blip r:embed="rId3"/>
          <a:stretch/>
        </p:blipFill>
        <p:spPr>
          <a:xfrm>
            <a:off x="730275" y="1503444"/>
            <a:ext cx="4476750" cy="4476750"/>
          </a:xfrm>
          <a:prstGeom prst="rect">
            <a:avLst/>
          </a:prstGeom>
          <a:noFill/>
        </p:spPr>
      </p:pic>
      <p:sp>
        <p:nvSpPr>
          <p:cNvPr id="7" name="Platshållare för bildnummer 6">
            <a:extLst>
              <a:ext uri="{FF2B5EF4-FFF2-40B4-BE49-F238E27FC236}">
                <a16:creationId xmlns:a16="http://schemas.microsoft.com/office/drawing/2014/main" id="{5307514C-CB91-221C-9F8B-D6BFDEAD2A77}"/>
              </a:ext>
            </a:extLst>
          </p:cNvPr>
          <p:cNvSpPr>
            <a:spLocks noGrp="1"/>
          </p:cNvSpPr>
          <p:nvPr>
            <p:ph type="sldNum" sz="quarter" idx="12"/>
          </p:nvPr>
        </p:nvSpPr>
        <p:spPr/>
        <p:txBody>
          <a:bodyPr/>
          <a:lstStyle/>
          <a:p>
            <a:fld id="{BF413B3B-BFB3-42E3-B409-FAAF558C2ACC}" type="slidenum">
              <a:rPr lang="en-UK" smtClean="0"/>
              <a:pPr/>
              <a:t>26</a:t>
            </a:fld>
            <a:endParaRPr lang="en-UK"/>
          </a:p>
        </p:txBody>
      </p:sp>
    </p:spTree>
    <p:extLst>
      <p:ext uri="{BB962C8B-B14F-4D97-AF65-F5344CB8AC3E}">
        <p14:creationId xmlns:p14="http://schemas.microsoft.com/office/powerpoint/2010/main" val="1224532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515938" y="3937222"/>
            <a:ext cx="11233150"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20000"/>
              </a:lnSpc>
            </a:pPr>
            <a:r>
              <a:rPr lang="sv-SE" sz="6000">
                <a:solidFill>
                  <a:schemeClr val="bg1"/>
                </a:solidFill>
              </a:rPr>
              <a:t>TACK! </a:t>
            </a: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3"/>
          <a:srcRect/>
          <a:stretch/>
        </p:blipFill>
        <p:spPr>
          <a:xfrm>
            <a:off x="4233851" y="1926773"/>
            <a:ext cx="3796835" cy="1169255"/>
          </a:xfrm>
          <a:prstGeom prst="rect">
            <a:avLst/>
          </a:prstGeom>
        </p:spPr>
      </p:pic>
      <p:sp>
        <p:nvSpPr>
          <p:cNvPr id="2" name="Platshållare för sidfot 1">
            <a:extLst>
              <a:ext uri="{FF2B5EF4-FFF2-40B4-BE49-F238E27FC236}">
                <a16:creationId xmlns:a16="http://schemas.microsoft.com/office/drawing/2014/main" id="{E5EA2D1B-5572-5583-BCB5-BEDED01A184B}"/>
              </a:ext>
            </a:extLst>
          </p:cNvPr>
          <p:cNvSpPr>
            <a:spLocks noGrp="1"/>
          </p:cNvSpPr>
          <p:nvPr>
            <p:ph type="ftr" sz="quarter" idx="11"/>
          </p:nvPr>
        </p:nvSpPr>
        <p:spPr/>
        <p:txBody>
          <a:bodyPr/>
          <a:lstStyle/>
          <a:p>
            <a:r>
              <a:rPr lang="sv-SE"/>
              <a:t>Varje dag gör vi världen lite bättre för barn.</a:t>
            </a:r>
            <a:endParaRPr lang="en-UK"/>
          </a:p>
        </p:txBody>
      </p:sp>
      <p:sp>
        <p:nvSpPr>
          <p:cNvPr id="3" name="Platshållare för bildnummer 2">
            <a:extLst>
              <a:ext uri="{FF2B5EF4-FFF2-40B4-BE49-F238E27FC236}">
                <a16:creationId xmlns:a16="http://schemas.microsoft.com/office/drawing/2014/main" id="{495A97F4-96C4-F3E7-28C8-9E16CAFD5746}"/>
              </a:ext>
            </a:extLst>
          </p:cNvPr>
          <p:cNvSpPr>
            <a:spLocks noGrp="1"/>
          </p:cNvSpPr>
          <p:nvPr>
            <p:ph type="sldNum" sz="quarter" idx="12"/>
          </p:nvPr>
        </p:nvSpPr>
        <p:spPr/>
        <p:txBody>
          <a:bodyPr/>
          <a:lstStyle/>
          <a:p>
            <a:fld id="{BF413B3B-BFB3-42E3-B409-FAAF558C2ACC}" type="slidenum">
              <a:rPr lang="en-UK" smtClean="0"/>
              <a:pPr/>
              <a:t>27</a:t>
            </a:fld>
            <a:endParaRPr lang="en-UK"/>
          </a:p>
        </p:txBody>
      </p:sp>
    </p:spTree>
    <p:extLst>
      <p:ext uri="{BB962C8B-B14F-4D97-AF65-F5344CB8AC3E}">
        <p14:creationId xmlns:p14="http://schemas.microsoft.com/office/powerpoint/2010/main" val="250835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811735" y="1805142"/>
            <a:ext cx="5063772" cy="4476750"/>
          </a:xfrm>
        </p:spPr>
        <p:txBody>
          <a:bodyPr>
            <a:normAutofit/>
          </a:bodyPr>
          <a:lstStyle/>
          <a:p>
            <a:r>
              <a:rPr lang="sv-SE" sz="3200" dirty="0"/>
              <a:t>”</a:t>
            </a:r>
            <a:r>
              <a:rPr lang="sv-SE" sz="3200" dirty="0" err="1"/>
              <a:t>Missing</a:t>
            </a:r>
            <a:r>
              <a:rPr lang="sv-SE" sz="3200" dirty="0"/>
              <a:t> </a:t>
            </a:r>
            <a:r>
              <a:rPr lang="sv-SE" sz="3200" dirty="0" err="1"/>
              <a:t>out</a:t>
            </a:r>
            <a:r>
              <a:rPr lang="sv-SE" sz="3200" dirty="0"/>
              <a:t>” är en ny fördjupningsrapport </a:t>
            </a:r>
            <a:r>
              <a:rPr lang="sv-SE" sz="2000" dirty="0"/>
              <a:t>(2024) </a:t>
            </a:r>
          </a:p>
          <a:p>
            <a:r>
              <a:rPr lang="sv-SE" sz="3200" dirty="0"/>
              <a:t>av Rädda Barnen som lyfter barn och ungas erfarenheter av ekonomiska svårigheter.</a:t>
            </a: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a:bodyPr>
          <a:lstStyle/>
          <a:p>
            <a:r>
              <a:rPr lang="sv-SE" dirty="0"/>
              <a:t>”</a:t>
            </a:r>
            <a:r>
              <a:rPr lang="sv-SE" dirty="0" err="1"/>
              <a:t>Missing</a:t>
            </a:r>
            <a:r>
              <a:rPr lang="sv-SE" dirty="0"/>
              <a:t> </a:t>
            </a:r>
            <a:r>
              <a:rPr lang="sv-SE" dirty="0" err="1"/>
              <a:t>out</a:t>
            </a:r>
            <a:r>
              <a:rPr lang="sv-SE" dirty="0"/>
              <a:t>”</a:t>
            </a:r>
            <a:endParaRPr lang="sv-SE" sz="3200" dirty="0"/>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Varje dag gör vi världen lite bättre för barn.</a:t>
            </a:r>
            <a:endParaRPr lang="en-UK"/>
          </a:p>
        </p:txBody>
      </p:sp>
      <p:pic>
        <p:nvPicPr>
          <p:cNvPr id="9" name="Bildobjekt 8">
            <a:extLst>
              <a:ext uri="{FF2B5EF4-FFF2-40B4-BE49-F238E27FC236}">
                <a16:creationId xmlns:a16="http://schemas.microsoft.com/office/drawing/2014/main" id="{A9C402F5-9A51-8CD0-BB23-69732F5A90B0}"/>
              </a:ext>
            </a:extLst>
          </p:cNvPr>
          <p:cNvPicPr>
            <a:picLocks noChangeAspect="1"/>
          </p:cNvPicPr>
          <p:nvPr/>
        </p:nvPicPr>
        <p:blipFill>
          <a:blip r:embed="rId3"/>
          <a:stretch>
            <a:fillRect/>
          </a:stretch>
        </p:blipFill>
        <p:spPr>
          <a:xfrm>
            <a:off x="6740823" y="292408"/>
            <a:ext cx="5063772" cy="6362366"/>
          </a:xfrm>
          <a:prstGeom prst="rect">
            <a:avLst/>
          </a:prstGeom>
        </p:spPr>
      </p:pic>
      <p:sp>
        <p:nvSpPr>
          <p:cNvPr id="2" name="Platshållare för bildnummer 1">
            <a:extLst>
              <a:ext uri="{FF2B5EF4-FFF2-40B4-BE49-F238E27FC236}">
                <a16:creationId xmlns:a16="http://schemas.microsoft.com/office/drawing/2014/main" id="{E8E5D0F1-448D-C334-06C1-B2BE2E58E081}"/>
              </a:ext>
            </a:extLst>
          </p:cNvPr>
          <p:cNvSpPr>
            <a:spLocks noGrp="1"/>
          </p:cNvSpPr>
          <p:nvPr>
            <p:ph type="sldNum" sz="quarter" idx="12"/>
          </p:nvPr>
        </p:nvSpPr>
        <p:spPr/>
        <p:txBody>
          <a:bodyPr/>
          <a:lstStyle/>
          <a:p>
            <a:fld id="{BF413B3B-BFB3-42E3-B409-FAAF558C2ACC}" type="slidenum">
              <a:rPr lang="en-UK" smtClean="0"/>
              <a:pPr/>
              <a:t>3</a:t>
            </a:fld>
            <a:endParaRPr lang="en-UK"/>
          </a:p>
        </p:txBody>
      </p:sp>
    </p:spTree>
    <p:extLst>
      <p:ext uri="{BB962C8B-B14F-4D97-AF65-F5344CB8AC3E}">
        <p14:creationId xmlns:p14="http://schemas.microsoft.com/office/powerpoint/2010/main" val="320455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CC7E75C-7A75-CA44-B8E4-433190D63806}"/>
              </a:ext>
            </a:extLst>
          </p:cNvPr>
          <p:cNvSpPr>
            <a:spLocks noGrp="1"/>
          </p:cNvSpPr>
          <p:nvPr>
            <p:ph idx="1"/>
          </p:nvPr>
        </p:nvSpPr>
        <p:spPr>
          <a:xfrm>
            <a:off x="811733" y="1805142"/>
            <a:ext cx="5027967" cy="4476750"/>
          </a:xfrm>
        </p:spPr>
        <p:txBody>
          <a:bodyPr>
            <a:normAutofit fontScale="70000" lnSpcReduction="20000"/>
          </a:bodyPr>
          <a:lstStyle/>
          <a:p>
            <a:pPr marL="342900" indent="-342900">
              <a:buFont typeface="Arial" panose="020B0604020202020204" pitchFamily="34" charset="0"/>
              <a:buChar char="•"/>
            </a:pPr>
            <a:r>
              <a:rPr lang="sv-SE" dirty="0"/>
              <a:t>Rätt till delaktighet är rapportens utgångspunkt</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Fem fokusgruppsintervjuer med totalt 77 barn och unga i ålder 10-19 år i fem olika bostadsområden i tre regioner. </a:t>
            </a:r>
          </a:p>
          <a:p>
            <a:endParaRPr lang="sv-SE" dirty="0"/>
          </a:p>
          <a:p>
            <a:pPr marL="342900" indent="-342900">
              <a:buFont typeface="Arial" panose="020B0604020202020204" pitchFamily="34" charset="0"/>
              <a:buChar char="•"/>
            </a:pPr>
            <a:r>
              <a:rPr lang="sv-SE" dirty="0">
                <a:latin typeface="Lato-Regular"/>
                <a:ea typeface="Times New Roman" panose="02020603050405020304" pitchFamily="18" charset="0"/>
                <a:cs typeface="Lato-Regular"/>
              </a:rPr>
              <a:t>Samtal med barn och unga i Rädda Barnens verksamheter </a:t>
            </a:r>
            <a:r>
              <a:rPr lang="sv-SE" sz="2400" dirty="0">
                <a:effectLst/>
                <a:latin typeface="Lato-Regular"/>
                <a:ea typeface="Times New Roman" panose="02020603050405020304" pitchFamily="18" charset="0"/>
                <a:cs typeface="Lato-Regular"/>
              </a:rPr>
              <a:t>i bostadsområden där </a:t>
            </a:r>
            <a:r>
              <a:rPr lang="sv-SE" dirty="0">
                <a:latin typeface="Lato-Regular"/>
                <a:ea typeface="Times New Roman" panose="02020603050405020304" pitchFamily="18" charset="0"/>
                <a:cs typeface="Lato-Regular"/>
              </a:rPr>
              <a:t>50-75 % lever med låg ekonomisk standard (SCB)  </a:t>
            </a:r>
            <a:r>
              <a:rPr lang="sv-SE" sz="2400" dirty="0">
                <a:effectLst/>
                <a:latin typeface="Lato-Regular"/>
                <a:ea typeface="Times New Roman" panose="02020603050405020304" pitchFamily="18" charset="0"/>
                <a:cs typeface="Lato-Regular"/>
              </a:rPr>
              <a:t>och det finns stora socioekonomiska utmaningar. </a:t>
            </a:r>
            <a:br>
              <a:rPr lang="sv-SE" sz="2400" dirty="0">
                <a:effectLst/>
                <a:latin typeface="Lato-Regular"/>
                <a:ea typeface="Times New Roman" panose="02020603050405020304" pitchFamily="18" charset="0"/>
                <a:cs typeface="Lato-Regular"/>
              </a:rPr>
            </a:br>
            <a:endParaRPr lang="sv-SE" sz="2400" dirty="0">
              <a:effectLst/>
              <a:latin typeface="Lato-Regular"/>
              <a:ea typeface="Times New Roman" panose="02020603050405020304" pitchFamily="18" charset="0"/>
              <a:cs typeface="Lato-Regular"/>
            </a:endParaRPr>
          </a:p>
          <a:p>
            <a:pPr marL="342900" indent="-342900">
              <a:buFont typeface="Arial" panose="020B0604020202020204" pitchFamily="34" charset="0"/>
              <a:buChar char="•"/>
            </a:pPr>
            <a:r>
              <a:rPr lang="sv-SE" sz="2400" dirty="0">
                <a:effectLst/>
                <a:latin typeface="Lato-Regular"/>
                <a:ea typeface="Times New Roman" panose="02020603050405020304" pitchFamily="18" charset="0"/>
                <a:cs typeface="Lato-Regular"/>
              </a:rPr>
              <a:t>Fyra ungdomar (16-17 år) </a:t>
            </a:r>
            <a:r>
              <a:rPr lang="sv-SE" dirty="0">
                <a:latin typeface="Lato-Regular"/>
                <a:ea typeface="Times New Roman" panose="02020603050405020304" pitchFamily="18" charset="0"/>
                <a:cs typeface="Lato-Regular"/>
              </a:rPr>
              <a:t>har varit rådgivare</a:t>
            </a:r>
            <a:r>
              <a:rPr lang="sv-SE" sz="2400" dirty="0">
                <a:effectLst/>
                <a:latin typeface="Lato-Regular"/>
                <a:ea typeface="Times New Roman" panose="02020603050405020304" pitchFamily="18" charset="0"/>
                <a:cs typeface="Lato-Regular"/>
              </a:rPr>
              <a:t> i projektet. </a:t>
            </a:r>
          </a:p>
          <a:p>
            <a:r>
              <a:rPr lang="sv-SE" dirty="0"/>
              <a:t> </a:t>
            </a:r>
          </a:p>
        </p:txBody>
      </p:sp>
      <p:sp>
        <p:nvSpPr>
          <p:cNvPr id="3" name="Rubrik 2">
            <a:extLst>
              <a:ext uri="{FF2B5EF4-FFF2-40B4-BE49-F238E27FC236}">
                <a16:creationId xmlns:a16="http://schemas.microsoft.com/office/drawing/2014/main" id="{C01464D1-7AD2-812A-7D96-90B7C4048229}"/>
              </a:ext>
            </a:extLst>
          </p:cNvPr>
          <p:cNvSpPr>
            <a:spLocks noGrp="1"/>
          </p:cNvSpPr>
          <p:nvPr>
            <p:ph type="title"/>
          </p:nvPr>
        </p:nvSpPr>
        <p:spPr/>
        <p:txBody>
          <a:bodyPr/>
          <a:lstStyle/>
          <a:p>
            <a:r>
              <a:rPr lang="sv-SE" dirty="0"/>
              <a:t>I samarbete med barn och unga </a:t>
            </a:r>
          </a:p>
        </p:txBody>
      </p:sp>
      <p:sp>
        <p:nvSpPr>
          <p:cNvPr id="5" name="Platshållare för sidfot 4">
            <a:extLst>
              <a:ext uri="{FF2B5EF4-FFF2-40B4-BE49-F238E27FC236}">
                <a16:creationId xmlns:a16="http://schemas.microsoft.com/office/drawing/2014/main" id="{CFEC45E5-B3CE-338B-5FF7-6788D6A8681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25B29544-76B2-C8E4-33AB-914602ABDBF8}"/>
              </a:ext>
            </a:extLst>
          </p:cNvPr>
          <p:cNvSpPr>
            <a:spLocks noGrp="1"/>
          </p:cNvSpPr>
          <p:nvPr>
            <p:ph type="sldNum" sz="quarter" idx="12"/>
          </p:nvPr>
        </p:nvSpPr>
        <p:spPr/>
        <p:txBody>
          <a:bodyPr/>
          <a:lstStyle/>
          <a:p>
            <a:fld id="{BF413B3B-BFB3-42E3-B409-FAAF558C2ACC}" type="slidenum">
              <a:rPr lang="en-UK" smtClean="0"/>
              <a:pPr/>
              <a:t>4</a:t>
            </a:fld>
            <a:endParaRPr lang="en-UK"/>
          </a:p>
        </p:txBody>
      </p:sp>
      <p:pic>
        <p:nvPicPr>
          <p:cNvPr id="8" name="Bildobjekt 7">
            <a:extLst>
              <a:ext uri="{FF2B5EF4-FFF2-40B4-BE49-F238E27FC236}">
                <a16:creationId xmlns:a16="http://schemas.microsoft.com/office/drawing/2014/main" id="{25196742-2B97-982E-5591-6C54ECBA12F3}"/>
              </a:ext>
            </a:extLst>
          </p:cNvPr>
          <p:cNvPicPr>
            <a:picLocks noChangeAspect="1"/>
          </p:cNvPicPr>
          <p:nvPr/>
        </p:nvPicPr>
        <p:blipFill>
          <a:blip r:embed="rId3"/>
          <a:stretch>
            <a:fillRect/>
          </a:stretch>
        </p:blipFill>
        <p:spPr>
          <a:xfrm>
            <a:off x="5839700" y="1805142"/>
            <a:ext cx="4550864" cy="3593793"/>
          </a:xfrm>
          <a:prstGeom prst="rect">
            <a:avLst/>
          </a:prstGeom>
        </p:spPr>
      </p:pic>
    </p:spTree>
    <p:extLst>
      <p:ext uri="{BB962C8B-B14F-4D97-AF65-F5344CB8AC3E}">
        <p14:creationId xmlns:p14="http://schemas.microsoft.com/office/powerpoint/2010/main" val="185624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66E9C-632B-3C88-2714-3737E8D453DA}"/>
            </a:ext>
          </a:extLst>
        </p:cNvPr>
        <p:cNvGrpSpPr/>
        <p:nvPr/>
      </p:nvGrpSpPr>
      <p:grpSpPr>
        <a:xfrm>
          <a:off x="0" y="0"/>
          <a:ext cx="0" cy="0"/>
          <a:chOff x="0" y="0"/>
          <a:chExt cx="0" cy="0"/>
        </a:xfrm>
      </p:grpSpPr>
      <p:pic>
        <p:nvPicPr>
          <p:cNvPr id="14" name="Bildobjekt 13" descr="En bild som visar rita, illustration, konst, skiss&#10;&#10;Automatiskt genererad beskrivning">
            <a:extLst>
              <a:ext uri="{FF2B5EF4-FFF2-40B4-BE49-F238E27FC236}">
                <a16:creationId xmlns:a16="http://schemas.microsoft.com/office/drawing/2014/main" id="{44ECC0CE-8224-3B99-F8EC-E769940D2C74}"/>
              </a:ext>
            </a:extLst>
          </p:cNvPr>
          <p:cNvPicPr>
            <a:picLocks noChangeAspect="1"/>
          </p:cNvPicPr>
          <p:nvPr/>
        </p:nvPicPr>
        <p:blipFill>
          <a:blip r:embed="rId3"/>
          <a:stretch>
            <a:fillRect/>
          </a:stretch>
        </p:blipFill>
        <p:spPr>
          <a:xfrm>
            <a:off x="5639" y="0"/>
            <a:ext cx="12180722" cy="6858000"/>
          </a:xfrm>
          <a:prstGeom prst="rect">
            <a:avLst/>
          </a:prstGeom>
        </p:spPr>
      </p:pic>
      <p:sp>
        <p:nvSpPr>
          <p:cNvPr id="2" name="Platshållare för sidfot 1">
            <a:extLst>
              <a:ext uri="{FF2B5EF4-FFF2-40B4-BE49-F238E27FC236}">
                <a16:creationId xmlns:a16="http://schemas.microsoft.com/office/drawing/2014/main" id="{F8B792F5-9AD8-48E8-ABCB-69D9400A2D08}"/>
              </a:ext>
            </a:extLst>
          </p:cNvPr>
          <p:cNvSpPr>
            <a:spLocks noGrp="1"/>
          </p:cNvSpPr>
          <p:nvPr>
            <p:ph type="ftr" sz="quarter" idx="11"/>
          </p:nvPr>
        </p:nvSpPr>
        <p:spPr/>
        <p:txBody>
          <a:bodyPr/>
          <a:lstStyle/>
          <a:p>
            <a:r>
              <a:rPr lang="sv-SE"/>
              <a:t>Varje dag gör vi världen lite bättre för barn.</a:t>
            </a:r>
            <a:endParaRPr lang="en-UK"/>
          </a:p>
        </p:txBody>
      </p:sp>
      <p:sp>
        <p:nvSpPr>
          <p:cNvPr id="3" name="Platshållare för bildnummer 2">
            <a:extLst>
              <a:ext uri="{FF2B5EF4-FFF2-40B4-BE49-F238E27FC236}">
                <a16:creationId xmlns:a16="http://schemas.microsoft.com/office/drawing/2014/main" id="{8A9AFF01-64CA-276A-F80F-B08A1D186DAF}"/>
              </a:ext>
            </a:extLst>
          </p:cNvPr>
          <p:cNvSpPr>
            <a:spLocks noGrp="1"/>
          </p:cNvSpPr>
          <p:nvPr>
            <p:ph type="sldNum" sz="quarter" idx="12"/>
          </p:nvPr>
        </p:nvSpPr>
        <p:spPr/>
        <p:txBody>
          <a:bodyPr/>
          <a:lstStyle/>
          <a:p>
            <a:fld id="{BF413B3B-BFB3-42E3-B409-FAAF558C2ACC}" type="slidenum">
              <a:rPr lang="en-UK" smtClean="0"/>
              <a:pPr/>
              <a:t>5</a:t>
            </a:fld>
            <a:endParaRPr lang="en-UK"/>
          </a:p>
        </p:txBody>
      </p:sp>
    </p:spTree>
    <p:extLst>
      <p:ext uri="{BB962C8B-B14F-4D97-AF65-F5344CB8AC3E}">
        <p14:creationId xmlns:p14="http://schemas.microsoft.com/office/powerpoint/2010/main" val="124031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A2E176C-FBD7-6763-63A9-634275E98F63}"/>
              </a:ext>
            </a:extLst>
          </p:cNvPr>
          <p:cNvSpPr>
            <a:spLocks noGrp="1"/>
          </p:cNvSpPr>
          <p:nvPr>
            <p:ph idx="1"/>
          </p:nvPr>
        </p:nvSpPr>
        <p:spPr>
          <a:xfrm>
            <a:off x="811733" y="1805142"/>
            <a:ext cx="4666528" cy="4476750"/>
          </a:xfrm>
        </p:spPr>
        <p:txBody>
          <a:bodyPr>
            <a:normAutofit/>
          </a:bodyPr>
          <a:lstStyle/>
          <a:p>
            <a:pPr>
              <a:spcAft>
                <a:spcPts val="600"/>
              </a:spcAft>
            </a:pPr>
            <a:r>
              <a:rPr lang="sv-SE" dirty="0">
                <a:effectLst/>
              </a:rPr>
              <a:t>Barn och unga känner av föräldrarnas ekonomiska svårigheter och de uttrycker ett stort ansvarstagande i förhållande till familjens ekonomi. </a:t>
            </a:r>
            <a:endParaRPr lang="sv-SE" dirty="0"/>
          </a:p>
        </p:txBody>
      </p:sp>
      <p:sp>
        <p:nvSpPr>
          <p:cNvPr id="3" name="Rubrik 2">
            <a:extLst>
              <a:ext uri="{FF2B5EF4-FFF2-40B4-BE49-F238E27FC236}">
                <a16:creationId xmlns:a16="http://schemas.microsoft.com/office/drawing/2014/main" id="{366973BD-8631-AE78-1C7E-B5B71ED1F8AC}"/>
              </a:ext>
            </a:extLst>
          </p:cNvPr>
          <p:cNvSpPr>
            <a:spLocks noGrp="1"/>
          </p:cNvSpPr>
          <p:nvPr>
            <p:ph type="title"/>
          </p:nvPr>
        </p:nvSpPr>
        <p:spPr>
          <a:xfrm>
            <a:off x="832104" y="640184"/>
            <a:ext cx="9528048" cy="905256"/>
          </a:xfrm>
        </p:spPr>
        <p:txBody>
          <a:bodyPr anchor="ctr">
            <a:normAutofit/>
          </a:bodyPr>
          <a:lstStyle/>
          <a:p>
            <a:r>
              <a:rPr lang="sv-SE"/>
              <a:t>Tema: Familj </a:t>
            </a:r>
          </a:p>
        </p:txBody>
      </p:sp>
      <p:sp>
        <p:nvSpPr>
          <p:cNvPr id="5" name="Platshållare för sidfot 4">
            <a:extLst>
              <a:ext uri="{FF2B5EF4-FFF2-40B4-BE49-F238E27FC236}">
                <a16:creationId xmlns:a16="http://schemas.microsoft.com/office/drawing/2014/main" id="{38054A61-45DF-0BBC-34C9-2971F5F331C6}"/>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22B13D58-CA61-8E9F-D318-AB4B33B7D72C}"/>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6</a:t>
            </a:fld>
            <a:endParaRPr lang="en-UK" sz="600"/>
          </a:p>
        </p:txBody>
      </p:sp>
      <p:pic>
        <p:nvPicPr>
          <p:cNvPr id="7" name="Platshållare för innehåll 8">
            <a:extLst>
              <a:ext uri="{FF2B5EF4-FFF2-40B4-BE49-F238E27FC236}">
                <a16:creationId xmlns:a16="http://schemas.microsoft.com/office/drawing/2014/main" id="{4F81C416-DA9B-5F32-8BC7-1B84457E88DD}"/>
              </a:ext>
            </a:extLst>
          </p:cNvPr>
          <p:cNvPicPr>
            <a:picLocks noChangeAspect="1"/>
          </p:cNvPicPr>
          <p:nvPr/>
        </p:nvPicPr>
        <p:blipFill rotWithShape="1">
          <a:blip r:embed="rId3"/>
          <a:srcRect l="1" t="2260" r="-4" b="16646"/>
          <a:stretch/>
        </p:blipFill>
        <p:spPr>
          <a:xfrm>
            <a:off x="5478261" y="0"/>
            <a:ext cx="6713738" cy="5457825"/>
          </a:xfrm>
          <a:prstGeom prst="rect">
            <a:avLst/>
          </a:prstGeom>
          <a:noFill/>
        </p:spPr>
      </p:pic>
      <p:sp>
        <p:nvSpPr>
          <p:cNvPr id="9" name="textruta 8">
            <a:extLst>
              <a:ext uri="{FF2B5EF4-FFF2-40B4-BE49-F238E27FC236}">
                <a16:creationId xmlns:a16="http://schemas.microsoft.com/office/drawing/2014/main" id="{CD212114-BB73-DC37-DC6B-002FEAC63E94}"/>
              </a:ext>
            </a:extLst>
          </p:cNvPr>
          <p:cNvSpPr txBox="1"/>
          <p:nvPr/>
        </p:nvSpPr>
        <p:spPr>
          <a:xfrm>
            <a:off x="7158038" y="1805142"/>
            <a:ext cx="3202114" cy="2699200"/>
          </a:xfrm>
          <a:prstGeom prst="rect">
            <a:avLst/>
          </a:prstGeom>
          <a:solidFill>
            <a:schemeClr val="accent1"/>
          </a:solidFill>
        </p:spPr>
        <p:txBody>
          <a:bodyPr wrap="square">
            <a:spAutoFit/>
          </a:bodyPr>
          <a:lstStyle/>
          <a:p>
            <a:pPr>
              <a:lnSpc>
                <a:spcPct val="107000"/>
              </a:lnSpc>
              <a:spcAft>
                <a:spcPts val="800"/>
              </a:spcAft>
            </a:pPr>
            <a:r>
              <a:rPr lang="sv-SE" sz="2000" b="1" dirty="0">
                <a:solidFill>
                  <a:schemeClr val="bg1"/>
                </a:solidFill>
                <a:effectLst/>
                <a:latin typeface="Lato-Italic"/>
                <a:ea typeface="Lato" panose="020F0502020204030203" pitchFamily="34" charset="0"/>
                <a:cs typeface="Lato" panose="020F0502020204030203" pitchFamily="34" charset="0"/>
              </a:rPr>
              <a:t>Jag märker att de har ont om pengar genom att de oroar sig och de har lite svårt att betala hyran. Man går inte så ofta på träningarna och sånt. Jag kan se det bara på deras min också. (Kille 14 år)</a:t>
            </a:r>
            <a:endParaRPr lang="sv-SE" sz="2000" b="1" dirty="0">
              <a:solidFill>
                <a:schemeClr val="bg1"/>
              </a:solidFill>
              <a:effectLst/>
              <a:latin typeface="Lato-Italic"/>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637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A2E176C-FBD7-6763-63A9-634275E98F63}"/>
              </a:ext>
            </a:extLst>
          </p:cNvPr>
          <p:cNvSpPr>
            <a:spLocks noGrp="1"/>
          </p:cNvSpPr>
          <p:nvPr>
            <p:ph idx="1"/>
          </p:nvPr>
        </p:nvSpPr>
        <p:spPr>
          <a:xfrm>
            <a:off x="811733" y="1805142"/>
            <a:ext cx="4666528" cy="4476750"/>
          </a:xfrm>
        </p:spPr>
        <p:txBody>
          <a:bodyPr>
            <a:normAutofit/>
          </a:bodyPr>
          <a:lstStyle/>
          <a:p>
            <a:pPr>
              <a:spcAft>
                <a:spcPts val="600"/>
              </a:spcAft>
            </a:pPr>
            <a:r>
              <a:rPr lang="sv-SE" dirty="0">
                <a:effectLst/>
              </a:rPr>
              <a:t>. </a:t>
            </a:r>
            <a:endParaRPr lang="sv-SE" dirty="0"/>
          </a:p>
        </p:txBody>
      </p:sp>
      <p:sp>
        <p:nvSpPr>
          <p:cNvPr id="3" name="Rubrik 2">
            <a:extLst>
              <a:ext uri="{FF2B5EF4-FFF2-40B4-BE49-F238E27FC236}">
                <a16:creationId xmlns:a16="http://schemas.microsoft.com/office/drawing/2014/main" id="{366973BD-8631-AE78-1C7E-B5B71ED1F8AC}"/>
              </a:ext>
            </a:extLst>
          </p:cNvPr>
          <p:cNvSpPr>
            <a:spLocks noGrp="1"/>
          </p:cNvSpPr>
          <p:nvPr>
            <p:ph type="title"/>
          </p:nvPr>
        </p:nvSpPr>
        <p:spPr>
          <a:xfrm>
            <a:off x="832104" y="640184"/>
            <a:ext cx="9528048" cy="905256"/>
          </a:xfrm>
        </p:spPr>
        <p:txBody>
          <a:bodyPr anchor="ctr">
            <a:normAutofit/>
          </a:bodyPr>
          <a:lstStyle/>
          <a:p>
            <a:r>
              <a:rPr lang="sv-SE" dirty="0"/>
              <a:t>Familj </a:t>
            </a:r>
          </a:p>
        </p:txBody>
      </p:sp>
      <p:sp>
        <p:nvSpPr>
          <p:cNvPr id="5" name="Platshållare för sidfot 4">
            <a:extLst>
              <a:ext uri="{FF2B5EF4-FFF2-40B4-BE49-F238E27FC236}">
                <a16:creationId xmlns:a16="http://schemas.microsoft.com/office/drawing/2014/main" id="{38054A61-45DF-0BBC-34C9-2971F5F331C6}"/>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22B13D58-CA61-8E9F-D318-AB4B33B7D72C}"/>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7</a:t>
            </a:fld>
            <a:endParaRPr lang="en-UK" sz="600"/>
          </a:p>
        </p:txBody>
      </p:sp>
      <p:pic>
        <p:nvPicPr>
          <p:cNvPr id="7" name="Platshållare för innehåll 8">
            <a:extLst>
              <a:ext uri="{FF2B5EF4-FFF2-40B4-BE49-F238E27FC236}">
                <a16:creationId xmlns:a16="http://schemas.microsoft.com/office/drawing/2014/main" id="{4F81C416-DA9B-5F32-8BC7-1B84457E88DD}"/>
              </a:ext>
            </a:extLst>
          </p:cNvPr>
          <p:cNvPicPr>
            <a:picLocks noChangeAspect="1"/>
          </p:cNvPicPr>
          <p:nvPr/>
        </p:nvPicPr>
        <p:blipFill rotWithShape="1">
          <a:blip r:embed="rId3"/>
          <a:srcRect l="1" t="2260" r="-4" b="16646"/>
          <a:stretch/>
        </p:blipFill>
        <p:spPr>
          <a:xfrm>
            <a:off x="2326482" y="-1113978"/>
            <a:ext cx="9663111" cy="7572718"/>
          </a:xfrm>
          <a:prstGeom prst="rect">
            <a:avLst/>
          </a:prstGeom>
          <a:noFill/>
        </p:spPr>
      </p:pic>
      <p:sp>
        <p:nvSpPr>
          <p:cNvPr id="9" name="textruta 8">
            <a:extLst>
              <a:ext uri="{FF2B5EF4-FFF2-40B4-BE49-F238E27FC236}">
                <a16:creationId xmlns:a16="http://schemas.microsoft.com/office/drawing/2014/main" id="{CD212114-BB73-DC37-DC6B-002FEAC63E94}"/>
              </a:ext>
            </a:extLst>
          </p:cNvPr>
          <p:cNvSpPr txBox="1"/>
          <p:nvPr/>
        </p:nvSpPr>
        <p:spPr>
          <a:xfrm>
            <a:off x="4650793" y="1805142"/>
            <a:ext cx="5330952" cy="2308324"/>
          </a:xfrm>
          <a:prstGeom prst="rect">
            <a:avLst/>
          </a:prstGeom>
          <a:solidFill>
            <a:schemeClr val="accent1"/>
          </a:solidFill>
        </p:spPr>
        <p:txBody>
          <a:bodyPr wrap="square">
            <a:spAutoFit/>
          </a:bodyPr>
          <a:lstStyle/>
          <a:p>
            <a:pPr algn="l"/>
            <a:r>
              <a:rPr lang="sv-SE" sz="2400" b="1" i="1" u="none" strike="noStrike" baseline="0" dirty="0">
                <a:solidFill>
                  <a:schemeClr val="bg1"/>
                </a:solidFill>
                <a:latin typeface="Lato-Italic"/>
              </a:rPr>
              <a:t>”Det är normalt att tonåringar som sommarjobbar ger till sina föräldrar sin första lön för att man tycker synd om sina föräldrar. Det är faktiskt</a:t>
            </a:r>
          </a:p>
          <a:p>
            <a:pPr algn="l"/>
            <a:r>
              <a:rPr lang="sv-SE" sz="2400" b="1" i="1" u="none" strike="noStrike" baseline="0" dirty="0">
                <a:solidFill>
                  <a:schemeClr val="bg1"/>
                </a:solidFill>
                <a:latin typeface="Lato-Italic"/>
              </a:rPr>
              <a:t>jättenormalt.” </a:t>
            </a:r>
          </a:p>
          <a:p>
            <a:pPr algn="l"/>
            <a:r>
              <a:rPr lang="sv-SE" sz="2400" i="0" u="none" strike="noStrike" baseline="0" dirty="0">
                <a:solidFill>
                  <a:schemeClr val="bg1"/>
                </a:solidFill>
                <a:latin typeface="Lato-Italic"/>
              </a:rPr>
              <a:t>(Tjej 17-19 år)</a:t>
            </a:r>
            <a:endParaRPr lang="sv-SE" sz="2400" dirty="0">
              <a:solidFill>
                <a:schemeClr val="bg1"/>
              </a:solidFill>
              <a:effectLst/>
              <a:latin typeface="Lato-Italic"/>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09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473F-AD16-D5CE-9D88-9D301E30D0D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25ECA5F-0BB5-D447-BA40-7FC972EC8BE5}"/>
              </a:ext>
            </a:extLst>
          </p:cNvPr>
          <p:cNvSpPr>
            <a:spLocks noGrp="1"/>
          </p:cNvSpPr>
          <p:nvPr>
            <p:ph type="title"/>
          </p:nvPr>
        </p:nvSpPr>
        <p:spPr>
          <a:xfrm>
            <a:off x="832104" y="640184"/>
            <a:ext cx="9528048" cy="905256"/>
          </a:xfrm>
        </p:spPr>
        <p:txBody>
          <a:bodyPr anchor="ctr">
            <a:normAutofit/>
          </a:bodyPr>
          <a:lstStyle/>
          <a:p>
            <a:r>
              <a:rPr lang="sv-SE" dirty="0"/>
              <a:t>Kostnader i skolan </a:t>
            </a:r>
          </a:p>
        </p:txBody>
      </p:sp>
      <p:sp>
        <p:nvSpPr>
          <p:cNvPr id="26" name="Footer Placeholder 4">
            <a:extLst>
              <a:ext uri="{FF2B5EF4-FFF2-40B4-BE49-F238E27FC236}">
                <a16:creationId xmlns:a16="http://schemas.microsoft.com/office/drawing/2014/main" id="{6B401701-CA2F-824E-2E17-E39CE68CA2FB}"/>
              </a:ext>
            </a:extLst>
          </p:cNvPr>
          <p:cNvSpPr>
            <a:spLocks noGrp="1"/>
          </p:cNvSpPr>
          <p:nvPr>
            <p:ph type="ftr" sz="quarter" idx="11"/>
          </p:nvPr>
        </p:nvSpPr>
        <p:spPr>
          <a:xfrm>
            <a:off x="2530549" y="6458740"/>
            <a:ext cx="7130902" cy="182880"/>
          </a:xfrm>
        </p:spPr>
        <p:txBody>
          <a:bodyPr/>
          <a:lstStyle/>
          <a:p>
            <a:pPr>
              <a:spcAft>
                <a:spcPts val="600"/>
              </a:spcAft>
            </a:pPr>
            <a:r>
              <a:rPr lang="sv-SE" dirty="0"/>
              <a:t>Varje dag gör vi världen lite bättre för barn.</a:t>
            </a:r>
            <a:endParaRPr lang="en-UK" dirty="0"/>
          </a:p>
        </p:txBody>
      </p:sp>
      <p:sp>
        <p:nvSpPr>
          <p:cNvPr id="28" name="Slide Number Placeholder 5">
            <a:extLst>
              <a:ext uri="{FF2B5EF4-FFF2-40B4-BE49-F238E27FC236}">
                <a16:creationId xmlns:a16="http://schemas.microsoft.com/office/drawing/2014/main" id="{76788689-CD3E-1E45-731B-88DAD0861AC3}"/>
              </a:ext>
            </a:extLst>
          </p:cNvPr>
          <p:cNvSpPr>
            <a:spLocks noGrp="1"/>
          </p:cNvSpPr>
          <p:nvPr>
            <p:ph type="sldNum" sz="quarter" idx="12"/>
          </p:nvPr>
        </p:nvSpPr>
        <p:spPr>
          <a:xfrm>
            <a:off x="9661451" y="6458740"/>
            <a:ext cx="640589" cy="182880"/>
          </a:xfrm>
        </p:spPr>
        <p:txBody>
          <a:bodyPr/>
          <a:lstStyle/>
          <a:p>
            <a:pPr>
              <a:spcAft>
                <a:spcPts val="600"/>
              </a:spcAft>
            </a:pPr>
            <a:fld id="{BF413B3B-BFB3-42E3-B409-FAAF558C2ACC}" type="slidenum">
              <a:rPr lang="en-UK" smtClean="0"/>
              <a:pPr>
                <a:spcAft>
                  <a:spcPts val="600"/>
                </a:spcAft>
              </a:pPr>
              <a:t>8</a:t>
            </a:fld>
            <a:endParaRPr lang="en-UK"/>
          </a:p>
        </p:txBody>
      </p:sp>
      <p:sp>
        <p:nvSpPr>
          <p:cNvPr id="17" name="Footer Placeholder 4">
            <a:extLst>
              <a:ext uri="{FF2B5EF4-FFF2-40B4-BE49-F238E27FC236}">
                <a16:creationId xmlns:a16="http://schemas.microsoft.com/office/drawing/2014/main" id="{907A217C-0484-20FB-BDC6-930F67DF4161}"/>
              </a:ext>
            </a:extLst>
          </p:cNvPr>
          <p:cNvSpPr>
            <a:spLocks/>
          </p:cNvSpPr>
          <p:nvPr/>
        </p:nvSpPr>
        <p:spPr>
          <a:xfrm>
            <a:off x="2771303" y="6112614"/>
            <a:ext cx="6600519" cy="169278"/>
          </a:xfrm>
          <a:prstGeom prst="rect">
            <a:avLst/>
          </a:prstGeom>
        </p:spPr>
        <p:txBody>
          <a:bodyPr/>
          <a:lstStyle/>
          <a:p>
            <a:pPr defTabSz="841248">
              <a:spcAft>
                <a:spcPts val="552"/>
              </a:spcAft>
            </a:pPr>
            <a:r>
              <a:rPr lang="sv-SE" sz="1656" kern="1200" dirty="0">
                <a:solidFill>
                  <a:schemeClr val="tx1"/>
                </a:solidFill>
                <a:latin typeface="+mn-lt"/>
                <a:ea typeface="+mn-ea"/>
                <a:cs typeface="+mn-cs"/>
              </a:rPr>
              <a:t>.</a:t>
            </a:r>
            <a:endParaRPr lang="en-UK" dirty="0"/>
          </a:p>
        </p:txBody>
      </p:sp>
      <p:sp>
        <p:nvSpPr>
          <p:cNvPr id="19" name="Slide Number Placeholder 5">
            <a:extLst>
              <a:ext uri="{FF2B5EF4-FFF2-40B4-BE49-F238E27FC236}">
                <a16:creationId xmlns:a16="http://schemas.microsoft.com/office/drawing/2014/main" id="{B25C0E50-69D2-8CC7-A0EA-9114FBFE3572}"/>
              </a:ext>
            </a:extLst>
          </p:cNvPr>
          <p:cNvSpPr>
            <a:spLocks/>
          </p:cNvSpPr>
          <p:nvPr/>
        </p:nvSpPr>
        <p:spPr>
          <a:xfrm>
            <a:off x="9371822" y="6112614"/>
            <a:ext cx="592943" cy="169278"/>
          </a:xfrm>
          <a:prstGeom prst="rect">
            <a:avLst/>
          </a:prstGeom>
        </p:spPr>
        <p:txBody>
          <a:bodyPr/>
          <a:lstStyle/>
          <a:p>
            <a:pPr defTabSz="841248">
              <a:spcAft>
                <a:spcPts val="552"/>
              </a:spcAft>
            </a:pPr>
            <a:endParaRPr lang="en-UK" dirty="0"/>
          </a:p>
        </p:txBody>
      </p:sp>
      <p:pic>
        <p:nvPicPr>
          <p:cNvPr id="9" name="Platshållare för innehåll 8">
            <a:extLst>
              <a:ext uri="{FF2B5EF4-FFF2-40B4-BE49-F238E27FC236}">
                <a16:creationId xmlns:a16="http://schemas.microsoft.com/office/drawing/2014/main" id="{186D4F68-CF01-F4F6-8153-D5C78B143BA8}"/>
              </a:ext>
            </a:extLst>
          </p:cNvPr>
          <p:cNvPicPr>
            <a:picLocks noChangeAspect="1"/>
          </p:cNvPicPr>
          <p:nvPr/>
        </p:nvPicPr>
        <p:blipFill rotWithShape="1">
          <a:blip r:embed="rId3"/>
          <a:srcRect t="16088" b="16949"/>
          <a:stretch/>
        </p:blipFill>
        <p:spPr>
          <a:xfrm>
            <a:off x="1531415" y="1466162"/>
            <a:ext cx="8770625" cy="4224507"/>
          </a:xfrm>
          <a:prstGeom prst="rect">
            <a:avLst/>
          </a:prstGeom>
        </p:spPr>
      </p:pic>
      <p:sp>
        <p:nvSpPr>
          <p:cNvPr id="10" name="textruta 9">
            <a:extLst>
              <a:ext uri="{FF2B5EF4-FFF2-40B4-BE49-F238E27FC236}">
                <a16:creationId xmlns:a16="http://schemas.microsoft.com/office/drawing/2014/main" id="{BA9400B9-CEB4-DA47-CAF6-59A6EA1F3090}"/>
              </a:ext>
            </a:extLst>
          </p:cNvPr>
          <p:cNvSpPr txBox="1"/>
          <p:nvPr/>
        </p:nvSpPr>
        <p:spPr>
          <a:xfrm>
            <a:off x="4859501" y="2794502"/>
            <a:ext cx="2362670" cy="317253"/>
          </a:xfrm>
          <a:prstGeom prst="rect">
            <a:avLst/>
          </a:prstGeom>
          <a:solidFill>
            <a:schemeClr val="accent1"/>
          </a:solidFill>
        </p:spPr>
        <p:txBody>
          <a:bodyPr wrap="square" rtlCol="0">
            <a:spAutoFit/>
          </a:bodyPr>
          <a:lstStyle/>
          <a:p>
            <a:pPr algn="l"/>
            <a:endParaRPr lang="sv-SE" sz="2400" b="1" i="1" u="none" strike="noStrike" baseline="0">
              <a:solidFill>
                <a:schemeClr val="bg1"/>
              </a:solidFill>
              <a:latin typeface="Lato-Italic"/>
            </a:endParaRPr>
          </a:p>
        </p:txBody>
      </p:sp>
      <p:sp>
        <p:nvSpPr>
          <p:cNvPr id="8" name="textruta 7">
            <a:extLst>
              <a:ext uri="{FF2B5EF4-FFF2-40B4-BE49-F238E27FC236}">
                <a16:creationId xmlns:a16="http://schemas.microsoft.com/office/drawing/2014/main" id="{6128E22F-397B-C628-269A-050438259C62}"/>
              </a:ext>
            </a:extLst>
          </p:cNvPr>
          <p:cNvSpPr txBox="1"/>
          <p:nvPr/>
        </p:nvSpPr>
        <p:spPr>
          <a:xfrm>
            <a:off x="4289399" y="2762808"/>
            <a:ext cx="3125814" cy="1631216"/>
          </a:xfrm>
          <a:prstGeom prst="rect">
            <a:avLst/>
          </a:prstGeom>
          <a:solidFill>
            <a:schemeClr val="accent1"/>
          </a:solidFill>
        </p:spPr>
        <p:txBody>
          <a:bodyPr wrap="square">
            <a:spAutoFit/>
          </a:bodyPr>
          <a:lstStyle/>
          <a:p>
            <a:pPr defTabSz="622524">
              <a:spcAft>
                <a:spcPts val="552"/>
              </a:spcAft>
            </a:pPr>
            <a:r>
              <a:rPr lang="sv-SE" sz="2000" b="1" i="1" kern="1200" dirty="0">
                <a:solidFill>
                  <a:schemeClr val="bg1"/>
                </a:solidFill>
                <a:latin typeface="Lato-Italic"/>
                <a:ea typeface="+mn-ea"/>
                <a:cs typeface="+mn-cs"/>
              </a:rPr>
              <a:t>”Jag har varit med om det här med skidresan. Det blev svårt. Det ledde till att jag behövde sjukanmäla mig.” </a:t>
            </a:r>
            <a:r>
              <a:rPr lang="sv-SE" sz="2000" kern="1200" dirty="0">
                <a:solidFill>
                  <a:schemeClr val="bg1"/>
                </a:solidFill>
                <a:latin typeface="Lato-Regular"/>
                <a:ea typeface="+mn-ea"/>
                <a:cs typeface="+mn-cs"/>
              </a:rPr>
              <a:t>(kille 17-19 år) </a:t>
            </a:r>
            <a:endParaRPr lang="sv-SE" sz="2000" dirty="0">
              <a:solidFill>
                <a:schemeClr val="bg1"/>
              </a:solidFill>
            </a:endParaRPr>
          </a:p>
        </p:txBody>
      </p:sp>
    </p:spTree>
    <p:extLst>
      <p:ext uri="{BB962C8B-B14F-4D97-AF65-F5344CB8AC3E}">
        <p14:creationId xmlns:p14="http://schemas.microsoft.com/office/powerpoint/2010/main" val="274017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97CAF93-2D8D-89EB-6094-2C270E8C3CC2}"/>
              </a:ext>
            </a:extLst>
          </p:cNvPr>
          <p:cNvSpPr>
            <a:spLocks noGrp="1"/>
          </p:cNvSpPr>
          <p:nvPr>
            <p:ph type="title"/>
          </p:nvPr>
        </p:nvSpPr>
        <p:spPr>
          <a:xfrm>
            <a:off x="832104" y="640184"/>
            <a:ext cx="9528048" cy="905256"/>
          </a:xfrm>
        </p:spPr>
        <p:txBody>
          <a:bodyPr anchor="ctr">
            <a:normAutofit/>
          </a:bodyPr>
          <a:lstStyle/>
          <a:p>
            <a:r>
              <a:rPr lang="sv-SE" dirty="0"/>
              <a:t>Kostnader i skolan  </a:t>
            </a:r>
          </a:p>
        </p:txBody>
      </p:sp>
      <p:sp>
        <p:nvSpPr>
          <p:cNvPr id="15" name="Footer Placeholder 4">
            <a:extLst>
              <a:ext uri="{FF2B5EF4-FFF2-40B4-BE49-F238E27FC236}">
                <a16:creationId xmlns:a16="http://schemas.microsoft.com/office/drawing/2014/main" id="{2A62B436-79F3-AC13-2A20-2D0A218F5099}"/>
              </a:ext>
            </a:extLst>
          </p:cNvPr>
          <p:cNvSpPr>
            <a:spLocks noGrp="1"/>
          </p:cNvSpPr>
          <p:nvPr>
            <p:ph type="ftr" sz="quarter" idx="11"/>
          </p:nvPr>
        </p:nvSpPr>
        <p:spPr>
          <a:xfrm>
            <a:off x="2530549" y="6458740"/>
            <a:ext cx="7130902" cy="182880"/>
          </a:xfrm>
        </p:spPr>
        <p:txBody>
          <a:bodyPr/>
          <a:lstStyle/>
          <a:p>
            <a:pPr>
              <a:spcAft>
                <a:spcPts val="600"/>
              </a:spcAft>
            </a:pPr>
            <a:r>
              <a:rPr lang="sv-SE"/>
              <a:t>Varje dag gör vi världen lite bättre för barn.</a:t>
            </a:r>
            <a:endParaRPr lang="en-UK"/>
          </a:p>
        </p:txBody>
      </p:sp>
      <p:sp>
        <p:nvSpPr>
          <p:cNvPr id="17" name="Slide Number Placeholder 5">
            <a:extLst>
              <a:ext uri="{FF2B5EF4-FFF2-40B4-BE49-F238E27FC236}">
                <a16:creationId xmlns:a16="http://schemas.microsoft.com/office/drawing/2014/main" id="{70689FFF-FF37-577C-254B-0CDE4069C49B}"/>
              </a:ext>
            </a:extLst>
          </p:cNvPr>
          <p:cNvSpPr>
            <a:spLocks noGrp="1"/>
          </p:cNvSpPr>
          <p:nvPr>
            <p:ph type="sldNum" sz="quarter" idx="12"/>
          </p:nvPr>
        </p:nvSpPr>
        <p:spPr>
          <a:xfrm>
            <a:off x="9661451" y="6458740"/>
            <a:ext cx="640589" cy="182880"/>
          </a:xfrm>
        </p:spPr>
        <p:txBody>
          <a:bodyPr/>
          <a:lstStyle/>
          <a:p>
            <a:pPr>
              <a:spcAft>
                <a:spcPts val="600"/>
              </a:spcAft>
            </a:pPr>
            <a:fld id="{BF413B3B-BFB3-42E3-B409-FAAF558C2ACC}" type="slidenum">
              <a:rPr lang="en-UK" smtClean="0"/>
              <a:pPr>
                <a:spcAft>
                  <a:spcPts val="600"/>
                </a:spcAft>
              </a:pPr>
              <a:t>9</a:t>
            </a:fld>
            <a:endParaRPr lang="en-UK"/>
          </a:p>
        </p:txBody>
      </p:sp>
      <p:sp>
        <p:nvSpPr>
          <p:cNvPr id="2" name="Platshållare för innehåll 1">
            <a:extLst>
              <a:ext uri="{FF2B5EF4-FFF2-40B4-BE49-F238E27FC236}">
                <a16:creationId xmlns:a16="http://schemas.microsoft.com/office/drawing/2014/main" id="{9A640348-BF0F-5EE1-7978-1DD530CD129B}"/>
              </a:ext>
            </a:extLst>
          </p:cNvPr>
          <p:cNvSpPr>
            <a:spLocks/>
          </p:cNvSpPr>
          <p:nvPr/>
        </p:nvSpPr>
        <p:spPr>
          <a:xfrm>
            <a:off x="1165905" y="1805142"/>
            <a:ext cx="4319441" cy="4143778"/>
          </a:xfrm>
          <a:prstGeom prst="rect">
            <a:avLst/>
          </a:prstGeom>
        </p:spPr>
        <p:txBody>
          <a:bodyPr>
            <a:normAutofit/>
          </a:bodyPr>
          <a:lstStyle/>
          <a:p>
            <a:pPr defTabSz="841248">
              <a:spcAft>
                <a:spcPts val="552"/>
              </a:spcAft>
            </a:pPr>
            <a:r>
              <a:rPr lang="sv-SE" sz="1656" kern="1200" dirty="0">
                <a:solidFill>
                  <a:schemeClr val="tx1"/>
                </a:solidFill>
                <a:latin typeface="+mn-lt"/>
                <a:ea typeface="+mn-ea"/>
                <a:cs typeface="+mn-cs"/>
              </a:rPr>
              <a:t>Barn berättar om att kostnader i skolan är hinder för att alla ska kunna delta på till exempel utflykter. </a:t>
            </a:r>
            <a:r>
              <a:rPr lang="sv-SE" sz="1656" dirty="0"/>
              <a:t> </a:t>
            </a:r>
            <a:endParaRPr lang="sv-SE" sz="1656" kern="1200" dirty="0">
              <a:solidFill>
                <a:schemeClr val="tx1"/>
              </a:solidFill>
              <a:latin typeface="+mn-lt"/>
              <a:ea typeface="+mn-ea"/>
              <a:cs typeface="+mn-cs"/>
            </a:endParaRPr>
          </a:p>
          <a:p>
            <a:pPr defTabSz="841248">
              <a:spcAft>
                <a:spcPts val="552"/>
              </a:spcAft>
            </a:pPr>
            <a:endParaRPr lang="sv-SE" sz="1656" kern="1200" dirty="0">
              <a:solidFill>
                <a:schemeClr val="tx1"/>
              </a:solidFill>
              <a:latin typeface="+mn-lt"/>
              <a:ea typeface="+mn-ea"/>
              <a:cs typeface="+mn-cs"/>
            </a:endParaRPr>
          </a:p>
          <a:p>
            <a:pPr defTabSz="841248">
              <a:spcAft>
                <a:spcPts val="552"/>
              </a:spcAft>
            </a:pPr>
            <a:r>
              <a:rPr lang="sv-SE" sz="1656" kern="1200" dirty="0">
                <a:solidFill>
                  <a:schemeClr val="tx1"/>
                </a:solidFill>
                <a:latin typeface="+mn-lt"/>
                <a:ea typeface="+mn-ea"/>
                <a:cs typeface="+mn-cs"/>
              </a:rPr>
              <a:t>Sociala konsekvenser </a:t>
            </a:r>
            <a:r>
              <a:rPr lang="sv-SE" sz="1656" dirty="0"/>
              <a:t>att hamna utanför. </a:t>
            </a:r>
            <a:endParaRPr lang="sv-SE" sz="1656" kern="1200" dirty="0">
              <a:solidFill>
                <a:schemeClr val="tx1"/>
              </a:solidFill>
              <a:latin typeface="+mn-lt"/>
              <a:ea typeface="+mn-ea"/>
              <a:cs typeface="+mn-cs"/>
            </a:endParaRPr>
          </a:p>
          <a:p>
            <a:pPr defTabSz="841248">
              <a:spcAft>
                <a:spcPts val="552"/>
              </a:spcAft>
            </a:pPr>
            <a:endParaRPr lang="sv-SE" sz="1656" kern="1200" dirty="0">
              <a:solidFill>
                <a:schemeClr val="tx1"/>
              </a:solidFill>
              <a:latin typeface="+mn-lt"/>
              <a:ea typeface="+mn-ea"/>
              <a:cs typeface="+mn-cs"/>
            </a:endParaRPr>
          </a:p>
          <a:p>
            <a:pPr defTabSz="841248">
              <a:spcAft>
                <a:spcPts val="552"/>
              </a:spcAft>
            </a:pPr>
            <a:r>
              <a:rPr lang="sv-SE" sz="1656" kern="1200" dirty="0">
                <a:solidFill>
                  <a:schemeClr val="tx1"/>
                </a:solidFill>
                <a:latin typeface="+mn-lt"/>
                <a:ea typeface="+mn-ea"/>
                <a:cs typeface="+mn-cs"/>
              </a:rPr>
              <a:t>Varje barns rätt till kostnadsfri utbildning.  </a:t>
            </a:r>
            <a:endParaRPr lang="sv-SE" dirty="0"/>
          </a:p>
        </p:txBody>
      </p:sp>
      <p:sp>
        <p:nvSpPr>
          <p:cNvPr id="6" name="Platshållare för bildnummer 5">
            <a:extLst>
              <a:ext uri="{FF2B5EF4-FFF2-40B4-BE49-F238E27FC236}">
                <a16:creationId xmlns:a16="http://schemas.microsoft.com/office/drawing/2014/main" id="{EF066CE1-10DD-170D-FB5E-323DDAE8A416}"/>
              </a:ext>
            </a:extLst>
          </p:cNvPr>
          <p:cNvSpPr>
            <a:spLocks/>
          </p:cNvSpPr>
          <p:nvPr/>
        </p:nvSpPr>
        <p:spPr>
          <a:xfrm>
            <a:off x="9357398" y="6112614"/>
            <a:ext cx="592943" cy="169278"/>
          </a:xfrm>
          <a:prstGeom prst="rect">
            <a:avLst/>
          </a:prstGeom>
        </p:spPr>
        <p:txBody>
          <a:bodyPr anchor="ctr">
            <a:normAutofit/>
          </a:bodyPr>
          <a:lstStyle/>
          <a:p>
            <a:pPr defTabSz="841248">
              <a:lnSpc>
                <a:spcPct val="90000"/>
              </a:lnSpc>
              <a:spcAft>
                <a:spcPts val="552"/>
              </a:spcAft>
            </a:pPr>
            <a:fld id="{BF413B3B-BFB3-42E3-B409-FAAF558C2ACC}" type="slidenum">
              <a:rPr lang="en-UK" sz="552" kern="1200">
                <a:solidFill>
                  <a:schemeClr val="tx1"/>
                </a:solidFill>
                <a:latin typeface="+mn-lt"/>
                <a:ea typeface="+mn-ea"/>
                <a:cs typeface="+mn-cs"/>
              </a:rPr>
              <a:pPr defTabSz="841248">
                <a:lnSpc>
                  <a:spcPct val="90000"/>
                </a:lnSpc>
                <a:spcAft>
                  <a:spcPts val="552"/>
                </a:spcAft>
              </a:pPr>
              <a:t>9</a:t>
            </a:fld>
            <a:endParaRPr lang="en-UK" sz="600"/>
          </a:p>
        </p:txBody>
      </p:sp>
      <p:pic>
        <p:nvPicPr>
          <p:cNvPr id="8" name="Platshållare för innehåll 7">
            <a:extLst>
              <a:ext uri="{FF2B5EF4-FFF2-40B4-BE49-F238E27FC236}">
                <a16:creationId xmlns:a16="http://schemas.microsoft.com/office/drawing/2014/main" id="{929C817D-CE32-981D-3601-A5F9F606B285}"/>
              </a:ext>
            </a:extLst>
          </p:cNvPr>
          <p:cNvPicPr>
            <a:picLocks noChangeAspect="1"/>
          </p:cNvPicPr>
          <p:nvPr/>
        </p:nvPicPr>
        <p:blipFill>
          <a:blip r:embed="rId3"/>
          <a:stretch>
            <a:fillRect/>
          </a:stretch>
        </p:blipFill>
        <p:spPr>
          <a:xfrm>
            <a:off x="5661676" y="1976167"/>
            <a:ext cx="4319441" cy="3801727"/>
          </a:xfrm>
          <a:prstGeom prst="rect">
            <a:avLst/>
          </a:prstGeom>
          <a:noFill/>
        </p:spPr>
      </p:pic>
    </p:spTree>
    <p:extLst>
      <p:ext uri="{BB962C8B-B14F-4D97-AF65-F5344CB8AC3E}">
        <p14:creationId xmlns:p14="http://schemas.microsoft.com/office/powerpoint/2010/main" val="1340731164"/>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8D8D080FFBAB499C45B7043C8A6928" ma:contentTypeVersion="6" ma:contentTypeDescription="Create a new document." ma:contentTypeScope="" ma:versionID="0831f36fe54e186850c6db8d908762de">
  <xsd:schema xmlns:xsd="http://www.w3.org/2001/XMLSchema" xmlns:xs="http://www.w3.org/2001/XMLSchema" xmlns:p="http://schemas.microsoft.com/office/2006/metadata/properties" xmlns:ns2="5793cbb3-e275-4563-bdce-bd1a59c7efa9" xmlns:ns3="a3cb6231-b096-4e0d-9681-f9cc1140edf9" targetNamespace="http://schemas.microsoft.com/office/2006/metadata/properties" ma:root="true" ma:fieldsID="35b767d381b5be0d5dc24f67a5425ded" ns2:_="" ns3:_="">
    <xsd:import namespace="5793cbb3-e275-4563-bdce-bd1a59c7efa9"/>
    <xsd:import namespace="a3cb6231-b096-4e0d-9681-f9cc1140ed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3cbb3-e275-4563-bdce-bd1a59c7ef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cb6231-b096-4e0d-9681-f9cc1140edf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3cb6231-b096-4e0d-9681-f9cc1140edf9">
      <UserInfo>
        <DisplayName>Sjögren, Jessica</DisplayName>
        <AccountId>23</AccountId>
        <AccountType/>
      </UserInfo>
    </SharedWithUsers>
  </documentManagement>
</p:properties>
</file>

<file path=customXml/itemProps1.xml><?xml version="1.0" encoding="utf-8"?>
<ds:datastoreItem xmlns:ds="http://schemas.openxmlformats.org/officeDocument/2006/customXml" ds:itemID="{58A5F915-C5EA-4B2A-9504-9745A74A1B0B}">
  <ds:schemaRefs>
    <ds:schemaRef ds:uri="5793cbb3-e275-4563-bdce-bd1a59c7efa9"/>
    <ds:schemaRef ds:uri="a3cb6231-b096-4e0d-9681-f9cc1140e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444437D-3756-439E-B7E6-CB1503410090}">
  <ds:schemaRefs>
    <ds:schemaRef ds:uri="http://schemas.microsoft.com/sharepoint/v3/contenttype/forms"/>
  </ds:schemaRefs>
</ds:datastoreItem>
</file>

<file path=customXml/itemProps3.xml><?xml version="1.0" encoding="utf-8"?>
<ds:datastoreItem xmlns:ds="http://schemas.openxmlformats.org/officeDocument/2006/customXml" ds:itemID="{EC100087-3BD2-44B1-A0B4-40D3B21AFA4C}">
  <ds:schemaRefs>
    <ds:schemaRef ds:uri="http://schemas.microsoft.com/office/2006/documentManagement/types"/>
    <ds:schemaRef ds:uri="http://purl.org/dc/elements/1.1/"/>
    <ds:schemaRef ds:uri="5793cbb3-e275-4563-bdce-bd1a59c7efa9"/>
    <ds:schemaRef ds:uri="http://www.w3.org/XML/1998/namespace"/>
    <ds:schemaRef ds:uri="http://schemas.microsoft.com/office/infopath/2007/PartnerControls"/>
    <ds:schemaRef ds:uri="http://purl.org/dc/terms/"/>
    <ds:schemaRef ds:uri="a3cb6231-b096-4e0d-9681-f9cc1140edf9"/>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3272</TotalTime>
  <Words>4394</Words>
  <Application>Microsoft Office PowerPoint</Application>
  <PresentationFormat>Bredbild</PresentationFormat>
  <Paragraphs>387</Paragraphs>
  <Slides>27</Slides>
  <Notes>25</Notes>
  <HiddenSlides>1</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27</vt:i4>
      </vt:variant>
    </vt:vector>
  </HeadingPairs>
  <TitlesOfParts>
    <vt:vector size="39" baseType="lpstr">
      <vt:lpstr>Aptos</vt:lpstr>
      <vt:lpstr>Arial</vt:lpstr>
      <vt:lpstr>Gill Sans Infant Std</vt:lpstr>
      <vt:lpstr>Lato</vt:lpstr>
      <vt:lpstr>Lato-Bold</vt:lpstr>
      <vt:lpstr>Lato-Heavy-SC700</vt:lpstr>
      <vt:lpstr>Lato-Italic</vt:lpstr>
      <vt:lpstr>Lato-Regular</vt:lpstr>
      <vt:lpstr>Oswald Medium</vt:lpstr>
      <vt:lpstr>Oswald-Medium</vt:lpstr>
      <vt:lpstr>Rubik-Light</vt:lpstr>
      <vt:lpstr>Save the Children Theme</vt:lpstr>
      <vt:lpstr>PowerPoint-presentation</vt:lpstr>
      <vt:lpstr>PowerPoint-presentation</vt:lpstr>
      <vt:lpstr>”Missing out”</vt:lpstr>
      <vt:lpstr>I samarbete med barn och unga </vt:lpstr>
      <vt:lpstr>PowerPoint-presentation</vt:lpstr>
      <vt:lpstr>Tema: Familj </vt:lpstr>
      <vt:lpstr>Familj </vt:lpstr>
      <vt:lpstr>Kostnader i skolan </vt:lpstr>
      <vt:lpstr>Kostnader i skolan  </vt:lpstr>
      <vt:lpstr>Kostnader i skolan </vt:lpstr>
      <vt:lpstr>Fritidshem inte för alla </vt:lpstr>
      <vt:lpstr>Fritidshem inte för alla </vt:lpstr>
      <vt:lpstr>Fritidshem inte för alla</vt:lpstr>
      <vt:lpstr>Fritid</vt:lpstr>
      <vt:lpstr>Fritid </vt:lpstr>
      <vt:lpstr>Fritid</vt:lpstr>
      <vt:lpstr>Ekonomi påverkar barn och ungas idrottande</vt:lpstr>
      <vt:lpstr>Fritid</vt:lpstr>
      <vt:lpstr>PowerPoint-presentation</vt:lpstr>
      <vt:lpstr>Pengar sätter ramar för social gemenskap</vt:lpstr>
      <vt:lpstr>Slutsats och slutord </vt:lpstr>
      <vt:lpstr>Rekommendationer skola </vt:lpstr>
      <vt:lpstr>Rekommendationer fritidshem  </vt:lpstr>
      <vt:lpstr>Rekommendationer meningsfull fritid </vt:lpstr>
      <vt:lpstr>Övergripande rekommendationer för att motverka ekonomisk utsatthet </vt:lpstr>
      <vt:lpstr>Rapport och kontakt: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Samira.Abutaleb.Rosenlundh@rb.se</dc:creator>
  <cp:lastModifiedBy>Abutaleb Rosenlundh, Samira</cp:lastModifiedBy>
  <cp:revision>1</cp:revision>
  <dcterms:created xsi:type="dcterms:W3CDTF">2022-01-27T17:42:27Z</dcterms:created>
  <dcterms:modified xsi:type="dcterms:W3CDTF">2025-12-18T11:44:43Z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C Sweden Topic">
    <vt:lpwstr/>
  </property>
  <property fmtid="{D5CDD505-2E9C-101B-9397-08002B2CF9AE}" pid="3" name="MediaServiceImageTags">
    <vt:lpwstr/>
  </property>
  <property fmtid="{D5CDD505-2E9C-101B-9397-08002B2CF9AE}" pid="4" name="SC Sweden Location">
    <vt:lpwstr/>
  </property>
  <property fmtid="{D5CDD505-2E9C-101B-9397-08002B2CF9AE}" pid="5" name="SC Sweden Department">
    <vt:lpwstr>13;#Kommunikation och Insamling|023f9a7e-10da-44a3-9392-561a92d387a7</vt:lpwstr>
  </property>
  <property fmtid="{D5CDD505-2E9C-101B-9397-08002B2CF9AE}" pid="6" name="lcf76f155ced4ddcb4097134ff3c332f">
    <vt:lpwstr/>
  </property>
  <property fmtid="{D5CDD505-2E9C-101B-9397-08002B2CF9AE}" pid="7" name="Document type">
    <vt:lpwstr>14;#Mallar|a504c005-2948-42bb-8c75-558869c92acb</vt:lpwstr>
  </property>
  <property fmtid="{D5CDD505-2E9C-101B-9397-08002B2CF9AE}" pid="8" name="SharedWithUsers">
    <vt:lpwstr>469;#Grenstedt, Elisabet</vt:lpwstr>
  </property>
  <property fmtid="{D5CDD505-2E9C-101B-9397-08002B2CF9AE}" pid="9" name="ContentTypeId">
    <vt:lpwstr>0x0101007C8D8D080FFBAB499C45B7043C8A6928</vt:lpwstr>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xd_Signature">
    <vt:bool>false</vt:bool>
  </property>
  <property fmtid="{D5CDD505-2E9C-101B-9397-08002B2CF9AE}" pid="16" name="MSIP_Label_2e854f70-4232-46bb-b8e9-a5c13f072cc1_Enabled">
    <vt:lpwstr>true</vt:lpwstr>
  </property>
  <property fmtid="{D5CDD505-2E9C-101B-9397-08002B2CF9AE}" pid="17" name="MSIP_Label_2e854f70-4232-46bb-b8e9-a5c13f072cc1_SetDate">
    <vt:lpwstr>2025-12-18T11:42:19Z</vt:lpwstr>
  </property>
  <property fmtid="{D5CDD505-2E9C-101B-9397-08002B2CF9AE}" pid="18" name="MSIP_Label_2e854f70-4232-46bb-b8e9-a5c13f072cc1_Method">
    <vt:lpwstr>Privileged</vt:lpwstr>
  </property>
  <property fmtid="{D5CDD505-2E9C-101B-9397-08002B2CF9AE}" pid="19" name="MSIP_Label_2e854f70-4232-46bb-b8e9-a5c13f072cc1_Name">
    <vt:lpwstr>Generell (general)</vt:lpwstr>
  </property>
  <property fmtid="{D5CDD505-2E9C-101B-9397-08002B2CF9AE}" pid="20" name="MSIP_Label_2e854f70-4232-46bb-b8e9-a5c13f072cc1_SiteId">
    <vt:lpwstr>37ef3d19-1651-4452-b761-dc2414bf0416</vt:lpwstr>
  </property>
  <property fmtid="{D5CDD505-2E9C-101B-9397-08002B2CF9AE}" pid="21" name="MSIP_Label_2e854f70-4232-46bb-b8e9-a5c13f072cc1_ActionId">
    <vt:lpwstr>ca61d3c6-d55b-4bc0-8023-7fd0b853ffe9</vt:lpwstr>
  </property>
  <property fmtid="{D5CDD505-2E9C-101B-9397-08002B2CF9AE}" pid="22" name="MSIP_Label_2e854f70-4232-46bb-b8e9-a5c13f072cc1_ContentBits">
    <vt:lpwstr>0</vt:lpwstr>
  </property>
  <property fmtid="{D5CDD505-2E9C-101B-9397-08002B2CF9AE}" pid="23" name="MSIP_Label_2e854f70-4232-46bb-b8e9-a5c13f072cc1_Tag">
    <vt:lpwstr>10, 0, 1, 1</vt:lpwstr>
  </property>
</Properties>
</file>