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0" r:id="rId5"/>
    <p:sldId id="266" r:id="rId6"/>
    <p:sldId id="307" r:id="rId7"/>
    <p:sldId id="267" r:id="rId8"/>
    <p:sldId id="304" r:id="rId9"/>
    <p:sldId id="301" r:id="rId10"/>
    <p:sldId id="302" r:id="rId11"/>
    <p:sldId id="303" r:id="rId12"/>
    <p:sldId id="306" r:id="rId13"/>
  </p:sldIdLst>
  <p:sldSz cx="12192000" cy="6858000"/>
  <p:notesSz cx="6858000" cy="9144000"/>
  <p:defaultTextStyle>
    <a:defPPr>
      <a:defRPr lang="en-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80725-40E7-42EE-ADB9-A684F2813C76}" v="8" dt="2024-11-18T13:48:44.637"/>
    <p1510:client id="{5B26B066-AD0D-87C0-45AE-4D9CC78DD392}" v="3" dt="2024-11-18T13:13:23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31" autoAdjust="0"/>
  </p:normalViewPr>
  <p:slideViewPr>
    <p:cSldViewPr snapToGrid="0">
      <p:cViewPr varScale="1">
        <p:scale>
          <a:sx n="88" d="100"/>
          <a:sy n="88" d="100"/>
        </p:scale>
        <p:origin x="1356" y="8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C5FF01-0D94-45B5-A6AA-51FA22C2D7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E48C1-6ABD-41A7-94C6-4068055F5D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BEB0D-DCF5-4FA8-AF0D-9BEE183CA743}" type="datetime1">
              <a:rPr lang="LID4096" smtClean="0"/>
              <a:t>05/05/2025</a:t>
            </a:fld>
            <a:endParaRPr lang="en-U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394F4-9201-492F-B8CE-18E39EC1BF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8ED2BF-2B65-42C4-97F8-F99B793B91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F2DD2-20A7-4DD7-8E44-09CE7E29F5C4}" type="slidenum">
              <a:rPr lang="en-UK" smtClean="0"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21172189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K"/>
              <a:t>Click to edit Master text styles</a:t>
            </a:r>
          </a:p>
          <a:p>
            <a:pPr lvl="1"/>
            <a:r>
              <a:rPr lang="en-UK"/>
              <a:t>Second level</a:t>
            </a:r>
          </a:p>
          <a:p>
            <a:pPr lvl="2"/>
            <a:r>
              <a:rPr lang="en-UK"/>
              <a:t>Third level</a:t>
            </a:r>
          </a:p>
          <a:p>
            <a:pPr lvl="3"/>
            <a:r>
              <a:rPr lang="en-UK"/>
              <a:t>Fourth level</a:t>
            </a:r>
          </a:p>
          <a:p>
            <a:pPr lvl="4"/>
            <a:r>
              <a:rPr lang="en-UK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3DF67-57A7-4E60-B412-2E26C2D4287B}" type="slidenum">
              <a:rPr lang="en-UK" smtClean="0"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929256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1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1465540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Bild att visa medan deltagarna kommer in i rummet.</a:t>
            </a:r>
          </a:p>
          <a:p>
            <a:endParaRPr lang="sv-SE" dirty="0"/>
          </a:p>
          <a:p>
            <a:r>
              <a:rPr lang="sv-SE" b="1" dirty="0"/>
              <a:t>Ändra</a:t>
            </a:r>
            <a:r>
              <a:rPr lang="sv-SE" dirty="0"/>
              <a:t> texten utifrån hur många deltagare ni har och hur ni vill att de sitter. 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2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411546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Presentera</a:t>
            </a:r>
            <a:r>
              <a:rPr lang="sv-SE" dirty="0"/>
              <a:t> </a:t>
            </a:r>
            <a:r>
              <a:rPr lang="sv-SE" b="1" dirty="0"/>
              <a:t>er</a:t>
            </a:r>
            <a:r>
              <a:rPr lang="sv-SE" dirty="0"/>
              <a:t> som håller i workshopen. </a:t>
            </a:r>
          </a:p>
          <a:p>
            <a:endParaRPr lang="sv-SE" dirty="0"/>
          </a:p>
          <a:p>
            <a:r>
              <a:rPr lang="sv-SE" b="1" dirty="0"/>
              <a:t>Berätta</a:t>
            </a:r>
            <a:r>
              <a:rPr lang="sv-SE" dirty="0"/>
              <a:t> att fokus för workshopen är rapporten </a:t>
            </a:r>
            <a:r>
              <a:rPr lang="sv-SE" dirty="0" err="1"/>
              <a:t>Missing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som Rädda Barnen lanserade våren 2024 och som bygger på samtal med 73 barn och ungdomar i fem fokusgrupper. </a:t>
            </a:r>
          </a:p>
          <a:p>
            <a:endParaRPr lang="sv-SE" dirty="0"/>
          </a:p>
          <a:p>
            <a:r>
              <a:rPr lang="sv-SE" dirty="0"/>
              <a:t>Om ni har en liten grupp deltagare kan även alla deltagare presentera sig.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3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2867080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Berätta: </a:t>
            </a:r>
            <a:endParaRPr lang="sv-SE" dirty="0"/>
          </a:p>
          <a:p>
            <a:r>
              <a:rPr lang="sv-SE" dirty="0"/>
              <a:t>Poängtera att de är experterna på situationen i sin kommun. </a:t>
            </a:r>
          </a:p>
          <a:p>
            <a:endParaRPr lang="sv-SE" dirty="0"/>
          </a:p>
          <a:p>
            <a:r>
              <a:rPr lang="sv-SE" dirty="0"/>
              <a:t>Uppmana dem att lyfta konkreta exempel om hur det ser ut i kommunen och vad de själva möter i sin yrkesroll. </a:t>
            </a:r>
          </a:p>
          <a:p>
            <a:endParaRPr lang="sv-SE" dirty="0"/>
          </a:p>
          <a:p>
            <a:r>
              <a:rPr lang="sv-SE" dirty="0"/>
              <a:t>Poängtera att målet är att de tillsammans ska hitta idéer och lösningar. 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kern="100" dirty="0">
                <a:effectLst/>
                <a:latin typeface="Lato" panose="020F0502020204030203" pitchFamily="34" charset="0"/>
                <a:ea typeface="Lato" panose="020F0502020204030203" pitchFamily="34" charset="0"/>
                <a:cs typeface="Times New Roman" panose="02020603050405020304" pitchFamily="18" charset="0"/>
              </a:rPr>
              <a:t>En övergripande fråga är: Vilka samarbetsformer och lösningar kan vi identifiera för att stärka barns rätt till kostnadsfri skola, meningsfull fritid och rätt till delaktighet oavsett barns socioekonomiska förutsättningar?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4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156080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i="0" dirty="0">
                <a:solidFill>
                  <a:srgbClr val="222221"/>
                </a:solidFill>
                <a:effectLst/>
                <a:latin typeface="LatoBold"/>
              </a:rPr>
              <a:t>Berätta:</a:t>
            </a:r>
          </a:p>
          <a:p>
            <a:r>
              <a:rPr lang="sv-SE" b="0" i="0" dirty="0">
                <a:solidFill>
                  <a:srgbClr val="222221"/>
                </a:solidFill>
                <a:effectLst/>
                <a:latin typeface="LatoBold"/>
              </a:rPr>
              <a:t>Barnkonventionen är lag i Sverige sedan 2020 och det är viktigt att deltagarna har ett barnrättsperspektiv i dagens samtal. Att ha ett barnrättsperspektiv innebär att utgå från att varje barn har rättigheter och det är statens (dvs även kommunens) ansvar att tillgodo se dem. </a:t>
            </a:r>
          </a:p>
          <a:p>
            <a:endParaRPr lang="sv-SE" b="0" i="0" dirty="0">
              <a:solidFill>
                <a:srgbClr val="222221"/>
              </a:solidFill>
              <a:effectLst/>
              <a:latin typeface="LatoBold"/>
            </a:endParaRPr>
          </a:p>
          <a:p>
            <a:r>
              <a:rPr lang="sv-SE" b="0" i="0" dirty="0">
                <a:solidFill>
                  <a:srgbClr val="222221"/>
                </a:solidFill>
                <a:effectLst/>
                <a:latin typeface="LatoBold"/>
              </a:rPr>
              <a:t>Artikel 2</a:t>
            </a:r>
            <a:br>
              <a:rPr lang="sv-SE" dirty="0"/>
            </a:br>
            <a:r>
              <a:rPr lang="sv-SE" b="0" i="0" dirty="0">
                <a:solidFill>
                  <a:srgbClr val="222221"/>
                </a:solidFill>
                <a:effectLst/>
                <a:latin typeface="Lato" panose="020F0502020204030203" pitchFamily="34" charset="0"/>
              </a:rPr>
              <a:t>Alla barn har samma rättigheter och lika värde. Ingen får diskrimineras. Det innebär bland annat att barn inte får diskrimineras utifrån tex socioekonomisk bakgrund. </a:t>
            </a:r>
          </a:p>
          <a:p>
            <a:endParaRPr lang="sv-SE" b="0" i="0" dirty="0">
              <a:solidFill>
                <a:srgbClr val="222221"/>
              </a:solidFill>
              <a:effectLst/>
              <a:latin typeface="Lato" panose="020F0502020204030203" pitchFamily="34" charset="0"/>
            </a:endParaRPr>
          </a:p>
          <a:p>
            <a:r>
              <a:rPr lang="sv-SE" b="0" i="0" dirty="0">
                <a:solidFill>
                  <a:srgbClr val="222221"/>
                </a:solidFill>
                <a:effectLst/>
                <a:latin typeface="LatoBold"/>
              </a:rPr>
              <a:t>Artikel 3</a:t>
            </a:r>
            <a:br>
              <a:rPr lang="sv-SE" b="0" i="0" dirty="0">
                <a:solidFill>
                  <a:srgbClr val="222221"/>
                </a:solidFill>
                <a:effectLst/>
                <a:latin typeface="LatoBold"/>
              </a:rPr>
            </a:br>
            <a:r>
              <a:rPr lang="sv-SE" b="0" i="0" dirty="0">
                <a:solidFill>
                  <a:srgbClr val="222221"/>
                </a:solidFill>
                <a:effectLst/>
                <a:latin typeface="Lato" panose="020F0502020204030203" pitchFamily="34" charset="0"/>
              </a:rPr>
              <a:t>Barnets bästa ska beaktas i alla beslut som rör barn. Det innebär att alla beslut som rör barn behöver utredas utifrån vad som är bäst för barnet. </a:t>
            </a:r>
          </a:p>
          <a:p>
            <a:endParaRPr lang="sv-SE" b="0" i="0" dirty="0">
              <a:solidFill>
                <a:srgbClr val="222221"/>
              </a:solidFill>
              <a:effectLst/>
              <a:latin typeface="Lato" panose="020F0502020204030203" pitchFamily="34" charset="0"/>
            </a:endParaRPr>
          </a:p>
          <a:p>
            <a:r>
              <a:rPr lang="sv-SE" b="0" i="0" dirty="0">
                <a:solidFill>
                  <a:srgbClr val="222221"/>
                </a:solidFill>
                <a:effectLst/>
                <a:latin typeface="LatoBold"/>
              </a:rPr>
              <a:t>Artikel 6</a:t>
            </a:r>
            <a:br>
              <a:rPr lang="sv-SE" dirty="0"/>
            </a:br>
            <a:r>
              <a:rPr lang="sv-SE" b="0" i="0" dirty="0">
                <a:solidFill>
                  <a:srgbClr val="222221"/>
                </a:solidFill>
                <a:effectLst/>
                <a:latin typeface="Lato" panose="020F0502020204030203" pitchFamily="34" charset="0"/>
              </a:rPr>
              <a:t>Varje barn har rätt att överleva och att utvecklas. Det innebär att barn har rätt till bland annat skola och meningsfull fritid. </a:t>
            </a:r>
          </a:p>
          <a:p>
            <a:endParaRPr lang="sv-SE" b="0" i="0" dirty="0">
              <a:solidFill>
                <a:srgbClr val="222221"/>
              </a:solidFill>
              <a:effectLst/>
              <a:latin typeface="Lato" panose="020F0502020204030203" pitchFamily="34" charset="0"/>
            </a:endParaRPr>
          </a:p>
          <a:p>
            <a:r>
              <a:rPr lang="sv-SE" b="0" i="0" dirty="0">
                <a:solidFill>
                  <a:srgbClr val="222221"/>
                </a:solidFill>
                <a:effectLst/>
                <a:latin typeface="LatoBold"/>
              </a:rPr>
              <a:t>Artikel 12</a:t>
            </a:r>
            <a:br>
              <a:rPr lang="sv-SE" dirty="0"/>
            </a:br>
            <a:r>
              <a:rPr lang="sv-SE" b="0" i="0" dirty="0">
                <a:solidFill>
                  <a:srgbClr val="222221"/>
                </a:solidFill>
                <a:effectLst/>
                <a:latin typeface="Lato" panose="020F0502020204030203" pitchFamily="34" charset="0"/>
              </a:rPr>
              <a:t>Barnet har rätt att uttrycka sin mening i alla frågor som berör det. Det innebär att barn ska ha inflytande och vara med och bestämma.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5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760943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Ändra</a:t>
            </a:r>
            <a:r>
              <a:rPr lang="sv-SE" dirty="0"/>
              <a:t> texten utifrån hur många </a:t>
            </a:r>
            <a:r>
              <a:rPr lang="sv-SE" dirty="0" err="1"/>
              <a:t>case</a:t>
            </a:r>
            <a:r>
              <a:rPr lang="sv-SE" dirty="0"/>
              <a:t> ni ska använda och hur ni vill dokumentera workshopen.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6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83605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Ändra</a:t>
            </a:r>
            <a:r>
              <a:rPr lang="sv-SE" dirty="0"/>
              <a:t> utifrån hur ni vill dokumentera/återkoppla efter workshopen. </a:t>
            </a:r>
          </a:p>
          <a:p>
            <a:endParaRPr lang="sv-SE" dirty="0"/>
          </a:p>
          <a:p>
            <a:r>
              <a:rPr lang="sv-SE" b="1" dirty="0"/>
              <a:t>Ändra</a:t>
            </a:r>
            <a:r>
              <a:rPr lang="sv-SE" dirty="0"/>
              <a:t> om ni inte använder </a:t>
            </a:r>
            <a:r>
              <a:rPr lang="sv-SE" dirty="0" err="1"/>
              <a:t>Menti</a:t>
            </a:r>
            <a:r>
              <a:rPr lang="sv-SE" dirty="0"/>
              <a:t>.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7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2283508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Lägg till </a:t>
            </a:r>
            <a:r>
              <a:rPr lang="sv-SE" dirty="0"/>
              <a:t>kod/QR-kod till er </a:t>
            </a:r>
            <a:r>
              <a:rPr lang="sv-SE" dirty="0" err="1"/>
              <a:t>Menti</a:t>
            </a:r>
            <a:r>
              <a:rPr lang="sv-SE" dirty="0"/>
              <a:t>. </a:t>
            </a:r>
          </a:p>
          <a:p>
            <a:endParaRPr lang="sv-SE" dirty="0"/>
          </a:p>
          <a:p>
            <a:r>
              <a:rPr lang="sv-SE" b="1" dirty="0"/>
              <a:t>Ändra</a:t>
            </a:r>
            <a:r>
              <a:rPr lang="sv-SE" dirty="0"/>
              <a:t> om ni inte använder </a:t>
            </a:r>
            <a:r>
              <a:rPr lang="sv-SE" dirty="0" err="1"/>
              <a:t>Menti</a:t>
            </a:r>
            <a:r>
              <a:rPr lang="sv-SE" dirty="0"/>
              <a:t>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0164A73-71B3-4B38-B7DE-210C724A0AED}" type="datetime1">
              <a:rPr lang="LID4096" smtClean="0"/>
              <a:t>05/05/2025</a:t>
            </a:fld>
            <a:endParaRPr lang="en-UK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3DF67-57A7-4E60-B412-2E26C2D4287B}" type="slidenum">
              <a:rPr lang="en-UK" smtClean="0"/>
              <a:t>8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25191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BDF8-3294-F243-8E02-B6435E5E5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8413"/>
            <a:ext cx="9144000" cy="224155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F2B1C-7582-114C-B870-5C836A680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K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006A92-8224-65D5-A67B-D7D7B290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9444-0CD7-4263-9F30-938D9711D762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51FB78-34C1-EE06-E26C-F903DFE97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07808F-9FA4-9F6B-D8ED-9CFF8BF67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23708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C0FC662E-5766-3987-B567-276D1CE512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349907" y="6349706"/>
            <a:ext cx="1431763" cy="44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5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EA29B1-FF2C-5D44-9076-0C2ECB267F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2C061-2248-9248-9E14-C827AD0E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8B412C-FF15-0145-9A45-54D2DADA8F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5400000">
            <a:off x="-439372" y="5614935"/>
            <a:ext cx="1539875" cy="39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031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86D15-51D2-A24C-B04F-939835159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9425" y="576470"/>
            <a:ext cx="11233150" cy="56004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416257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4DC62C-F264-B946-B162-E7602E2A3E60}"/>
              </a:ext>
            </a:extLst>
          </p:cNvPr>
          <p:cNvSpPr/>
          <p:nvPr userDrawn="1"/>
        </p:nvSpPr>
        <p:spPr>
          <a:xfrm>
            <a:off x="0" y="0"/>
            <a:ext cx="47942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5CB6B-B954-8D4C-A951-369C766E6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33" y="1805142"/>
            <a:ext cx="9523556" cy="4476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A6A816-062C-43A9-9196-6111219BE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7A2149-42B2-ABD1-DCE7-EF150FA5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A28-1971-4624-8B1B-676B387347F7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6C876F-838D-EC8F-2C54-252C07A8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0DD810-B813-6A4A-F642-17894DD36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617742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507C89-5F1B-9D47-9498-3C7F4510D874}"/>
              </a:ext>
            </a:extLst>
          </p:cNvPr>
          <p:cNvSpPr/>
          <p:nvPr userDrawn="1"/>
        </p:nvSpPr>
        <p:spPr>
          <a:xfrm>
            <a:off x="0" y="0"/>
            <a:ext cx="479425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23481-21D1-8E46-828B-4243BA124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33" y="1805142"/>
            <a:ext cx="9523556" cy="4476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386036-21EF-4A07-A6CE-792BE934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283D99-B745-688D-7639-7C9D20C5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E8D-A763-4D7D-939E-84981194A130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9055B7-0423-2822-88EC-3E5E81711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C1150C-52F3-83D1-2406-250FC05DA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414508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BC083B-0971-EE44-8965-5C1B1EAA73A2}"/>
              </a:ext>
            </a:extLst>
          </p:cNvPr>
          <p:cNvSpPr/>
          <p:nvPr userDrawn="1"/>
        </p:nvSpPr>
        <p:spPr>
          <a:xfrm>
            <a:off x="0" y="0"/>
            <a:ext cx="479425" cy="6858000"/>
          </a:xfrm>
          <a:prstGeom prst="rect">
            <a:avLst/>
          </a:prstGeom>
          <a:solidFill>
            <a:srgbClr val="A57F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DC165-D8C6-2C4D-87D0-E01DC0039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33" y="1805142"/>
            <a:ext cx="9523556" cy="4476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69DD1-EE61-4EBD-99D0-03078588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0494A5-5071-613A-F185-BB758E992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8652-B9AF-42B1-B9DF-84890D6B36DF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942E38-2138-2C34-C891-B644B4B1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E47A2E-309D-6E43-D026-B41347898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671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A1ED10-E662-2740-A36A-71074A6507B1}"/>
              </a:ext>
            </a:extLst>
          </p:cNvPr>
          <p:cNvSpPr/>
          <p:nvPr userDrawn="1"/>
        </p:nvSpPr>
        <p:spPr>
          <a:xfrm>
            <a:off x="0" y="0"/>
            <a:ext cx="479425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D6C7-3B5C-BB42-9770-788A38938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33" y="1805142"/>
            <a:ext cx="9523556" cy="4476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D9912-D5BE-49AD-A7AB-3DC8A9B0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97099A-4EF8-D112-FBF8-76BBEE37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AF95-9288-4022-B96A-74BD1FF157FB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A82478-A06D-E705-7081-1C39C7C9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34D6C2-EA05-7152-6ABE-B2BC14C9E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410562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04226F4-18C7-4D48-8BBF-042243518ECB}"/>
              </a:ext>
            </a:extLst>
          </p:cNvPr>
          <p:cNvSpPr/>
          <p:nvPr userDrawn="1"/>
        </p:nvSpPr>
        <p:spPr>
          <a:xfrm>
            <a:off x="0" y="0"/>
            <a:ext cx="479425" cy="6858000"/>
          </a:xfrm>
          <a:prstGeom prst="rect">
            <a:avLst/>
          </a:prstGeom>
          <a:solidFill>
            <a:srgbClr val="71CC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888EF-8511-8447-84C9-54FE5B1BC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33" y="1805142"/>
            <a:ext cx="9523556" cy="4476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AA1C7-A8C7-4EE0-83BE-36035D84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C0AE6D-61CF-C1C3-8EB2-5109426A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8F67-1A77-44BD-9230-973E215D3669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C0D0F3-949B-B8EA-DDF7-6E4C90E53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EA7938-E8F7-4765-1E3E-46CC3375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255199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4830938-9E79-4F9C-AB82-F47C6100B0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9425" y="257175"/>
            <a:ext cx="11501438" cy="605155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4DC62C-F264-B946-B162-E7602E2A3E60}"/>
              </a:ext>
            </a:extLst>
          </p:cNvPr>
          <p:cNvSpPr/>
          <p:nvPr userDrawn="1"/>
        </p:nvSpPr>
        <p:spPr>
          <a:xfrm>
            <a:off x="0" y="0"/>
            <a:ext cx="47942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9D8F49B-F7EC-1E90-FD39-27BEEF01102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F3D01-B940-4FD1-BFC8-C87F1D0681B8}" type="datetime1">
              <a:rPr lang="sv-SE" smtClean="0"/>
              <a:t>2025-05-05</a:t>
            </a:fld>
            <a:endParaRPr lang="en-UK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D010ACD-7185-81EF-185D-2EEEF7D6088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59CF382-FEA4-69D1-8BD5-421AB7B704C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4006720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ve the Childr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71B573-4064-4E6C-AB4B-578B45CB4E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854196" y="2204357"/>
            <a:ext cx="6496524" cy="2000638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887711-FA48-FC94-E31C-3BFC0863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6FB729-AA12-4ACC-8930-CFA9D2A72AB7}" type="datetime1">
              <a:rPr lang="sv-SE" smtClean="0"/>
              <a:t>2025-05-05</a:t>
            </a:fld>
            <a:endParaRPr lang="en-UK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7E5F012-C191-CC22-28FF-B934292B1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44BFF11-A334-8939-0324-0E61D630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1414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B3A9DF24-DAC3-2CF9-E9C2-3BFD5E4624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349907" y="6349706"/>
            <a:ext cx="1431763" cy="44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9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95BA18A-3EF3-4F77-BA84-CFDEC376884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10349907" y="6349706"/>
            <a:ext cx="1431763" cy="44091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B3B62D-B5F3-43D5-AF61-262F4EDB8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104" y="640184"/>
            <a:ext cx="9528048" cy="90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2A019-0712-4C58-B69B-2E930E508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3816" y="1673351"/>
            <a:ext cx="9528048" cy="4635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90B4C-104C-4581-BE11-4D52BE864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3816" y="6458740"/>
            <a:ext cx="1716733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4CAED83-AD50-4566-9BDE-9C7898E2A617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5E446-7590-4BB6-A46F-9F2099285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0549" y="6458740"/>
            <a:ext cx="7130902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05C91-E720-47F5-88B2-1B7D578E3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61451" y="6458740"/>
            <a:ext cx="640589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F413B3B-BFB3-42E3-B409-FAAF558C2ACC}" type="slidenum">
              <a:rPr lang="en-UK" smtClean="0"/>
              <a:pPr/>
              <a:t>‹#›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74664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7" r:id="rId5"/>
    <p:sldLayoutId id="2147483653" r:id="rId6"/>
    <p:sldLayoutId id="2147483660" r:id="rId7"/>
    <p:sldLayoutId id="2147483654" r:id="rId8"/>
    <p:sldLayoutId id="2147483655" r:id="rId9"/>
    <p:sldLayoutId id="2147483656" r:id="rId10"/>
    <p:sldLayoutId id="2147483659" r:id="rId11"/>
    <p:sldLayoutId id="214748365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2400" b="0" i="0" kern="120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1pPr>
      <a:lvl2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3pPr>
      <a:lvl4pPr marL="6858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4pPr>
      <a:lvl5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49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302" userDrawn="1">
          <p15:clr>
            <a:srgbClr val="F26B43"/>
          </p15:clr>
        </p15:guide>
        <p15:guide id="6" pos="7378" userDrawn="1">
          <p15:clr>
            <a:srgbClr val="F26B43"/>
          </p15:clr>
        </p15:guide>
        <p15:guide id="7" pos="506" userDrawn="1">
          <p15:clr>
            <a:srgbClr val="F26B43"/>
          </p15:clr>
        </p15:guide>
        <p15:guide id="8" orient="horz" pos="4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BB25802-FC39-BC49-92F3-6F6EC2C4DE5A}"/>
              </a:ext>
            </a:extLst>
          </p:cNvPr>
          <p:cNvSpPr txBox="1">
            <a:spLocks/>
          </p:cNvSpPr>
          <p:nvPr/>
        </p:nvSpPr>
        <p:spPr>
          <a:xfrm>
            <a:off x="5689600" y="1447110"/>
            <a:ext cx="5435600" cy="3724497"/>
          </a:xfrm>
          <a:prstGeom prst="rect">
            <a:avLst/>
          </a:prstGeom>
          <a:noFill/>
        </p:spPr>
        <p:txBody>
          <a:bodyPr lIns="91440" tIns="72000" rIns="9144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Oswald Medium" pitchFamily="2" charset="77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sv-SE" dirty="0">
                <a:solidFill>
                  <a:schemeClr val="bg1"/>
                </a:solidFill>
                <a:latin typeface="Oswald Medium"/>
              </a:rPr>
              <a:t>Välkommen till </a:t>
            </a:r>
          </a:p>
          <a:p>
            <a:pPr algn="ctr">
              <a:lnSpc>
                <a:spcPct val="120000"/>
              </a:lnSpc>
            </a:pPr>
            <a:r>
              <a:rPr lang="sv-SE" dirty="0">
                <a:solidFill>
                  <a:schemeClr val="bg1"/>
                </a:solidFill>
                <a:latin typeface="Oswald Medium"/>
              </a:rPr>
              <a:t>Rädda Barnens workshop</a:t>
            </a:r>
            <a:r>
              <a:rPr lang="sv-SE" sz="3200" dirty="0">
                <a:solidFill>
                  <a:schemeClr val="bg1"/>
                </a:solidFill>
                <a:latin typeface="Oswald Medium"/>
              </a:rPr>
              <a:t> </a:t>
            </a:r>
            <a:endParaRPr lang="sv-SE" sz="60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en-UK" sz="20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5C31DA-F392-457D-82A9-17F28C66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636618" y="277855"/>
            <a:ext cx="3796835" cy="116925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5BA32200-E578-6AD9-A9AB-14069EF83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192" y="247817"/>
            <a:ext cx="5063772" cy="636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10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9C55A8-8D5F-9A44-A251-7381460D0CA8}"/>
              </a:ext>
            </a:extLst>
          </p:cNvPr>
          <p:cNvSpPr txBox="1"/>
          <p:nvPr/>
        </p:nvSpPr>
        <p:spPr>
          <a:xfrm>
            <a:off x="6092757" y="6581001"/>
            <a:ext cx="470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Content Hub: </a:t>
            </a:r>
            <a:r>
              <a:rPr lang="sv-SE" sz="1200">
                <a:solidFill>
                  <a:schemeClr val="bg1"/>
                </a:solidFill>
              </a:rPr>
              <a:t>CH1304412 </a:t>
            </a:r>
            <a:endParaRPr lang="sv-SE" sz="120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6D398-7930-43E5-B54C-621E4A76C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15" y="1805142"/>
            <a:ext cx="7876174" cy="4476750"/>
          </a:xfrm>
        </p:spPr>
        <p:txBody>
          <a:bodyPr/>
          <a:lstStyle/>
          <a:p>
            <a:r>
              <a:rPr lang="sv-SE" dirty="0"/>
              <a:t>Slå er ner vid en ledig plats vid ett bord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Se till att ni är 4-8 personer/bord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Blanda er gärna! Sätt dig gärna med personer du inte arbetar med till vardags.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6AB759F-4765-4933-8E65-2CF201C92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Välkommen!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4C7B651-2555-A11C-34AF-E572DEC17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CB1F-F496-4C5F-B755-E16D05FB6F35}" type="datetime1">
              <a:rPr lang="sv-SE" smtClean="0"/>
              <a:t>2025-05-05</a:t>
            </a:fld>
            <a:endParaRPr lang="en-UK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E5FA94C-44F1-EBEB-9D53-32F9BDB89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0C4429-E680-0193-BA47-0086879A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2</a:t>
            </a:fld>
            <a:endParaRPr lang="en-UK"/>
          </a:p>
        </p:txBody>
      </p:sp>
      <p:pic>
        <p:nvPicPr>
          <p:cNvPr id="9" name="Bildobjekt 8" descr="En bild som visar design&#10;&#10;Automatiskt genererad beskrivning med låg exakthet">
            <a:extLst>
              <a:ext uri="{FF2B5EF4-FFF2-40B4-BE49-F238E27FC236}">
                <a16:creationId xmlns:a16="http://schemas.microsoft.com/office/drawing/2014/main" id="{5E1B0BCF-C9BF-2E08-567E-C3F494810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96" y="2752606"/>
            <a:ext cx="1355721" cy="1355721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4E5C423C-8141-B161-7660-5090A992A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722" y="4187239"/>
            <a:ext cx="1355721" cy="135572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78933BA-B67A-D5CB-E9E5-7C4A667C2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72" y="1520491"/>
            <a:ext cx="1379171" cy="11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55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tbubbla: rektangel med rundade hörn 10">
            <a:extLst>
              <a:ext uri="{FF2B5EF4-FFF2-40B4-BE49-F238E27FC236}">
                <a16:creationId xmlns:a16="http://schemas.microsoft.com/office/drawing/2014/main" id="{23BF9CC0-C616-6945-E4A1-50B6096CB6DC}"/>
              </a:ext>
            </a:extLst>
          </p:cNvPr>
          <p:cNvSpPr>
            <a:spLocks/>
          </p:cNvSpPr>
          <p:nvPr/>
        </p:nvSpPr>
        <p:spPr>
          <a:xfrm>
            <a:off x="6515900" y="1567360"/>
            <a:ext cx="4501661" cy="2417084"/>
          </a:xfrm>
          <a:prstGeom prst="wedgeRoundRectCallout">
            <a:avLst>
              <a:gd name="adj1" fmla="val -39583"/>
              <a:gd name="adj2" fmla="val 84722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59F5CF9F-AB10-485F-92DB-09BCE20D4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509" y="1810347"/>
            <a:ext cx="4036847" cy="282632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Ibland på fritids åker man på utflykt. Så man är </a:t>
            </a:r>
            <a:r>
              <a:rPr lang="sv-SE" dirty="0" err="1">
                <a:solidFill>
                  <a:schemeClr val="bg1"/>
                </a:solidFill>
              </a:rPr>
              <a:t>missing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out</a:t>
            </a:r>
            <a:r>
              <a:rPr lang="sv-SE" dirty="0">
                <a:solidFill>
                  <a:schemeClr val="bg1"/>
                </a:solidFill>
              </a:rPr>
              <a:t>. Nästa dag pratar alla om det. Det är jobbigt.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B0B102-6CF2-977C-522E-748A67F0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A28-1971-4624-8B1B-676B387347F7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95A7AD-2436-6B32-4E98-30906F98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D2994F-2DF9-EFFD-2077-FFF6DEA5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3</a:t>
            </a:fld>
            <a:endParaRPr lang="en-UK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5C591BB-FC40-F28E-B078-C56F91898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493" y="255476"/>
            <a:ext cx="4867507" cy="611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0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D2789-7F09-C44E-A521-92E0AF25D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0997" y="2381534"/>
            <a:ext cx="6964292" cy="390035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dirty="0"/>
              <a:t>Syfte med workshopen är att tillsammans formulera idéer för hur vi konkret kan arbeta vidare för att minska konsekvenserna för barn som lever i ekonomiska svårigheter. </a:t>
            </a:r>
          </a:p>
          <a:p>
            <a:pPr>
              <a:lnSpc>
                <a:spcPct val="150000"/>
              </a:lnSpc>
            </a:pPr>
            <a:r>
              <a:rPr lang="sv-SE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Gill Sans Infant St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endParaRPr lang="sv-SE" dirty="0"/>
          </a:p>
          <a:p>
            <a:pPr marL="0" lvl="1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2FCA0-534D-430E-B35D-242EBC789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dirty="0"/>
              <a:t>Fokus för workshopen</a:t>
            </a:r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CDD31F0-0020-C391-E568-4C9DEEA5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1FDC-E9BC-4C91-80F4-0C590231563B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C1AAFD-C84F-2E47-D9E4-079B5654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27CF7E-7C8D-1B62-B663-FFD6001E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4</a:t>
            </a:fld>
            <a:endParaRPr lang="en-UK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F1DEB08-28E9-FE28-2968-412AAFD21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6711" y="2752601"/>
            <a:ext cx="1118587" cy="111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9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6" descr="En bild som visar text, Teckensnitt, röd, logotyp">
            <a:extLst>
              <a:ext uri="{FF2B5EF4-FFF2-40B4-BE49-F238E27FC236}">
                <a16:creationId xmlns:a16="http://schemas.microsoft.com/office/drawing/2014/main" id="{20C7BD2A-BC73-37F0-5710-B2E1E9B51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389" y="593736"/>
            <a:ext cx="10751795" cy="60478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8FE61588-0FD3-AAE9-7126-3B55772B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Barnkonventionens grundprinciper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910731-31E2-FFBE-4040-73B66372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A28-1971-4624-8B1B-676B387347F7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B02CB9-424F-0C34-5AE7-15743E584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2ACA69-8636-66F1-04DD-8EE7F9BB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5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14172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0DD70F33-81C2-8D01-07F2-3FACD2DD7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/>
              <a:t>Vid varje bord finns tre olika </a:t>
            </a:r>
            <a:r>
              <a:rPr lang="sv-SE" err="1"/>
              <a:t>case</a:t>
            </a:r>
            <a:r>
              <a:rPr lang="sv-SE"/>
              <a:t> som ni ska diskutera i gruppen. Ni kommer överens i gruppen om vilken ni ska fokusera på.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/>
              <a:t>Utse en person som antecknar och använd blädderblocksbladet att anteckna på. Använd 1 blad/</a:t>
            </a:r>
            <a:r>
              <a:rPr lang="sv-SE" err="1"/>
              <a:t>case</a:t>
            </a:r>
            <a:r>
              <a:rPr lang="sv-SE"/>
              <a:t>.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/>
              <a:t>Om ni inte känner varandra, inled gärna samtalet med att presentera er för varandra.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/>
              <a:t>Ta ansvar för att alla får komma till tals och att allas perspektiv lyfts fram!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/>
              <a:t>Utse en person som kort kan återge något ni diskuterat för helgruppen. 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C127F53-ECC9-E9AF-0ED8-6648876A1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Så här gör vi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781721-E1EF-D149-2E9B-370456B59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A28-1971-4624-8B1B-676B387347F7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1CA55E-735A-5AA5-BFD4-70177570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30032A-EA36-612C-CB7F-09290B1D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6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400217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C6E3BC25-3F0D-C0F9-23F5-A8D561441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Nu tar vi en kort runda där varje grupp får lyfta något ni diskuterat. </a:t>
            </a:r>
          </a:p>
          <a:p>
            <a:endParaRPr lang="sv-SE"/>
          </a:p>
          <a:p>
            <a:r>
              <a:rPr lang="sv-SE"/>
              <a:t>Vi kommer att fota av alla blädderblocksblad och mejla ut till er.</a:t>
            </a:r>
          </a:p>
          <a:p>
            <a:endParaRPr lang="sv-SE"/>
          </a:p>
          <a:p>
            <a:r>
              <a:rPr lang="sv-SE"/>
              <a:t>Som avslutning ska ni få reflektera anonymt genom </a:t>
            </a:r>
            <a:r>
              <a:rPr lang="sv-SE" err="1"/>
              <a:t>Menti</a:t>
            </a:r>
            <a:r>
              <a:rPr lang="sv-SE"/>
              <a:t>. </a:t>
            </a:r>
          </a:p>
          <a:p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FF23B06-0D1B-6177-CBEE-0EBAF20C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Avslutning – bra jobbat!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FED534-1313-4FCD-648E-A7A251C1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A28-1971-4624-8B1B-676B387347F7}" type="datetime1">
              <a:rPr lang="sv-SE" smtClean="0"/>
              <a:t>2025-05-05</a:t>
            </a:fld>
            <a:endParaRPr lang="en-UK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C0BFFA-D360-1429-1B9D-9D152116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Varje dag gör vi världen lite bättre för barn.</a:t>
            </a:r>
            <a:endParaRPr lang="en-UK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DE436A-7883-BDE7-0D09-F2E6C17D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B3B-BFB3-42E3-B409-FAAF558C2ACC}" type="slidenum">
              <a:rPr lang="en-UK" smtClean="0"/>
              <a:pPr/>
              <a:t>7</a:t>
            </a:fld>
            <a:endParaRPr lang="en-UK"/>
          </a:p>
        </p:txBody>
      </p:sp>
    </p:spTree>
    <p:extLst>
      <p:ext uri="{BB962C8B-B14F-4D97-AF65-F5344CB8AC3E}">
        <p14:creationId xmlns:p14="http://schemas.microsoft.com/office/powerpoint/2010/main" val="3829467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D63D354-4369-5149-F01C-BE5484BB1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Gå in på koden:</a:t>
            </a:r>
          </a:p>
          <a:p>
            <a:pPr>
              <a:spcAft>
                <a:spcPts val="600"/>
              </a:spcAft>
            </a:pPr>
            <a:endParaRPr lang="sv-SE" dirty="0"/>
          </a:p>
          <a:p>
            <a:pPr>
              <a:spcAft>
                <a:spcPts val="600"/>
              </a:spcAft>
            </a:pPr>
            <a:r>
              <a:rPr lang="sv-SE" dirty="0"/>
              <a:t> 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9196C97-3B6C-1F3A-7203-620F9AF0D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v-SE" err="1"/>
              <a:t>Menti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7B7A73-944C-B3C4-EABA-8565028D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DB84A28-1971-4624-8B1B-676B387347F7}" type="datetime1">
              <a:rPr lang="sv-SE" sz="600" smtClean="0"/>
              <a:pPr>
                <a:lnSpc>
                  <a:spcPct val="90000"/>
                </a:lnSpc>
                <a:spcAft>
                  <a:spcPts val="600"/>
                </a:spcAft>
              </a:pPr>
              <a:t>2025-05-05</a:t>
            </a:fld>
            <a:endParaRPr lang="en-UK" sz="60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8D6DED-103C-1FA7-DD6C-E33E4E1A8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600"/>
              <a:t>Varje dag gör vi världen lite bättre för barn.</a:t>
            </a:r>
            <a:endParaRPr lang="en-UK" sz="60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FA2B1C-6D9E-1632-E8E9-8E78B8BE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BF413B3B-BFB3-42E3-B409-FAAF558C2ACC}" type="slidenum">
              <a:rPr lang="en-UK" sz="600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K" sz="600"/>
          </a:p>
        </p:txBody>
      </p:sp>
    </p:spTree>
    <p:extLst>
      <p:ext uri="{BB962C8B-B14F-4D97-AF65-F5344CB8AC3E}">
        <p14:creationId xmlns:p14="http://schemas.microsoft.com/office/powerpoint/2010/main" val="2921309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917CFE5E-0CCA-FC69-D065-01EB39EB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320" y="1959736"/>
            <a:ext cx="4834547" cy="293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60796"/>
      </p:ext>
    </p:extLst>
  </p:cSld>
  <p:clrMapOvr>
    <a:masterClrMapping/>
  </p:clrMapOvr>
</p:sld>
</file>

<file path=ppt/theme/theme1.xml><?xml version="1.0" encoding="utf-8"?>
<a:theme xmlns:a="http://schemas.openxmlformats.org/drawingml/2006/main" name="Save the Children Theme">
  <a:themeElements>
    <a:clrScheme name="STC Colours">
      <a:dk1>
        <a:srgbClr val="000000"/>
      </a:dk1>
      <a:lt1>
        <a:srgbClr val="FFFFFF"/>
      </a:lt1>
      <a:dk2>
        <a:srgbClr val="A51414"/>
      </a:dk2>
      <a:lt2>
        <a:srgbClr val="F3F2EE"/>
      </a:lt2>
      <a:accent1>
        <a:srgbClr val="DA291C"/>
      </a:accent1>
      <a:accent2>
        <a:srgbClr val="D1CCBD"/>
      </a:accent2>
      <a:accent3>
        <a:srgbClr val="9A3324"/>
      </a:accent3>
      <a:accent4>
        <a:srgbClr val="FF6A39"/>
      </a:accent4>
      <a:accent5>
        <a:srgbClr val="F2A900"/>
      </a:accent5>
      <a:accent6>
        <a:srgbClr val="00B2A9"/>
      </a:accent6>
      <a:hlink>
        <a:srgbClr val="E1251B"/>
      </a:hlink>
      <a:folHlink>
        <a:srgbClr val="9A3324"/>
      </a:folHlink>
    </a:clrScheme>
    <a:fontScheme name="Save the Children fonts">
      <a:majorFont>
        <a:latin typeface="Oswald Medium"/>
        <a:ea typeface=""/>
        <a:cs typeface=""/>
      </a:majorFont>
      <a:minorFont>
        <a:latin typeface="Lato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1"/>
        </a:solidFill>
      </a:spPr>
      <a:bodyPr wrap="square" rtlCol="0">
        <a:spAutoFit/>
      </a:bodyPr>
      <a:lstStyle>
        <a:defPPr algn="l">
          <a:defRPr dirty="0" smtClean="0">
            <a:solidFill>
              <a:schemeClr val="bg1"/>
            </a:solidFill>
          </a:defRPr>
        </a:defPPr>
      </a:lstStyle>
    </a:txDef>
  </a:objectDefaults>
  <a:extraClrSchemeLst/>
  <a:custClrLst>
    <a:custClr name="Green">
      <a:srgbClr val="71CC98"/>
    </a:custClr>
    <a:custClr name="Pink">
      <a:srgbClr val="F8B5C4"/>
    </a:custClr>
    <a:custClr name="Purple">
      <a:srgbClr val="A57FB2"/>
    </a:custClr>
    <a:custClr name="Biscuit 25%">
      <a:srgbClr val="F3F2EE"/>
    </a:custClr>
    <a:custClr name="Light Grey">
      <a:srgbClr val="999999"/>
    </a:custClr>
    <a:custClr name="Dark Grey">
      <a:srgbClr val="4A4F53"/>
    </a:custClr>
  </a:custClrLst>
  <a:extLst>
    <a:ext uri="{05A4C25C-085E-4340-85A3-A5531E510DB2}">
      <thm15:themeFamily xmlns:thm15="http://schemas.microsoft.com/office/thememl/2012/main" name="Powerpointmall_SV_2023 (1).pptx" id="{B33447CA-2FF9-4951-BF04-56A363C7140D}" vid="{688067B6-F4CB-463E-9BD2-C0BA1FC9B2A5}"/>
    </a:ext>
  </a:extLst>
</a:theme>
</file>

<file path=ppt/theme/theme2.xml><?xml version="1.0" encoding="utf-8"?>
<a:theme xmlns:a="http://schemas.openxmlformats.org/drawingml/2006/main" name="Save the Children Theme">
  <a:themeElements>
    <a:clrScheme name="STC Colours">
      <a:dk1>
        <a:srgbClr val="000000"/>
      </a:dk1>
      <a:lt1>
        <a:srgbClr val="FFFFFF"/>
      </a:lt1>
      <a:dk2>
        <a:srgbClr val="A51414"/>
      </a:dk2>
      <a:lt2>
        <a:srgbClr val="F3F2EE"/>
      </a:lt2>
      <a:accent1>
        <a:srgbClr val="DA291C"/>
      </a:accent1>
      <a:accent2>
        <a:srgbClr val="D1CCBD"/>
      </a:accent2>
      <a:accent3>
        <a:srgbClr val="9A3324"/>
      </a:accent3>
      <a:accent4>
        <a:srgbClr val="FF6A39"/>
      </a:accent4>
      <a:accent5>
        <a:srgbClr val="F2A900"/>
      </a:accent5>
      <a:accent6>
        <a:srgbClr val="00B2A9"/>
      </a:accent6>
      <a:hlink>
        <a:srgbClr val="E1251B"/>
      </a:hlink>
      <a:folHlink>
        <a:srgbClr val="9A3324"/>
      </a:folHlink>
    </a:clrScheme>
    <a:fontScheme name="Save the Children fonts">
      <a:majorFont>
        <a:latin typeface="Oswald Medium"/>
        <a:ea typeface=""/>
        <a:cs typeface=""/>
      </a:majorFont>
      <a:minorFont>
        <a:latin typeface="Lato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1"/>
        </a:solidFill>
      </a:spPr>
      <a:bodyPr wrap="square" rtlCol="0">
        <a:spAutoFit/>
      </a:bodyPr>
      <a:lstStyle>
        <a:defPPr algn="l">
          <a:defRPr dirty="0" smtClean="0">
            <a:solidFill>
              <a:schemeClr val="bg1"/>
            </a:solidFill>
          </a:defRPr>
        </a:defPPr>
      </a:lstStyle>
    </a:txDef>
  </a:objectDefaults>
  <a:extraClrSchemeLst/>
  <a:custClrLst>
    <a:custClr name="Green">
      <a:srgbClr val="71CC98"/>
    </a:custClr>
    <a:custClr name="Pink">
      <a:srgbClr val="F8B5C4"/>
    </a:custClr>
    <a:custClr name="Purple">
      <a:srgbClr val="A57FB2"/>
    </a:custClr>
    <a:custClr name="Biscuit 25%">
      <a:srgbClr val="F3F2EE"/>
    </a:custClr>
    <a:custClr name="Light Grey">
      <a:srgbClr val="999999"/>
    </a:custClr>
    <a:custClr name="Dark Grey">
      <a:srgbClr val="4A4F53"/>
    </a:custClr>
  </a:custClrLst>
  <a:extLst>
    <a:ext uri="{05A4C25C-085E-4340-85A3-A5531E510DB2}">
      <thm15:themeFamily xmlns:thm15="http://schemas.microsoft.com/office/thememl/2012/main" name="SCUK 4.potx" id="{54C92407-FB20-455C-8653-A464E1A62228}" vid="{EE82997C-2C2B-4978-8C9F-A1B4E8F65C00}"/>
    </a:ext>
  </a:extLst>
</a:theme>
</file>

<file path=ppt/theme/theme3.xml><?xml version="1.0" encoding="utf-8"?>
<a:theme xmlns:a="http://schemas.openxmlformats.org/drawingml/2006/main" name="Save the Children Theme">
  <a:themeElements>
    <a:clrScheme name="STC Colours">
      <a:dk1>
        <a:srgbClr val="000000"/>
      </a:dk1>
      <a:lt1>
        <a:srgbClr val="FFFFFF"/>
      </a:lt1>
      <a:dk2>
        <a:srgbClr val="A51414"/>
      </a:dk2>
      <a:lt2>
        <a:srgbClr val="F3F2EE"/>
      </a:lt2>
      <a:accent1>
        <a:srgbClr val="DA291C"/>
      </a:accent1>
      <a:accent2>
        <a:srgbClr val="D1CCBD"/>
      </a:accent2>
      <a:accent3>
        <a:srgbClr val="9A3324"/>
      </a:accent3>
      <a:accent4>
        <a:srgbClr val="FF6A39"/>
      </a:accent4>
      <a:accent5>
        <a:srgbClr val="F2A900"/>
      </a:accent5>
      <a:accent6>
        <a:srgbClr val="00B2A9"/>
      </a:accent6>
      <a:hlink>
        <a:srgbClr val="E1251B"/>
      </a:hlink>
      <a:folHlink>
        <a:srgbClr val="9A3324"/>
      </a:folHlink>
    </a:clrScheme>
    <a:fontScheme name="Save the Children fonts">
      <a:majorFont>
        <a:latin typeface="Oswald Medium"/>
        <a:ea typeface=""/>
        <a:cs typeface=""/>
      </a:majorFont>
      <a:minorFont>
        <a:latin typeface="Lato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1"/>
        </a:solidFill>
      </a:spPr>
      <a:bodyPr wrap="square" rtlCol="0">
        <a:spAutoFit/>
      </a:bodyPr>
      <a:lstStyle>
        <a:defPPr algn="l">
          <a:defRPr dirty="0" smtClean="0">
            <a:solidFill>
              <a:schemeClr val="bg1"/>
            </a:solidFill>
          </a:defRPr>
        </a:defPPr>
      </a:lstStyle>
    </a:txDef>
  </a:objectDefaults>
  <a:extraClrSchemeLst/>
  <a:custClrLst>
    <a:custClr name="Green">
      <a:srgbClr val="71CC98"/>
    </a:custClr>
    <a:custClr name="Pink">
      <a:srgbClr val="F8B5C4"/>
    </a:custClr>
    <a:custClr name="Purple">
      <a:srgbClr val="A57FB2"/>
    </a:custClr>
    <a:custClr name="Biscuit 25%">
      <a:srgbClr val="F3F2EE"/>
    </a:custClr>
    <a:custClr name="Light Grey">
      <a:srgbClr val="999999"/>
    </a:custClr>
    <a:custClr name="Dark Grey">
      <a:srgbClr val="4A4F53"/>
    </a:custClr>
  </a:custClrLst>
  <a:extLst>
    <a:ext uri="{05A4C25C-085E-4340-85A3-A5531E510DB2}">
      <thm15:themeFamily xmlns:thm15="http://schemas.microsoft.com/office/thememl/2012/main" name="SCUK 4.potx" id="{54C92407-FB20-455C-8653-A464E1A62228}" vid="{EE82997C-2C2B-4978-8C9F-A1B4E8F65C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2ecf57-ee56-4392-8748-0cf823e5c42b" xsi:nil="true"/>
    <lcf76f155ced4ddcb4097134ff3c332f xmlns="04ba8a4c-1655-4ef8-811a-f8408fe84b19">
      <Terms xmlns="http://schemas.microsoft.com/office/infopath/2007/PartnerControls"/>
    </lcf76f155ced4ddcb4097134ff3c332f>
    <SharedWithUsers xmlns="6f2ecf57-ee56-4392-8748-0cf823e5c42b">
      <UserInfo>
        <DisplayName>Grenstedt, Elisabet</DisplayName>
        <AccountId>469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F9A8989A5ABE4E9278A14B19679B31" ma:contentTypeVersion="18" ma:contentTypeDescription="Skapa ett nytt dokument." ma:contentTypeScope="" ma:versionID="6d537d6313cc7b8443336ea806733584">
  <xsd:schema xmlns:xsd="http://www.w3.org/2001/XMLSchema" xmlns:xs="http://www.w3.org/2001/XMLSchema" xmlns:p="http://schemas.microsoft.com/office/2006/metadata/properties" xmlns:ns2="04ba8a4c-1655-4ef8-811a-f8408fe84b19" xmlns:ns3="6f2ecf57-ee56-4392-8748-0cf823e5c42b" targetNamespace="http://schemas.microsoft.com/office/2006/metadata/properties" ma:root="true" ma:fieldsID="0d1fea43a186a9dcb5691f1c57d74bfb" ns2:_="" ns3:_="">
    <xsd:import namespace="04ba8a4c-1655-4ef8-811a-f8408fe84b19"/>
    <xsd:import namespace="6f2ecf57-ee56-4392-8748-0cf823e5c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ba8a4c-1655-4ef8-811a-f8408fe84b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2ecf57-ee56-4392-8748-0cf823e5c42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43df4c0-ecba-4622-a2da-c024a4662e35}" ma:internalName="TaxCatchAll" ma:showField="CatchAllData" ma:web="6f2ecf57-ee56-4392-8748-0cf823e5c4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44437D-3756-439E-B7E6-CB15034100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100087-3BD2-44B1-A0B4-40D3B21AFA4C}">
  <ds:schemaRefs>
    <ds:schemaRef ds:uri="http://schemas.microsoft.com/office/2006/documentManagement/types"/>
    <ds:schemaRef ds:uri="6f2ecf57-ee56-4392-8748-0cf823e5c42b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04ba8a4c-1655-4ef8-811a-f8408fe84b19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E6CB6DE-65C2-4CEA-BB74-4ECD0CB21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ba8a4c-1655-4ef8-811a-f8408fe84b19"/>
    <ds:schemaRef ds:uri="6f2ecf57-ee56-4392-8748-0cf823e5c4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Powerpointmall_SV_2024</Template>
  <TotalTime>0</TotalTime>
  <Words>722</Words>
  <Application>Microsoft Office PowerPoint</Application>
  <PresentationFormat>Bredbild</PresentationFormat>
  <Paragraphs>108</Paragraphs>
  <Slides>9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Gill Sans Infant Std</vt:lpstr>
      <vt:lpstr>Lato</vt:lpstr>
      <vt:lpstr>LatoBold</vt:lpstr>
      <vt:lpstr>Oswald Medium</vt:lpstr>
      <vt:lpstr>Wingdings</vt:lpstr>
      <vt:lpstr>Save the Children Theme</vt:lpstr>
      <vt:lpstr>PowerPoint-presentation</vt:lpstr>
      <vt:lpstr>Välkommen!</vt:lpstr>
      <vt:lpstr>PowerPoint-presentation</vt:lpstr>
      <vt:lpstr>Fokus för workshopen</vt:lpstr>
      <vt:lpstr>Barnkonventionens grundprinciper </vt:lpstr>
      <vt:lpstr>Så här gör vi</vt:lpstr>
      <vt:lpstr>Avslutning – bra jobbat! </vt:lpstr>
      <vt:lpstr>Menti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Ekström, Lisa</dc:creator>
  <cp:lastModifiedBy>Elevant, Alexandra</cp:lastModifiedBy>
  <cp:revision>5</cp:revision>
  <dcterms:created xsi:type="dcterms:W3CDTF">2024-10-07T12:02:42Z</dcterms:created>
  <dcterms:modified xsi:type="dcterms:W3CDTF">2025-05-05T08:32:59Z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0x010100A1F9A8989A5ABE4E9278A14B19679B31</vt:lpwstr>
  </property>
  <property fmtid="{D5CDD505-2E9C-101B-9397-08002B2CF9AE}" pid="3" name="SC Sweden Topic">
    <vt:lpwstr/>
  </property>
  <property fmtid="{D5CDD505-2E9C-101B-9397-08002B2CF9AE}" pid="4" name="MediaServiceImageTags">
    <vt:lpwstr/>
  </property>
  <property fmtid="{D5CDD505-2E9C-101B-9397-08002B2CF9AE}" pid="5" name="SC Sweden Location">
    <vt:lpwstr/>
  </property>
  <property fmtid="{D5CDD505-2E9C-101B-9397-08002B2CF9AE}" pid="6" name="SC Sweden Department">
    <vt:lpwstr>13;#Kommunikation och Insamling|023f9a7e-10da-44a3-9392-561a92d387a7</vt:lpwstr>
  </property>
  <property fmtid="{D5CDD505-2E9C-101B-9397-08002B2CF9AE}" pid="7" name="lcf76f155ced4ddcb4097134ff3c332f">
    <vt:lpwstr/>
  </property>
  <property fmtid="{D5CDD505-2E9C-101B-9397-08002B2CF9AE}" pid="8" name="Document type">
    <vt:lpwstr>14;#Mallar|a504c005-2948-42bb-8c75-558869c92acb</vt:lpwstr>
  </property>
  <property fmtid="{D5CDD505-2E9C-101B-9397-08002B2CF9AE}" pid="9" name="SharedWithUsers">
    <vt:lpwstr>469;#Grenstedt, Elisabet</vt:lpwstr>
  </property>
</Properties>
</file>