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Lst>
  <p:notesMasterIdLst>
    <p:notesMasterId r:id="rId19"/>
  </p:notesMasterIdLst>
  <p:handoutMasterIdLst>
    <p:handoutMasterId r:id="rId20"/>
  </p:handoutMasterIdLst>
  <p:sldIdLst>
    <p:sldId id="370" r:id="rId5"/>
    <p:sldId id="382" r:id="rId6"/>
    <p:sldId id="266" r:id="rId7"/>
    <p:sldId id="389" r:id="rId8"/>
    <p:sldId id="376" r:id="rId9"/>
    <p:sldId id="328" r:id="rId10"/>
    <p:sldId id="316" r:id="rId11"/>
    <p:sldId id="377" r:id="rId12"/>
    <p:sldId id="324" r:id="rId13"/>
    <p:sldId id="378" r:id="rId14"/>
    <p:sldId id="380" r:id="rId15"/>
    <p:sldId id="390" r:id="rId16"/>
    <p:sldId id="323" r:id="rId17"/>
    <p:sldId id="320" r:id="rId18"/>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8B5FF-512F-478C-BA6B-86D20A48367B}" v="4" dt="2024-11-07T13:02:57.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29" autoAdjust="0"/>
    <p:restoredTop sz="67341" autoAdjust="0"/>
  </p:normalViewPr>
  <p:slideViewPr>
    <p:cSldViewPr snapToGrid="0">
      <p:cViewPr varScale="1">
        <p:scale>
          <a:sx n="39" d="100"/>
          <a:sy n="39" d="100"/>
        </p:scale>
        <p:origin x="1000" y="40"/>
      </p:cViewPr>
      <p:guideLst>
        <p:guide orient="horz" pos="2160"/>
        <p:guide pos="3863"/>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utaleb Rosenlundh, Samira" userId="4696c8c2-ce5e-48d7-b539-d1df06673653" providerId="ADAL" clId="{02316C34-A2CF-4D72-B73E-079E35B19CEB}"/>
    <pc:docChg chg="mod modSld">
      <pc:chgData name="Abutaleb Rosenlundh, Samira" userId="4696c8c2-ce5e-48d7-b539-d1df06673653" providerId="ADAL" clId="{02316C34-A2CF-4D72-B73E-079E35B19CEB}" dt="2025-12-18T11:37:38.930" v="77" actId="20577"/>
      <pc:docMkLst>
        <pc:docMk/>
      </pc:docMkLst>
      <pc:sldChg chg="modNotesTx">
        <pc:chgData name="Abutaleb Rosenlundh, Samira" userId="4696c8c2-ce5e-48d7-b539-d1df06673653" providerId="ADAL" clId="{02316C34-A2CF-4D72-B73E-079E35B19CEB}" dt="2025-12-18T11:37:38.930" v="77" actId="20577"/>
        <pc:sldMkLst>
          <pc:docMk/>
          <pc:sldMk cId="3113125771"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845A3E-EABC-446E-9B74-8ED119FA11DA}" type="datetime1">
              <a:rPr lang="LID4096" smtClean="0"/>
              <a:t>12/18/2025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148D8-FFA8-400B-BD77-E1BB9BEC5690}" type="datetime1">
              <a:rPr lang="LID4096" smtClean="0"/>
              <a:t>12/18/2025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datum 3"/>
          <p:cNvSpPr>
            <a:spLocks noGrp="1"/>
          </p:cNvSpPr>
          <p:nvPr>
            <p:ph type="dt" idx="1"/>
          </p:nvPr>
        </p:nvSpPr>
        <p:spPr/>
        <p:txBody>
          <a:bodyPr/>
          <a:lstStyle/>
          <a:p>
            <a:fld id="{E1FBC629-8D75-4BD3-8365-A214470BDAEC}"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3740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1800" b="0" i="0" u="none" strike="noStrike" baseline="0" dirty="0">
              <a:latin typeface="Lato-Regular"/>
            </a:endParaRPr>
          </a:p>
          <a:p>
            <a:pPr algn="l"/>
            <a:r>
              <a:rPr lang="sv-SE" sz="1800" b="0" i="0" u="none" strike="noStrike" baseline="0" dirty="0">
                <a:latin typeface="Lato-Regular"/>
              </a:rPr>
              <a:t>Rädda Barnen har ett stort antal andra förslag rörande den ekonomiska familjepolitiken samt välfärdens organisering och finansiering som skulle göra stor skillnad för barn som lever i familjer med knappa ekonomiska resurser.</a:t>
            </a:r>
            <a:endParaRPr lang="sv-SE" dirty="0"/>
          </a:p>
        </p:txBody>
      </p:sp>
      <p:sp>
        <p:nvSpPr>
          <p:cNvPr id="4" name="Platshållare för datum 3"/>
          <p:cNvSpPr>
            <a:spLocks noGrp="1"/>
          </p:cNvSpPr>
          <p:nvPr>
            <p:ph type="dt" idx="1"/>
          </p:nvPr>
        </p:nvSpPr>
        <p:spPr/>
        <p:txBody>
          <a:bodyPr/>
          <a:lstStyle/>
          <a:p>
            <a:fld id="{22412E20-3B44-4206-820A-7D2B156178A5}"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636603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b="1" dirty="0">
              <a:solidFill>
                <a:srgbClr val="202124"/>
              </a:solidFill>
            </a:endParaRPr>
          </a:p>
          <a:p>
            <a:r>
              <a:rPr lang="sv-SE" dirty="0"/>
              <a:t>Rapporten kan laddas ner på vår hemsida och också genom vår QR-kod. </a:t>
            </a:r>
          </a:p>
        </p:txBody>
      </p:sp>
      <p:sp>
        <p:nvSpPr>
          <p:cNvPr id="4" name="Platshållare för datum 3"/>
          <p:cNvSpPr>
            <a:spLocks noGrp="1"/>
          </p:cNvSpPr>
          <p:nvPr>
            <p:ph type="dt" idx="1"/>
          </p:nvPr>
        </p:nvSpPr>
        <p:spPr/>
        <p:txBody>
          <a:bodyPr/>
          <a:lstStyle/>
          <a:p>
            <a:fld id="{DE0C1F2F-03CE-417E-B826-C3D144DD2B1B}"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404318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83B94BA8-FE06-4E99-B484-7F4CDFAA0190}"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14</a:t>
            </a:fld>
            <a:endParaRPr lang="en-UK"/>
          </a:p>
        </p:txBody>
      </p:sp>
    </p:spTree>
    <p:extLst>
      <p:ext uri="{BB962C8B-B14F-4D97-AF65-F5344CB8AC3E}">
        <p14:creationId xmlns:p14="http://schemas.microsoft.com/office/powerpoint/2010/main" val="48994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08E2-59D4-4C07-7C7F-4C29DAE193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CF4728-FB56-0B95-F86C-4D96A8E208C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499BA2E-0192-E83F-EB1E-19014BF2BE4E}"/>
              </a:ext>
            </a:extLst>
          </p:cNvPr>
          <p:cNvSpPr>
            <a:spLocks noGrp="1"/>
          </p:cNvSpPr>
          <p:nvPr>
            <p:ph type="body" idx="1"/>
          </p:nvPr>
        </p:nvSpPr>
        <p:spPr/>
        <p:txBody>
          <a:bodyPr/>
          <a:lstStyle/>
          <a:p>
            <a:pPr algn="l"/>
            <a:endParaRPr lang="sv-SE" dirty="0"/>
          </a:p>
        </p:txBody>
      </p:sp>
      <p:sp>
        <p:nvSpPr>
          <p:cNvPr id="4" name="Platshållare för datum 3">
            <a:extLst>
              <a:ext uri="{FF2B5EF4-FFF2-40B4-BE49-F238E27FC236}">
                <a16:creationId xmlns:a16="http://schemas.microsoft.com/office/drawing/2014/main" id="{975345DD-B6D5-BF1F-F8FE-4B24404398CE}"/>
              </a:ext>
            </a:extLst>
          </p:cNvPr>
          <p:cNvSpPr>
            <a:spLocks noGrp="1"/>
          </p:cNvSpPr>
          <p:nvPr>
            <p:ph type="dt" idx="1"/>
          </p:nvPr>
        </p:nvSpPr>
        <p:spPr/>
        <p:txBody>
          <a:bodyPr/>
          <a:lstStyle/>
          <a:p>
            <a:fld id="{A68DDEFC-7AD6-486C-972A-07997ADFA4AB}" type="datetime1">
              <a:rPr lang="LID4096" smtClean="0"/>
              <a:t>12/18/2025</a:t>
            </a:fld>
            <a:endParaRPr lang="en-UK"/>
          </a:p>
        </p:txBody>
      </p:sp>
      <p:sp>
        <p:nvSpPr>
          <p:cNvPr id="5" name="Platshållare för bildnummer 4">
            <a:extLst>
              <a:ext uri="{FF2B5EF4-FFF2-40B4-BE49-F238E27FC236}">
                <a16:creationId xmlns:a16="http://schemas.microsoft.com/office/drawing/2014/main" id="{2E51D1D9-88F2-255A-5C6B-D9B643F0B1ED}"/>
              </a:ext>
            </a:extLst>
          </p:cNvPr>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389309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Rädda Barnen har jobbat länge med att motverka barnfattigdom och dess negativa konsekvenser i Sverige ur ett barnrättsperspektiv.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Det gör vi för och tillsammans med barn och unga och deras familjer i verksamheter i områden som är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socioek</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eftersatta, vi gör det genom att ta fram relevant kunskap och återkommande rapporter och genom ett aktivt påverkansarbete på alla nivåer.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.Rapporten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missing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kern="100" dirty="0" err="1">
                <a:effectLst/>
                <a:latin typeface="Aptos" panose="020B0004020202020204" pitchFamily="34" charset="0"/>
                <a:ea typeface="Aptos" panose="020B0004020202020204" pitchFamily="34" charset="0"/>
                <a:cs typeface="Times New Roman" panose="02020603050405020304" pitchFamily="18" charset="0"/>
              </a:rPr>
              <a:t>out</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är en kvalitativ rapport som utgår ifrån barns kunskap om sin verklighet.  En kunskap som är ovärderlig. Det är en förutsättning för att bygga relevant kunskap, och för att vuxna ska kunna fatta bra beslut.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200" kern="100" dirty="0">
                <a:effectLst/>
                <a:latin typeface="Aptos" panose="020B0004020202020204" pitchFamily="34" charset="0"/>
                <a:ea typeface="Aptos" panose="020B0004020202020204" pitchFamily="34" charset="0"/>
                <a:cs typeface="Times New Roman" panose="02020603050405020304" pitchFamily="18" charset="0"/>
              </a:rPr>
              <a:t>Rädda Barnen ser det som en nödvändighet och som vår skyldighet att arbeta för att barns perspektiv ska tas på allvar.  Att bilda och uttrycka</a:t>
            </a:r>
            <a:r>
              <a:rPr lang="sv-SE" sz="1200" kern="100" baseline="0" dirty="0">
                <a:effectLst/>
                <a:latin typeface="Aptos" panose="020B0004020202020204" pitchFamily="34" charset="0"/>
                <a:ea typeface="Aptos" panose="020B0004020202020204" pitchFamily="34" charset="0"/>
                <a:cs typeface="Times New Roman" panose="02020603050405020304" pitchFamily="18" charset="0"/>
              </a:rPr>
              <a:t> åsikter och få dem beaktade – det vi kallar delaktighet är en av grundprinciperna i Barnkonventionen.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Ändå får barn alltför sällan komma till tals i frågor som berör dem.</a:t>
            </a:r>
            <a:endParaRPr lang="sv-SE" dirty="0"/>
          </a:p>
          <a:p>
            <a:endParaRPr lang="sv-SE" dirty="0"/>
          </a:p>
          <a:p>
            <a:r>
              <a:rPr lang="sv-SE" dirty="0"/>
              <a:t>Den här rapporten har tagits fram av Rädda Barnen i nära samarbete med barn och unga. Rätten till delaktighet är rapportens utgångspunkt, och vi har arbetat med delaktighet på många olika 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effectLst/>
              <a:latin typeface="Lato-Regular"/>
              <a:ea typeface="Times New Roman" panose="02020603050405020304" pitchFamily="18" charset="0"/>
              <a:cs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A8AD0A1A-2A8A-47D3-9541-ABF80A942AD5}"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74474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läggas filmer med barns röster. Se separat </a:t>
            </a:r>
            <a:r>
              <a:rPr lang="sv-SE" dirty="0" err="1"/>
              <a:t>powerpoint</a:t>
            </a:r>
            <a:r>
              <a:rPr lang="sv-SE"/>
              <a:t>. </a:t>
            </a:r>
            <a:endParaRPr lang="sv-SE" dirty="0"/>
          </a:p>
          <a:p>
            <a:endParaRPr lang="sv-SE" dirty="0"/>
          </a:p>
        </p:txBody>
      </p:sp>
      <p:sp>
        <p:nvSpPr>
          <p:cNvPr id="4" name="Platshållare för datum 3"/>
          <p:cNvSpPr>
            <a:spLocks noGrp="1"/>
          </p:cNvSpPr>
          <p:nvPr>
            <p:ph type="dt" idx="1"/>
          </p:nvPr>
        </p:nvSpPr>
        <p:spPr/>
        <p:txBody>
          <a:bodyPr/>
          <a:lstStyle/>
          <a:p>
            <a:fld id="{038148D8-FFA8-400B-BD77-E1BB9BEC5690}"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73642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latin typeface="Lato-Regular"/>
                <a:ea typeface="Times New Roman" panose="02020603050405020304" pitchFamily="18" charset="0"/>
                <a:cs typeface="Lato-Regular"/>
              </a:rPr>
              <a:t>Eftersom syftet har varit att belysa barns perspektiv på ekonomiska svårigheter har det varit självklart att använda en kvalitativ metod där barn kommer till tals och får beskriva med egna ord ekonomiska svårigheter och hinder i barns vardag.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Lato-Regular"/>
              <a:ea typeface="Times New Roman" panose="02020603050405020304" pitchFamily="18" charset="0"/>
              <a:cs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latin typeface="Lato-Regular"/>
                <a:ea typeface="Times New Roman" panose="02020603050405020304" pitchFamily="18" charset="0"/>
                <a:cs typeface="Lato-Regular"/>
              </a:rPr>
              <a:t>Vi har genomfört fem fokusgruppintervjuer med barn och unga i ålder 10-19 år i befintliga Rädda Barnen- verksamheter i bostadsområden där 50–75 % lever med låg ekonomisk standard</a:t>
            </a:r>
            <a:r>
              <a:rPr lang="sv-SE" dirty="0">
                <a:effectLst/>
                <a:latin typeface="Lato-Regular"/>
                <a:ea typeface="Times New Roman" panose="02020603050405020304" pitchFamily="18" charset="0"/>
                <a:cs typeface="Lato-Regular"/>
              </a:rPr>
              <a:t> Fokusgrupper används ofta som samhällsvetenskaplig metod när man är intresserad av en grupps perspektiv och där trygghet och igenkänning av andra i gruppen kan skapa bättre förutsättningar för att våga uttrycka sig i ett ämne.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Lato-Regular"/>
              <a:ea typeface="Times New Roman" panose="02020603050405020304" pitchFamily="18" charset="0"/>
              <a:cs typeface="Lato-Regular"/>
            </a:endParaRPr>
          </a:p>
          <a:p>
            <a:pPr algn="l"/>
            <a:r>
              <a:rPr lang="sv-SE" b="1" dirty="0">
                <a:effectLst/>
                <a:latin typeface="Lato-Regular"/>
                <a:ea typeface="Times New Roman" panose="02020603050405020304" pitchFamily="18" charset="0"/>
                <a:cs typeface="Lato-Regular"/>
              </a:rPr>
              <a:t>Gjorts i RB:s verksamheter i områden där barnfattigdomen är hög. </a:t>
            </a:r>
            <a:r>
              <a:rPr lang="sv-SE" dirty="0">
                <a:effectLst/>
                <a:latin typeface="Lato-Regular"/>
                <a:ea typeface="Times New Roman" panose="02020603050405020304" pitchFamily="18" charset="0"/>
                <a:cs typeface="Lato-Regular"/>
              </a:rPr>
              <a:t>(EU:s definition av fattigdomsrisk: Låg ekonomisk standard innebär att man har en disponibel inkomst under 60% av medianinkomsten. ) </a:t>
            </a:r>
            <a:r>
              <a:rPr lang="sv-SE" sz="1800" b="0" i="0" u="none" strike="noStrike" baseline="0" dirty="0">
                <a:latin typeface="Lato-Regular"/>
              </a:rPr>
              <a:t>Den absoluta barnfattigdomen är i dessa områden cirka tre till fem gånger högre än i genomsnittet och de är klassade av </a:t>
            </a:r>
            <a:r>
              <a:rPr lang="sv-SE" sz="1800" b="0" i="0" u="none" strike="noStrike" baseline="0" dirty="0" err="1">
                <a:latin typeface="Lato-Regular"/>
              </a:rPr>
              <a:t>Delmos</a:t>
            </a:r>
            <a:r>
              <a:rPr lang="sv-SE" sz="1800" b="0" i="0" u="none" strike="noStrike" baseline="0" dirty="0">
                <a:latin typeface="Lato-Regular"/>
              </a:rPr>
              <a:t>/SCB som områden med stora socioekonomiska utmaningar (områdestyp 1) </a:t>
            </a:r>
          </a:p>
          <a:p>
            <a:pPr algn="l"/>
            <a:endParaRPr lang="sv-SE" sz="1800" b="0" i="0" u="none" strike="noStrike" baseline="0" dirty="0">
              <a:latin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latin typeface="Lato-Regular"/>
              </a:rPr>
              <a:t>Det är barns kollektiva erfarenheter, perspektiv på konsekvenser och strategier av att leva med ont om pengar som vi har velat veta mer om och ta del av. Vår praktiska erfarenhet från Rädda Barnens verksamheter i socioekonomiskt eftersatta områden är att </a:t>
            </a:r>
            <a:r>
              <a:rPr lang="sv-SE" sz="1800" b="1" i="0" u="none" strike="noStrike" baseline="0" dirty="0">
                <a:latin typeface="Lato-Regular"/>
              </a:rPr>
              <a:t>Barn och unga kan bära erfarenheter och iakttagelser av vad det innebär för barn generellt att ha ont om pengar, det kan bygga på erfarenheter från umgänge med klasskompisar, grannar eller släktingar. Vi har alltså inte frågat efter personliga erfarenheter, flera barn har däremot även valt att dela med sig av personliga erfarenheter. </a:t>
            </a:r>
          </a:p>
          <a:p>
            <a:pPr algn="l"/>
            <a:endParaRPr lang="sv-SE" sz="1800" b="0" i="0" u="none" strike="noStrike" baseline="0" dirty="0">
              <a:effectLst/>
              <a:latin typeface="Lato-Regular"/>
              <a:ea typeface="Times New Roman" panose="02020603050405020304" pitchFamily="18" charset="0"/>
              <a:cs typeface="Lato-Regular"/>
            </a:endParaRPr>
          </a:p>
          <a:p>
            <a:pPr algn="l"/>
            <a:r>
              <a:rPr lang="sv-SE" b="1" dirty="0">
                <a:effectLst/>
                <a:latin typeface="Lato-Regular"/>
                <a:ea typeface="Times New Roman" panose="02020603050405020304" pitchFamily="18" charset="0"/>
                <a:cs typeface="Lato-Regular"/>
              </a:rPr>
              <a:t>Vi har genom hela projektet arbetat nära med fyra unga rådgivare. (16–17 år). </a:t>
            </a:r>
            <a:r>
              <a:rPr lang="sv-SE" dirty="0">
                <a:effectLst/>
                <a:latin typeface="Lato-Regular"/>
                <a:ea typeface="Times New Roman" panose="02020603050405020304" pitchFamily="18" charset="0"/>
                <a:cs typeface="Lato-Regular"/>
              </a:rPr>
              <a:t>De rekryterades våren 2023 genom Rädda Barnens verksamheter i ett område där barnfattigdomen är hög. Rådgivarna rekryterades utifrån sitt intresse och vilja att diskutera, analysera och prata om barns rättigheter inte utifrån personliga erfarenheter av ekonomisk utsatthet</a:t>
            </a:r>
            <a:r>
              <a:rPr lang="sv-SE" b="1" dirty="0">
                <a:effectLst/>
                <a:latin typeface="Lato-Regular"/>
                <a:ea typeface="Times New Roman" panose="02020603050405020304" pitchFamily="18" charset="0"/>
                <a:cs typeface="Lato-Regular"/>
              </a:rPr>
              <a:t>. De fyra unga rådgivarna har varit med och förberett form och innehåll av fokusgrupperna reflekterat över och analyserat vad barn och unga har sagt i fokusgrupperna. Deras bidrag har varit oerhört värdefullt och stärkt barns kunskap om sin egen verklighet! </a:t>
            </a:r>
            <a:r>
              <a:rPr lang="sv-SE" dirty="0">
                <a:effectLst/>
                <a:latin typeface="Lato-Regular"/>
                <a:ea typeface="Times New Roman" panose="02020603050405020304" pitchFamily="18" charset="0"/>
                <a:cs typeface="Lato-Regular"/>
              </a:rPr>
              <a:t>De har också varit med och presenterat rapporten vid lansering och talat med media. </a:t>
            </a:r>
          </a:p>
          <a:p>
            <a:pPr algn="l"/>
            <a:endParaRPr lang="sv-SE" dirty="0">
              <a:effectLst/>
              <a:latin typeface="Lato-Regular"/>
              <a:ea typeface="Times New Roman" panose="02020603050405020304" pitchFamily="18" charset="0"/>
              <a:cs typeface="Lato-Regular"/>
            </a:endParaRPr>
          </a:p>
          <a:p>
            <a:endParaRPr lang="sv-SE" dirty="0"/>
          </a:p>
        </p:txBody>
      </p:sp>
      <p:sp>
        <p:nvSpPr>
          <p:cNvPr id="4" name="Platshållare för datum 3"/>
          <p:cNvSpPr>
            <a:spLocks noGrp="1"/>
          </p:cNvSpPr>
          <p:nvPr>
            <p:ph type="dt" idx="1"/>
          </p:nvPr>
        </p:nvSpPr>
        <p:spPr/>
        <p:txBody>
          <a:bodyPr/>
          <a:lstStyle/>
          <a:p>
            <a:fld id="{C000F62C-06EB-4F81-AC27-323BFB7E51E1}"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139053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724AA-F1E9-3829-6318-1B048823AB0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C6892F-475F-2060-B604-817D340242C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22A2DA-8515-9835-AA2E-28F6F8F31549}"/>
              </a:ext>
            </a:extLst>
          </p:cNvPr>
          <p:cNvSpPr>
            <a:spLocks noGrp="1"/>
          </p:cNvSpPr>
          <p:nvPr>
            <p:ph type="body" idx="1"/>
          </p:nvPr>
        </p:nvSpPr>
        <p:spPr/>
        <p:txBody>
          <a:bodyPr/>
          <a:lstStyle/>
          <a:p>
            <a:r>
              <a:rPr lang="sv-SE" b="1" dirty="0"/>
              <a:t>I fokusgruppintervjuerna har barn och unga lyft olika teman. De teman som har kommit upp är </a:t>
            </a:r>
          </a:p>
          <a:p>
            <a:endParaRPr lang="sv-SE" b="1" dirty="0"/>
          </a:p>
          <a:p>
            <a:r>
              <a:rPr lang="sv-SE" dirty="0"/>
              <a:t>Familj </a:t>
            </a:r>
          </a:p>
          <a:p>
            <a:r>
              <a:rPr lang="sv-SE" dirty="0"/>
              <a:t>Skola </a:t>
            </a:r>
          </a:p>
          <a:p>
            <a:r>
              <a:rPr lang="sv-SE" dirty="0"/>
              <a:t>Fritidshem </a:t>
            </a:r>
          </a:p>
          <a:p>
            <a:r>
              <a:rPr lang="sv-SE" dirty="0"/>
              <a:t>Fritid </a:t>
            </a:r>
          </a:p>
          <a:p>
            <a:r>
              <a:rPr lang="sv-SE" dirty="0"/>
              <a:t>Pengar sätter ramar för social gemenskap</a:t>
            </a:r>
          </a:p>
        </p:txBody>
      </p:sp>
      <p:sp>
        <p:nvSpPr>
          <p:cNvPr id="4" name="Platshållare för datum 3">
            <a:extLst>
              <a:ext uri="{FF2B5EF4-FFF2-40B4-BE49-F238E27FC236}">
                <a16:creationId xmlns:a16="http://schemas.microsoft.com/office/drawing/2014/main" id="{7510D5F8-1A63-F01D-D1BB-8F1D047EEFD2}"/>
              </a:ext>
            </a:extLst>
          </p:cNvPr>
          <p:cNvSpPr>
            <a:spLocks noGrp="1"/>
          </p:cNvSpPr>
          <p:nvPr>
            <p:ph type="dt" idx="1"/>
          </p:nvPr>
        </p:nvSpPr>
        <p:spPr/>
        <p:txBody>
          <a:bodyPr/>
          <a:lstStyle/>
          <a:p>
            <a:fld id="{38350A54-D4FC-491A-B50A-DF4D32045113}" type="datetime1">
              <a:rPr lang="LID4096" smtClean="0"/>
              <a:t>12/18/2025</a:t>
            </a:fld>
            <a:endParaRPr lang="en-UK"/>
          </a:p>
        </p:txBody>
      </p:sp>
      <p:sp>
        <p:nvSpPr>
          <p:cNvPr id="5" name="Platshållare för bildnummer 4">
            <a:extLst>
              <a:ext uri="{FF2B5EF4-FFF2-40B4-BE49-F238E27FC236}">
                <a16:creationId xmlns:a16="http://schemas.microsoft.com/office/drawing/2014/main" id="{FE03B2F8-860C-C7AA-64EA-FB6F5DA1A3AA}"/>
              </a:ext>
            </a:extLst>
          </p:cNvPr>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65558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3600" dirty="0"/>
              <a:t>Barns kunskap om sin egen verklighet måste värderas betydligt mer enligt artikel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3600" dirty="0"/>
              <a:t>Samtal med barn och unga visar att det finns flera ekonomiska hinder i deras vardag som står i vägen för att barn ska få rätten till meningsfull fritid och kostnadsfri utbildning tillgodosedd. </a:t>
            </a:r>
          </a:p>
          <a:p>
            <a:pPr algn="l"/>
            <a:endParaRPr lang="sv-SE" sz="1800" b="0" i="0" u="none" strike="noStrike" baseline="0" dirty="0">
              <a:latin typeface="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Lato-Regular"/>
              </a:rPr>
              <a:t>Vi ser också i samhället ett ökat  ”vi och dom”-skapande som slår särskilt hårt mot vissa grupper, främst familjer med utländsk bakgrund som lever i områden som är socioekonomiskt marginaliserade.</a:t>
            </a:r>
            <a:r>
              <a:rPr lang="sv-SE" sz="1800" b="0" i="0" u="none" strike="noStrike" baseline="0" dirty="0">
                <a:solidFill>
                  <a:srgbClr val="FF0000"/>
                </a:solidFill>
                <a:latin typeface="Lato-Regular"/>
              </a:rPr>
              <a:t>  </a:t>
            </a:r>
            <a:r>
              <a:rPr lang="sv-SE" sz="1800" b="0" i="0" u="none" strike="noStrike" baseline="0" dirty="0">
                <a:latin typeface="Lato-Regular"/>
              </a:rPr>
              <a:t>När en större andel barn och deras familjer hamnar under det relativa fattigdomsstrecket, betyder det att fler ställs vid sidan av och inte har råd att göra sådant som andra barnfamiljer ser som självklart.</a:t>
            </a:r>
          </a:p>
          <a:p>
            <a:endParaRPr lang="sv-SE" dirty="0"/>
          </a:p>
          <a:p>
            <a:r>
              <a:rPr lang="sv-SE" dirty="0"/>
              <a:t>Vi måste använda våra tillgängliga resurser och säkerställa barns ekonomiska, sociala och kulturella rättigheter enligt barnkonventionen. Det är hög tid att vi investerar betydligt mer i att ge alla barn goda uppväxtvillkor genom att förbättra förutsättningarna för de barn som lever i störst sårbarhet. Att mer behöver göras konstaterades också av FN:s barnrättskommittés senaste granskning av Sverige.</a:t>
            </a:r>
          </a:p>
          <a:p>
            <a:endParaRPr lang="sv-SE" dirty="0"/>
          </a:p>
          <a:p>
            <a:pPr algn="l"/>
            <a:r>
              <a:rPr lang="sv-SE" sz="1200" b="0" i="0" u="none" strike="noStrike" baseline="0" dirty="0">
                <a:latin typeface="Lato-Regular"/>
              </a:rPr>
              <a:t>I den här rapporten lyfter vi de rekommendationer som har bäring på de teman som framkommit</a:t>
            </a:r>
          </a:p>
          <a:p>
            <a:pPr algn="l"/>
            <a:r>
              <a:rPr lang="sv-SE" sz="1200" b="0" i="0" u="none" strike="noStrike" baseline="0" dirty="0">
                <a:latin typeface="Lato-Regular"/>
              </a:rPr>
              <a:t>i konsultationer och samverkan med unga rådgivare och fokusgrupper. Rekommendationerna riktas mot beslutsfattare på nationell, regional eller lokal nivå, beroende på var besluten som rör förslaget fattas. Inom vissa teman föreslås</a:t>
            </a:r>
          </a:p>
          <a:p>
            <a:pPr algn="l"/>
            <a:r>
              <a:rPr lang="sv-SE" sz="1200" b="0" i="0" u="none" strike="noStrike" baseline="0" dirty="0">
                <a:latin typeface="Lato-Regular"/>
              </a:rPr>
              <a:t>reformer på flera olika politiska nivåer.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
          </p:nvPr>
        </p:nvSpPr>
        <p:spPr/>
        <p:txBody>
          <a:bodyPr/>
          <a:lstStyle/>
          <a:p>
            <a:fld id="{FB73E2F1-A823-4F76-85D4-8FA6AD2BBE65}"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309649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b="0" i="1" u="none" strike="noStrike" baseline="0" dirty="0"/>
              <a:t>Nationellt:</a:t>
            </a:r>
          </a:p>
          <a:p>
            <a:pPr>
              <a:lnSpc>
                <a:spcPct val="110000"/>
              </a:lnSpc>
              <a:spcAft>
                <a:spcPts val="600"/>
              </a:spcAft>
            </a:pPr>
            <a:r>
              <a:rPr lang="sv-SE" b="0" i="0" u="none" strike="noStrike" baseline="0" dirty="0"/>
              <a:t>• Att skollagen förtydligas så att alla elever kan delta i skolans samtliga aktiviteter utan extradirekta eller indirekta kostnader.</a:t>
            </a:r>
          </a:p>
          <a:p>
            <a:pPr>
              <a:lnSpc>
                <a:spcPct val="110000"/>
              </a:lnSpc>
              <a:spcAft>
                <a:spcPts val="600"/>
              </a:spcAft>
            </a:pPr>
            <a:endParaRPr lang="sv-SE" b="0" i="0" u="none" strike="noStrike" baseline="0" dirty="0"/>
          </a:p>
          <a:p>
            <a:pPr>
              <a:lnSpc>
                <a:spcPct val="110000"/>
              </a:lnSpc>
              <a:spcAft>
                <a:spcPts val="600"/>
              </a:spcAft>
            </a:pPr>
            <a:r>
              <a:rPr lang="sv-SE" b="0" i="1" u="none" strike="noStrike" baseline="0" dirty="0"/>
              <a:t>Kommunalt:</a:t>
            </a:r>
          </a:p>
          <a:p>
            <a:pPr>
              <a:lnSpc>
                <a:spcPct val="110000"/>
              </a:lnSpc>
              <a:spcAft>
                <a:spcPts val="600"/>
              </a:spcAft>
            </a:pPr>
            <a:r>
              <a:rPr lang="sv-SE" b="0" i="0" u="none" strike="noStrike" baseline="0" dirty="0"/>
              <a:t>• Att beslut fattas om att inga extra kostnader, direkta eller indirekta, får tas ut i samband med skolans aktiviteter</a:t>
            </a:r>
          </a:p>
          <a:p>
            <a:pPr>
              <a:lnSpc>
                <a:spcPct val="110000"/>
              </a:lnSpc>
              <a:spcAft>
                <a:spcPts val="600"/>
              </a:spcAft>
            </a:pPr>
            <a:endParaRPr lang="sv-SE" b="0" i="0" u="none" strike="noStrike" baseline="0" dirty="0"/>
          </a:p>
          <a:p>
            <a:pPr>
              <a:spcAft>
                <a:spcPts val="600"/>
              </a:spcAft>
            </a:pPr>
            <a:endParaRPr lang="sv-SE" b="0" i="0" u="none" strike="noStrike" baseline="0" dirty="0"/>
          </a:p>
          <a:p>
            <a:pPr>
              <a:spcAft>
                <a:spcPts val="600"/>
              </a:spcAft>
            </a:pPr>
            <a:r>
              <a:rPr lang="sv-SE" b="0" i="0" u="none" strike="noStrike" baseline="0" dirty="0"/>
              <a:t>Att fritidshem och öppen fritidsverksamhet för 10–12-åringar utreds för att bättre möta åldersgruppens behov, och att barns delaktighet ska genomsyra utformningen.</a:t>
            </a:r>
            <a:endParaRPr lang="sv-SE" dirty="0"/>
          </a:p>
          <a:p>
            <a:pPr>
              <a:lnSpc>
                <a:spcPct val="110000"/>
              </a:lnSpc>
              <a:spcAft>
                <a:spcPts val="600"/>
              </a:spcAft>
            </a:pPr>
            <a:endParaRPr lang="sv-SE" b="0" i="0" u="none" strike="noStrike" baseline="0" dirty="0"/>
          </a:p>
          <a:p>
            <a:pPr algn="l"/>
            <a:r>
              <a:rPr lang="sv-SE" sz="1200" b="0" i="0" u="none" strike="noStrike" baseline="0" dirty="0">
                <a:solidFill>
                  <a:srgbClr val="000000"/>
                </a:solidFill>
                <a:latin typeface="Lato-Regular"/>
              </a:rPr>
              <a:t>I vissa kommuner och stadsdelar finns öppna fritidsverksamheter för barn i mellanstadiet men detta ser mycket olika ut. </a:t>
            </a:r>
          </a:p>
          <a:p>
            <a:pPr algn="l"/>
            <a:endParaRPr lang="sv-SE" sz="1200" b="0" i="0" u="none" strike="noStrike" baseline="0" dirty="0">
              <a:solidFill>
                <a:srgbClr val="000000"/>
              </a:solidFill>
              <a:latin typeface="Lato-Regular"/>
            </a:endParaRPr>
          </a:p>
          <a:p>
            <a:pPr algn="l"/>
            <a:r>
              <a:rPr lang="sv-SE" sz="1200" b="0" i="0" u="none" strike="noStrike" baseline="0" dirty="0">
                <a:solidFill>
                  <a:srgbClr val="000000"/>
                </a:solidFill>
                <a:latin typeface="Lato-Regular"/>
              </a:rPr>
              <a:t>I en statlig utredning om fritidshem från 2022 lyfts särskilt perspektivet om utökad rätt till fritidshem utifrån barns rätt till utbildning och rätt till en meningsfull fritid.</a:t>
            </a:r>
            <a:r>
              <a:rPr lang="sv-SE" sz="1200" b="0" i="0" u="none" strike="noStrike" baseline="0" dirty="0">
                <a:solidFill>
                  <a:srgbClr val="FF0000"/>
                </a:solidFill>
                <a:latin typeface="Lato-Regular"/>
              </a:rPr>
              <a:t>32</a:t>
            </a:r>
            <a:endParaRPr lang="sv-SE" dirty="0"/>
          </a:p>
          <a:p>
            <a:endParaRPr lang="sv-SE" dirty="0"/>
          </a:p>
        </p:txBody>
      </p:sp>
      <p:sp>
        <p:nvSpPr>
          <p:cNvPr id="4" name="Platshållare för datum 3"/>
          <p:cNvSpPr>
            <a:spLocks noGrp="1"/>
          </p:cNvSpPr>
          <p:nvPr>
            <p:ph type="dt" idx="1"/>
          </p:nvPr>
        </p:nvSpPr>
        <p:spPr/>
        <p:txBody>
          <a:bodyPr/>
          <a:lstStyle/>
          <a:p>
            <a:fld id="{038148D8-FFA8-400B-BD77-E1BB9BEC5690}"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08441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b="0" i="0" u="none" strike="noStrike" baseline="0" dirty="0"/>
              <a:t>• Att öka det ekonomiska stödet till föreningsidrotten</a:t>
            </a:r>
          </a:p>
          <a:p>
            <a:pPr>
              <a:spcAft>
                <a:spcPts val="600"/>
              </a:spcAft>
            </a:pPr>
            <a:endParaRPr lang="sv-SE" b="0" i="0" u="none" strike="noStrike" baseline="0" dirty="0"/>
          </a:p>
          <a:p>
            <a:pPr>
              <a:spcAft>
                <a:spcPts val="600"/>
              </a:spcAft>
            </a:pPr>
            <a:r>
              <a:rPr lang="sv-SE" b="0" i="0" u="none" strike="noStrike" baseline="0" dirty="0"/>
              <a:t>• Kommunala öppna mötesplatser för barn och unga</a:t>
            </a:r>
          </a:p>
          <a:p>
            <a:pPr>
              <a:spcAft>
                <a:spcPts val="600"/>
              </a:spcAft>
            </a:pPr>
            <a:endParaRPr lang="sv-SE" b="0" i="0" u="none" strike="noStrike" baseline="0" dirty="0"/>
          </a:p>
          <a:p>
            <a:pPr>
              <a:spcAft>
                <a:spcPts val="600"/>
              </a:spcAft>
            </a:pPr>
            <a:r>
              <a:rPr lang="sv-SE" b="0" i="0" u="none" strike="noStrike" baseline="0" dirty="0"/>
              <a:t>• Att kulturskolan ska vara avgiftsfri för alla barn.</a:t>
            </a:r>
          </a:p>
          <a:p>
            <a:endParaRPr lang="sv-SE" dirty="0"/>
          </a:p>
        </p:txBody>
      </p:sp>
      <p:sp>
        <p:nvSpPr>
          <p:cNvPr id="4" name="Platshållare för datum 3"/>
          <p:cNvSpPr>
            <a:spLocks noGrp="1"/>
          </p:cNvSpPr>
          <p:nvPr>
            <p:ph type="dt" idx="1"/>
          </p:nvPr>
        </p:nvSpPr>
        <p:spPr/>
        <p:txBody>
          <a:bodyPr/>
          <a:lstStyle/>
          <a:p>
            <a:fld id="{072311D8-74D9-4884-A465-2C419F17C4A7}" type="datetime1">
              <a:rPr lang="LID4096" smtClean="0"/>
              <a:t>12/18/2025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54203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AE02BE3D-5040-4DC1-B134-29831DCDBADA}" type="datetime1">
              <a:rPr lang="sv-SE" smtClean="0"/>
              <a:t>2025-12-18</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E8E255CC-784F-40F1-AB1C-A8289814256F}" type="datetime1">
              <a:rPr lang="sv-SE" smtClean="0"/>
              <a:t>2025-12-18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FB2619B4-4CF3-4657-B711-69700E4C8BE1}" type="datetime1">
              <a:rPr lang="sv-SE" smtClean="0"/>
              <a:t>2025-12-18</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EF1FB7E4-0FF0-4966-8FBD-CA28F69E0C01}" type="datetime1">
              <a:rPr lang="sv-SE" smtClean="0"/>
              <a:t>2025-12-18</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36A38502-FB97-4689-B607-B396D73D7D51}" type="datetime1">
              <a:rPr lang="sv-SE" smtClean="0"/>
              <a:t>2025-12-18</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C8C25DAD-7709-464F-A909-C4C2FE0F8A86}" type="datetime1">
              <a:rPr lang="sv-SE" smtClean="0"/>
              <a:t>2025-12-18</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75326B80-C6DF-48DA-B172-54A3ECB41934}" type="datetime1">
              <a:rPr lang="sv-SE" smtClean="0"/>
              <a:t>2025-12-18</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B1B2E50E-ECC4-4AB1-AFB7-508FBE87BF80}" type="datetime1">
              <a:rPr lang="sv-SE" smtClean="0"/>
              <a:t>2025-12-18</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D03C8499-6D3D-4589-84D1-C04CF3459DF3}" type="datetime1">
              <a:rPr lang="sv-SE" smtClean="0"/>
              <a:t>2025-12-18</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addabarnen.se/rad-och-kunskap/barnfattigdom/lokal-paverkan-missing-ou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AddfVqhuiwI?si=JMzwpZC_RskyuhIs&amp;t=457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0914CF38-7443-2697-BC20-C1F421D15093}"/>
              </a:ext>
            </a:extLst>
          </p:cNvPr>
          <p:cNvSpPr txBox="1"/>
          <p:nvPr/>
        </p:nvSpPr>
        <p:spPr>
          <a:xfrm>
            <a:off x="985838" y="4192786"/>
            <a:ext cx="10758487" cy="1015663"/>
          </a:xfrm>
          <a:prstGeom prst="rect">
            <a:avLst/>
          </a:prstGeom>
          <a:solidFill>
            <a:schemeClr val="accent1"/>
          </a:solidFill>
        </p:spPr>
        <p:txBody>
          <a:bodyPr wrap="square">
            <a:spAutoFit/>
          </a:bodyPr>
          <a:lstStyle/>
          <a:p>
            <a:pPr algn="ctr"/>
            <a:r>
              <a:rPr lang="sv-SE" sz="3000" b="1" dirty="0">
                <a:solidFill>
                  <a:schemeClr val="bg1"/>
                </a:solidFill>
              </a:rPr>
              <a:t>”</a:t>
            </a:r>
            <a:r>
              <a:rPr lang="sv-SE" sz="3000" b="1" dirty="0" err="1">
                <a:solidFill>
                  <a:schemeClr val="bg1"/>
                </a:solidFill>
              </a:rPr>
              <a:t>Missing</a:t>
            </a:r>
            <a:r>
              <a:rPr lang="sv-SE" sz="3000" b="1" dirty="0">
                <a:solidFill>
                  <a:schemeClr val="bg1"/>
                </a:solidFill>
              </a:rPr>
              <a:t> </a:t>
            </a:r>
            <a:r>
              <a:rPr lang="sv-SE" sz="3000" b="1" dirty="0" err="1">
                <a:solidFill>
                  <a:schemeClr val="bg1"/>
                </a:solidFill>
              </a:rPr>
              <a:t>out</a:t>
            </a:r>
            <a:r>
              <a:rPr lang="sv-SE" sz="3000" b="1" dirty="0">
                <a:solidFill>
                  <a:schemeClr val="bg1"/>
                </a:solidFill>
              </a:rPr>
              <a:t>” </a:t>
            </a:r>
          </a:p>
          <a:p>
            <a:r>
              <a:rPr lang="sv-SE" sz="3000" b="1" dirty="0">
                <a:solidFill>
                  <a:schemeClr val="bg1"/>
                </a:solidFill>
              </a:rPr>
              <a:t>- Barn och ungas perspektiv på ekonomiska svårigheter </a:t>
            </a:r>
          </a:p>
        </p:txBody>
      </p:sp>
      <p:sp>
        <p:nvSpPr>
          <p:cNvPr id="4" name="textruta 3">
            <a:extLst>
              <a:ext uri="{FF2B5EF4-FFF2-40B4-BE49-F238E27FC236}">
                <a16:creationId xmlns:a16="http://schemas.microsoft.com/office/drawing/2014/main" id="{F63A8B32-7E30-E38E-8B6E-9701B6688372}"/>
              </a:ext>
            </a:extLst>
          </p:cNvPr>
          <p:cNvSpPr txBox="1"/>
          <p:nvPr/>
        </p:nvSpPr>
        <p:spPr>
          <a:xfrm>
            <a:off x="7980832" y="6144575"/>
            <a:ext cx="3106058" cy="323165"/>
          </a:xfrm>
          <a:prstGeom prst="rect">
            <a:avLst/>
          </a:prstGeom>
          <a:solidFill>
            <a:schemeClr val="accent1"/>
          </a:solidFill>
        </p:spPr>
        <p:txBody>
          <a:bodyPr wrap="square">
            <a:spAutoFit/>
          </a:bodyPr>
          <a:lstStyle/>
          <a:p>
            <a:endParaRPr lang="sv-SE" sz="1500" dirty="0">
              <a:solidFill>
                <a:schemeClr val="bg1"/>
              </a:solidFill>
            </a:endParaRPr>
          </a:p>
        </p:txBody>
      </p:sp>
      <p:sp>
        <p:nvSpPr>
          <p:cNvPr id="5" name="textruta 4">
            <a:extLst>
              <a:ext uri="{FF2B5EF4-FFF2-40B4-BE49-F238E27FC236}">
                <a16:creationId xmlns:a16="http://schemas.microsoft.com/office/drawing/2014/main" id="{A8FDBDB8-BB60-B7CB-2FAC-545910D6AEB0}"/>
              </a:ext>
            </a:extLst>
          </p:cNvPr>
          <p:cNvSpPr txBox="1"/>
          <p:nvPr/>
        </p:nvSpPr>
        <p:spPr>
          <a:xfrm>
            <a:off x="3497942" y="5633718"/>
            <a:ext cx="7271658" cy="400110"/>
          </a:xfrm>
          <a:prstGeom prst="rect">
            <a:avLst/>
          </a:prstGeom>
          <a:solidFill>
            <a:schemeClr val="accent1"/>
          </a:solidFill>
        </p:spPr>
        <p:txBody>
          <a:bodyPr wrap="square">
            <a:spAutoFit/>
          </a:bodyPr>
          <a:lstStyle/>
          <a:p>
            <a:endParaRPr lang="sv-SE" sz="2000" dirty="0">
              <a:solidFill>
                <a:schemeClr val="bg1"/>
              </a:solidFill>
            </a:endParaRPr>
          </a:p>
        </p:txBody>
      </p:sp>
      <p:sp>
        <p:nvSpPr>
          <p:cNvPr id="6" name="Platshållare för bildnummer 5">
            <a:extLst>
              <a:ext uri="{FF2B5EF4-FFF2-40B4-BE49-F238E27FC236}">
                <a16:creationId xmlns:a16="http://schemas.microsoft.com/office/drawing/2014/main" id="{1CE6349D-DBFC-EBD0-5DAB-D644C1BA18E9}"/>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281383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0465929-E5A4-0B7A-EAAB-D87E6597B2F4}"/>
              </a:ext>
            </a:extLst>
          </p:cNvPr>
          <p:cNvSpPr>
            <a:spLocks noGrp="1"/>
          </p:cNvSpPr>
          <p:nvPr>
            <p:ph idx="1"/>
          </p:nvPr>
        </p:nvSpPr>
        <p:spPr>
          <a:xfrm>
            <a:off x="811733" y="1805142"/>
            <a:ext cx="9523556" cy="4476750"/>
          </a:xfrm>
        </p:spPr>
        <p:txBody>
          <a:bodyPr>
            <a:normAutofit/>
          </a:bodyPr>
          <a:lstStyle/>
          <a:p>
            <a:pPr>
              <a:lnSpc>
                <a:spcPct val="110000"/>
              </a:lnSpc>
              <a:spcAft>
                <a:spcPts val="600"/>
              </a:spcAft>
            </a:pPr>
            <a:endParaRPr lang="sv-SE" sz="1700" b="1" i="0" u="none" strike="noStrike" baseline="0" dirty="0"/>
          </a:p>
          <a:p>
            <a:pPr marL="285750" indent="-285750">
              <a:lnSpc>
                <a:spcPct val="110000"/>
              </a:lnSpc>
              <a:spcAft>
                <a:spcPts val="600"/>
              </a:spcAft>
              <a:buFont typeface="Arial" panose="020B0604020202020204" pitchFamily="34" charset="0"/>
              <a:buChar char="•"/>
            </a:pPr>
            <a:r>
              <a:rPr lang="sv-SE" sz="2000" b="0" i="0" u="none" strike="noStrike" baseline="0" dirty="0"/>
              <a:t>Öka det ekonomiska stödet till föreningsidrotten </a:t>
            </a:r>
          </a:p>
          <a:p>
            <a:pPr marL="285750" indent="-285750">
              <a:lnSpc>
                <a:spcPct val="110000"/>
              </a:lnSpc>
              <a:spcAft>
                <a:spcPts val="600"/>
              </a:spcAft>
              <a:buFont typeface="Arial" panose="020B0604020202020204" pitchFamily="34" charset="0"/>
              <a:buChar char="•"/>
            </a:pPr>
            <a:r>
              <a:rPr lang="sv-SE" sz="2000" b="0" i="0" u="none" strike="noStrike" baseline="0" dirty="0"/>
              <a:t>Öka det ekonomiska stödet till öppen fritidsverksamhet </a:t>
            </a:r>
          </a:p>
          <a:p>
            <a:pPr marL="285750" indent="-285750">
              <a:lnSpc>
                <a:spcPct val="110000"/>
              </a:lnSpc>
              <a:spcAft>
                <a:spcPts val="600"/>
              </a:spcAft>
              <a:buFont typeface="Arial" panose="020B0604020202020204" pitchFamily="34" charset="0"/>
              <a:buChar char="•"/>
            </a:pPr>
            <a:r>
              <a:rPr lang="sv-SE" sz="2000" dirty="0"/>
              <a:t>Gör </a:t>
            </a:r>
            <a:r>
              <a:rPr lang="sv-SE" sz="2000" b="0" i="0" u="none" strike="noStrike" baseline="0" dirty="0"/>
              <a:t> kulturskolan avgiftsfri för alla barn.</a:t>
            </a:r>
          </a:p>
          <a:p>
            <a:pPr marL="285750" indent="-285750">
              <a:lnSpc>
                <a:spcPct val="110000"/>
              </a:lnSpc>
              <a:spcAft>
                <a:spcPts val="600"/>
              </a:spcAft>
              <a:buFont typeface="Arial" panose="020B0604020202020204" pitchFamily="34" charset="0"/>
              <a:buChar char="•"/>
            </a:pPr>
            <a:endParaRPr lang="sv-SE" sz="2000" dirty="0"/>
          </a:p>
          <a:p>
            <a:pPr marL="285750" indent="-285750">
              <a:lnSpc>
                <a:spcPct val="110000"/>
              </a:lnSpc>
              <a:spcAft>
                <a:spcPts val="600"/>
              </a:spcAft>
              <a:buFont typeface="Arial" panose="020B0604020202020204" pitchFamily="34" charset="0"/>
              <a:buChar char="•"/>
            </a:pPr>
            <a:r>
              <a:rPr lang="sv-SE" sz="2000" b="0" i="0" u="none" strike="noStrike" baseline="0" dirty="0"/>
              <a:t>Förstärk samverkan mellan civilsamhälle och kommuner på öppna mötesplatser.</a:t>
            </a:r>
          </a:p>
          <a:p>
            <a:pPr>
              <a:lnSpc>
                <a:spcPct val="110000"/>
              </a:lnSpc>
              <a:spcAft>
                <a:spcPts val="600"/>
              </a:spcAft>
            </a:pPr>
            <a:endParaRPr lang="sv-SE" sz="2000" b="0" i="0" u="none" strike="noStrike" baseline="0" dirty="0"/>
          </a:p>
          <a:p>
            <a:pPr marL="285750" indent="-285750">
              <a:lnSpc>
                <a:spcPct val="110000"/>
              </a:lnSpc>
              <a:spcAft>
                <a:spcPts val="600"/>
              </a:spcAft>
              <a:buFont typeface="Arial" panose="020B0604020202020204" pitchFamily="34" charset="0"/>
              <a:buChar char="•"/>
            </a:pPr>
            <a:r>
              <a:rPr lang="sv-SE" sz="2000" b="0" i="0" u="none" strike="noStrike" baseline="0" dirty="0"/>
              <a:t>Gör kollektivtrafiken avgiftsfri för alla barn, även under lov, kvällar och helger.</a:t>
            </a:r>
            <a:endParaRPr lang="sv-SE" sz="2000" dirty="0"/>
          </a:p>
        </p:txBody>
      </p:sp>
      <p:sp>
        <p:nvSpPr>
          <p:cNvPr id="3" name="Rubrik 2">
            <a:extLst>
              <a:ext uri="{FF2B5EF4-FFF2-40B4-BE49-F238E27FC236}">
                <a16:creationId xmlns:a16="http://schemas.microsoft.com/office/drawing/2014/main" id="{2624E9E4-DA89-62F8-D4CF-2A0AB75F7378}"/>
              </a:ext>
            </a:extLst>
          </p:cNvPr>
          <p:cNvSpPr>
            <a:spLocks noGrp="1"/>
          </p:cNvSpPr>
          <p:nvPr>
            <p:ph type="title"/>
          </p:nvPr>
        </p:nvSpPr>
        <p:spPr>
          <a:xfrm>
            <a:off x="832104" y="640184"/>
            <a:ext cx="9528048" cy="905256"/>
          </a:xfrm>
        </p:spPr>
        <p:txBody>
          <a:bodyPr anchor="ctr">
            <a:normAutofit/>
          </a:bodyPr>
          <a:lstStyle/>
          <a:p>
            <a:r>
              <a:rPr lang="sv-SE" dirty="0"/>
              <a:t>Rekommendationer meningsfull fritid </a:t>
            </a:r>
          </a:p>
        </p:txBody>
      </p:sp>
      <p:sp>
        <p:nvSpPr>
          <p:cNvPr id="5" name="Platshållare för sidfot 4">
            <a:extLst>
              <a:ext uri="{FF2B5EF4-FFF2-40B4-BE49-F238E27FC236}">
                <a16:creationId xmlns:a16="http://schemas.microsoft.com/office/drawing/2014/main" id="{BA758EC0-18AC-F224-6062-8FD7EB1DD6A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AAD47AD6-BC8A-1E71-9FCE-B2EF537F695A}"/>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10</a:t>
            </a:fld>
            <a:endParaRPr lang="en-UK" sz="600"/>
          </a:p>
        </p:txBody>
      </p:sp>
    </p:spTree>
    <p:extLst>
      <p:ext uri="{BB962C8B-B14F-4D97-AF65-F5344CB8AC3E}">
        <p14:creationId xmlns:p14="http://schemas.microsoft.com/office/powerpoint/2010/main" val="377774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0465929-E5A4-0B7A-EAAB-D87E6597B2F4}"/>
              </a:ext>
            </a:extLst>
          </p:cNvPr>
          <p:cNvSpPr>
            <a:spLocks noGrp="1"/>
          </p:cNvSpPr>
          <p:nvPr>
            <p:ph idx="1"/>
          </p:nvPr>
        </p:nvSpPr>
        <p:spPr>
          <a:xfrm>
            <a:off x="811733" y="1805142"/>
            <a:ext cx="9523556" cy="4476750"/>
          </a:xfrm>
        </p:spPr>
        <p:txBody>
          <a:bodyPr>
            <a:normAutofit/>
          </a:bodyPr>
          <a:lstStyle/>
          <a:p>
            <a:pPr marL="285750" marR="0" indent="-285750">
              <a:lnSpc>
                <a:spcPct val="110000"/>
              </a:lnSpc>
              <a:spcBef>
                <a:spcPts val="0"/>
              </a:spcBef>
              <a:spcAft>
                <a:spcPts val="600"/>
              </a:spcAft>
              <a:buFont typeface="Arial" panose="020B0604020202020204" pitchFamily="34" charset="0"/>
              <a:buChar char="•"/>
            </a:pPr>
            <a:r>
              <a:rPr lang="sv-SE" sz="1700" dirty="0">
                <a:effectLst/>
              </a:rPr>
              <a:t>Stärk den ekonomiska familjepolitiken genom höjning och indexering av barnbidrag, bostadsbidrag och bostadstillägg.</a:t>
            </a:r>
          </a:p>
          <a:p>
            <a:pPr marL="285750" marR="0" indent="-285750">
              <a:lnSpc>
                <a:spcPct val="110000"/>
              </a:lnSpc>
              <a:spcBef>
                <a:spcPts val="0"/>
              </a:spcBef>
              <a:spcAft>
                <a:spcPts val="600"/>
              </a:spcAft>
              <a:buFont typeface="Arial" panose="020B0604020202020204" pitchFamily="34" charset="0"/>
              <a:buChar char="•"/>
            </a:pPr>
            <a:r>
              <a:rPr lang="sv-SE" sz="1700" dirty="0">
                <a:effectLst/>
              </a:rPr>
              <a:t>Säkerställ även att de barnfamiljer som i dag får försörjningsstöd eller förbehållsbelopp får en höjning motsvarande tillägget och höjningen till bostadsbidraget/ barnbidraget.</a:t>
            </a:r>
          </a:p>
          <a:p>
            <a:pPr marL="285750" marR="0" indent="-285750">
              <a:lnSpc>
                <a:spcPct val="110000"/>
              </a:lnSpc>
              <a:spcBef>
                <a:spcPts val="0"/>
              </a:spcBef>
              <a:spcAft>
                <a:spcPts val="600"/>
              </a:spcAft>
              <a:buFont typeface="Arial" panose="020B0604020202020204" pitchFamily="34" charset="0"/>
              <a:buChar char="•"/>
            </a:pPr>
            <a:r>
              <a:rPr lang="sv-SE" sz="1700" dirty="0">
                <a:effectLst/>
              </a:rPr>
              <a:t>Utred hur en definition av en miniminivå av “skälig levnadsstandard” utifrån ett barnrättsperspektiv kan se ut så att barnets rätt till skälig levnadsstandard enligt barnkonventionen och Socialtjänstlagen kan efterlevas.</a:t>
            </a:r>
          </a:p>
          <a:p>
            <a:pPr marL="285750" marR="0" indent="-285750">
              <a:lnSpc>
                <a:spcPct val="110000"/>
              </a:lnSpc>
              <a:spcBef>
                <a:spcPts val="0"/>
              </a:spcBef>
              <a:spcAft>
                <a:spcPts val="600"/>
              </a:spcAft>
              <a:buFont typeface="Arial" panose="020B0604020202020204" pitchFamily="34" charset="0"/>
              <a:buChar char="•"/>
            </a:pPr>
            <a:r>
              <a:rPr lang="sv-SE" sz="1700" dirty="0">
                <a:effectLst/>
              </a:rPr>
              <a:t> Öka de ekonomiska resurserna till kommuner och regioner för att säkerställa att alla barn har tillgång till välfärdens alla delar och till sina fullständiga rättigheter.</a:t>
            </a:r>
          </a:p>
          <a:p>
            <a:pPr marL="285750" marR="0" indent="-285750">
              <a:lnSpc>
                <a:spcPct val="110000"/>
              </a:lnSpc>
              <a:spcBef>
                <a:spcPts val="0"/>
              </a:spcBef>
              <a:spcAft>
                <a:spcPts val="600"/>
              </a:spcAft>
              <a:buFont typeface="Arial" panose="020B0604020202020204" pitchFamily="34" charset="0"/>
              <a:buChar char="•"/>
            </a:pPr>
            <a:r>
              <a:rPr lang="sv-SE" sz="1700" dirty="0">
                <a:effectLst/>
              </a:rPr>
              <a:t>Vidta åtgärder för att säkerställa tillgång till bostäder med rimliga hyror för barnfamiljer, och tillgodose alla barns rätt till ett tryggt hem genom åtgärder som förhindrar vräkning av barnfamiljer.</a:t>
            </a:r>
          </a:p>
          <a:p>
            <a:pPr>
              <a:lnSpc>
                <a:spcPct val="110000"/>
              </a:lnSpc>
              <a:spcAft>
                <a:spcPts val="600"/>
              </a:spcAft>
            </a:pPr>
            <a:endParaRPr lang="sv-SE" sz="1700" dirty="0"/>
          </a:p>
        </p:txBody>
      </p:sp>
      <p:sp>
        <p:nvSpPr>
          <p:cNvPr id="3" name="Rubrik 2">
            <a:extLst>
              <a:ext uri="{FF2B5EF4-FFF2-40B4-BE49-F238E27FC236}">
                <a16:creationId xmlns:a16="http://schemas.microsoft.com/office/drawing/2014/main" id="{2624E9E4-DA89-62F8-D4CF-2A0AB75F7378}"/>
              </a:ext>
            </a:extLst>
          </p:cNvPr>
          <p:cNvSpPr>
            <a:spLocks noGrp="1"/>
          </p:cNvSpPr>
          <p:nvPr>
            <p:ph type="title"/>
          </p:nvPr>
        </p:nvSpPr>
        <p:spPr>
          <a:xfrm>
            <a:off x="832104" y="640184"/>
            <a:ext cx="9528048" cy="905256"/>
          </a:xfrm>
        </p:spPr>
        <p:txBody>
          <a:bodyPr anchor="ctr">
            <a:normAutofit/>
          </a:bodyPr>
          <a:lstStyle/>
          <a:p>
            <a:r>
              <a:rPr lang="sv-SE" sz="2800"/>
              <a:t>Övergripande rekommendationer för att motverka ekonomisk utsatthet </a:t>
            </a:r>
          </a:p>
        </p:txBody>
      </p:sp>
      <p:sp>
        <p:nvSpPr>
          <p:cNvPr id="5" name="Platshållare för sidfot 4">
            <a:extLst>
              <a:ext uri="{FF2B5EF4-FFF2-40B4-BE49-F238E27FC236}">
                <a16:creationId xmlns:a16="http://schemas.microsoft.com/office/drawing/2014/main" id="{BA758EC0-18AC-F224-6062-8FD7EB1DD6A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AAD47AD6-BC8A-1E71-9FCE-B2EF537F695A}"/>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11</a:t>
            </a:fld>
            <a:endParaRPr lang="en-UK" sz="600"/>
          </a:p>
        </p:txBody>
      </p:sp>
    </p:spTree>
    <p:extLst>
      <p:ext uri="{BB962C8B-B14F-4D97-AF65-F5344CB8AC3E}">
        <p14:creationId xmlns:p14="http://schemas.microsoft.com/office/powerpoint/2010/main" val="4218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F946D95-6387-E835-7954-9D1C3BBD5F12}"/>
              </a:ext>
            </a:extLst>
          </p:cNvPr>
          <p:cNvSpPr>
            <a:spLocks noGrp="1"/>
          </p:cNvSpPr>
          <p:nvPr>
            <p:ph idx="1"/>
          </p:nvPr>
        </p:nvSpPr>
        <p:spPr/>
        <p:txBody>
          <a:bodyPr>
            <a:normAutofit/>
          </a:bodyPr>
          <a:lstStyle/>
          <a:p>
            <a:pPr marL="342900" indent="-342900">
              <a:buFont typeface="Arial" panose="020B0604020202020204" pitchFamily="34" charset="0"/>
              <a:buChar char="•"/>
            </a:pPr>
            <a:endParaRPr lang="sv-SE" dirty="0"/>
          </a:p>
          <a:p>
            <a:r>
              <a:rPr lang="sv-SE" dirty="0"/>
              <a:t>Påverkanssektionen har tagit fram metodstöd för påverkan: </a:t>
            </a:r>
          </a:p>
          <a:p>
            <a:r>
              <a:rPr lang="sv-SE" dirty="0"/>
              <a:t>- </a:t>
            </a:r>
            <a:r>
              <a:rPr lang="sv-SE" dirty="0" err="1"/>
              <a:t>Inbjudningmall</a:t>
            </a:r>
            <a:r>
              <a:rPr lang="sv-SE" dirty="0"/>
              <a:t> till rundabordssamtal politiker </a:t>
            </a:r>
          </a:p>
          <a:p>
            <a:endParaRPr lang="sv-SE" dirty="0">
              <a:hlinkClick r:id="rId2"/>
            </a:endParaRPr>
          </a:p>
          <a:p>
            <a:endParaRPr lang="sv-SE" dirty="0">
              <a:hlinkClick r:id="rId2"/>
            </a:endParaRPr>
          </a:p>
          <a:p>
            <a:r>
              <a:rPr lang="sv-SE" dirty="0">
                <a:hlinkClick r:id="rId2"/>
              </a:rPr>
              <a:t>Var med och påverka lokalt (raddabarnen.se)</a:t>
            </a:r>
            <a:endParaRPr lang="sv-SE" dirty="0"/>
          </a:p>
          <a:p>
            <a:endParaRPr lang="sv-SE" dirty="0"/>
          </a:p>
        </p:txBody>
      </p:sp>
      <p:sp>
        <p:nvSpPr>
          <p:cNvPr id="3" name="Rubrik 2">
            <a:extLst>
              <a:ext uri="{FF2B5EF4-FFF2-40B4-BE49-F238E27FC236}">
                <a16:creationId xmlns:a16="http://schemas.microsoft.com/office/drawing/2014/main" id="{296669C7-12AF-D084-4C3E-64F3D389A942}"/>
              </a:ext>
            </a:extLst>
          </p:cNvPr>
          <p:cNvSpPr>
            <a:spLocks noGrp="1"/>
          </p:cNvSpPr>
          <p:nvPr>
            <p:ph type="title"/>
          </p:nvPr>
        </p:nvSpPr>
        <p:spPr/>
        <p:txBody>
          <a:bodyPr/>
          <a:lstStyle/>
          <a:p>
            <a:r>
              <a:rPr lang="sv-SE" dirty="0"/>
              <a:t>Påverkan – Stärka barns rättigheter</a:t>
            </a:r>
          </a:p>
        </p:txBody>
      </p:sp>
      <p:sp>
        <p:nvSpPr>
          <p:cNvPr id="4" name="Platshållare för sidfot 3">
            <a:extLst>
              <a:ext uri="{FF2B5EF4-FFF2-40B4-BE49-F238E27FC236}">
                <a16:creationId xmlns:a16="http://schemas.microsoft.com/office/drawing/2014/main" id="{CD0F8370-7D03-3C54-C0D0-94D13E75306E}"/>
              </a:ext>
            </a:extLst>
          </p:cNvPr>
          <p:cNvSpPr>
            <a:spLocks noGrp="1"/>
          </p:cNvSpPr>
          <p:nvPr>
            <p:ph type="ftr" sz="quarter" idx="11"/>
          </p:nvPr>
        </p:nvSpPr>
        <p:spPr/>
        <p:txBody>
          <a:body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7DE564C2-3E6C-89D8-9C40-4827238FB416}"/>
              </a:ext>
            </a:extLst>
          </p:cNvPr>
          <p:cNvSpPr>
            <a:spLocks noGrp="1"/>
          </p:cNvSpPr>
          <p:nvPr>
            <p:ph type="sldNum" sz="quarter" idx="12"/>
          </p:nvPr>
        </p:nvSpPr>
        <p:spPr/>
        <p:txBody>
          <a:bodyPr/>
          <a:lstStyle/>
          <a:p>
            <a:fld id="{BF413B3B-BFB3-42E3-B409-FAAF558C2ACC}" type="slidenum">
              <a:rPr lang="en-UK" smtClean="0"/>
              <a:pPr/>
              <a:t>12</a:t>
            </a:fld>
            <a:endParaRPr lang="en-UK"/>
          </a:p>
        </p:txBody>
      </p:sp>
    </p:spTree>
    <p:extLst>
      <p:ext uri="{BB962C8B-B14F-4D97-AF65-F5344CB8AC3E}">
        <p14:creationId xmlns:p14="http://schemas.microsoft.com/office/powerpoint/2010/main" val="247126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5403185" y="1922188"/>
            <a:ext cx="6464559" cy="3681258"/>
          </a:xfrm>
        </p:spPr>
        <p:txBody>
          <a:bodyPr>
            <a:normAutofit lnSpcReduction="10000"/>
          </a:bodyPr>
          <a:lstStyle/>
          <a:p>
            <a:r>
              <a:rPr lang="sv-SE" sz="2800" b="1" dirty="0"/>
              <a:t>Samira Abutaleb Rosenlundh, </a:t>
            </a:r>
            <a:br>
              <a:rPr lang="sv-SE" sz="2800" dirty="0"/>
            </a:br>
            <a:r>
              <a:rPr lang="sv-SE" sz="2800" dirty="0"/>
              <a:t>Projektledare/ </a:t>
            </a:r>
            <a:r>
              <a:rPr lang="sv-SE" sz="2600" dirty="0"/>
              <a:t>Rådgivare barn i socioekonomisk utsatthet </a:t>
            </a:r>
          </a:p>
          <a:p>
            <a:r>
              <a:rPr lang="sv-SE" sz="2600" dirty="0"/>
              <a:t>samira.abutaleb.rosenlundh@rb.se</a:t>
            </a:r>
          </a:p>
          <a:p>
            <a:endParaRPr lang="sv-SE" sz="2800" dirty="0"/>
          </a:p>
          <a:p>
            <a:r>
              <a:rPr lang="sv-SE" sz="2800" b="1" dirty="0"/>
              <a:t>Tove Kjellander,</a:t>
            </a:r>
          </a:p>
          <a:p>
            <a:r>
              <a:rPr lang="sv-SE" sz="2600" dirty="0"/>
              <a:t>Rådgivare barns delaktighet</a:t>
            </a:r>
          </a:p>
          <a:p>
            <a:r>
              <a:rPr lang="sv-SE" sz="2600" dirty="0"/>
              <a:t>tove.kjellander@rb.se </a:t>
            </a: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a:bodyPr>
          <a:lstStyle/>
          <a:p>
            <a:r>
              <a:rPr lang="sv-SE" dirty="0"/>
              <a:t>Rapport och kontakt: </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pic>
        <p:nvPicPr>
          <p:cNvPr id="2" name="Platshållare för innehåll 12" descr="En bild som visar mönster, Grafik, pixel, design&#10;&#10;Automatiskt genererad beskrivning">
            <a:extLst>
              <a:ext uri="{FF2B5EF4-FFF2-40B4-BE49-F238E27FC236}">
                <a16:creationId xmlns:a16="http://schemas.microsoft.com/office/drawing/2014/main" id="{BB5CA477-75D7-2025-EB31-A32BC22F9C1D}"/>
              </a:ext>
            </a:extLst>
          </p:cNvPr>
          <p:cNvPicPr>
            <a:picLocks noChangeAspect="1"/>
          </p:cNvPicPr>
          <p:nvPr/>
        </p:nvPicPr>
        <p:blipFill>
          <a:blip r:embed="rId3"/>
          <a:stretch/>
        </p:blipFill>
        <p:spPr>
          <a:xfrm>
            <a:off x="730275" y="1503444"/>
            <a:ext cx="4476750" cy="4476750"/>
          </a:xfrm>
          <a:prstGeom prst="rect">
            <a:avLst/>
          </a:prstGeom>
          <a:noFill/>
        </p:spPr>
      </p:pic>
      <p:sp>
        <p:nvSpPr>
          <p:cNvPr id="7" name="Platshållare för bildnummer 6">
            <a:extLst>
              <a:ext uri="{FF2B5EF4-FFF2-40B4-BE49-F238E27FC236}">
                <a16:creationId xmlns:a16="http://schemas.microsoft.com/office/drawing/2014/main" id="{5307514C-CB91-221C-9F8B-D6BFDEAD2A77}"/>
              </a:ext>
            </a:extLst>
          </p:cNvPr>
          <p:cNvSpPr>
            <a:spLocks noGrp="1"/>
          </p:cNvSpPr>
          <p:nvPr>
            <p:ph type="sldNum" sz="quarter" idx="12"/>
          </p:nvPr>
        </p:nvSpPr>
        <p:spPr/>
        <p:txBody>
          <a:bodyPr/>
          <a:lstStyle/>
          <a:p>
            <a:fld id="{BF413B3B-BFB3-42E3-B409-FAAF558C2ACC}" type="slidenum">
              <a:rPr lang="en-UK" smtClean="0"/>
              <a:pPr/>
              <a:t>13</a:t>
            </a:fld>
            <a:endParaRPr lang="en-UK"/>
          </a:p>
        </p:txBody>
      </p:sp>
    </p:spTree>
    <p:extLst>
      <p:ext uri="{BB962C8B-B14F-4D97-AF65-F5344CB8AC3E}">
        <p14:creationId xmlns:p14="http://schemas.microsoft.com/office/powerpoint/2010/main" val="122453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938" y="3937222"/>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a:solidFill>
                  <a:schemeClr val="bg1"/>
                </a:solidFill>
              </a:rPr>
              <a:t>TACK! </a:t>
            </a: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a:srcRect/>
          <a:stretch/>
        </p:blipFill>
        <p:spPr>
          <a:xfrm>
            <a:off x="4233851" y="1926773"/>
            <a:ext cx="3796835" cy="1169255"/>
          </a:xfrm>
          <a:prstGeom prst="rect">
            <a:avLst/>
          </a:prstGeom>
        </p:spPr>
      </p:pic>
      <p:sp>
        <p:nvSpPr>
          <p:cNvPr id="2" name="Platshållare för sidfot 1">
            <a:extLst>
              <a:ext uri="{FF2B5EF4-FFF2-40B4-BE49-F238E27FC236}">
                <a16:creationId xmlns:a16="http://schemas.microsoft.com/office/drawing/2014/main" id="{E5EA2D1B-5572-5583-BCB5-BEDED01A184B}"/>
              </a:ext>
            </a:extLst>
          </p:cNvPr>
          <p:cNvSpPr>
            <a:spLocks noGrp="1"/>
          </p:cNvSpPr>
          <p:nvPr>
            <p:ph type="ftr" sz="quarter" idx="11"/>
          </p:nvPr>
        </p:nvSpPr>
        <p:spPr/>
        <p:txBody>
          <a:bodyPr/>
          <a:lstStyle/>
          <a:p>
            <a:r>
              <a:rPr lang="sv-SE"/>
              <a:t>Varje dag gör vi världen lite bättre för barn.</a:t>
            </a:r>
            <a:endParaRPr lang="en-UK"/>
          </a:p>
        </p:txBody>
      </p:sp>
      <p:sp>
        <p:nvSpPr>
          <p:cNvPr id="3" name="Platshållare för bildnummer 2">
            <a:extLst>
              <a:ext uri="{FF2B5EF4-FFF2-40B4-BE49-F238E27FC236}">
                <a16:creationId xmlns:a16="http://schemas.microsoft.com/office/drawing/2014/main" id="{495A97F4-96C4-F3E7-28C8-9E16CAFD5746}"/>
              </a:ext>
            </a:extLst>
          </p:cNvPr>
          <p:cNvSpPr>
            <a:spLocks noGrp="1"/>
          </p:cNvSpPr>
          <p:nvPr>
            <p:ph type="sldNum" sz="quarter" idx="12"/>
          </p:nvPr>
        </p:nvSpPr>
        <p:spPr/>
        <p:txBody>
          <a:bodyPr/>
          <a:lstStyle/>
          <a:p>
            <a:fld id="{BF413B3B-BFB3-42E3-B409-FAAF558C2ACC}" type="slidenum">
              <a:rPr lang="en-UK" smtClean="0"/>
              <a:pPr/>
              <a:t>14</a:t>
            </a:fld>
            <a:endParaRPr lang="en-UK"/>
          </a:p>
        </p:txBody>
      </p:sp>
    </p:spTree>
    <p:extLst>
      <p:ext uri="{BB962C8B-B14F-4D97-AF65-F5344CB8AC3E}">
        <p14:creationId xmlns:p14="http://schemas.microsoft.com/office/powerpoint/2010/main" val="250835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473F-AD16-D5CE-9D88-9D301E30D0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F8BA37-D17E-C1F4-B0CB-33BCDC86D9B5}"/>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a:extLst>
              <a:ext uri="{FF2B5EF4-FFF2-40B4-BE49-F238E27FC236}">
                <a16:creationId xmlns:a16="http://schemas.microsoft.com/office/drawing/2014/main" id="{186D4F68-CF01-F4F6-8153-D5C78B143BA8}"/>
              </a:ext>
            </a:extLst>
          </p:cNvPr>
          <p:cNvPicPr>
            <a:picLocks noGrp="1" noChangeAspect="1"/>
          </p:cNvPicPr>
          <p:nvPr>
            <p:ph idx="1"/>
          </p:nvPr>
        </p:nvPicPr>
        <p:blipFill rotWithShape="1">
          <a:blip r:embed="rId3"/>
          <a:srcRect t="4" b="18931"/>
          <a:stretch/>
        </p:blipFill>
        <p:spPr>
          <a:xfrm>
            <a:off x="848673" y="-576886"/>
            <a:ext cx="10031898" cy="6294884"/>
          </a:xfrm>
          <a:prstGeom prst="rect">
            <a:avLst/>
          </a:prstGeom>
        </p:spPr>
      </p:pic>
      <p:sp>
        <p:nvSpPr>
          <p:cNvPr id="6" name="Title 5">
            <a:extLst>
              <a:ext uri="{FF2B5EF4-FFF2-40B4-BE49-F238E27FC236}">
                <a16:creationId xmlns:a16="http://schemas.microsoft.com/office/drawing/2014/main" id="{425ECA5F-0BB5-D447-BA40-7FC972EC8BE5}"/>
              </a:ext>
            </a:extLst>
          </p:cNvPr>
          <p:cNvSpPr>
            <a:spLocks noGrp="1"/>
          </p:cNvSpPr>
          <p:nvPr>
            <p:ph type="title"/>
          </p:nvPr>
        </p:nvSpPr>
        <p:spPr>
          <a:xfrm>
            <a:off x="813816" y="216380"/>
            <a:ext cx="9273159" cy="715503"/>
          </a:xfrm>
        </p:spPr>
        <p:txBody>
          <a:bodyPr>
            <a:normAutofit/>
          </a:bodyPr>
          <a:lstStyle/>
          <a:p>
            <a:endParaRPr lang="sv-SE" dirty="0"/>
          </a:p>
        </p:txBody>
      </p:sp>
      <p:sp>
        <p:nvSpPr>
          <p:cNvPr id="4" name="Platshållare för sidfot 3">
            <a:extLst>
              <a:ext uri="{FF2B5EF4-FFF2-40B4-BE49-F238E27FC236}">
                <a16:creationId xmlns:a16="http://schemas.microsoft.com/office/drawing/2014/main" id="{87C7C082-C722-2270-9873-E1DC863E2AC1}"/>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61AC2C3C-2CAE-34E0-2665-BF961D1EB5DF}"/>
              </a:ext>
            </a:extLst>
          </p:cNvPr>
          <p:cNvSpPr>
            <a:spLocks noGrp="1"/>
          </p:cNvSpPr>
          <p:nvPr>
            <p:ph type="sldNum" sz="quarter" idx="12"/>
          </p:nvPr>
        </p:nvSpPr>
        <p:spPr/>
        <p:txBody>
          <a:bodyPr/>
          <a:lstStyle/>
          <a:p>
            <a:fld id="{BF413B3B-BFB3-42E3-B409-FAAF558C2ACC}" type="slidenum">
              <a:rPr lang="en-UK" smtClean="0"/>
              <a:pPr/>
              <a:t>2</a:t>
            </a:fld>
            <a:endParaRPr lang="en-UK"/>
          </a:p>
        </p:txBody>
      </p:sp>
      <p:sp>
        <p:nvSpPr>
          <p:cNvPr id="10" name="textruta 9">
            <a:extLst>
              <a:ext uri="{FF2B5EF4-FFF2-40B4-BE49-F238E27FC236}">
                <a16:creationId xmlns:a16="http://schemas.microsoft.com/office/drawing/2014/main" id="{BA9400B9-CEB4-DA47-CAF6-59A6EA1F3090}"/>
              </a:ext>
            </a:extLst>
          </p:cNvPr>
          <p:cNvSpPr txBox="1"/>
          <p:nvPr/>
        </p:nvSpPr>
        <p:spPr>
          <a:xfrm>
            <a:off x="3671888" y="1914524"/>
            <a:ext cx="4943475" cy="2862322"/>
          </a:xfrm>
          <a:prstGeom prst="rect">
            <a:avLst/>
          </a:prstGeom>
          <a:solidFill>
            <a:schemeClr val="accent1"/>
          </a:solidFill>
        </p:spPr>
        <p:txBody>
          <a:bodyPr wrap="square" rtlCol="0">
            <a:spAutoFit/>
          </a:bodyPr>
          <a:lstStyle/>
          <a:p>
            <a:pPr algn="l"/>
            <a:r>
              <a:rPr lang="sv-SE" sz="3600" b="0" i="0" u="none" strike="noStrike" baseline="0" dirty="0">
                <a:solidFill>
                  <a:srgbClr val="FFFFFF"/>
                </a:solidFill>
                <a:latin typeface="Oswald-Medium"/>
              </a:rPr>
              <a:t>”Ibland på fritids åker man på utflykt. Så man</a:t>
            </a:r>
          </a:p>
          <a:p>
            <a:pPr algn="l"/>
            <a:r>
              <a:rPr lang="sv-SE" sz="3600" b="0" i="0" u="none" strike="noStrike" baseline="0" dirty="0">
                <a:solidFill>
                  <a:srgbClr val="FFFFFF"/>
                </a:solidFill>
                <a:latin typeface="Oswald-Medium"/>
              </a:rPr>
              <a:t>är </a:t>
            </a:r>
            <a:r>
              <a:rPr lang="sv-SE" sz="3600" b="0" i="0" u="none" strike="noStrike" baseline="0" dirty="0" err="1">
                <a:solidFill>
                  <a:srgbClr val="FFFFFF"/>
                </a:solidFill>
                <a:latin typeface="Oswald-Medium"/>
              </a:rPr>
              <a:t>missing</a:t>
            </a:r>
            <a:r>
              <a:rPr lang="sv-SE" sz="3600" b="0" i="0" u="none" strike="noStrike" baseline="0" dirty="0">
                <a:solidFill>
                  <a:srgbClr val="FFFFFF"/>
                </a:solidFill>
                <a:latin typeface="Oswald-Medium"/>
              </a:rPr>
              <a:t> </a:t>
            </a:r>
            <a:r>
              <a:rPr lang="sv-SE" sz="3600" b="0" i="0" u="none" strike="noStrike" baseline="0" dirty="0" err="1">
                <a:solidFill>
                  <a:srgbClr val="FFFFFF"/>
                </a:solidFill>
                <a:latin typeface="Oswald-Medium"/>
              </a:rPr>
              <a:t>out</a:t>
            </a:r>
            <a:r>
              <a:rPr lang="sv-SE" sz="3600" b="0" i="0" u="none" strike="noStrike" baseline="0" dirty="0">
                <a:solidFill>
                  <a:srgbClr val="FFFFFF"/>
                </a:solidFill>
                <a:latin typeface="Oswald-Medium"/>
              </a:rPr>
              <a:t>. Nästa dag pratar alla om det. </a:t>
            </a:r>
          </a:p>
          <a:p>
            <a:pPr algn="l"/>
            <a:r>
              <a:rPr lang="sv-SE" sz="3600" b="0" i="0" u="none" strike="noStrike" baseline="0" dirty="0">
                <a:solidFill>
                  <a:srgbClr val="FFFFFF"/>
                </a:solidFill>
                <a:latin typeface="Oswald-Medium"/>
              </a:rPr>
              <a:t>Det är jobbigt.”</a:t>
            </a:r>
            <a:endParaRPr lang="sv-SE" sz="3600" b="1" i="1" u="none" strike="noStrike" baseline="0" dirty="0">
              <a:solidFill>
                <a:schemeClr val="bg1"/>
              </a:solidFill>
              <a:latin typeface="Lato-Italic"/>
            </a:endParaRPr>
          </a:p>
        </p:txBody>
      </p:sp>
    </p:spTree>
    <p:extLst>
      <p:ext uri="{BB962C8B-B14F-4D97-AF65-F5344CB8AC3E}">
        <p14:creationId xmlns:p14="http://schemas.microsoft.com/office/powerpoint/2010/main" val="379926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811735" y="1805142"/>
            <a:ext cx="5063772" cy="4476750"/>
          </a:xfrm>
        </p:spPr>
        <p:txBody>
          <a:bodyPr>
            <a:normAutofit/>
          </a:bodyPr>
          <a:lstStyle/>
          <a:p>
            <a:r>
              <a:rPr lang="sv-SE" sz="3200" dirty="0"/>
              <a:t>”</a:t>
            </a:r>
            <a:r>
              <a:rPr lang="sv-SE" sz="3200" dirty="0" err="1"/>
              <a:t>Missing</a:t>
            </a:r>
            <a:r>
              <a:rPr lang="sv-SE" sz="3200" dirty="0"/>
              <a:t> </a:t>
            </a:r>
            <a:r>
              <a:rPr lang="sv-SE" sz="3200" dirty="0" err="1"/>
              <a:t>out</a:t>
            </a:r>
            <a:r>
              <a:rPr lang="sv-SE" sz="3200" dirty="0"/>
              <a:t>” är en ny fördjupningsrapport </a:t>
            </a:r>
            <a:r>
              <a:rPr lang="sv-SE" sz="2000" dirty="0"/>
              <a:t>(2024) </a:t>
            </a:r>
          </a:p>
          <a:p>
            <a:r>
              <a:rPr lang="sv-SE" sz="3200" dirty="0"/>
              <a:t>av Rädda Barnen som lyfter barn och ungas erfarenheter av ekonomiska svårigheter.</a:t>
            </a: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a:bodyPr>
          <a:lstStyle/>
          <a:p>
            <a:r>
              <a:rPr lang="sv-SE" dirty="0"/>
              <a:t>”</a:t>
            </a:r>
            <a:r>
              <a:rPr lang="sv-SE" dirty="0" err="1"/>
              <a:t>Missing</a:t>
            </a:r>
            <a:r>
              <a:rPr lang="sv-SE" dirty="0"/>
              <a:t> </a:t>
            </a:r>
            <a:r>
              <a:rPr lang="sv-SE" dirty="0" err="1"/>
              <a:t>out</a:t>
            </a:r>
            <a:r>
              <a:rPr lang="sv-SE" dirty="0"/>
              <a:t>”</a:t>
            </a:r>
            <a:endParaRPr lang="sv-SE" sz="3200" dirty="0"/>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pic>
        <p:nvPicPr>
          <p:cNvPr id="9" name="Bildobjekt 8">
            <a:extLst>
              <a:ext uri="{FF2B5EF4-FFF2-40B4-BE49-F238E27FC236}">
                <a16:creationId xmlns:a16="http://schemas.microsoft.com/office/drawing/2014/main" id="{A9C402F5-9A51-8CD0-BB23-69732F5A90B0}"/>
              </a:ext>
            </a:extLst>
          </p:cNvPr>
          <p:cNvPicPr>
            <a:picLocks noChangeAspect="1"/>
          </p:cNvPicPr>
          <p:nvPr/>
        </p:nvPicPr>
        <p:blipFill>
          <a:blip r:embed="rId3"/>
          <a:stretch>
            <a:fillRect/>
          </a:stretch>
        </p:blipFill>
        <p:spPr>
          <a:xfrm>
            <a:off x="6740823" y="292408"/>
            <a:ext cx="5063772" cy="6362366"/>
          </a:xfrm>
          <a:prstGeom prst="rect">
            <a:avLst/>
          </a:prstGeom>
        </p:spPr>
      </p:pic>
      <p:sp>
        <p:nvSpPr>
          <p:cNvPr id="2" name="Platshållare för bildnummer 1">
            <a:extLst>
              <a:ext uri="{FF2B5EF4-FFF2-40B4-BE49-F238E27FC236}">
                <a16:creationId xmlns:a16="http://schemas.microsoft.com/office/drawing/2014/main" id="{E8E5D0F1-448D-C334-06C1-B2BE2E58E081}"/>
              </a:ext>
            </a:extLst>
          </p:cNvPr>
          <p:cNvSpPr>
            <a:spLocks noGrp="1"/>
          </p:cNvSpPr>
          <p:nvPr>
            <p:ph type="sldNum" sz="quarter" idx="12"/>
          </p:nvPr>
        </p:nvSpPr>
        <p:spPr/>
        <p:txBody>
          <a:bodyPr/>
          <a:lstStyle/>
          <a:p>
            <a:fld id="{BF413B3B-BFB3-42E3-B409-FAAF558C2ACC}" type="slidenum">
              <a:rPr lang="en-UK" smtClean="0"/>
              <a:pPr/>
              <a:t>3</a:t>
            </a:fld>
            <a:endParaRPr lang="en-UK"/>
          </a:p>
        </p:txBody>
      </p:sp>
    </p:spTree>
    <p:extLst>
      <p:ext uri="{BB962C8B-B14F-4D97-AF65-F5344CB8AC3E}">
        <p14:creationId xmlns:p14="http://schemas.microsoft.com/office/powerpoint/2010/main" val="284779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6" descr="En bild som visar rita, illustration, konst, skiss&#10;&#10;Automatiskt genererad beskrivning">
            <a:hlinkClick r:id="rId3"/>
            <a:extLst>
              <a:ext uri="{FF2B5EF4-FFF2-40B4-BE49-F238E27FC236}">
                <a16:creationId xmlns:a16="http://schemas.microsoft.com/office/drawing/2014/main" id="{B50D55EC-4211-D054-8808-E5E0DAF510C4}"/>
              </a:ext>
            </a:extLst>
          </p:cNvPr>
          <p:cNvPicPr>
            <a:picLocks noGrp="1" noChangeAspect="1"/>
          </p:cNvPicPr>
          <p:nvPr/>
        </p:nvPicPr>
        <p:blipFill rotWithShape="1">
          <a:blip r:embed="rId4"/>
          <a:srcRect/>
          <a:stretch/>
        </p:blipFill>
        <p:spPr>
          <a:xfrm>
            <a:off x="20" y="10"/>
            <a:ext cx="12191980" cy="6857990"/>
          </a:xfrm>
          <a:prstGeom prst="rect">
            <a:avLst/>
          </a:prstGeom>
          <a:noFill/>
        </p:spPr>
      </p:pic>
    </p:spTree>
    <p:extLst>
      <p:ext uri="{BB962C8B-B14F-4D97-AF65-F5344CB8AC3E}">
        <p14:creationId xmlns:p14="http://schemas.microsoft.com/office/powerpoint/2010/main" val="311312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CC7E75C-7A75-CA44-B8E4-433190D63806}"/>
              </a:ext>
            </a:extLst>
          </p:cNvPr>
          <p:cNvSpPr>
            <a:spLocks noGrp="1"/>
          </p:cNvSpPr>
          <p:nvPr>
            <p:ph idx="1"/>
          </p:nvPr>
        </p:nvSpPr>
        <p:spPr>
          <a:xfrm>
            <a:off x="811733" y="1805142"/>
            <a:ext cx="5027967" cy="4476750"/>
          </a:xfrm>
        </p:spPr>
        <p:txBody>
          <a:bodyPr>
            <a:normAutofit fontScale="70000" lnSpcReduction="20000"/>
          </a:bodyPr>
          <a:lstStyle/>
          <a:p>
            <a:pPr marL="342900" indent="-342900">
              <a:buFont typeface="Arial" panose="020B0604020202020204" pitchFamily="34" charset="0"/>
              <a:buChar char="•"/>
            </a:pPr>
            <a:r>
              <a:rPr lang="sv-SE" dirty="0"/>
              <a:t>Rätt till delaktighet är rapportens utgångspunkt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Fem fokusgruppsintervjuer med totalt 77 barn och unga i ålder 10-19 år i fem olika bostadsområden i tre regioner. </a:t>
            </a:r>
          </a:p>
          <a:p>
            <a:endParaRPr lang="sv-SE" dirty="0"/>
          </a:p>
          <a:p>
            <a:pPr marL="342900" indent="-342900">
              <a:buFont typeface="Arial" panose="020B0604020202020204" pitchFamily="34" charset="0"/>
              <a:buChar char="•"/>
            </a:pPr>
            <a:r>
              <a:rPr lang="sv-SE" dirty="0">
                <a:latin typeface="Lato-Regular"/>
                <a:ea typeface="Times New Roman" panose="02020603050405020304" pitchFamily="18" charset="0"/>
                <a:cs typeface="Lato-Regular"/>
              </a:rPr>
              <a:t>Samtal med barn och unga i Rädda Barnens verksamheter </a:t>
            </a:r>
            <a:r>
              <a:rPr lang="sv-SE" sz="2400" dirty="0">
                <a:effectLst/>
                <a:latin typeface="Lato-Regular"/>
                <a:ea typeface="Times New Roman" panose="02020603050405020304" pitchFamily="18" charset="0"/>
                <a:cs typeface="Lato-Regular"/>
              </a:rPr>
              <a:t>i bostadsområden där </a:t>
            </a:r>
            <a:r>
              <a:rPr lang="sv-SE" dirty="0">
                <a:latin typeface="Lato-Regular"/>
                <a:ea typeface="Times New Roman" panose="02020603050405020304" pitchFamily="18" charset="0"/>
                <a:cs typeface="Lato-Regular"/>
              </a:rPr>
              <a:t>50-75 % lever med låg ekonomisk standard (SCB)  </a:t>
            </a:r>
            <a:r>
              <a:rPr lang="sv-SE" sz="2400" dirty="0">
                <a:effectLst/>
                <a:latin typeface="Lato-Regular"/>
                <a:ea typeface="Times New Roman" panose="02020603050405020304" pitchFamily="18" charset="0"/>
                <a:cs typeface="Lato-Regular"/>
              </a:rPr>
              <a:t>och det finns stora socioekonomiska utmaningar. </a:t>
            </a:r>
            <a:br>
              <a:rPr lang="sv-SE" sz="2400" dirty="0">
                <a:effectLst/>
                <a:latin typeface="Lato-Regular"/>
                <a:ea typeface="Times New Roman" panose="02020603050405020304" pitchFamily="18" charset="0"/>
                <a:cs typeface="Lato-Regular"/>
              </a:rPr>
            </a:br>
            <a:endParaRPr lang="sv-SE" sz="2400" dirty="0">
              <a:effectLst/>
              <a:latin typeface="Lato-Regular"/>
              <a:ea typeface="Times New Roman" panose="02020603050405020304" pitchFamily="18" charset="0"/>
              <a:cs typeface="Lato-Regular"/>
            </a:endParaRPr>
          </a:p>
          <a:p>
            <a:pPr marL="342900" indent="-342900">
              <a:buFont typeface="Arial" panose="020B0604020202020204" pitchFamily="34" charset="0"/>
              <a:buChar char="•"/>
            </a:pPr>
            <a:r>
              <a:rPr lang="sv-SE" sz="2400" dirty="0">
                <a:effectLst/>
                <a:latin typeface="Lato-Regular"/>
                <a:ea typeface="Times New Roman" panose="02020603050405020304" pitchFamily="18" charset="0"/>
                <a:cs typeface="Lato-Regular"/>
              </a:rPr>
              <a:t>Fyra ungdomar (16-17 år) </a:t>
            </a:r>
            <a:r>
              <a:rPr lang="sv-SE" dirty="0">
                <a:latin typeface="Lato-Regular"/>
                <a:ea typeface="Times New Roman" panose="02020603050405020304" pitchFamily="18" charset="0"/>
                <a:cs typeface="Lato-Regular"/>
              </a:rPr>
              <a:t>har varit rådgivare</a:t>
            </a:r>
            <a:r>
              <a:rPr lang="sv-SE" sz="2400" dirty="0">
                <a:effectLst/>
                <a:latin typeface="Lato-Regular"/>
                <a:ea typeface="Times New Roman" panose="02020603050405020304" pitchFamily="18" charset="0"/>
                <a:cs typeface="Lato-Regular"/>
              </a:rPr>
              <a:t> i projektet. </a:t>
            </a:r>
          </a:p>
          <a:p>
            <a:r>
              <a:rPr lang="sv-SE" dirty="0"/>
              <a:t> </a:t>
            </a:r>
          </a:p>
        </p:txBody>
      </p:sp>
      <p:sp>
        <p:nvSpPr>
          <p:cNvPr id="3" name="Rubrik 2">
            <a:extLst>
              <a:ext uri="{FF2B5EF4-FFF2-40B4-BE49-F238E27FC236}">
                <a16:creationId xmlns:a16="http://schemas.microsoft.com/office/drawing/2014/main" id="{C01464D1-7AD2-812A-7D96-90B7C4048229}"/>
              </a:ext>
            </a:extLst>
          </p:cNvPr>
          <p:cNvSpPr>
            <a:spLocks noGrp="1"/>
          </p:cNvSpPr>
          <p:nvPr>
            <p:ph type="title"/>
          </p:nvPr>
        </p:nvSpPr>
        <p:spPr/>
        <p:txBody>
          <a:bodyPr/>
          <a:lstStyle/>
          <a:p>
            <a:r>
              <a:rPr lang="sv-SE" dirty="0"/>
              <a:t>I samarbete med barn och unga </a:t>
            </a:r>
          </a:p>
        </p:txBody>
      </p:sp>
      <p:sp>
        <p:nvSpPr>
          <p:cNvPr id="5" name="Platshållare för sidfot 4">
            <a:extLst>
              <a:ext uri="{FF2B5EF4-FFF2-40B4-BE49-F238E27FC236}">
                <a16:creationId xmlns:a16="http://schemas.microsoft.com/office/drawing/2014/main" id="{CFEC45E5-B3CE-338B-5FF7-6788D6A8681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5B29544-76B2-C8E4-33AB-914602ABDBF8}"/>
              </a:ext>
            </a:extLst>
          </p:cNvPr>
          <p:cNvSpPr>
            <a:spLocks noGrp="1"/>
          </p:cNvSpPr>
          <p:nvPr>
            <p:ph type="sldNum" sz="quarter" idx="12"/>
          </p:nvPr>
        </p:nvSpPr>
        <p:spPr/>
        <p:txBody>
          <a:bodyPr/>
          <a:lstStyle/>
          <a:p>
            <a:fld id="{BF413B3B-BFB3-42E3-B409-FAAF558C2ACC}" type="slidenum">
              <a:rPr lang="en-UK" smtClean="0"/>
              <a:pPr/>
              <a:t>5</a:t>
            </a:fld>
            <a:endParaRPr lang="en-UK"/>
          </a:p>
        </p:txBody>
      </p:sp>
      <p:pic>
        <p:nvPicPr>
          <p:cNvPr id="8" name="Bildobjekt 7">
            <a:extLst>
              <a:ext uri="{FF2B5EF4-FFF2-40B4-BE49-F238E27FC236}">
                <a16:creationId xmlns:a16="http://schemas.microsoft.com/office/drawing/2014/main" id="{25196742-2B97-982E-5591-6C54ECBA12F3}"/>
              </a:ext>
            </a:extLst>
          </p:cNvPr>
          <p:cNvPicPr>
            <a:picLocks noChangeAspect="1"/>
          </p:cNvPicPr>
          <p:nvPr/>
        </p:nvPicPr>
        <p:blipFill>
          <a:blip r:embed="rId3"/>
          <a:stretch>
            <a:fillRect/>
          </a:stretch>
        </p:blipFill>
        <p:spPr>
          <a:xfrm>
            <a:off x="5839700" y="1805142"/>
            <a:ext cx="4550864" cy="3593793"/>
          </a:xfrm>
          <a:prstGeom prst="rect">
            <a:avLst/>
          </a:prstGeom>
        </p:spPr>
      </p:pic>
    </p:spTree>
    <p:extLst>
      <p:ext uri="{BB962C8B-B14F-4D97-AF65-F5344CB8AC3E}">
        <p14:creationId xmlns:p14="http://schemas.microsoft.com/office/powerpoint/2010/main" val="185624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D5BAB08-5225-D81C-EF65-9749B7F38433}"/>
              </a:ext>
            </a:extLst>
          </p:cNvPr>
          <p:cNvSpPr>
            <a:spLocks noGrp="1"/>
          </p:cNvSpPr>
          <p:nvPr>
            <p:ph idx="1"/>
          </p:nvPr>
        </p:nvSpPr>
        <p:spPr>
          <a:xfrm>
            <a:off x="670560" y="1545440"/>
            <a:ext cx="9936479" cy="4672376"/>
          </a:xfrm>
        </p:spPr>
        <p:txBody>
          <a:bodyPr>
            <a:normAutofit/>
          </a:bodyPr>
          <a:lstStyle/>
          <a:p>
            <a:pPr>
              <a:lnSpc>
                <a:spcPct val="110000"/>
              </a:lnSpc>
              <a:spcAft>
                <a:spcPts val="600"/>
              </a:spcAft>
            </a:pPr>
            <a:endParaRPr lang="sv-SE" sz="1500" dirty="0"/>
          </a:p>
          <a:p>
            <a:pPr marL="342900" lvl="0" indent="-342900">
              <a:lnSpc>
                <a:spcPct val="110000"/>
              </a:lnSpc>
              <a:spcAft>
                <a:spcPts val="600"/>
              </a:spcAft>
              <a:buFont typeface="Symbol" panose="05050102010706020507" pitchFamily="18" charset="2"/>
              <a:buChar char=""/>
            </a:pPr>
            <a:r>
              <a:rPr lang="sv-SE" sz="1500" dirty="0">
                <a:effectLst/>
              </a:rPr>
              <a:t>Barn och unga känner av föräldrarnas ekonomiska svårigheter och de uttrycker ett stort ansvarstagande i förhållande till familjens ekonomi.  </a:t>
            </a:r>
            <a:br>
              <a:rPr lang="sv-SE" sz="1500" dirty="0">
                <a:effectLst/>
              </a:rPr>
            </a:br>
            <a:endParaRPr lang="sv-SE" sz="1500" dirty="0">
              <a:effectLst/>
            </a:endParaRPr>
          </a:p>
          <a:p>
            <a:pPr marL="342900" lvl="0" indent="-342900">
              <a:lnSpc>
                <a:spcPct val="110000"/>
              </a:lnSpc>
              <a:spcAft>
                <a:spcPts val="600"/>
              </a:spcAft>
              <a:buFont typeface="Symbol" panose="05050102010706020507" pitchFamily="18" charset="2"/>
              <a:buChar char=""/>
            </a:pPr>
            <a:r>
              <a:rPr lang="sv-SE" sz="1500" dirty="0">
                <a:effectLst/>
              </a:rPr>
              <a:t>Ekonomiska svårigheter hindrar barn att delta i aktiviteter på fritiden såväl som i skolan. Det kan handla  om att behöva sjukskriva sig från klassresan, att inte kunna gå på fritidshem eller inte kunna delta i en organiserad fritidsaktivitet med kompisar. </a:t>
            </a:r>
            <a:br>
              <a:rPr lang="sv-SE" sz="1500" dirty="0">
                <a:effectLst/>
              </a:rPr>
            </a:br>
            <a:endParaRPr lang="sv-SE" sz="1500" dirty="0">
              <a:effectLst/>
            </a:endParaRPr>
          </a:p>
          <a:p>
            <a:pPr marL="342900" lvl="0" indent="-342900">
              <a:lnSpc>
                <a:spcPct val="110000"/>
              </a:lnSpc>
              <a:spcAft>
                <a:spcPts val="600"/>
              </a:spcAft>
              <a:buFont typeface="Symbol" panose="05050102010706020507" pitchFamily="18" charset="2"/>
              <a:buChar char=""/>
            </a:pPr>
            <a:r>
              <a:rPr lang="sv-SE" sz="1500" dirty="0">
                <a:effectLst/>
              </a:rPr>
              <a:t>Ekonomiska hinder i sociala sammanhang kan innebära såväl en oro för att bli socialt exkluderad. </a:t>
            </a:r>
            <a:r>
              <a:rPr lang="sv-SE" sz="1500" dirty="0"/>
              <a:t>D</a:t>
            </a:r>
            <a:r>
              <a:rPr lang="sv-SE" sz="1500" dirty="0">
                <a:effectLst/>
              </a:rPr>
              <a:t>et förekommer också känslor av skam och försök att dölja varför de inte kan delta och följa med jämnåriga på aktiviteter. </a:t>
            </a:r>
            <a:br>
              <a:rPr lang="sv-SE" sz="1500" dirty="0">
                <a:effectLst/>
              </a:rPr>
            </a:br>
            <a:endParaRPr lang="sv-SE" sz="1500" dirty="0">
              <a:effectLst/>
            </a:endParaRPr>
          </a:p>
          <a:p>
            <a:pPr marL="342900" lvl="0" indent="-342900">
              <a:lnSpc>
                <a:spcPct val="110000"/>
              </a:lnSpc>
              <a:spcAft>
                <a:spcPts val="600"/>
              </a:spcAft>
              <a:buFont typeface="Symbol" panose="05050102010706020507" pitchFamily="18" charset="2"/>
              <a:buChar char=""/>
            </a:pPr>
            <a:r>
              <a:rPr lang="sv-SE" sz="1500" dirty="0">
                <a:effectLst/>
              </a:rPr>
              <a:t>Barn hanterar och bemöter ekonomiska svårigheter på olika sätt. Barn uttrycker olika strategier såsom att stötta varandra i den närmsta kompiskretsen. </a:t>
            </a:r>
          </a:p>
          <a:p>
            <a:pPr lvl="0">
              <a:lnSpc>
                <a:spcPct val="110000"/>
              </a:lnSpc>
              <a:spcAft>
                <a:spcPts val="600"/>
              </a:spcAft>
            </a:pPr>
            <a:endParaRPr lang="sv-SE" sz="1500" b="0" i="0" u="none" strike="noStrike" baseline="0" dirty="0">
              <a:effectLst/>
            </a:endParaRPr>
          </a:p>
          <a:p>
            <a:pPr marL="342900" lvl="0" indent="-342900">
              <a:lnSpc>
                <a:spcPct val="110000"/>
              </a:lnSpc>
              <a:spcAft>
                <a:spcPts val="600"/>
              </a:spcAft>
              <a:buFont typeface="Symbol" panose="05050102010706020507" pitchFamily="18" charset="2"/>
              <a:buChar char=""/>
            </a:pPr>
            <a:r>
              <a:rPr lang="sv-SE" sz="1500" b="0" i="0" u="none" strike="noStrike" baseline="0" dirty="0"/>
              <a:t>I barnens dialoger i fokusgrupperna har de ojämlika levnadsvillkoren i samhället varit närvarande. </a:t>
            </a:r>
            <a:endParaRPr lang="sv-SE" sz="1500" dirty="0"/>
          </a:p>
          <a:p>
            <a:pPr>
              <a:lnSpc>
                <a:spcPct val="110000"/>
              </a:lnSpc>
              <a:spcAft>
                <a:spcPts val="600"/>
              </a:spcAft>
            </a:pPr>
            <a:endParaRPr lang="sv-SE" sz="1500" dirty="0"/>
          </a:p>
        </p:txBody>
      </p:sp>
      <p:sp>
        <p:nvSpPr>
          <p:cNvPr id="3" name="Rubrik 2">
            <a:extLst>
              <a:ext uri="{FF2B5EF4-FFF2-40B4-BE49-F238E27FC236}">
                <a16:creationId xmlns:a16="http://schemas.microsoft.com/office/drawing/2014/main" id="{86FEC83D-0AAD-033F-446B-40C16DB24E1C}"/>
              </a:ext>
            </a:extLst>
          </p:cNvPr>
          <p:cNvSpPr>
            <a:spLocks noGrp="1"/>
          </p:cNvSpPr>
          <p:nvPr>
            <p:ph type="title"/>
          </p:nvPr>
        </p:nvSpPr>
        <p:spPr>
          <a:xfrm>
            <a:off x="832104" y="640184"/>
            <a:ext cx="9528048" cy="905256"/>
          </a:xfrm>
        </p:spPr>
        <p:txBody>
          <a:bodyPr anchor="ctr">
            <a:normAutofit/>
          </a:bodyPr>
          <a:lstStyle/>
          <a:p>
            <a:r>
              <a:rPr lang="sv-SE" dirty="0"/>
              <a:t>Sammanfattning</a:t>
            </a:r>
          </a:p>
        </p:txBody>
      </p:sp>
      <p:sp>
        <p:nvSpPr>
          <p:cNvPr id="5" name="Platshållare för sidfot 4">
            <a:extLst>
              <a:ext uri="{FF2B5EF4-FFF2-40B4-BE49-F238E27FC236}">
                <a16:creationId xmlns:a16="http://schemas.microsoft.com/office/drawing/2014/main" id="{73185CA5-6499-DB29-4E20-ECF392AD4FC2}"/>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47B81AFD-0882-6254-3A89-EF17B41930C0}"/>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6</a:t>
            </a:fld>
            <a:endParaRPr lang="en-UK" sz="600"/>
          </a:p>
        </p:txBody>
      </p:sp>
      <p:sp>
        <p:nvSpPr>
          <p:cNvPr id="4" name="Platshållare för datum 3" hidden="1">
            <a:extLst>
              <a:ext uri="{FF2B5EF4-FFF2-40B4-BE49-F238E27FC236}">
                <a16:creationId xmlns:a16="http://schemas.microsoft.com/office/drawing/2014/main" id="{16F09550-60DC-0230-A107-13D8A51B5ADF}"/>
              </a:ext>
            </a:extLst>
          </p:cNvPr>
          <p:cNvSpPr>
            <a:spLocks noGrp="1"/>
          </p:cNvSpPr>
          <p:nvPr>
            <p:ph type="dt" sz="half" idx="10"/>
          </p:nvPr>
        </p:nvSpPr>
        <p:spPr/>
        <p:txBody>
          <a:bodyPr/>
          <a:lstStyle/>
          <a:p>
            <a:pPr>
              <a:spcAft>
                <a:spcPts val="600"/>
              </a:spcAft>
            </a:pPr>
            <a:fld id="{A5268652-B9AF-42B1-B9DF-84890D6B36DF}" type="datetime1">
              <a:rPr lang="sv-SE" smtClean="0"/>
              <a:pPr>
                <a:spcAft>
                  <a:spcPts val="600"/>
                </a:spcAft>
              </a:pPr>
              <a:t>2025-12-18</a:t>
            </a:fld>
            <a:endParaRPr lang="en-UK"/>
          </a:p>
        </p:txBody>
      </p:sp>
    </p:spTree>
    <p:extLst>
      <p:ext uri="{BB962C8B-B14F-4D97-AF65-F5344CB8AC3E}">
        <p14:creationId xmlns:p14="http://schemas.microsoft.com/office/powerpoint/2010/main" val="118435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66E9C-632B-3C88-2714-3737E8D453DA}"/>
            </a:ext>
          </a:extLst>
        </p:cNvPr>
        <p:cNvGrpSpPr/>
        <p:nvPr/>
      </p:nvGrpSpPr>
      <p:grpSpPr>
        <a:xfrm>
          <a:off x="0" y="0"/>
          <a:ext cx="0" cy="0"/>
          <a:chOff x="0" y="0"/>
          <a:chExt cx="0" cy="0"/>
        </a:xfrm>
      </p:grpSpPr>
      <p:pic>
        <p:nvPicPr>
          <p:cNvPr id="14" name="Bildobjekt 13" descr="En bild som visar rita, illustration, konst, skiss&#10;&#10;Automatiskt genererad beskrivning">
            <a:extLst>
              <a:ext uri="{FF2B5EF4-FFF2-40B4-BE49-F238E27FC236}">
                <a16:creationId xmlns:a16="http://schemas.microsoft.com/office/drawing/2014/main" id="{44ECC0CE-8224-3B99-F8EC-E769940D2C74}"/>
              </a:ext>
            </a:extLst>
          </p:cNvPr>
          <p:cNvPicPr>
            <a:picLocks noChangeAspect="1"/>
          </p:cNvPicPr>
          <p:nvPr/>
        </p:nvPicPr>
        <p:blipFill>
          <a:blip r:embed="rId3"/>
          <a:stretch>
            <a:fillRect/>
          </a:stretch>
        </p:blipFill>
        <p:spPr>
          <a:xfrm>
            <a:off x="5639" y="0"/>
            <a:ext cx="12180722" cy="6858000"/>
          </a:xfrm>
          <a:prstGeom prst="rect">
            <a:avLst/>
          </a:prstGeom>
        </p:spPr>
      </p:pic>
      <p:sp>
        <p:nvSpPr>
          <p:cNvPr id="2" name="Platshållare för sidfot 1">
            <a:extLst>
              <a:ext uri="{FF2B5EF4-FFF2-40B4-BE49-F238E27FC236}">
                <a16:creationId xmlns:a16="http://schemas.microsoft.com/office/drawing/2014/main" id="{F8B792F5-9AD8-48E8-ABCB-69D9400A2D08}"/>
              </a:ext>
            </a:extLst>
          </p:cNvPr>
          <p:cNvSpPr>
            <a:spLocks noGrp="1"/>
          </p:cNvSpPr>
          <p:nvPr>
            <p:ph type="ftr" sz="quarter" idx="11"/>
          </p:nvPr>
        </p:nvSpPr>
        <p:spPr/>
        <p:txBody>
          <a:bodyPr/>
          <a:lstStyle/>
          <a:p>
            <a:r>
              <a:rPr lang="sv-SE"/>
              <a:t>Varje dag gör vi världen lite bättre för barn.</a:t>
            </a:r>
            <a:endParaRPr lang="en-UK"/>
          </a:p>
        </p:txBody>
      </p:sp>
      <p:sp>
        <p:nvSpPr>
          <p:cNvPr id="3" name="Platshållare för bildnummer 2">
            <a:extLst>
              <a:ext uri="{FF2B5EF4-FFF2-40B4-BE49-F238E27FC236}">
                <a16:creationId xmlns:a16="http://schemas.microsoft.com/office/drawing/2014/main" id="{8A9AFF01-64CA-276A-F80F-B08A1D186DAF}"/>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124031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E850092-4F31-74AE-9007-00304291220C}"/>
              </a:ext>
            </a:extLst>
          </p:cNvPr>
          <p:cNvSpPr>
            <a:spLocks noGrp="1"/>
          </p:cNvSpPr>
          <p:nvPr>
            <p:ph idx="1"/>
          </p:nvPr>
        </p:nvSpPr>
        <p:spPr>
          <a:xfrm>
            <a:off x="811733" y="1627718"/>
            <a:ext cx="9523556" cy="4476750"/>
          </a:xfrm>
        </p:spPr>
        <p:txBody>
          <a:bodyPr>
            <a:normAutofit/>
          </a:bodyPr>
          <a:lstStyle/>
          <a:p>
            <a:r>
              <a:rPr lang="sv-SE" dirty="0"/>
              <a:t>Det finns </a:t>
            </a:r>
            <a:r>
              <a:rPr lang="sv-SE" b="0" i="0" dirty="0">
                <a:solidFill>
                  <a:srgbClr val="222221"/>
                </a:solidFill>
                <a:effectLst/>
                <a:highlight>
                  <a:srgbClr val="FFFFFF"/>
                </a:highlight>
                <a:latin typeface="Lato" panose="020F0502020204030203" pitchFamily="34" charset="0"/>
              </a:rPr>
              <a:t>flera ekonomiska hinder som står i vägen för barns rättigheter, såsom barns rätt till en meningsfull fritid och kostnadsfri utbildning. </a:t>
            </a:r>
            <a:endParaRPr lang="sv-SE" dirty="0"/>
          </a:p>
          <a:p>
            <a:endParaRPr lang="sv-SE" dirty="0"/>
          </a:p>
          <a:p>
            <a:r>
              <a:rPr lang="sv-SE" dirty="0"/>
              <a:t>Enligt artikel fyra i Barnkonventionen ska staten </a:t>
            </a:r>
            <a:r>
              <a:rPr lang="sv-SE" i="1" dirty="0"/>
              <a:t>till fullo utnyttja sina tillgängliga resurser </a:t>
            </a:r>
            <a:r>
              <a:rPr lang="sv-SE" dirty="0"/>
              <a:t>för att säkerställa barns ekonomiska, sociala och kulturella rättigheter. Rädda Barnen anser inte att Sverige lever upp till detta.  </a:t>
            </a:r>
          </a:p>
          <a:p>
            <a:endParaRPr lang="sv-SE" dirty="0"/>
          </a:p>
        </p:txBody>
      </p:sp>
      <p:sp>
        <p:nvSpPr>
          <p:cNvPr id="3" name="Rubrik 2">
            <a:extLst>
              <a:ext uri="{FF2B5EF4-FFF2-40B4-BE49-F238E27FC236}">
                <a16:creationId xmlns:a16="http://schemas.microsoft.com/office/drawing/2014/main" id="{6307DA9C-FCBC-9B11-2A94-2AEDB3617486}"/>
              </a:ext>
            </a:extLst>
          </p:cNvPr>
          <p:cNvSpPr>
            <a:spLocks noGrp="1"/>
          </p:cNvSpPr>
          <p:nvPr>
            <p:ph type="title"/>
          </p:nvPr>
        </p:nvSpPr>
        <p:spPr/>
        <p:txBody>
          <a:bodyPr/>
          <a:lstStyle/>
          <a:p>
            <a:r>
              <a:rPr lang="sv-SE" dirty="0"/>
              <a:t>Slutsats </a:t>
            </a:r>
          </a:p>
        </p:txBody>
      </p:sp>
      <p:sp>
        <p:nvSpPr>
          <p:cNvPr id="5" name="Platshållare för sidfot 4">
            <a:extLst>
              <a:ext uri="{FF2B5EF4-FFF2-40B4-BE49-F238E27FC236}">
                <a16:creationId xmlns:a16="http://schemas.microsoft.com/office/drawing/2014/main" id="{93DA54E7-315D-6D18-05DD-41D0A5B9A25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1B91A6E6-175A-9523-DF6E-C368C784C454}"/>
              </a:ext>
            </a:extLst>
          </p:cNvPr>
          <p:cNvSpPr>
            <a:spLocks noGrp="1"/>
          </p:cNvSpPr>
          <p:nvPr>
            <p:ph type="sldNum" sz="quarter" idx="12"/>
          </p:nvPr>
        </p:nvSpPr>
        <p:spPr/>
        <p:txBody>
          <a:bodyPr/>
          <a:lstStyle/>
          <a:p>
            <a:fld id="{BF413B3B-BFB3-42E3-B409-FAAF558C2ACC}" type="slidenum">
              <a:rPr lang="en-UK" smtClean="0"/>
              <a:pPr/>
              <a:t>8</a:t>
            </a:fld>
            <a:endParaRPr lang="en-UK"/>
          </a:p>
        </p:txBody>
      </p:sp>
    </p:spTree>
    <p:extLst>
      <p:ext uri="{BB962C8B-B14F-4D97-AF65-F5344CB8AC3E}">
        <p14:creationId xmlns:p14="http://schemas.microsoft.com/office/powerpoint/2010/main" val="79374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3934C36-E272-2F57-5085-9AFCC4319B56}"/>
              </a:ext>
            </a:extLst>
          </p:cNvPr>
          <p:cNvSpPr>
            <a:spLocks noGrp="1"/>
          </p:cNvSpPr>
          <p:nvPr>
            <p:ph idx="1"/>
          </p:nvPr>
        </p:nvSpPr>
        <p:spPr>
          <a:xfrm>
            <a:off x="811733" y="1805142"/>
            <a:ext cx="9523556" cy="4476750"/>
          </a:xfrm>
        </p:spPr>
        <p:txBody>
          <a:bodyPr>
            <a:normAutofit/>
          </a:bodyPr>
          <a:lstStyle/>
          <a:p>
            <a:pPr>
              <a:lnSpc>
                <a:spcPct val="110000"/>
              </a:lnSpc>
              <a:spcAft>
                <a:spcPts val="600"/>
              </a:spcAft>
            </a:pPr>
            <a:r>
              <a:rPr lang="sv-SE" b="1" i="0" u="none" strike="noStrike" baseline="0" dirty="0"/>
              <a:t>Skola: </a:t>
            </a:r>
            <a:r>
              <a:rPr lang="sv-SE" dirty="0"/>
              <a:t>Fatta beslut om att s</a:t>
            </a:r>
            <a:r>
              <a:rPr lang="sv-SE" i="0" u="none" strike="noStrike" baseline="0" dirty="0"/>
              <a:t>kolan ska vara helt avgiftsfri. </a:t>
            </a:r>
          </a:p>
          <a:p>
            <a:pPr>
              <a:lnSpc>
                <a:spcPct val="110000"/>
              </a:lnSpc>
              <a:spcAft>
                <a:spcPts val="600"/>
              </a:spcAft>
            </a:pPr>
            <a:endParaRPr lang="sv-SE" b="1" dirty="0"/>
          </a:p>
          <a:p>
            <a:pPr>
              <a:lnSpc>
                <a:spcPct val="110000"/>
              </a:lnSpc>
              <a:spcAft>
                <a:spcPts val="600"/>
              </a:spcAft>
            </a:pPr>
            <a:r>
              <a:rPr lang="sv-SE" b="1" i="0" u="none" strike="noStrike" baseline="0" dirty="0"/>
              <a:t>Fritidshem: </a:t>
            </a:r>
            <a:r>
              <a:rPr lang="sv-SE" b="0" i="0" u="none" strike="noStrike" baseline="0" dirty="0"/>
              <a:t>Att alla 6–9-åringar ska ha rätt till avgiftsfritt allmänt fritidshem. Utveckla öppen fritidsverksamhet för 10–12-åringar.  </a:t>
            </a:r>
          </a:p>
          <a:p>
            <a:pPr>
              <a:lnSpc>
                <a:spcPct val="110000"/>
              </a:lnSpc>
              <a:spcAft>
                <a:spcPts val="600"/>
              </a:spcAft>
            </a:pPr>
            <a:endParaRPr lang="sv-SE" b="1" i="0" u="none" strike="noStrike" baseline="0" dirty="0"/>
          </a:p>
          <a:p>
            <a:pPr>
              <a:lnSpc>
                <a:spcPct val="110000"/>
              </a:lnSpc>
              <a:spcAft>
                <a:spcPts val="600"/>
              </a:spcAft>
            </a:pPr>
            <a:endParaRPr lang="sv-SE" b="1" i="0" u="none" strike="noStrike" baseline="0" dirty="0"/>
          </a:p>
        </p:txBody>
      </p:sp>
      <p:sp>
        <p:nvSpPr>
          <p:cNvPr id="3" name="Rubrik 2">
            <a:extLst>
              <a:ext uri="{FF2B5EF4-FFF2-40B4-BE49-F238E27FC236}">
                <a16:creationId xmlns:a16="http://schemas.microsoft.com/office/drawing/2014/main" id="{57D5999F-00AF-EF14-A6EE-323DF8CB27B8}"/>
              </a:ext>
            </a:extLst>
          </p:cNvPr>
          <p:cNvSpPr>
            <a:spLocks noGrp="1"/>
          </p:cNvSpPr>
          <p:nvPr>
            <p:ph type="title"/>
          </p:nvPr>
        </p:nvSpPr>
        <p:spPr>
          <a:xfrm>
            <a:off x="832104" y="640184"/>
            <a:ext cx="9528048" cy="905256"/>
          </a:xfrm>
        </p:spPr>
        <p:txBody>
          <a:bodyPr anchor="ctr">
            <a:normAutofit/>
          </a:bodyPr>
          <a:lstStyle/>
          <a:p>
            <a:r>
              <a:rPr lang="sv-SE" dirty="0"/>
              <a:t>Rekommendationer</a:t>
            </a:r>
          </a:p>
        </p:txBody>
      </p:sp>
      <p:sp>
        <p:nvSpPr>
          <p:cNvPr id="5" name="Platshållare för sidfot 4">
            <a:extLst>
              <a:ext uri="{FF2B5EF4-FFF2-40B4-BE49-F238E27FC236}">
                <a16:creationId xmlns:a16="http://schemas.microsoft.com/office/drawing/2014/main" id="{C3F6F765-BEF4-7F2D-76D7-9468D74BE004}"/>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883CF4FE-C9FC-93CE-A40B-6B9848F45D3B}"/>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9</a:t>
            </a:fld>
            <a:endParaRPr lang="en-UK" sz="600"/>
          </a:p>
        </p:txBody>
      </p:sp>
    </p:spTree>
    <p:extLst>
      <p:ext uri="{BB962C8B-B14F-4D97-AF65-F5344CB8AC3E}">
        <p14:creationId xmlns:p14="http://schemas.microsoft.com/office/powerpoint/2010/main" val="1446274910"/>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3cb6231-b096-4e0d-9681-f9cc1140edf9">
      <UserInfo>
        <DisplayName>Sjögren, Jessica</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8D8D080FFBAB499C45B7043C8A6928" ma:contentTypeVersion="6" ma:contentTypeDescription="Create a new document." ma:contentTypeScope="" ma:versionID="0831f36fe54e186850c6db8d908762de">
  <xsd:schema xmlns:xsd="http://www.w3.org/2001/XMLSchema" xmlns:xs="http://www.w3.org/2001/XMLSchema" xmlns:p="http://schemas.microsoft.com/office/2006/metadata/properties" xmlns:ns2="5793cbb3-e275-4563-bdce-bd1a59c7efa9" xmlns:ns3="a3cb6231-b096-4e0d-9681-f9cc1140edf9" targetNamespace="http://schemas.microsoft.com/office/2006/metadata/properties" ma:root="true" ma:fieldsID="35b767d381b5be0d5dc24f67a5425ded" ns2:_="" ns3:_="">
    <xsd:import namespace="5793cbb3-e275-4563-bdce-bd1a59c7efa9"/>
    <xsd:import namespace="a3cb6231-b096-4e0d-9681-f9cc1140ed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3cbb3-e275-4563-bdce-bd1a59c7e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cb6231-b096-4e0d-9681-f9cc1140edf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00087-3BD2-44B1-A0B4-40D3B21AFA4C}">
  <ds:schemaRefs>
    <ds:schemaRef ds:uri="http://www.w3.org/XML/1998/namespace"/>
    <ds:schemaRef ds:uri="http://purl.org/dc/elements/1.1/"/>
    <ds:schemaRef ds:uri="http://schemas.microsoft.com/office/2006/documentManagement/types"/>
    <ds:schemaRef ds:uri="a3cb6231-b096-4e0d-9681-f9cc1140edf9"/>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5793cbb3-e275-4563-bdce-bd1a59c7efa9"/>
  </ds:schemaRefs>
</ds:datastoreItem>
</file>

<file path=customXml/itemProps2.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3.xml><?xml version="1.0" encoding="utf-8"?>
<ds:datastoreItem xmlns:ds="http://schemas.openxmlformats.org/officeDocument/2006/customXml" ds:itemID="{58A5F915-C5EA-4B2A-9504-9745A74A1B0B}">
  <ds:schemaRefs>
    <ds:schemaRef ds:uri="5793cbb3-e275-4563-bdce-bd1a59c7efa9"/>
    <ds:schemaRef ds:uri="a3cb6231-b096-4e0d-9681-f9cc1140e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3311</TotalTime>
  <Words>1853</Words>
  <Application>Microsoft Office PowerPoint</Application>
  <PresentationFormat>Bredbild</PresentationFormat>
  <Paragraphs>180</Paragraphs>
  <Slides>14</Slides>
  <Notes>12</Notes>
  <HiddenSlides>1</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14</vt:i4>
      </vt:variant>
    </vt:vector>
  </HeadingPairs>
  <TitlesOfParts>
    <vt:vector size="24" baseType="lpstr">
      <vt:lpstr>Aptos</vt:lpstr>
      <vt:lpstr>Arial</vt:lpstr>
      <vt:lpstr>Gill Sans Infant Std</vt:lpstr>
      <vt:lpstr>Lato</vt:lpstr>
      <vt:lpstr>Lato-Italic</vt:lpstr>
      <vt:lpstr>Lato-Regular</vt:lpstr>
      <vt:lpstr>Oswald Medium</vt:lpstr>
      <vt:lpstr>Oswald-Medium</vt:lpstr>
      <vt:lpstr>Symbol</vt:lpstr>
      <vt:lpstr>Save the Children Theme</vt:lpstr>
      <vt:lpstr>PowerPoint-presentation</vt:lpstr>
      <vt:lpstr>PowerPoint-presentation</vt:lpstr>
      <vt:lpstr>”Missing out”</vt:lpstr>
      <vt:lpstr>PowerPoint-presentation</vt:lpstr>
      <vt:lpstr>I samarbete med barn och unga </vt:lpstr>
      <vt:lpstr>Sammanfattning</vt:lpstr>
      <vt:lpstr>PowerPoint-presentation</vt:lpstr>
      <vt:lpstr>Slutsats </vt:lpstr>
      <vt:lpstr>Rekommendationer</vt:lpstr>
      <vt:lpstr>Rekommendationer meningsfull fritid </vt:lpstr>
      <vt:lpstr>Övergripande rekommendationer för att motverka ekonomisk utsatthet </vt:lpstr>
      <vt:lpstr>Påverkan – Stärka barns rättigheter</vt:lpstr>
      <vt:lpstr>Rapport och kontakt: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Hawkerr</dc:creator>
  <cp:lastModifiedBy>Abutaleb Rosenlundh, Samira</cp:lastModifiedBy>
  <cp:revision>3</cp:revision>
  <dcterms:created xsi:type="dcterms:W3CDTF">2022-01-27T17:42:27Z</dcterms:created>
  <dcterms:modified xsi:type="dcterms:W3CDTF">2025-12-18T11:37:45Z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 Sweden Topic">
    <vt:lpwstr/>
  </property>
  <property fmtid="{D5CDD505-2E9C-101B-9397-08002B2CF9AE}" pid="3" name="MediaServiceImageTags">
    <vt:lpwstr/>
  </property>
  <property fmtid="{D5CDD505-2E9C-101B-9397-08002B2CF9AE}" pid="4" name="SC Sweden Location">
    <vt:lpwstr/>
  </property>
  <property fmtid="{D5CDD505-2E9C-101B-9397-08002B2CF9AE}" pid="5" name="SC Sweden Department">
    <vt:lpwstr>13;#Kommunikation och Insamling|023f9a7e-10da-44a3-9392-561a92d387a7</vt:lpwstr>
  </property>
  <property fmtid="{D5CDD505-2E9C-101B-9397-08002B2CF9AE}" pid="6" name="lcf76f155ced4ddcb4097134ff3c332f">
    <vt:lpwstr/>
  </property>
  <property fmtid="{D5CDD505-2E9C-101B-9397-08002B2CF9AE}" pid="7" name="Document type">
    <vt:lpwstr>14;#Mallar|a504c005-2948-42bb-8c75-558869c92acb</vt:lpwstr>
  </property>
  <property fmtid="{D5CDD505-2E9C-101B-9397-08002B2CF9AE}" pid="8" name="SharedWithUsers">
    <vt:lpwstr>469;#Grenstedt, Elisabet</vt:lpwstr>
  </property>
  <property fmtid="{D5CDD505-2E9C-101B-9397-08002B2CF9AE}" pid="9" name="ContentTypeId">
    <vt:lpwstr>0x0101007C8D8D080FFBAB499C45B7043C8A6928</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y fmtid="{D5CDD505-2E9C-101B-9397-08002B2CF9AE}" pid="16" name="MSIP_Label_2e854f70-4232-46bb-b8e9-a5c13f072cc1_Enabled">
    <vt:lpwstr>true</vt:lpwstr>
  </property>
  <property fmtid="{D5CDD505-2E9C-101B-9397-08002B2CF9AE}" pid="17" name="MSIP_Label_2e854f70-4232-46bb-b8e9-a5c13f072cc1_SetDate">
    <vt:lpwstr>2025-12-18T11:37:18Z</vt:lpwstr>
  </property>
  <property fmtid="{D5CDD505-2E9C-101B-9397-08002B2CF9AE}" pid="18" name="MSIP_Label_2e854f70-4232-46bb-b8e9-a5c13f072cc1_Method">
    <vt:lpwstr>Privileged</vt:lpwstr>
  </property>
  <property fmtid="{D5CDD505-2E9C-101B-9397-08002B2CF9AE}" pid="19" name="MSIP_Label_2e854f70-4232-46bb-b8e9-a5c13f072cc1_Name">
    <vt:lpwstr>Generell (general)</vt:lpwstr>
  </property>
  <property fmtid="{D5CDD505-2E9C-101B-9397-08002B2CF9AE}" pid="20" name="MSIP_Label_2e854f70-4232-46bb-b8e9-a5c13f072cc1_SiteId">
    <vt:lpwstr>37ef3d19-1651-4452-b761-dc2414bf0416</vt:lpwstr>
  </property>
  <property fmtid="{D5CDD505-2E9C-101B-9397-08002B2CF9AE}" pid="21" name="MSIP_Label_2e854f70-4232-46bb-b8e9-a5c13f072cc1_ActionId">
    <vt:lpwstr>53c9c8cd-08be-4224-84bb-68fde3ac9cc3</vt:lpwstr>
  </property>
  <property fmtid="{D5CDD505-2E9C-101B-9397-08002B2CF9AE}" pid="22" name="MSIP_Label_2e854f70-4232-46bb-b8e9-a5c13f072cc1_ContentBits">
    <vt:lpwstr>0</vt:lpwstr>
  </property>
  <property fmtid="{D5CDD505-2E9C-101B-9397-08002B2CF9AE}" pid="23" name="MSIP_Label_2e854f70-4232-46bb-b8e9-a5c13f072cc1_Tag">
    <vt:lpwstr>10, 0, 1, 1</vt:lpwstr>
  </property>
</Properties>
</file>