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31"/>
  </p:notesMasterIdLst>
  <p:handoutMasterIdLst>
    <p:handoutMasterId r:id="rId32"/>
  </p:handoutMasterIdLst>
  <p:sldIdLst>
    <p:sldId id="307" r:id="rId6"/>
    <p:sldId id="257" r:id="rId7"/>
    <p:sldId id="279" r:id="rId8"/>
    <p:sldId id="286" r:id="rId9"/>
    <p:sldId id="312" r:id="rId10"/>
    <p:sldId id="273" r:id="rId11"/>
    <p:sldId id="265" r:id="rId12"/>
    <p:sldId id="281" r:id="rId13"/>
    <p:sldId id="306" r:id="rId14"/>
    <p:sldId id="303" r:id="rId15"/>
    <p:sldId id="298" r:id="rId16"/>
    <p:sldId id="305" r:id="rId17"/>
    <p:sldId id="293" r:id="rId18"/>
    <p:sldId id="301" r:id="rId19"/>
    <p:sldId id="297" r:id="rId20"/>
    <p:sldId id="310" r:id="rId21"/>
    <p:sldId id="295" r:id="rId22"/>
    <p:sldId id="309" r:id="rId23"/>
    <p:sldId id="296" r:id="rId24"/>
    <p:sldId id="304" r:id="rId25"/>
    <p:sldId id="299" r:id="rId26"/>
    <p:sldId id="311" r:id="rId27"/>
    <p:sldId id="292" r:id="rId28"/>
    <p:sldId id="284" r:id="rId29"/>
    <p:sldId id="313" r:id="rId30"/>
  </p:sldIdLst>
  <p:sldSz cx="9144000" cy="6858000" type="screen4x3"/>
  <p:notesSz cx="6789738" cy="9929813"/>
  <p:defaultTextStyle>
    <a:defPPr>
      <a:defRPr lang="sv-S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F" lastIdx="1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45471" autoAdjust="0"/>
  </p:normalViewPr>
  <p:slideViewPr>
    <p:cSldViewPr>
      <p:cViewPr varScale="1">
        <p:scale>
          <a:sx n="49" d="100"/>
          <a:sy n="49" d="100"/>
        </p:scale>
        <p:origin x="1752"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2220"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5947" y="0"/>
            <a:ext cx="2942220" cy="498215"/>
          </a:xfrm>
          <a:prstGeom prst="rect">
            <a:avLst/>
          </a:prstGeom>
        </p:spPr>
        <p:txBody>
          <a:bodyPr vert="horz" lIns="91440" tIns="45720" rIns="91440" bIns="45720" rtlCol="0"/>
          <a:lstStyle>
            <a:lvl1pPr algn="r">
              <a:defRPr sz="1200"/>
            </a:lvl1pPr>
          </a:lstStyle>
          <a:p>
            <a:fld id="{8D40BD6A-4F9B-46F5-83EF-74C4AC811B4A}" type="datetimeFigureOut">
              <a:rPr lang="sv-SE" smtClean="0"/>
              <a:t>2015-05-20</a:t>
            </a:fld>
            <a:endParaRPr lang="sv-SE"/>
          </a:p>
        </p:txBody>
      </p:sp>
      <p:sp>
        <p:nvSpPr>
          <p:cNvPr id="4" name="Platshållare för sidfot 3"/>
          <p:cNvSpPr>
            <a:spLocks noGrp="1"/>
          </p:cNvSpPr>
          <p:nvPr>
            <p:ph type="ftr" sz="quarter" idx="2"/>
          </p:nvPr>
        </p:nvSpPr>
        <p:spPr>
          <a:xfrm>
            <a:off x="0" y="9431601"/>
            <a:ext cx="2942220"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5947" y="9431601"/>
            <a:ext cx="2942220" cy="498214"/>
          </a:xfrm>
          <a:prstGeom prst="rect">
            <a:avLst/>
          </a:prstGeom>
        </p:spPr>
        <p:txBody>
          <a:bodyPr vert="horz" lIns="91440" tIns="45720" rIns="91440" bIns="45720" rtlCol="0" anchor="b"/>
          <a:lstStyle>
            <a:lvl1pPr algn="r">
              <a:defRPr sz="1200"/>
            </a:lvl1pPr>
          </a:lstStyle>
          <a:p>
            <a:fld id="{0FC6C8BD-4768-420A-96B6-D7651556C027}" type="slidenum">
              <a:rPr lang="sv-SE" smtClean="0"/>
              <a:t>‹#›</a:t>
            </a:fld>
            <a:endParaRPr lang="sv-SE"/>
          </a:p>
        </p:txBody>
      </p:sp>
    </p:spTree>
    <p:extLst>
      <p:ext uri="{BB962C8B-B14F-4D97-AF65-F5344CB8AC3E}">
        <p14:creationId xmlns:p14="http://schemas.microsoft.com/office/powerpoint/2010/main" val="26848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a:p>
        </p:txBody>
      </p:sp>
      <p:sp>
        <p:nvSpPr>
          <p:cNvPr id="17411" name="Rectangle 3"/>
          <p:cNvSpPr>
            <a:spLocks noGrp="1" noChangeArrowheads="1"/>
          </p:cNvSpPr>
          <p:nvPr>
            <p:ph type="dt" idx="1"/>
          </p:nvPr>
        </p:nvSpPr>
        <p:spPr bwMode="auto">
          <a:xfrm>
            <a:off x="3845947" y="1"/>
            <a:ext cx="2942220"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a:p>
        </p:txBody>
      </p:sp>
      <p:sp>
        <p:nvSpPr>
          <p:cNvPr id="17412" name="Rectangle 4"/>
          <p:cNvSpPr>
            <a:spLocks noGrp="1" noRot="1" noChangeAspect="1" noChangeArrowheads="1" noTextEdit="1"/>
          </p:cNvSpPr>
          <p:nvPr>
            <p:ph type="sldImg" idx="2"/>
          </p:nvPr>
        </p:nvSpPr>
        <p:spPr bwMode="auto">
          <a:xfrm>
            <a:off x="912813" y="744538"/>
            <a:ext cx="4964112" cy="372427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78974" y="4716661"/>
            <a:ext cx="543179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7414" name="Rectangle 6"/>
          <p:cNvSpPr>
            <a:spLocks noGrp="1" noChangeArrowheads="1"/>
          </p:cNvSpPr>
          <p:nvPr>
            <p:ph type="ftr" sz="quarter" idx="4"/>
          </p:nvPr>
        </p:nvSpPr>
        <p:spPr bwMode="auto">
          <a:xfrm>
            <a:off x="0" y="9431600"/>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17415" name="Rectangle 7"/>
          <p:cNvSpPr>
            <a:spLocks noGrp="1" noChangeArrowheads="1"/>
          </p:cNvSpPr>
          <p:nvPr>
            <p:ph type="sldNum" sz="quarter" idx="5"/>
          </p:nvPr>
        </p:nvSpPr>
        <p:spPr bwMode="auto">
          <a:xfrm>
            <a:off x="3845947" y="9431600"/>
            <a:ext cx="2942220"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86F46560-1614-45C9-818B-E6EC581582C3}" type="slidenum">
              <a:rPr lang="sv-SE"/>
              <a:pPr/>
              <a:t>‹#›</a:t>
            </a:fld>
            <a:endParaRPr lang="sv-SE"/>
          </a:p>
        </p:txBody>
      </p:sp>
    </p:spTree>
    <p:extLst>
      <p:ext uri="{BB962C8B-B14F-4D97-AF65-F5344CB8AC3E}">
        <p14:creationId xmlns:p14="http://schemas.microsoft.com/office/powerpoint/2010/main" val="1024904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binternet.ohchr.org/_layouts/treatybodyexternal/Download.aspx?symbolno=CRC/C/SWE/CO/4%20ADVANCE%20UNEDITED%20VERSION&amp;Lang=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i="1" u="none" baseline="0" noProof="0" dirty="0" smtClean="0"/>
              <a:t>Förberedelser:</a:t>
            </a:r>
          </a:p>
          <a:p>
            <a:pPr marL="0" marR="0" indent="0" algn="l" defTabSz="914400" rtl="0" eaLnBrk="1" fontAlgn="base" latinLnBrk="0" hangingPunct="1">
              <a:lnSpc>
                <a:spcPct val="100000"/>
              </a:lnSpc>
              <a:spcBef>
                <a:spcPct val="30000"/>
              </a:spcBef>
              <a:spcAft>
                <a:spcPct val="0"/>
              </a:spcAft>
              <a:buClrTx/>
              <a:buSzTx/>
              <a:buFontTx/>
              <a:buNone/>
              <a:tabLst/>
              <a:defRPr/>
            </a:pPr>
            <a:r>
              <a:rPr lang="sv-SE" i="1" baseline="0" noProof="0" dirty="0" smtClean="0"/>
              <a:t>Förslagsvis håller ni denna presentation efter att ha genomfört 5 arbetsmöten, som finns beskrivna i verktygslådan. På så vis får ni en god inblick i hur arbetet med Barnkonventionen ser ut i er kommun/landsting och vilka aktörer som är viktiga att involvera. I er presentation, tänk på att referera till er lokala kunskap om läget för </a:t>
            </a:r>
            <a:r>
              <a:rPr lang="sv-SE" i="1" baseline="0" noProof="0" dirty="0" err="1" smtClean="0"/>
              <a:t>BK’s</a:t>
            </a:r>
            <a:r>
              <a:rPr lang="sv-SE" i="1" baseline="0" noProof="0" dirty="0" smtClean="0"/>
              <a:t> genomförande i kommunen/landstinget. Ta gärna hjälp av er verksamhetsutvecklare.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i="1"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i="1" baseline="0" noProof="0" dirty="0" smtClean="0"/>
              <a:t>Till varje bild i presentationen finns en rubrik som handlar om syftet med bilden. Den är ett stöd för er och inte punkter som ni behöver läsa upp. Under rubriken ”förslag på talarmanus” finns förslag på vad ni kan säga. Uppdatera gärna bildspelet utifrån er kunskap och den specifika situationen i er kommun/landsting.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i="1"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i="1" baseline="0" noProof="0" dirty="0" smtClean="0"/>
              <a:t>Presentationen är tänkt att kunna anpassas och hållas mellan ca 45-60 minuter. Presentationen är en första information med fokus på våra framgångsfaktorer och utifrån presentationens tidsram finns inte utrymme att öppna upp för längre diskussioner. Den sista bilden ger förslag på hur man kan arbeta vidare!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i="1"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b="1" i="1" u="none" baseline="0" noProof="0" dirty="0" smtClean="0"/>
              <a:t>Bra material att ta med:</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b="0" i="1" u="none" baseline="0" noProof="0" dirty="0" smtClean="0"/>
              <a:t>Broschyren ”Sänk blicken”</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b="0" i="1" u="none" baseline="0" noProof="0" dirty="0" smtClean="0"/>
              <a:t>Annat material utifrån behov, exempelvis: Barnkonventionen, FN’s rekommendationer, Rädda Barnens barncheck, Kort om Barnkonventionen, samt papper, pennor </a:t>
            </a:r>
            <a:r>
              <a:rPr lang="sv-SE" b="0" i="1" u="none" baseline="0" noProof="0" dirty="0" err="1" smtClean="0"/>
              <a:t>etc</a:t>
            </a:r>
            <a:endParaRPr lang="sv-SE" b="0" i="1" u="none"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v-SE" b="1" i="1" u="none" baseline="0"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r>
              <a:rPr lang="sv-SE" sz="1200" i="1" kern="1200" dirty="0" smtClean="0">
                <a:solidFill>
                  <a:schemeClr val="tx1"/>
                </a:solidFill>
                <a:effectLst/>
                <a:latin typeface="Arial" charset="0"/>
                <a:ea typeface="+mn-ea"/>
                <a:cs typeface="+mn-cs"/>
              </a:rPr>
              <a:t>Kort presentation av Rädda Barnen och vilka vi är.</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Rädda Barnen kämpar för barns rättigheter. Vi väcker opinion och stöder barn i utsatta situationer - i Sverige och i världen.</a:t>
            </a:r>
          </a:p>
          <a:p>
            <a:r>
              <a:rPr lang="sv-SE" sz="1200" kern="1200" dirty="0" smtClean="0">
                <a:solidFill>
                  <a:schemeClr val="tx1"/>
                </a:solidFill>
                <a:effectLst/>
                <a:latin typeface="Arial" charset="0"/>
                <a:ea typeface="+mn-ea"/>
                <a:cs typeface="+mn-cs"/>
              </a:rPr>
              <a:t>Under den här presentationen kommer vi att prata om hur ni på regional eller lokal nivå på olika sätt kan påverka förutsättningarna för att göra </a:t>
            </a:r>
          </a:p>
          <a:p>
            <a:r>
              <a:rPr lang="sv-SE" sz="1200" kern="1200" dirty="0" smtClean="0">
                <a:solidFill>
                  <a:schemeClr val="tx1"/>
                </a:solidFill>
                <a:effectLst/>
                <a:latin typeface="Arial" charset="0"/>
                <a:ea typeface="+mn-ea"/>
                <a:cs typeface="+mn-cs"/>
              </a:rPr>
              <a:t>verklighet av Barnkonventionen. I er kommun/landsting.</a:t>
            </a:r>
          </a:p>
          <a:p>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Vi har valt att kalla det här materialet ”Sänk Blicken”. Vårt budskap med detta är att för att höja vårt resultat så måste vi sänka blicken, se och involvera våra </a:t>
            </a:r>
          </a:p>
          <a:p>
            <a:r>
              <a:rPr lang="sv-SE" sz="1200" kern="1200" dirty="0" smtClean="0">
                <a:solidFill>
                  <a:schemeClr val="tx1"/>
                </a:solidFill>
                <a:effectLst/>
                <a:latin typeface="Arial" charset="0"/>
                <a:ea typeface="+mn-ea"/>
                <a:cs typeface="+mn-cs"/>
              </a:rPr>
              <a:t>barn och ungdomar.</a:t>
            </a:r>
          </a:p>
          <a:p>
            <a:endParaRPr lang="sv-SE" noProof="0" dirty="0" smtClean="0"/>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a:t>
            </a:fld>
            <a:endParaRPr lang="sv-SE"/>
          </a:p>
        </p:txBody>
      </p:sp>
    </p:spTree>
    <p:extLst>
      <p:ext uri="{BB962C8B-B14F-4D97-AF65-F5344CB8AC3E}">
        <p14:creationId xmlns:p14="http://schemas.microsoft.com/office/powerpoint/2010/main" val="295679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hur kommunen/landstinget arbetar med att långsiktigt planera för att Barnkonventionen ska införlivas i kommunens/landstingens alla led.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avseende planeringen i kommunen/landstinget. Se exempelvis frågorna ovan.</a:t>
            </a:r>
            <a:endParaRPr lang="sv-SE" sz="1200" i="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i="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Rädda Barnen ingår tillsammans med ett flertal andra organisationer i nätverket för Barnkonventionen. År 2013 gjorde nätverket en enkät med frågor som skickades ut till samtliga kommuner. Flera av frågorna handlade om aspekter utifrån FN’s allmänna åtgärder.</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Undersökningen bland landets kommunchefer visar att </a:t>
            </a:r>
            <a:r>
              <a:rPr lang="sv-SE" sz="1200" b="1" i="1" kern="1200" dirty="0" smtClean="0">
                <a:solidFill>
                  <a:schemeClr val="tx1"/>
                </a:solidFill>
                <a:effectLst/>
                <a:latin typeface="Arial" charset="0"/>
                <a:ea typeface="+mn-ea"/>
                <a:cs typeface="+mn-cs"/>
              </a:rPr>
              <a:t>49 procent av kommunerna saknar en strategi för att implementera barnkonventionen. </a:t>
            </a:r>
            <a:r>
              <a:rPr lang="sv-SE" sz="1200" b="0" i="0" kern="1200" dirty="0" smtClean="0">
                <a:solidFill>
                  <a:schemeClr val="tx1"/>
                </a:solidFill>
                <a:effectLst/>
                <a:latin typeface="Arial" charset="0"/>
                <a:ea typeface="+mn-ea"/>
                <a:cs typeface="+mn-cs"/>
              </a:rPr>
              <a:t>(Sammanlagt </a:t>
            </a:r>
            <a:r>
              <a:rPr lang="sv-SE" sz="1200" i="0" kern="1200" dirty="0" smtClean="0">
                <a:solidFill>
                  <a:schemeClr val="tx1"/>
                </a:solidFill>
                <a:effectLst/>
                <a:latin typeface="Arial" charset="0"/>
                <a:ea typeface="+mn-ea"/>
                <a:cs typeface="+mn-cs"/>
              </a:rPr>
              <a:t>45 procent av kommunerna uppger att de har en strategi och 6 procent av de som svarat vet inte om de har det)</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 </a:t>
            </a:r>
            <a:endParaRPr lang="sv-SE" sz="1200" b="0" i="0" u="none" strike="noStrike" kern="1200" baseline="0" dirty="0" smtClean="0">
              <a:solidFill>
                <a:schemeClr val="tx1"/>
              </a:solidFill>
              <a:latin typeface="Arial"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10</a:t>
            </a:fld>
            <a:endParaRPr lang="sv-SE"/>
          </a:p>
        </p:txBody>
      </p:sp>
    </p:spTree>
    <p:extLst>
      <p:ext uri="{BB962C8B-B14F-4D97-AF65-F5344CB8AC3E}">
        <p14:creationId xmlns:p14="http://schemas.microsoft.com/office/powerpoint/2010/main" val="202625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”utbilda och medvetandegör”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dvs:</a:t>
            </a: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 att barn ska ha kunskap</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om sina rättigheter, att föräldrar har kunskapen och förutsättningarna för att stötta sina barn och att de som jobbar med och för barn har den rätta kompetensen för uppdraget.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tips på några konkreta frågor som väcker tankar</a:t>
            </a:r>
            <a:r>
              <a:rPr lang="sv-SE" sz="1200" i="1" baseline="0" dirty="0" smtClean="0">
                <a:latin typeface="Arial" charset="0"/>
              </a:rPr>
              <a:t> att jobba vidare med.</a:t>
            </a:r>
            <a:endParaRPr lang="sv-SE" sz="1200" i="1" dirty="0" smtClean="0">
              <a:latin typeface="Arial" charset="0"/>
            </a:endParaRPr>
          </a:p>
          <a:p>
            <a:endParaRPr lang="sv-SE"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r>
              <a:rPr lang="sv-SE" sz="1200" kern="1200" dirty="0" smtClean="0">
                <a:solidFill>
                  <a:schemeClr val="tx1"/>
                </a:solidFill>
                <a:effectLst/>
                <a:latin typeface="Arial" charset="0"/>
                <a:ea typeface="+mn-ea"/>
                <a:cs typeface="+mn-cs"/>
              </a:rPr>
              <a:t>Det är staten som ansvarar för att alla, både barn och vuxna, ska ha kunskap om Barnkonventionen och hur den omsätts i praktiken. </a:t>
            </a:r>
          </a:p>
          <a:p>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Att barn har kunskaper om sina rättigheter är en grundläggande förutsättning för deras möjligheter att i praktiken kunna ta del av dem. Barn ska uppmuntras att aktivt utöva sina rättigheter och få vägledning när de gör det. </a:t>
            </a:r>
          </a:p>
          <a:p>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FN:s barnrättskommitté ställer krav på utbildning och kapacitetshöjande åtgärder för alla som är involverade i genomförandet av barnets rättigheter: politiker, förvaltning och de som arbetar med och för barn.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Att höja medvetenheten om barnets rättigheter ska ses som en process av samverkan och dialog, snarare än som informationsspridning. </a:t>
            </a:r>
            <a:endParaRPr lang="sv-SE"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Syftet ska vara att öka förståelsen för Barnkonventionen och alla dess bestämmelser samt hur dessa ska tolkas i Sverige. Kunskapen blir levande först när den omsätts i beslutsfattande och genomförs i det dagliga arbetet. För att lyckas i det praktiska arbetet måste tid avsättas för dialog, reflektion och erfarenhetsutbyte.</a:t>
            </a:r>
            <a:r>
              <a:rPr lang="sv-SE" sz="1200" b="0" i="0" u="none" strike="noStrike" kern="1200" baseline="0" dirty="0" smtClean="0">
                <a:solidFill>
                  <a:schemeClr val="tx1"/>
                </a:solidFill>
                <a:latin typeface="Arial" charset="0"/>
                <a:ea typeface="+mn-ea"/>
                <a:cs typeface="+mn-cs"/>
              </a:rPr>
              <a:t> </a:t>
            </a:r>
            <a:r>
              <a:rPr lang="sv-SE" sz="1200" kern="1200" dirty="0" smtClean="0">
                <a:solidFill>
                  <a:schemeClr val="tx1"/>
                </a:solidFill>
                <a:effectLst/>
                <a:latin typeface="Arial" charset="0"/>
                <a:ea typeface="+mn-ea"/>
                <a:cs typeface="+mn-cs"/>
              </a:rPr>
              <a:t>Erfarenhetsutbytet ska ske inom och mellan kommunens/landstingets egna verksamheter, men det är viktigt att också ta del av andras erfarenheter och metodutveckling.</a:t>
            </a:r>
          </a:p>
          <a:p>
            <a:r>
              <a:rPr lang="sv-SE" sz="1200" kern="1200" dirty="0" smtClean="0">
                <a:solidFill>
                  <a:schemeClr val="tx1"/>
                </a:solidFill>
                <a:effectLst/>
                <a:latin typeface="Arial" charset="0"/>
                <a:ea typeface="+mn-ea"/>
                <a:cs typeface="+mn-cs"/>
              </a:rPr>
              <a:t> </a:t>
            </a:r>
          </a:p>
          <a:p>
            <a:endParaRPr lang="sv-SE" sz="1200" b="0" i="0" u="none" strike="noStrike" kern="1200" baseline="0" dirty="0" smtClean="0">
              <a:solidFill>
                <a:schemeClr val="tx1"/>
              </a:solidFill>
              <a:latin typeface="Arial" charset="0"/>
              <a:ea typeface="+mn-ea"/>
              <a:cs typeface="+mn-cs"/>
            </a:endParaRPr>
          </a:p>
          <a:p>
            <a:endParaRPr lang="sv-SE" i="1" dirty="0" smtClean="0"/>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11</a:t>
            </a:fld>
            <a:endParaRPr lang="sv-SE"/>
          </a:p>
        </p:txBody>
      </p:sp>
    </p:spTree>
    <p:extLst>
      <p:ext uri="{BB962C8B-B14F-4D97-AF65-F5344CB8AC3E}">
        <p14:creationId xmlns:p14="http://schemas.microsoft.com/office/powerpoint/2010/main" val="2459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om/hur kommunen/landstinget arbetar för att utbilda och medvetandegöra kommunens invånare om Barnkonventionen.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avseende utbildning, kompetenshöjande åtgärder och att medvetandegöra Barnkonventionen i kommunen/landstinget.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i="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baseline="0" dirty="0" smtClean="0">
                <a:solidFill>
                  <a:schemeClr val="tx1"/>
                </a:solidFill>
                <a:effectLst/>
                <a:latin typeface="Arial" charset="0"/>
                <a:ea typeface="+mn-ea"/>
                <a:cs typeface="+mn-cs"/>
              </a:rPr>
              <a:t>Frågorna ovan är exempel och de </a:t>
            </a:r>
            <a:r>
              <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rPr>
              <a:t>summerar väl vad denna framgångsfaktor handlar om. Dvs att barn ska ha kunskap</a:t>
            </a:r>
            <a:r>
              <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rPr>
              <a:t> om sina rättigheter, att föräldrar har kunskapen och förutsättningarna för att stötta sina barn och att de som jobbar med och för barn har den rätta kompetensen för uppdraget. </a:t>
            </a:r>
            <a:endPar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endParaRPr lang="sv-SE" sz="1200" i="0" kern="1200" dirty="0" smtClean="0">
              <a:solidFill>
                <a:schemeClr val="tx1"/>
              </a:solidFill>
              <a:effectLst/>
              <a:latin typeface="Arial" charset="0"/>
              <a:ea typeface="+mn-ea"/>
              <a:cs typeface="+mn-cs"/>
            </a:endParaRPr>
          </a:p>
          <a:p>
            <a:r>
              <a:rPr lang="sv-SE" sz="1200" i="0" kern="1200" dirty="0" smtClean="0">
                <a:solidFill>
                  <a:schemeClr val="tx1"/>
                </a:solidFill>
                <a:effectLst/>
                <a:latin typeface="Arial" charset="0"/>
                <a:ea typeface="+mn-ea"/>
                <a:cs typeface="+mn-cs"/>
              </a:rPr>
              <a:t>Att vuxna och särskilt yrkesutövande</a:t>
            </a:r>
            <a:r>
              <a:rPr lang="sv-SE" sz="1200" i="0" kern="1200" baseline="0" dirty="0" smtClean="0">
                <a:solidFill>
                  <a:schemeClr val="tx1"/>
                </a:solidFill>
                <a:effectLst/>
                <a:latin typeface="Arial" charset="0"/>
                <a:ea typeface="+mn-ea"/>
                <a:cs typeface="+mn-cs"/>
              </a:rPr>
              <a:t> som fattar beslut som rör barn är centralt för Barnkonventionens genomförande. </a:t>
            </a:r>
            <a:r>
              <a:rPr lang="sv-SE" sz="1200" i="0" kern="1200" dirty="0" smtClean="0">
                <a:solidFill>
                  <a:schemeClr val="tx1"/>
                </a:solidFill>
                <a:effectLst/>
                <a:latin typeface="Arial" charset="0"/>
                <a:ea typeface="+mn-ea"/>
                <a:cs typeface="+mn-cs"/>
              </a:rPr>
              <a:t>Rädda Barnen ingår tillsammans med ett flertal andra organisationer i nätverket för Barnkonventionen. År 2013 gjorde nätverket en enkät med frågor som skickades ut till samtliga kommuner. Flera av frågorna handlade om aspekter utifrån </a:t>
            </a:r>
            <a:r>
              <a:rPr lang="sv-SE" sz="1200" i="0" kern="1200" dirty="0" err="1" smtClean="0">
                <a:solidFill>
                  <a:schemeClr val="tx1"/>
                </a:solidFill>
                <a:effectLst/>
                <a:latin typeface="Arial" charset="0"/>
                <a:ea typeface="+mn-ea"/>
                <a:cs typeface="+mn-cs"/>
              </a:rPr>
              <a:t>FN’s</a:t>
            </a:r>
            <a:r>
              <a:rPr lang="sv-SE" sz="1200" i="0" kern="1200" dirty="0" smtClean="0">
                <a:solidFill>
                  <a:schemeClr val="tx1"/>
                </a:solidFill>
                <a:effectLst/>
                <a:latin typeface="Arial" charset="0"/>
                <a:ea typeface="+mn-ea"/>
                <a:cs typeface="+mn-cs"/>
              </a:rPr>
              <a:t> allmänna åtgärder. En av frågorna var: ”Känner du att du har tillräcklig kunskap om Barnkonventionen? Av 203 svarande kommuner så svarare 69,5% ja, 30,5% nej.  </a:t>
            </a:r>
          </a:p>
          <a:p>
            <a:endParaRPr lang="sv-SE" sz="1200" i="0" kern="1200" dirty="0" smtClean="0">
              <a:solidFill>
                <a:schemeClr val="tx1"/>
              </a:solidFill>
              <a:effectLst/>
              <a:latin typeface="Arial" charset="0"/>
              <a:ea typeface="+mn-ea"/>
              <a:cs typeface="+mn-cs"/>
            </a:endParaRPr>
          </a:p>
          <a:p>
            <a:r>
              <a:rPr lang="sv-SE" sz="1200" i="0" kern="1200" dirty="0" smtClean="0">
                <a:solidFill>
                  <a:schemeClr val="tx1"/>
                </a:solidFill>
                <a:effectLst/>
                <a:latin typeface="Arial" charset="0"/>
                <a:ea typeface="+mn-ea"/>
                <a:cs typeface="+mn-cs"/>
              </a:rPr>
              <a:t>Om</a:t>
            </a:r>
            <a:r>
              <a:rPr lang="sv-SE" sz="1200" i="0" kern="1200" baseline="0" dirty="0" smtClean="0">
                <a:solidFill>
                  <a:schemeClr val="tx1"/>
                </a:solidFill>
                <a:effectLst/>
                <a:latin typeface="Arial" charset="0"/>
                <a:ea typeface="+mn-ea"/>
                <a:cs typeface="+mn-cs"/>
              </a:rPr>
              <a:t> ni inte redan har gjort det kan det vara läge att inventera hur det ser ut med kunskapen i er kommun/landsting. Se inte enbart till enstaka utbildningsinsatser, utan även hur ni arbetar kontinuerligt för att upprätthålla kompetensen och hålla barnrättsfrågorna levande. Tänk in ledning och olika yrkesgrupper i er inventering. </a:t>
            </a:r>
            <a:endParaRPr lang="sv-SE" sz="1200" i="0" kern="1200" dirty="0" smtClean="0">
              <a:solidFill>
                <a:schemeClr val="tx1"/>
              </a:solidFill>
              <a:effectLst/>
              <a:latin typeface="Arial" charset="0"/>
              <a:ea typeface="+mn-ea"/>
              <a:cs typeface="+mn-cs"/>
            </a:endParaRPr>
          </a:p>
          <a:p>
            <a:endParaRPr lang="sv-SE" sz="1200" i="0" kern="1200" dirty="0" smtClean="0">
              <a:solidFill>
                <a:schemeClr val="tx1"/>
              </a:solidFill>
              <a:effectLst/>
              <a:latin typeface="Arial" charset="0"/>
              <a:ea typeface="+mn-ea"/>
              <a:cs typeface="+mn-cs"/>
            </a:endParaRPr>
          </a:p>
          <a:p>
            <a:r>
              <a:rPr lang="sv-SE" sz="1200" i="1" kern="1200" dirty="0" smtClean="0">
                <a:solidFill>
                  <a:schemeClr val="tx1"/>
                </a:solidFill>
                <a:effectLst/>
                <a:latin typeface="Arial" charset="0"/>
                <a:ea typeface="+mn-ea"/>
                <a:cs typeface="+mn-cs"/>
              </a:rPr>
              <a:t>(Om tid finns kan man även diskutera: vad tänker ni om de här siffrorna? Alt vad tror ni svaret skulle vara i er kommun? Är det tillräckligt? Vad behövs?)</a:t>
            </a:r>
            <a:endParaRPr lang="sv-SE" i="1"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12</a:t>
            </a:fld>
            <a:endParaRPr lang="sv-SE"/>
          </a:p>
        </p:txBody>
      </p:sp>
    </p:spTree>
    <p:extLst>
      <p:ext uri="{BB962C8B-B14F-4D97-AF65-F5344CB8AC3E}">
        <p14:creationId xmlns:p14="http://schemas.microsoft.com/office/powerpoint/2010/main" val="340598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”förstå barnens villkor”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att kommunen/landstinget måste upprätta system för hur de tillhandahåller aktuell kunskap om barnens uppväxtvillkor och hur de använder denna kunskap som stöd när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resurser fördelas i kommunen eller som stöd för att identifiera eventuellt missgynnade grupper av barn och ungdomar.</a:t>
            </a:r>
            <a:endParaRPr lang="sv-SE" sz="1200" i="1" dirty="0" smtClean="0">
              <a:latin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a:t>
            </a:r>
            <a:endParaRPr lang="sv-SE" sz="1200" i="1" dirty="0" smtClean="0">
              <a:latin typeface="Arial" charset="0"/>
            </a:endParaRPr>
          </a:p>
          <a:p>
            <a:endParaRPr lang="sv-SE" sz="1200" b="0" i="1" u="none" strike="noStrike" kern="1200" baseline="0" dirty="0" smtClean="0">
              <a:solidFill>
                <a:schemeClr val="tx1"/>
              </a:solidFill>
              <a:latin typeface="Arial" charset="0"/>
              <a:ea typeface="+mn-ea"/>
              <a:cs typeface="+mn-cs"/>
            </a:endParaRPr>
          </a:p>
          <a:p>
            <a:r>
              <a:rPr lang="sv-SE" sz="1200" b="1" i="0" u="none" strike="noStrike" kern="1200" baseline="0" dirty="0" smtClean="0">
                <a:solidFill>
                  <a:schemeClr val="tx1"/>
                </a:solidFill>
                <a:latin typeface="Arial" charset="0"/>
                <a:ea typeface="+mn-ea"/>
                <a:cs typeface="+mn-cs"/>
              </a:rPr>
              <a:t>Förslag på talarmanus:</a:t>
            </a:r>
          </a:p>
          <a:p>
            <a:r>
              <a:rPr lang="sv-SE" sz="1200" b="0" i="0" u="none" strike="noStrike" kern="1200" baseline="0" dirty="0" smtClean="0">
                <a:solidFill>
                  <a:schemeClr val="tx1"/>
                </a:solidFill>
                <a:latin typeface="Arial" charset="0"/>
                <a:ea typeface="+mn-ea"/>
                <a:cs typeface="+mn-cs"/>
              </a:rPr>
              <a:t>Du som arbetar med beslut som rör barns uppväxtvillkor behöver förutsättningar att göra jobbet så bra som möjligt. </a:t>
            </a:r>
          </a:p>
          <a:p>
            <a:r>
              <a:rPr lang="sv-SE" sz="1200" b="0" i="0" u="none" strike="noStrike" kern="1200" baseline="0" dirty="0" smtClean="0">
                <a:solidFill>
                  <a:schemeClr val="tx1"/>
                </a:solidFill>
                <a:latin typeface="Arial" charset="0"/>
                <a:ea typeface="+mn-ea"/>
                <a:cs typeface="+mn-cs"/>
              </a:rPr>
              <a:t>Att kontinuerligt samla in aktuell information om hur barn har det är viktigt. Men det krävs också att den används på rätt sätt. Med rätt kunskap och rätt indikatorer blir det enklare att uppfatta barns situation – och identifiera de barn som inte får sina rättigheter tillgodosedda. Kartläggningar för att förstå barnens villkor är en förutsättning för att skapa bra underlag och fatta rätt beslut. Det hjälper också er som organisation, inte bara för att identifiera brister, utan också för att utvärdera framsteg.</a:t>
            </a:r>
          </a:p>
          <a:p>
            <a:endParaRPr lang="sv-SE" sz="1200" b="0" i="0" u="none" strike="noStrike" kern="1200" baseline="0" dirty="0" smtClean="0">
              <a:solidFill>
                <a:schemeClr val="tx1"/>
              </a:solidFill>
              <a:latin typeface="Arial" charset="0"/>
              <a:ea typeface="+mn-ea"/>
              <a:cs typeface="+mn-cs"/>
            </a:endParaRPr>
          </a:p>
          <a:p>
            <a:endParaRPr lang="sv-SE" sz="1200" b="0" i="0" u="none" strike="noStrike" kern="1200" baseline="0" dirty="0" smtClean="0">
              <a:solidFill>
                <a:schemeClr val="tx1"/>
              </a:solidFill>
              <a:latin typeface="Arial"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13</a:t>
            </a:fld>
            <a:endParaRPr lang="sv-SE"/>
          </a:p>
        </p:txBody>
      </p:sp>
    </p:spTree>
    <p:extLst>
      <p:ext uri="{BB962C8B-B14F-4D97-AF65-F5344CB8AC3E}">
        <p14:creationId xmlns:p14="http://schemas.microsoft.com/office/powerpoint/2010/main" val="298009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om/hur kommunen/landstinget arbetar för att ha aktuell kunskap om barn och ungas uppväxtvillkor.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i avseende att förstå barnens villkor i kommunen/landstinget.</a:t>
            </a:r>
          </a:p>
          <a:p>
            <a:endParaRPr lang="sv-SE" sz="1200" i="1" kern="1200" dirty="0" smtClean="0">
              <a:solidFill>
                <a:schemeClr val="tx1"/>
              </a:solidFill>
              <a:effectLst/>
              <a:latin typeface="Arial" charset="0"/>
              <a:ea typeface="+mn-ea"/>
              <a:cs typeface="+mn-cs"/>
            </a:endParaRPr>
          </a:p>
          <a:p>
            <a:r>
              <a:rPr lang="sv-SE" sz="1200" i="1" kern="1200" dirty="0" smtClean="0">
                <a:solidFill>
                  <a:schemeClr val="tx1"/>
                </a:solidFill>
                <a:effectLst/>
                <a:latin typeface="Arial" charset="0"/>
                <a:ea typeface="+mn-ea"/>
                <a:cs typeface="+mn-cs"/>
              </a:rPr>
              <a:t>Lyft några exempel:</a:t>
            </a:r>
          </a:p>
          <a:p>
            <a:r>
              <a:rPr lang="sv-SE" sz="1200" kern="1200" dirty="0" smtClean="0">
                <a:solidFill>
                  <a:schemeClr val="tx1"/>
                </a:solidFill>
                <a:effectLst/>
                <a:latin typeface="Arial" charset="0"/>
                <a:ea typeface="+mn-ea"/>
                <a:cs typeface="+mn-cs"/>
              </a:rPr>
              <a:t>Ung röst är en undersökning som Rädda Barnen genomför i årskurs 6, 8 och 1 på gymnasiet där frågorna utgår ifrån den kritik som FN:s barnrättskommitté riktar till Sverige.</a:t>
            </a:r>
          </a:p>
          <a:p>
            <a:r>
              <a:rPr lang="sv-SE" sz="1200" kern="1200" dirty="0" smtClean="0">
                <a:solidFill>
                  <a:schemeClr val="tx1"/>
                </a:solidFill>
                <a:effectLst/>
                <a:latin typeface="Arial" charset="0"/>
                <a:ea typeface="+mn-ea"/>
                <a:cs typeface="+mn-cs"/>
              </a:rPr>
              <a:t>Myndigheten för Civilsamhälle- och ungdomsfrågor erbjuder årligen kommuner att genomföra LUPP, lokal uppföljning av ungdomspolitiken.</a:t>
            </a:r>
          </a:p>
          <a:p>
            <a:r>
              <a:rPr lang="sv-SE" sz="1200" kern="1200" dirty="0" smtClean="0">
                <a:solidFill>
                  <a:schemeClr val="tx1"/>
                </a:solidFill>
                <a:effectLst/>
                <a:latin typeface="Arial" charset="0"/>
                <a:ea typeface="+mn-ea"/>
                <a:cs typeface="+mn-cs"/>
              </a:rPr>
              <a:t>Flera kommuner/landsting gör kontinuerliga folkhälsoundersökningar. </a:t>
            </a:r>
          </a:p>
          <a:p>
            <a:endParaRPr lang="sv-SE" sz="1200" i="1" kern="1200" dirty="0" smtClean="0">
              <a:solidFill>
                <a:schemeClr val="tx1"/>
              </a:solidFill>
              <a:effectLst/>
              <a:latin typeface="Arial" charset="0"/>
              <a:ea typeface="+mn-ea"/>
              <a:cs typeface="+mn-cs"/>
            </a:endParaRPr>
          </a:p>
          <a:p>
            <a:r>
              <a:rPr lang="sv-SE" sz="1200" i="1" kern="1200" dirty="0" smtClean="0">
                <a:solidFill>
                  <a:schemeClr val="tx1"/>
                </a:solidFill>
                <a:effectLst/>
                <a:latin typeface="Arial" charset="0"/>
                <a:ea typeface="+mn-ea"/>
                <a:cs typeface="+mn-cs"/>
              </a:rPr>
              <a:t>Vilka metoder är aktuella i er kommun/landsting?</a:t>
            </a:r>
          </a:p>
          <a:p>
            <a:endParaRPr lang="sv-SE" baseline="0" dirty="0" smtClean="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14</a:t>
            </a:fld>
            <a:endParaRPr lang="sv-SE"/>
          </a:p>
        </p:txBody>
      </p:sp>
    </p:spTree>
    <p:extLst>
      <p:ext uri="{BB962C8B-B14F-4D97-AF65-F5344CB8AC3E}">
        <p14:creationId xmlns:p14="http://schemas.microsoft.com/office/powerpoint/2010/main" val="217396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”gör barn synliga i budgeten”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att göra arbetet med Barnkonventionens genomförande synligt i budget. Att medel för genomförandet måste avsättas och synas samt att arbetet med att göra barn synliga i budget även handlar om att,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utifrån framgångsfaktor ”förstå barns villkor” och arbetet med att ha aktuell kunskap om barns uppväxtvillkor fördela resurser för att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överbrygga skillnader i kommunens olika stadsdelar/områden/orter. Att veta hur barn har det, hjälper att sätt in rätt insatser/prioriteringar/resurser.</a:t>
            </a:r>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  </a:t>
            </a:r>
            <a:endParaRPr lang="sv-SE" i="1" dirty="0" smtClean="0"/>
          </a:p>
          <a:p>
            <a:endParaRPr lang="sv-SE" i="1" dirty="0" smtClean="0"/>
          </a:p>
          <a:p>
            <a:r>
              <a:rPr lang="sv-SE" b="1" i="0" dirty="0" smtClean="0"/>
              <a:t>Förslag</a:t>
            </a:r>
            <a:r>
              <a:rPr lang="sv-SE" b="1" i="0" baseline="0" dirty="0" smtClean="0"/>
              <a:t> på talarmanus:</a:t>
            </a:r>
          </a:p>
          <a:p>
            <a:r>
              <a:rPr lang="sv-SE" sz="1200" b="0" i="0" u="none" strike="noStrike" kern="1200" baseline="0" dirty="0" smtClean="0">
                <a:solidFill>
                  <a:schemeClr val="tx1"/>
                </a:solidFill>
                <a:latin typeface="Arial" charset="0"/>
                <a:ea typeface="+mn-ea"/>
                <a:cs typeface="+mn-cs"/>
              </a:rPr>
              <a:t>I Barnkonventionens artikel 4 står det:</a:t>
            </a:r>
          </a:p>
          <a:p>
            <a:r>
              <a:rPr lang="sv-SE" sz="1200" b="0" i="0" u="none" strike="noStrike" kern="1200" baseline="0" dirty="0" smtClean="0">
                <a:solidFill>
                  <a:schemeClr val="tx1"/>
                </a:solidFill>
                <a:latin typeface="Arial" charset="0"/>
                <a:ea typeface="+mn-ea"/>
                <a:cs typeface="+mn-cs"/>
              </a:rPr>
              <a:t>”Konventionsstaterna skall vidta alla lämpliga lagstiftnings-, administrativa och andra åtgärder för att genomföra de rättigheter som erkänns i denna konvention.”</a:t>
            </a:r>
          </a:p>
          <a:p>
            <a:r>
              <a:rPr lang="sv-SE" sz="1200" b="0" i="0" u="none" strike="noStrike" kern="1200" baseline="0" dirty="0" smtClean="0">
                <a:solidFill>
                  <a:schemeClr val="tx1"/>
                </a:solidFill>
                <a:latin typeface="Arial" charset="0"/>
                <a:ea typeface="+mn-ea"/>
                <a:cs typeface="+mn-cs"/>
              </a:rPr>
              <a:t>FN:s barnrättskommitté framhåller vikten av att barnets rättigheter synliggörs i en statsbudget. Men det är även viktigt att veta hur mycket pengar som avsätts för barnets rättigheter i en kommun/landsting också. Ca 60% av en kommuns budget går till barn. Men det som är viktigt i sammanhanget är inte hur mycket pengar som går till barn i allmänhet, utan hur mycket som går till förverkligandet av barnets rättigheter.</a:t>
            </a:r>
          </a:p>
          <a:p>
            <a:r>
              <a:rPr lang="sv-SE" sz="1200" b="0" i="0" u="none" strike="noStrike" kern="1200" baseline="0" dirty="0" smtClean="0">
                <a:solidFill>
                  <a:schemeClr val="tx1"/>
                </a:solidFill>
                <a:latin typeface="Arial" charset="0"/>
                <a:ea typeface="+mn-ea"/>
                <a:cs typeface="+mn-cs"/>
              </a:rPr>
              <a:t>I ljuset av detta blir det extra viktigt att politiker och tjänstemän förstår värdet av att inkludera barn och unga i budgetarbetet. Det är bland annat ett sätt att förenkla kravet på likvärdiga uppväxtvillkor inom kommunen/landstinget. Men det kan också vara ett relevant verktyg för att överkomma stora kommunala skillnader utifrån ett nationellt perspektiv.</a:t>
            </a:r>
          </a:p>
          <a:p>
            <a:endParaRPr lang="sv-SE" i="1"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15</a:t>
            </a:fld>
            <a:endParaRPr lang="sv-SE"/>
          </a:p>
        </p:txBody>
      </p:sp>
    </p:spTree>
    <p:extLst>
      <p:ext uri="{BB962C8B-B14F-4D97-AF65-F5344CB8AC3E}">
        <p14:creationId xmlns:p14="http://schemas.microsoft.com/office/powerpoint/2010/main" val="371765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 kommunen/landstinget på något sätt arbetar med att göra barn synliga i budgeten. Finns en barnbilaga till budget, görs barnbokslut?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i avseende att göra barn synliga i budgeten.</a:t>
            </a: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16</a:t>
            </a:fld>
            <a:endParaRPr lang="sv-SE"/>
          </a:p>
        </p:txBody>
      </p:sp>
    </p:spTree>
    <p:extLst>
      <p:ext uri="{BB962C8B-B14F-4D97-AF65-F5344CB8AC3E}">
        <p14:creationId xmlns:p14="http://schemas.microsoft.com/office/powerpoint/2010/main" val="202439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0"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”koordinera själva genomförandet”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att det behövs samordning för att hålla arbetet med Barnkonventionen levande i kommunen/landsting. Det handlar om samverkan på övergripande nivå som ger stöd neråt i organisationen, en framgång för att säkerställa att arbetet framskrider är att det även finns en tjänsteperson som har ett tydligt uppdrag, med resurser att ”leda” arbetet.</a:t>
            </a:r>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  </a:t>
            </a:r>
            <a:endParaRPr lang="sv-SE" sz="1200" i="1" dirty="0" smtClean="0">
              <a:latin typeface="Arial" charset="0"/>
            </a:endParaRPr>
          </a:p>
          <a:p>
            <a:endParaRPr lang="sv-SE" sz="1200" b="0" i="1" u="none" strike="noStrike" kern="1200" baseline="0" dirty="0" smtClean="0">
              <a:solidFill>
                <a:schemeClr val="tx1"/>
              </a:solidFill>
              <a:latin typeface="Arial" charset="0"/>
              <a:ea typeface="+mn-ea"/>
              <a:cs typeface="+mn-cs"/>
            </a:endParaRPr>
          </a:p>
          <a:p>
            <a:r>
              <a:rPr lang="sv-SE" sz="1200" b="1" i="0" u="none" strike="noStrike" kern="1200" baseline="0" dirty="0" smtClean="0">
                <a:solidFill>
                  <a:schemeClr val="tx1"/>
                </a:solidFill>
                <a:latin typeface="Arial" charset="0"/>
                <a:ea typeface="+mn-ea"/>
                <a:cs typeface="+mn-cs"/>
              </a:rPr>
              <a:t>Förslag på talarmanus:</a:t>
            </a:r>
          </a:p>
          <a:p>
            <a:r>
              <a:rPr lang="sv-SE" sz="1200" b="0" i="0" u="none" strike="noStrike" kern="1200" baseline="0" dirty="0" smtClean="0">
                <a:solidFill>
                  <a:schemeClr val="tx1"/>
                </a:solidFill>
                <a:latin typeface="Arial" charset="0"/>
                <a:ea typeface="+mn-ea"/>
                <a:cs typeface="+mn-cs"/>
              </a:rPr>
              <a:t>Ett långsiktigt genomförande av Barnkonventionen kräver samordning. Arbetet ska genomföras inom den ordinarie organisationen och via befintliga arbetsprocesser. Det behöver därför finnas tydliga strukturer för en sektorsövergripande samverkan mellan alla aktörer som möter barn, eller fattar beslut om barn i sina respektive uppdrag, till exempel skola, fritid, socialtjänst och polis. </a:t>
            </a:r>
          </a:p>
          <a:p>
            <a:r>
              <a:rPr lang="sv-SE" sz="1200" b="0" i="0" u="none" strike="noStrike" kern="1200" baseline="0" dirty="0" smtClean="0">
                <a:solidFill>
                  <a:schemeClr val="tx1"/>
                </a:solidFill>
                <a:latin typeface="Arial" charset="0"/>
                <a:ea typeface="+mn-ea"/>
                <a:cs typeface="+mn-cs"/>
              </a:rPr>
              <a:t>Erfarenheter visar att det bör inrättas särskilda funktioner eller tjänster som kan koordinera genomförandet. Det finns kommuner och landsting som infört tjänster som barnrättsstrateg, barnkonventionssamordnare, barnombud och liknade. Deras roll är att samordna och stötta ledning och övriga funktioner som har ansvaret för kommunens/landstingets arbete med barnets rättigheter. Observera att dessa koordinerande funktioner inte ska ses som ensamma bärare av arbetet med Barnkonventionens genomförande!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i="0" dirty="0" smtClean="0"/>
          </a:p>
          <a:p>
            <a:r>
              <a:rPr lang="sv-SE" sz="1200" i="0" kern="1200" dirty="0" smtClean="0">
                <a:solidFill>
                  <a:schemeClr val="tx1"/>
                </a:solidFill>
                <a:effectLst/>
                <a:latin typeface="Arial" charset="0"/>
                <a:ea typeface="+mn-ea"/>
                <a:cs typeface="+mn-cs"/>
              </a:rPr>
              <a:t>Rädda Barnen ingår tillsammans med ett flertal andra organisationer i nätverket för Barnkonventionen. År 2013 gjorde nätverket en enkät med frågor som skickades ut till samtliga kommuner. Flera av frågorna handlade om aspekter utifrån FN’s allmänna åtgärder. En av frågorna var: ”finns det en utsett barnstrateg, barnsamordnare eller liknade med ansvar för Barnkonventionen i kommunen? Av 202 svarande kommuner så svarare 26,7% ja, 70,8% nej (och 2,5% vet ej).</a:t>
            </a:r>
          </a:p>
          <a:p>
            <a:endParaRPr lang="sv-SE" sz="1200" b="0" i="0" u="none" strike="noStrike" kern="1200" baseline="0" dirty="0" smtClean="0">
              <a:solidFill>
                <a:schemeClr val="tx1"/>
              </a:solidFill>
              <a:effectLst/>
              <a:latin typeface="Arial" charset="0"/>
              <a:ea typeface="+mn-ea"/>
              <a:cs typeface="+mn-cs"/>
            </a:endParaRPr>
          </a:p>
          <a:p>
            <a:endParaRPr lang="sv-SE" sz="1200" b="0" i="0" u="none" strike="noStrike" kern="1200" baseline="0" dirty="0" smtClean="0">
              <a:solidFill>
                <a:schemeClr val="tx1"/>
              </a:solidFill>
              <a:latin typeface="Arial" charset="0"/>
              <a:ea typeface="+mn-ea"/>
              <a:cs typeface="+mn-cs"/>
            </a:endParaRP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17</a:t>
            </a:fld>
            <a:endParaRPr lang="sv-SE"/>
          </a:p>
        </p:txBody>
      </p:sp>
    </p:spTree>
    <p:extLst>
      <p:ext uri="{BB962C8B-B14F-4D97-AF65-F5344CB8AC3E}">
        <p14:creationId xmlns:p14="http://schemas.microsoft.com/office/powerpoint/2010/main" val="322938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 kommunen/landstinget har någon samverkansgrupp för arbetet med Barnkonventionens genomförande eller om det finns någon tjänsteperson som har uppdraget att leda arbetet. Kanske har ni träffat denna.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i avseende att koordinera arbetet med Barnkonventionen.</a:t>
            </a:r>
          </a:p>
          <a:p>
            <a:endParaRPr lang="sv-SE" sz="1200" b="0" i="0" u="none" strike="noStrike" kern="1200" baseline="0" dirty="0" smtClean="0">
              <a:solidFill>
                <a:schemeClr val="tx1"/>
              </a:solidFill>
              <a:latin typeface="Arial" charset="0"/>
              <a:ea typeface="+mn-ea"/>
              <a:cs typeface="+mn-cs"/>
            </a:endParaRPr>
          </a:p>
          <a:p>
            <a:r>
              <a:rPr lang="sv-SE" sz="1200" b="1" i="0" u="none" strike="noStrike" kern="1200" baseline="0" dirty="0" smtClean="0">
                <a:solidFill>
                  <a:schemeClr val="tx1"/>
                </a:solidFill>
                <a:latin typeface="Arial" charset="0"/>
                <a:ea typeface="+mn-ea"/>
                <a:cs typeface="+mn-cs"/>
              </a:rPr>
              <a:t>Här har ni fler förslag på frågor att använda er av:</a:t>
            </a:r>
          </a:p>
          <a:p>
            <a:r>
              <a:rPr lang="sv-SE" sz="1200" b="0" i="0" u="none" strike="noStrike" kern="1200" baseline="0" dirty="0" smtClean="0">
                <a:solidFill>
                  <a:schemeClr val="tx1"/>
                </a:solidFill>
                <a:latin typeface="Arial" charset="0"/>
                <a:ea typeface="+mn-ea"/>
                <a:cs typeface="+mn-cs"/>
              </a:rPr>
              <a:t>Vilken form av samverkan finns för Barnkonventionens genomförande? </a:t>
            </a:r>
          </a:p>
          <a:p>
            <a:r>
              <a:rPr lang="sv-SE" sz="1200" b="0" i="0" u="none" strike="noStrike" kern="1200" baseline="0" dirty="0" smtClean="0">
                <a:solidFill>
                  <a:schemeClr val="tx1"/>
                </a:solidFill>
                <a:latin typeface="Arial" charset="0"/>
                <a:ea typeface="+mn-ea"/>
                <a:cs typeface="+mn-cs"/>
              </a:rPr>
              <a:t>Hur samordnas detta för att fungera i praktiken? </a:t>
            </a:r>
          </a:p>
          <a:p>
            <a:r>
              <a:rPr lang="sv-SE" sz="1200" b="0" i="0" u="none" strike="noStrike" kern="1200" baseline="0" dirty="0" smtClean="0">
                <a:solidFill>
                  <a:schemeClr val="tx1"/>
                </a:solidFill>
                <a:latin typeface="Arial" charset="0"/>
                <a:ea typeface="+mn-ea"/>
                <a:cs typeface="+mn-cs"/>
              </a:rPr>
              <a:t>Hur sker samverkan mellan politik och förvaltning? Mellan förvaltning och verksamhet? </a:t>
            </a:r>
          </a:p>
          <a:p>
            <a:r>
              <a:rPr lang="sv-SE" sz="1200" b="0" i="0" u="none" strike="noStrike" kern="1200" baseline="0" dirty="0" smtClean="0">
                <a:solidFill>
                  <a:schemeClr val="tx1"/>
                </a:solidFill>
                <a:latin typeface="Arial" charset="0"/>
                <a:ea typeface="+mn-ea"/>
                <a:cs typeface="+mn-cs"/>
              </a:rPr>
              <a:t>Finns någon barnrättsstrateg/barnkonventionssamordnare med uppdrag att strategiskt samordna och driva på genomförande av barnets rättigheter? Vilket uppdrag och mandat har funktionen? Vilka resurser förfogar den över?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18</a:t>
            </a:fld>
            <a:endParaRPr lang="sv-SE"/>
          </a:p>
        </p:txBody>
      </p:sp>
    </p:spTree>
    <p:extLst>
      <p:ext uri="{BB962C8B-B14F-4D97-AF65-F5344CB8AC3E}">
        <p14:creationId xmlns:p14="http://schemas.microsoft.com/office/powerpoint/2010/main" val="273933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”bedriv arbetet ur ett barnrättighetsperspektiv”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att för att det ska finnas ett verkligt barnrättsperspektiv behövs </a:t>
            </a:r>
            <a:r>
              <a:rPr lang="sv-SE" sz="1200" i="1" kern="1200" dirty="0" smtClean="0">
                <a:solidFill>
                  <a:schemeClr val="tx1"/>
                </a:solidFill>
                <a:effectLst/>
                <a:latin typeface="Arial" charset="0"/>
                <a:ea typeface="+mn-ea"/>
                <a:cs typeface="+mn-cs"/>
              </a:rPr>
              <a:t>utarbetande av rutiner både inför beslut och för att följa upp beslut som tagits. Som med de</a:t>
            </a:r>
            <a:r>
              <a:rPr lang="sv-SE" sz="1200" i="1" kern="1200" baseline="0" dirty="0" smtClean="0">
                <a:solidFill>
                  <a:schemeClr val="tx1"/>
                </a:solidFill>
                <a:effectLst/>
                <a:latin typeface="Arial" charset="0"/>
                <a:ea typeface="+mn-ea"/>
                <a:cs typeface="+mn-cs"/>
              </a:rPr>
              <a:t> andra framgångsfaktorerna så kan denna faktor inte </a:t>
            </a:r>
            <a:r>
              <a:rPr lang="sv-SE" sz="1200" i="1" kern="1200" dirty="0" smtClean="0">
                <a:solidFill>
                  <a:schemeClr val="tx1"/>
                </a:solidFill>
                <a:effectLst/>
                <a:latin typeface="Arial" charset="0"/>
                <a:ea typeface="+mn-ea"/>
                <a:cs typeface="+mn-cs"/>
              </a:rPr>
              <a:t>ses ensam, den är starkt sammankopplad med de andra framgångsfaktorerna</a:t>
            </a:r>
            <a:r>
              <a:rPr lang="sv-SE" sz="1200" i="1" kern="1200" baseline="0" dirty="0" smtClean="0">
                <a:solidFill>
                  <a:schemeClr val="tx1"/>
                </a:solidFill>
                <a:effectLst/>
                <a:latin typeface="Arial" charset="0"/>
                <a:ea typeface="+mn-ea"/>
                <a:cs typeface="+mn-cs"/>
              </a:rPr>
              <a:t> där exempelvis utbildning är central.</a:t>
            </a:r>
            <a:endPar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a:t>
            </a:r>
            <a:endParaRPr lang="sv-SE" sz="1200" i="1" dirty="0" smtClean="0">
              <a:latin typeface="Arial"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r>
              <a:rPr lang="sv-SE" sz="1200" kern="1200" dirty="0" smtClean="0">
                <a:solidFill>
                  <a:schemeClr val="tx1"/>
                </a:solidFill>
                <a:effectLst/>
                <a:latin typeface="Arial" charset="0"/>
                <a:ea typeface="+mn-ea"/>
                <a:cs typeface="+mn-cs"/>
              </a:rPr>
              <a:t>Att ta hänsyn till Barnets bästa är en av Barnkonventionens viktigaste principer (artikel 3) och precis</a:t>
            </a:r>
            <a:r>
              <a:rPr lang="sv-SE" sz="1200" kern="1200" baseline="0" dirty="0" smtClean="0">
                <a:solidFill>
                  <a:schemeClr val="tx1"/>
                </a:solidFill>
                <a:effectLst/>
                <a:latin typeface="Arial" charset="0"/>
                <a:ea typeface="+mn-ea"/>
                <a:cs typeface="+mn-cs"/>
              </a:rPr>
              <a:t> som eleven i vår undersökning Ung Röst indirekt uttrycker det (ovan) så ställer det krav på vuxenvärlden att kunna göra bedömningar utifrån det enskilda barnets olika behov. </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För att barnets bästa ska</a:t>
            </a:r>
            <a:r>
              <a:rPr lang="sv-SE" sz="1200" b="1" kern="1200" dirty="0" smtClean="0">
                <a:solidFill>
                  <a:schemeClr val="tx1"/>
                </a:solidFill>
                <a:effectLst/>
                <a:latin typeface="Arial" charset="0"/>
                <a:ea typeface="+mn-ea"/>
                <a:cs typeface="+mn-cs"/>
              </a:rPr>
              <a:t> </a:t>
            </a:r>
            <a:r>
              <a:rPr lang="sv-SE" sz="1200" kern="1200" dirty="0" smtClean="0">
                <a:solidFill>
                  <a:schemeClr val="tx1"/>
                </a:solidFill>
                <a:effectLst/>
                <a:latin typeface="Arial" charset="0"/>
                <a:ea typeface="+mn-ea"/>
                <a:cs typeface="+mn-cs"/>
              </a:rPr>
              <a:t>komma i främsta rummet vid alla åtgärder som rör det framhåller FN:s barnrättskommitté särskilt behovet av analyser ur ett barnrättsperspektiv. Detta ställer krav på utarbetande av rutiner både </a:t>
            </a:r>
            <a:r>
              <a:rPr lang="sv-SE" sz="1200" i="1" kern="1200" dirty="0" smtClean="0">
                <a:solidFill>
                  <a:schemeClr val="tx1"/>
                </a:solidFill>
                <a:effectLst/>
                <a:latin typeface="Arial" charset="0"/>
                <a:ea typeface="+mn-ea"/>
                <a:cs typeface="+mn-cs"/>
              </a:rPr>
              <a:t>inför</a:t>
            </a:r>
            <a:r>
              <a:rPr lang="sv-SE" sz="1200" kern="1200" dirty="0" smtClean="0">
                <a:solidFill>
                  <a:schemeClr val="tx1"/>
                </a:solidFill>
                <a:effectLst/>
                <a:latin typeface="Arial" charset="0"/>
                <a:ea typeface="+mn-ea"/>
                <a:cs typeface="+mn-cs"/>
              </a:rPr>
              <a:t> beslut och för att </a:t>
            </a:r>
            <a:r>
              <a:rPr lang="sv-SE" sz="1200" i="1" kern="1200" dirty="0" smtClean="0">
                <a:solidFill>
                  <a:schemeClr val="tx1"/>
                </a:solidFill>
                <a:effectLst/>
                <a:latin typeface="Arial" charset="0"/>
                <a:ea typeface="+mn-ea"/>
                <a:cs typeface="+mn-cs"/>
              </a:rPr>
              <a:t>följa upp</a:t>
            </a:r>
            <a:r>
              <a:rPr lang="sv-SE" sz="1200" kern="1200" dirty="0" smtClean="0">
                <a:solidFill>
                  <a:schemeClr val="tx1"/>
                </a:solidFill>
                <a:effectLst/>
                <a:latin typeface="Arial" charset="0"/>
                <a:ea typeface="+mn-ea"/>
                <a:cs typeface="+mn-cs"/>
              </a:rPr>
              <a:t> beslut som tagits.</a:t>
            </a:r>
          </a:p>
          <a:p>
            <a:endParaRPr lang="sv-SE" sz="1200"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Barnkonsekvensanalyser inför beslut</a:t>
            </a:r>
          </a:p>
          <a:p>
            <a:r>
              <a:rPr lang="sv-SE" sz="1200" kern="1200" dirty="0" smtClean="0">
                <a:solidFill>
                  <a:schemeClr val="tx1"/>
                </a:solidFill>
                <a:effectLst/>
                <a:latin typeface="Arial" charset="0"/>
                <a:ea typeface="+mn-ea"/>
                <a:cs typeface="+mn-cs"/>
              </a:rPr>
              <a:t>Det är viktigt för arbetsprocessen att på ett strukturerat sätt kunna tänka efter före. </a:t>
            </a:r>
            <a:r>
              <a:rPr lang="sv-SE" dirty="0" smtClean="0">
                <a:effectLst/>
              </a:rPr>
              <a:t>Redan 2001 tog Barnombudsmannen fram en modell för barnkonsekvensanalyser till stöd för kommuner, landsting och myndigheter. Modellen har till dags dato använts i ett antal statliga myndigheter. I flera landsting har man försökt ta fram modeller för barnkonsekvensanalyser, men det finns få exempel på kommuner som arbetat med det. </a:t>
            </a:r>
            <a:r>
              <a:rPr lang="sv-SE" sz="1200" kern="1200" dirty="0" smtClean="0">
                <a:solidFill>
                  <a:schemeClr val="tx1"/>
                </a:solidFill>
                <a:effectLst/>
                <a:latin typeface="Arial" charset="0"/>
                <a:ea typeface="+mn-ea"/>
                <a:cs typeface="+mn-cs"/>
              </a:rPr>
              <a:t>Istället har många gjort en förenklad modell för att föra in ett barnrättsperspektiv, en så kallad barnchecklista baserad på Barnkonventionens grundprinciper. Erfarenheterna visar tyvärr att dessa checklistor snarare blivit ett rutinmässigt ikryssande av enkla frågor, istället för ett verkligt </a:t>
            </a:r>
            <a:r>
              <a:rPr lang="sv-SE" sz="1200" b="0" i="0" u="none" strike="noStrike" kern="1200" baseline="0" dirty="0" smtClean="0">
                <a:solidFill>
                  <a:schemeClr val="tx1"/>
                </a:solidFill>
                <a:latin typeface="Arial" charset="0"/>
                <a:ea typeface="+mn-ea"/>
                <a:cs typeface="+mn-cs"/>
              </a:rPr>
              <a:t>snarare än ett redskap för ett verkligt barnrättsperspektiv. </a:t>
            </a:r>
            <a:r>
              <a:rPr lang="sv-SE" sz="1200" kern="1200" dirty="0" smtClean="0">
                <a:solidFill>
                  <a:schemeClr val="tx1"/>
                </a:solidFill>
                <a:effectLst/>
                <a:latin typeface="Arial" charset="0"/>
                <a:ea typeface="+mn-ea"/>
                <a:cs typeface="+mn-cs"/>
              </a:rPr>
              <a:t>Rätt använd kan dock sådana checklistor fungera som ett steg i att påbörja arbetet med ett barnrättsperspektiv (läs mer under fördjupning om barnkonsekvensanalyser). </a:t>
            </a:r>
          </a:p>
          <a:p>
            <a:endParaRPr lang="sv-SE" sz="1200"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Uppföljning och utvärdering av beslut</a:t>
            </a:r>
          </a:p>
          <a:p>
            <a:r>
              <a:rPr lang="sv-SE" sz="1200" kern="1200" dirty="0" smtClean="0">
                <a:solidFill>
                  <a:schemeClr val="tx1"/>
                </a:solidFill>
                <a:effectLst/>
                <a:latin typeface="Arial" charset="0"/>
                <a:ea typeface="+mn-ea"/>
                <a:cs typeface="+mn-cs"/>
              </a:rPr>
              <a:t>För att bedöma ett besluts effekt understryker barnrättskommittén vikten av att göra efterhandsanalyser i form av barnkonsekvensutvärderingar. Genom uppföljning ges dessutom förutsättningar att synliggöra eventuella brister och att utveckla nya mål eller metoder. I många kommuner används exempelvis kommunrevisioner av arbetet med barnets rättigheter. Det finns även erfarenheter av barnbokslut och av att arbeta med kollegiala granskningar. </a:t>
            </a:r>
          </a:p>
          <a:p>
            <a:endParaRPr lang="sv-SE" sz="1200"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KOM IHÅG!</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Ibland möter vi argument om att tiden är ett hinder för att jobba med barnkonsekvensanalyser eller andra metoder. Det är viktigt att komma ihåg att barnkonsekvensanalyser och andra metoder för att säkra ett barnrättsperspektiv inte är ett extra uppdrag vid sidan av verksamheten. Dessa metoder ska finnas inarbetade i ordinarie arbetsprocesser för att vara stöd för medarbetarna att uppfylla de skyldigheter man redan har. För att det ska göras på rätt sätt behövs</a:t>
            </a:r>
            <a:r>
              <a:rPr lang="sv-SE" sz="1200" kern="1200" baseline="0" dirty="0" smtClean="0">
                <a:solidFill>
                  <a:schemeClr val="tx1"/>
                </a:solidFill>
                <a:effectLst/>
                <a:latin typeface="Arial" charset="0"/>
                <a:ea typeface="+mn-ea"/>
                <a:cs typeface="+mn-cs"/>
              </a:rPr>
              <a:t> rätt kompetens. </a:t>
            </a:r>
            <a:r>
              <a:rPr lang="sv-SE" sz="1200" kern="1200" dirty="0" smtClean="0">
                <a:solidFill>
                  <a:schemeClr val="tx1"/>
                </a:solidFill>
                <a:effectLst/>
                <a:latin typeface="Arial" charset="0"/>
                <a:ea typeface="+mn-ea"/>
                <a:cs typeface="+mn-cs"/>
              </a:rPr>
              <a:t>Det handlar om att fatta rätt beslut för barn. </a:t>
            </a:r>
          </a:p>
          <a:p>
            <a:r>
              <a:rPr lang="sv-SE" sz="1200" kern="1200" dirty="0" smtClean="0">
                <a:solidFill>
                  <a:schemeClr val="tx1"/>
                </a:solidFill>
                <a:effectLst/>
                <a:latin typeface="Arial" charset="0"/>
                <a:ea typeface="+mn-ea"/>
                <a:cs typeface="+mn-cs"/>
              </a:rPr>
              <a:t> </a:t>
            </a:r>
          </a:p>
          <a:p>
            <a:endParaRPr lang="sv-SE" i="1" dirty="0" smtClean="0"/>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19</a:t>
            </a:fld>
            <a:endParaRPr lang="sv-SE"/>
          </a:p>
        </p:txBody>
      </p:sp>
    </p:spTree>
    <p:extLst>
      <p:ext uri="{BB962C8B-B14F-4D97-AF65-F5344CB8AC3E}">
        <p14:creationId xmlns:p14="http://schemas.microsoft.com/office/powerpoint/2010/main" val="411000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charset="0"/>
                <a:ea typeface="+mn-ea"/>
                <a:cs typeface="+mn-cs"/>
              </a:rPr>
              <a:t>Syftet med den här bilden är att deltagarna ska:</a:t>
            </a:r>
            <a:endParaRPr lang="sv-SE" sz="1200"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 Förstå syftet med dagens presentation, vilket är att ge kommunen/landstinget ökad kunskap om hur de kan jobba med Barnkonventionens genomförande.</a:t>
            </a:r>
            <a:endParaRPr lang="sv-SE" sz="1200"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 Kort förstå vilken roll Rädda Barnen har som organisation och påverkanaktör. </a:t>
            </a:r>
            <a:endParaRPr lang="sv-SE" sz="1200"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 Att genom ett konkret exempel, från en ungdoms upplevelse, visa på varför det är viktigt att jobba med Barnkonventionen på ett strukturellt plan. </a:t>
            </a:r>
            <a:endParaRPr lang="sv-SE" sz="1200" kern="1200" dirty="0" smtClean="0">
              <a:solidFill>
                <a:schemeClr val="tx1"/>
              </a:solidFill>
              <a:effectLst/>
              <a:latin typeface="Arial" charset="0"/>
              <a:ea typeface="+mn-ea"/>
              <a:cs typeface="+mn-cs"/>
            </a:endParaRPr>
          </a:p>
          <a:p>
            <a:endParaRPr lang="sv-SE" sz="1200" b="1"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Förslag på talarmanus:</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”Kommer ni att hjälpa oss nu så att det blir mindre läskigt här på kvällen?” Så frågade en tolvårig tjej som var en av de cirka 25 000 barn som 2014 deltog i Rädda Barnens enkätundersökning Ung röst.  Vi var tvungna att svara nej. Det kunde vi inte lova. Och även om vi hade kunnat vara behjälpliga med just det, vem skulle ha hjälpt till nästa gång hon och hennes vänner ville förändra något? </a:t>
            </a:r>
          </a:p>
          <a:p>
            <a:r>
              <a:rPr lang="sv-SE" sz="1200" kern="1200" dirty="0" smtClean="0">
                <a:solidFill>
                  <a:schemeClr val="tx1"/>
                </a:solidFill>
                <a:effectLst/>
                <a:latin typeface="Arial" charset="0"/>
                <a:ea typeface="+mn-ea"/>
                <a:cs typeface="+mn-cs"/>
              </a:rPr>
              <a:t>Det vi däremot lovade var att vi skulle framföra hennes synpunkter till de som bestämmer. Vi lovade också att kämpa för att barn ska bli lyssnade till och för att deras åsikter ska bli tagna på allvar på alla nivåer i samhället.</a:t>
            </a:r>
          </a:p>
          <a:p>
            <a:r>
              <a:rPr lang="sv-SE" sz="1200" kern="1200" dirty="0" smtClean="0">
                <a:solidFill>
                  <a:schemeClr val="tx1"/>
                </a:solidFill>
                <a:effectLst/>
                <a:latin typeface="Arial" charset="0"/>
                <a:ea typeface="+mn-ea"/>
                <a:cs typeface="+mn-cs"/>
              </a:rPr>
              <a:t>Rädda Barnen har en roll som påverkanaktör för att barn ska bli lyssnade till och för att deras åsikter ska bli tagna på allvar på </a:t>
            </a:r>
            <a:r>
              <a:rPr lang="sv-SE" sz="1200" b="1" kern="1200" dirty="0" smtClean="0">
                <a:solidFill>
                  <a:schemeClr val="tx1"/>
                </a:solidFill>
                <a:effectLst/>
                <a:latin typeface="Arial" charset="0"/>
                <a:ea typeface="+mn-ea"/>
                <a:cs typeface="+mn-cs"/>
              </a:rPr>
              <a:t>alla</a:t>
            </a:r>
            <a:r>
              <a:rPr lang="sv-SE" sz="1200" kern="1200" dirty="0" smtClean="0">
                <a:solidFill>
                  <a:schemeClr val="tx1"/>
                </a:solidFill>
                <a:effectLst/>
                <a:latin typeface="Arial" charset="0"/>
                <a:ea typeface="+mn-ea"/>
                <a:cs typeface="+mn-cs"/>
              </a:rPr>
              <a:t> nivåer i samhället. Vi har lyssnat in barnens åsikter, </a:t>
            </a:r>
            <a:r>
              <a:rPr lang="sv-SE" sz="1200" kern="1200" dirty="0" err="1" smtClean="0">
                <a:solidFill>
                  <a:schemeClr val="tx1"/>
                </a:solidFill>
                <a:effectLst/>
                <a:latin typeface="Arial" charset="0"/>
                <a:ea typeface="+mn-ea"/>
                <a:cs typeface="+mn-cs"/>
              </a:rPr>
              <a:t>bl.a</a:t>
            </a:r>
            <a:r>
              <a:rPr lang="sv-SE" sz="1200" kern="1200" dirty="0" smtClean="0">
                <a:solidFill>
                  <a:schemeClr val="tx1"/>
                </a:solidFill>
                <a:effectLst/>
                <a:latin typeface="Arial" charset="0"/>
                <a:ea typeface="+mn-ea"/>
                <a:cs typeface="+mn-cs"/>
              </a:rPr>
              <a:t> genom Ung röst. För att Barnkonventionen ska göras till verklighet krävs ett övergripande och systematiskt arbete som prioriteras från allra högsta ledning.</a:t>
            </a:r>
          </a:p>
          <a:p>
            <a:endParaRPr lang="sv-SE" sz="1200" b="1" i="1" kern="1200" dirty="0" smtClean="0">
              <a:solidFill>
                <a:schemeClr val="tx1"/>
              </a:solidFill>
              <a:effectLst/>
              <a:latin typeface="Arial" charset="0"/>
              <a:ea typeface="+mn-ea"/>
              <a:cs typeface="+mn-cs"/>
            </a:endParaRPr>
          </a:p>
          <a:p>
            <a:r>
              <a:rPr lang="sv-SE" sz="1200" b="1" i="1" kern="1200" dirty="0" smtClean="0">
                <a:solidFill>
                  <a:schemeClr val="tx1"/>
                </a:solidFill>
                <a:effectLst/>
                <a:latin typeface="Arial" charset="0"/>
                <a:ea typeface="+mn-ea"/>
                <a:cs typeface="+mn-cs"/>
              </a:rPr>
              <a:t>Hur gör vi verklighet av Barnkonventionen?</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Även om det finns vilja och viss kunskap om konventionen i kommuner och landsting, kan det vara svårt att omsätta den i handling. FN:s barnrättskommitté har tagit fram åtgärder som definierar de strukturer som måste finnas på plats för att säkerställa ett smidigt genomförande av Barnkonventionen. Dessa finns samlade i FNs barnrättskommittés allmänna kommentar nummer 5. För att strukturerna inte bara ska finnas på nationell nivå har Rädda Barnen anpassat ett antal av åtgärderna till det lokala och regionala genomförandet. Vi kallar det för framgångsfaktorer och de är dom som kommer att stå i centrum för dagens presentation då de förhoppningsvis kan komma att bli ett stöd i ert fortsatta arbete.</a:t>
            </a:r>
          </a:p>
          <a:p>
            <a:r>
              <a:rPr lang="sv-SE" sz="1200" kern="1200" dirty="0" smtClean="0">
                <a:solidFill>
                  <a:schemeClr val="tx1"/>
                </a:solidFill>
                <a:effectLst/>
                <a:latin typeface="Arial" charset="0"/>
                <a:ea typeface="+mn-ea"/>
                <a:cs typeface="+mn-cs"/>
              </a:rPr>
              <a:t>Vi vet att ni redan jobbar med många av dessa frågor. Och Barnombudsmannen sammanfattade redan för över tio år sedan ett antal framgångsfaktorer för genomförandet av Barnkonventionen i kommuner, landsting och myndigheter. Dessa har utvecklats av bland annat SKL, utifrån erfarenheter som gjorts i olika kommuner och landsting. Rädda Barnens förslag på framgångsfaktorer bygger på detta samt barnrättskommitténs rekommendationer och våra egna erfarenheter.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a:t>
            </a:fld>
            <a:endParaRPr lang="sv-SE"/>
          </a:p>
        </p:txBody>
      </p:sp>
    </p:spTree>
    <p:extLst>
      <p:ext uri="{BB962C8B-B14F-4D97-AF65-F5344CB8AC3E}">
        <p14:creationId xmlns:p14="http://schemas.microsoft.com/office/powerpoint/2010/main" val="18641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om/hur kommunen/landstinget arbetar för att </a:t>
            </a:r>
            <a:r>
              <a:rPr lang="sv-SE" sz="1200" i="1" kern="1200" baseline="0" dirty="0" smtClean="0">
                <a:solidFill>
                  <a:schemeClr val="tx1"/>
                </a:solidFill>
                <a:effectLst/>
                <a:latin typeface="Arial" charset="0"/>
                <a:ea typeface="+mn-ea"/>
                <a:cs typeface="+mn-cs"/>
              </a:rPr>
              <a:t>jobba strategiskt med att implementera ett barnrättsperspektiv</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Fyll då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avseende att jobba strategiskt med ett barnrättsperspektiv i kommunen/landstinget.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i="0" kern="1200" baseline="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Att göra</a:t>
            </a:r>
            <a:r>
              <a:rPr lang="sv-SE" sz="1200" i="0" kern="1200" baseline="0" dirty="0" smtClean="0">
                <a:solidFill>
                  <a:schemeClr val="tx1"/>
                </a:solidFill>
                <a:effectLst/>
                <a:latin typeface="Arial" charset="0"/>
                <a:ea typeface="+mn-ea"/>
                <a:cs typeface="+mn-cs"/>
              </a:rPr>
              <a:t> en aktiv prövning av barnets bästa innebär att ta hänsyn till barnets åsikter inför beslut. </a:t>
            </a:r>
            <a:endParaRPr lang="sv-SE" sz="1200" i="0" kern="1200" dirty="0" smtClean="0">
              <a:solidFill>
                <a:schemeClr val="tx1"/>
              </a:solidFill>
              <a:effectLst/>
              <a:latin typeface="Arial" charset="0"/>
              <a:ea typeface="+mn-ea"/>
              <a:cs typeface="+mn-cs"/>
            </a:endParaRPr>
          </a:p>
          <a:p>
            <a:r>
              <a:rPr lang="sv-SE" sz="1200" i="0" kern="1200" dirty="0" smtClean="0">
                <a:solidFill>
                  <a:schemeClr val="tx1"/>
                </a:solidFill>
                <a:effectLst/>
                <a:latin typeface="Arial" charset="0"/>
                <a:ea typeface="+mn-ea"/>
                <a:cs typeface="+mn-cs"/>
              </a:rPr>
              <a:t>Rädda Barnen ingår tillsammans med ett flertal andra organisationer i nätverket för Barnkonventionen. År 2013 gjorde nätverket en enkät med frågor som skickades ut till samtliga kommuner. Flera av frågorna handlade om aspekter utifrån FN’s allmänna åtgärder. En av frågorna var: ”Enligt Barnkonventionen har barn rätt att höras i frågor som berör barnet. Såvitt du känner till, hur ofta inhämtar ni barns åsikter inför beslut som rör barn i kommunen? Av 203 svarande kommuner så svarare 4,4% alltid, 51,7% ofta, 43,8% sällan.</a:t>
            </a:r>
          </a:p>
          <a:p>
            <a:r>
              <a:rPr lang="sv-SE" sz="1200" i="0" kern="1200" dirty="0" smtClean="0">
                <a:solidFill>
                  <a:schemeClr val="tx1"/>
                </a:solidFill>
                <a:effectLst/>
                <a:latin typeface="Arial" charset="0"/>
                <a:ea typeface="+mn-ea"/>
                <a:cs typeface="+mn-cs"/>
              </a:rPr>
              <a:t> </a:t>
            </a:r>
          </a:p>
          <a:p>
            <a:r>
              <a:rPr lang="sv-SE" sz="1200" i="0" kern="1200" dirty="0" smtClean="0">
                <a:solidFill>
                  <a:schemeClr val="tx1"/>
                </a:solidFill>
                <a:effectLst/>
                <a:latin typeface="Arial" charset="0"/>
                <a:ea typeface="+mn-ea"/>
                <a:cs typeface="+mn-cs"/>
              </a:rPr>
              <a:t>I ert arbete med att</a:t>
            </a:r>
            <a:r>
              <a:rPr lang="sv-SE" sz="1200" i="0" kern="1200" baseline="0" dirty="0" smtClean="0">
                <a:solidFill>
                  <a:schemeClr val="tx1"/>
                </a:solidFill>
                <a:effectLst/>
                <a:latin typeface="Arial" charset="0"/>
                <a:ea typeface="+mn-ea"/>
                <a:cs typeface="+mn-cs"/>
              </a:rPr>
              <a:t> pröva barnets bästa är detta något ni kan ta med er. Att fundera på är i vilka typer av ärenden tas barns åsikter i beaktande inför </a:t>
            </a:r>
          </a:p>
          <a:p>
            <a:endParaRPr lang="sv-SE" sz="1200" i="0" kern="1200" dirty="0" smtClean="0">
              <a:solidFill>
                <a:schemeClr val="tx1"/>
              </a:solidFill>
              <a:effectLst/>
              <a:latin typeface="Arial" charset="0"/>
              <a:ea typeface="+mn-ea"/>
              <a:cs typeface="+mn-cs"/>
            </a:endParaRPr>
          </a:p>
          <a:p>
            <a:r>
              <a:rPr lang="sv-SE" sz="1200" i="1" kern="1200" dirty="0" smtClean="0">
                <a:solidFill>
                  <a:schemeClr val="tx1"/>
                </a:solidFill>
                <a:effectLst/>
                <a:latin typeface="Arial" charset="0"/>
                <a:ea typeface="+mn-ea"/>
                <a:cs typeface="+mn-cs"/>
              </a:rPr>
              <a:t>(Om tid finns kan man även diskutera: Vad tänker ni om de här siffrorna? Vad beror det på?)</a:t>
            </a:r>
          </a:p>
          <a:p>
            <a:endParaRPr lang="sv-SE" i="0"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20</a:t>
            </a:fld>
            <a:endParaRPr lang="sv-SE"/>
          </a:p>
        </p:txBody>
      </p:sp>
    </p:spTree>
    <p:extLst>
      <p:ext uri="{BB962C8B-B14F-4D97-AF65-F5344CB8AC3E}">
        <p14:creationId xmlns:p14="http://schemas.microsoft.com/office/powerpoint/2010/main" val="133133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0"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”involvera civilsamhället”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att tydliggöra att det är staten/landstingen/kommunerna som har ansvaret att genomföra Barnkonventionen, men att få dem att involvera frivilligorganisationer, föreningar, föräldrar i arbetet. Att återigen, som under alla 7 framgångsfaktorer, påminna om att involvera barn och ungdomar i genomförandet av deras egen konvention.</a:t>
            </a:r>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  </a:t>
            </a:r>
            <a:endParaRPr lang="sv-SE" sz="1200" i="1" dirty="0" smtClean="0">
              <a:latin typeface="Arial" charset="0"/>
            </a:endParaRPr>
          </a:p>
          <a:p>
            <a:endParaRPr lang="sv-SE" altLang="sv-SE" sz="1200" b="1"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r>
              <a:rPr lang="sv-SE" b="1" i="0" dirty="0" smtClean="0"/>
              <a:t>Förslag</a:t>
            </a:r>
            <a:r>
              <a:rPr lang="sv-SE" b="1" i="0" baseline="0" dirty="0" smtClean="0"/>
              <a:t> på talarmanus:</a:t>
            </a:r>
            <a:br>
              <a:rPr lang="sv-SE" b="1" i="0" baseline="0" dirty="0" smtClean="0"/>
            </a:br>
            <a:r>
              <a:rPr lang="sv-SE" sz="1200" b="0" i="0" u="none" strike="noStrike" kern="1200" baseline="0" dirty="0" smtClean="0">
                <a:solidFill>
                  <a:schemeClr val="tx1"/>
                </a:solidFill>
                <a:latin typeface="Arial" charset="0"/>
                <a:ea typeface="+mn-ea"/>
                <a:cs typeface="+mn-cs"/>
              </a:rPr>
              <a:t>Det är staten, och genom staten, kommuner och landsting som ansvarar för att genomföra Barnkonventionen, men alla sektioner i samhället måste vara delaktiga. I dagsläget har vissa kommuner lokala samverkansgrupper dit frivilligorganisationer kontinuerligt bjuds in. En samverkan som FN:s barnrättskommitté betonar vikten av. </a:t>
            </a:r>
          </a:p>
          <a:p>
            <a:r>
              <a:rPr lang="sv-SE" sz="1200" b="0" i="0" u="none" strike="noStrike" kern="1200" baseline="0" dirty="0" smtClean="0">
                <a:solidFill>
                  <a:schemeClr val="tx1"/>
                </a:solidFill>
                <a:latin typeface="Arial" charset="0"/>
                <a:ea typeface="+mn-ea"/>
                <a:cs typeface="+mn-cs"/>
              </a:rPr>
              <a:t>Kommittén betonar också att frivilligorganisationer spelade en väsentlig roll vid utarbetandet av konventionen och att deras engagemang i genomförandet är av stor betydelse. </a:t>
            </a:r>
          </a:p>
          <a:p>
            <a:endParaRPr lang="sv-SE" sz="1200" b="0" i="0" u="none" strike="noStrike" kern="1200" baseline="0" dirty="0" smtClean="0">
              <a:solidFill>
                <a:schemeClr val="tx1"/>
              </a:solidFill>
              <a:latin typeface="Arial" charset="0"/>
              <a:ea typeface="+mn-ea"/>
              <a:cs typeface="+mn-cs"/>
            </a:endParaRPr>
          </a:p>
          <a:p>
            <a:r>
              <a:rPr lang="sv-SE" sz="1200" b="0" i="0" u="none" strike="noStrike" kern="1200" baseline="0" dirty="0" smtClean="0">
                <a:solidFill>
                  <a:schemeClr val="tx1"/>
                </a:solidFill>
                <a:latin typeface="Arial" charset="0"/>
                <a:ea typeface="+mn-ea"/>
                <a:cs typeface="+mn-cs"/>
              </a:rPr>
              <a:t>Kom ihåg att barn är en del av civilsamhället – och ofta experter i frågor som berör dem! De ska därför ses som självklara deltagare i genomförandet av deras konvention. Dessutom leder det till bättre beslut och jobbet blir både lättare och mer meningsfullt!</a:t>
            </a:r>
            <a:endParaRPr lang="sv-SE" b="1" i="0" baseline="0" dirty="0" smtClean="0"/>
          </a:p>
          <a:p>
            <a:endParaRPr lang="sv-SE" sz="1200" b="1" i="0" u="none" kern="1200" baseline="0" dirty="0" smtClean="0">
              <a:solidFill>
                <a:schemeClr val="tx1"/>
              </a:solidFill>
              <a:latin typeface="Arial" charset="0"/>
              <a:cs typeface="Times New Roman" panose="02020603050405020304" pitchFamily="18" charset="0"/>
            </a:endParaRPr>
          </a:p>
          <a:p>
            <a:endParaRPr lang="sv-SE" sz="1200" b="1" i="0" u="none" kern="1200" baseline="0" dirty="0" smtClean="0">
              <a:solidFill>
                <a:schemeClr val="tx1"/>
              </a:solidFill>
              <a:latin typeface="Arial"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21</a:t>
            </a:fld>
            <a:endParaRPr lang="sv-SE"/>
          </a:p>
        </p:txBody>
      </p:sp>
    </p:spTree>
    <p:extLst>
      <p:ext uri="{BB962C8B-B14F-4D97-AF65-F5344CB8AC3E}">
        <p14:creationId xmlns:p14="http://schemas.microsoft.com/office/powerpoint/2010/main" val="206326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Kanske har ni i ert förberedelse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arbete tagit reda på om kommunen/landstinget på något sätt involverar civilsamhället i arbetet. Finns en samverkan mellan kommunen/landstinget och relevanta frivillig organisationer som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Rädda Barnen, Kvinno- Tjejjour, Brottsofferjouren, Röda Korset etc. Här kan ni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lyfta Rädda Barnens metod Det handlar om kärlek som ett exempel.</a:t>
            </a:r>
            <a:b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b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Arbetar kommunens fritidsförvaltning något tillsammans med föreningslivet utifrån Barnkonventionen och barnperspektivet? Här kan ni lyfta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t.ex</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Rädda Barnens metod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High</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
            </a:r>
            <a:r>
              <a:rPr lang="sv-SE" altLang="sv-SE" sz="1200" b="0" i="1" u="none" kern="1200" baseline="0" dirty="0" err="1" smtClean="0">
                <a:solidFill>
                  <a:schemeClr val="tx1"/>
                </a:solidFill>
                <a:latin typeface="Arial" charset="0"/>
                <a:ea typeface="Times New Roman" panose="02020603050405020304" pitchFamily="18" charset="0"/>
                <a:cs typeface="Times New Roman" panose="02020603050405020304" pitchFamily="18" charset="0"/>
              </a:rPr>
              <a:t>Five</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som ett exempel.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Fyll på talarmanuset med egna anteckningar. Frågorna ovan är förslag. Ändra gärna och anpassa så det känns relevant för just er kommun/landsting.</a:t>
            </a:r>
            <a:endPar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1"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i="0" kern="1200" dirty="0" smtClean="0">
                <a:solidFill>
                  <a:schemeClr val="tx1"/>
                </a:solidFill>
                <a:effectLst/>
                <a:latin typeface="Arial" charset="0"/>
                <a:ea typeface="+mn-ea"/>
                <a:cs typeface="+mn-cs"/>
              </a:rPr>
              <a:t>Det finns ett flertal frågor som</a:t>
            </a:r>
            <a:r>
              <a:rPr lang="sv-SE" sz="1200" i="0" kern="1200" baseline="0" dirty="0" smtClean="0">
                <a:solidFill>
                  <a:schemeClr val="tx1"/>
                </a:solidFill>
                <a:effectLst/>
                <a:latin typeface="Arial" charset="0"/>
                <a:ea typeface="+mn-ea"/>
                <a:cs typeface="+mn-cs"/>
              </a:rPr>
              <a:t> man kan jobba vidare med för att identifiera såväl förbättringsområden som styrkor i avseende att involvera civilsamhället.</a:t>
            </a: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22</a:t>
            </a:fld>
            <a:endParaRPr lang="sv-SE"/>
          </a:p>
        </p:txBody>
      </p:sp>
    </p:spTree>
    <p:extLst>
      <p:ext uri="{BB962C8B-B14F-4D97-AF65-F5344CB8AC3E}">
        <p14:creationId xmlns:p14="http://schemas.microsoft.com/office/powerpoint/2010/main" val="151836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0" i="1" baseline="0" dirty="0" smtClean="0"/>
              <a:t>Förberedelser: ta med broschyren ”Sänk blicken” som ett arbetsmaterial att dela ut till varje deltagare. </a:t>
            </a:r>
            <a:endParaRPr lang="sv-SE" b="0" i="1" dirty="0" smtClean="0"/>
          </a:p>
          <a:p>
            <a:endPar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här två bilderna är att deltagarna ska:</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Börja identifiera vilka styrkor och förbättringsområden dom ser i sin kommun/landsting </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Diskutera vad nästa steg kan vara</a:t>
            </a:r>
          </a:p>
          <a:p>
            <a:pPr marL="0" indent="0">
              <a:buFontTx/>
              <a:buNone/>
            </a:pPr>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Hur vill ni gå vidare för att stärka barnets rättigheter hos er? </a:t>
            </a:r>
            <a:r>
              <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rPr>
              <a:t>Troligtvis har</a:t>
            </a:r>
            <a:r>
              <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rPr>
              <a:t> ni känt igen flera saker av det arbetet som redan sker hos er under presentationens gång. Kanske har ni både sett områden där er kommun/landsting kommit långt i arbetet, såväl som områden där ni inte jobbat lika mycket. Avslutningsvis ska vi, utifrån er situation, diskutera vad ni själva ser som mest angeläget att  jobba vidare med och fokusera på. </a:t>
            </a:r>
          </a:p>
          <a:p>
            <a:endPar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endParaRPr>
          </a:p>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Diskussion</a:t>
            </a:r>
          </a:p>
          <a:p>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Om tid finns är det bra att göra en kortare diskussionsövning för att presentationen ska kunna landa:</a:t>
            </a:r>
          </a:p>
          <a:p>
            <a:endPar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171450" indent="-171450">
              <a:buFontTx/>
              <a:buChar char="-"/>
            </a:pPr>
            <a:r>
              <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rPr>
              <a:t>Beroende på gruppens storlek, dela</a:t>
            </a:r>
            <a:r>
              <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rPr>
              <a:t> in deltagarna i mindre grupper om</a:t>
            </a:r>
            <a:r>
              <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rPr>
              <a:t> 2-3 personer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rPr>
              <a:t>Dela</a:t>
            </a:r>
            <a:r>
              <a:rPr lang="sv-SE" altLang="sv-SE" sz="1200" b="0" i="0" u="none" kern="1200" baseline="0" dirty="0" smtClean="0">
                <a:solidFill>
                  <a:schemeClr val="tx1"/>
                </a:solidFill>
                <a:latin typeface="Arial" charset="0"/>
                <a:ea typeface="Times New Roman" panose="02020603050405020304" pitchFamily="18" charset="0"/>
                <a:cs typeface="Times New Roman" panose="02020603050405020304" pitchFamily="18" charset="0"/>
              </a:rPr>
              <a:t> ut b</a:t>
            </a:r>
            <a:r>
              <a:rPr lang="sv-SE" sz="1200" b="0" i="0" u="none" strike="noStrike" kern="1200" baseline="0" dirty="0" smtClean="0">
                <a:solidFill>
                  <a:schemeClr val="tx1"/>
                </a:solidFill>
                <a:latin typeface="Arial" charset="0"/>
                <a:ea typeface="+mn-ea"/>
                <a:cs typeface="+mn-cs"/>
              </a:rPr>
              <a:t>roschyren ”Sänk blicken” och berätta kortfattat hur den är upplagd: Sänk blicken bygger på de sju framgångsfaktorerna och genom broschyrens titel vill vi särskilt understryka vikten av att involvera och att se barnen. Genom </a:t>
            </a:r>
            <a:r>
              <a:rPr lang="sv-SE" sz="1200" i="0" kern="1200" dirty="0" smtClean="0">
                <a:solidFill>
                  <a:schemeClr val="tx1"/>
                </a:solidFill>
                <a:effectLst/>
                <a:latin typeface="Arial" charset="0"/>
                <a:ea typeface="+mn-ea"/>
                <a:cs typeface="+mn-cs"/>
              </a:rPr>
              <a:t>det kan resultatet i kommunen/landstingets barnrättsarbete</a:t>
            </a:r>
            <a:r>
              <a:rPr lang="sv-SE" sz="1200" i="0" kern="1200" baseline="0" dirty="0" smtClean="0">
                <a:solidFill>
                  <a:schemeClr val="tx1"/>
                </a:solidFill>
                <a:effectLst/>
                <a:latin typeface="Arial" charset="0"/>
                <a:ea typeface="+mn-ea"/>
                <a:cs typeface="+mn-cs"/>
              </a:rPr>
              <a:t> höjas. </a:t>
            </a:r>
            <a:r>
              <a:rPr lang="sv-SE" sz="1200" b="0" i="0" u="none" strike="noStrike" kern="1200" baseline="0" dirty="0" smtClean="0">
                <a:solidFill>
                  <a:schemeClr val="tx1"/>
                </a:solidFill>
                <a:latin typeface="Arial" charset="0"/>
                <a:ea typeface="+mn-ea"/>
                <a:cs typeface="+mn-cs"/>
              </a:rPr>
              <a:t>Vi har medvetet ställt några citat mot varandra, för att visa på några exempel där synen om vad som behövs i arbetat med att stärka barnets rättigheter kan skilja sig åt beroende på av perspektiv. Broschyren ger</a:t>
            </a:r>
            <a:r>
              <a:rPr lang="sv-SE" b="0" i="0" baseline="0" dirty="0" smtClean="0"/>
              <a:t> inte alla svar på hur man bör jobba. Men den ställer ett antal frågor. Den vara en utgångspunkt för att identifiera vad man behöver jobba vidare med. </a:t>
            </a:r>
            <a:r>
              <a:rPr lang="sv-SE" sz="1200" b="0" i="0" u="none" strike="noStrike" kern="1200" baseline="0" dirty="0" smtClean="0">
                <a:solidFill>
                  <a:schemeClr val="tx1"/>
                </a:solidFill>
                <a:latin typeface="Arial" charset="0"/>
                <a:ea typeface="+mn-ea"/>
                <a:cs typeface="+mn-cs"/>
              </a:rPr>
              <a:t>Utgångspunkten för att framgångsfaktorerna ska bli just framgångsrika är att de figurerar i ett gemensamt sammanhang; ingen av dem är fristående, utan kompletterar varandra. </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altLang="sv-SE" sz="1200" b="0" i="0" u="none" strike="noStrike" kern="1200" baseline="0" dirty="0" smtClean="0">
                <a:solidFill>
                  <a:schemeClr val="tx1"/>
                </a:solidFill>
                <a:latin typeface="Arial" charset="0"/>
                <a:ea typeface="+mn-ea"/>
                <a:cs typeface="+mn-cs"/>
              </a:rPr>
              <a:t>Diskutera utifrån framgångsfaktorerna i Sänk blicken: </a:t>
            </a:r>
            <a:r>
              <a:rPr lang="sv-SE" b="0" i="0" baseline="0" dirty="0" smtClean="0"/>
              <a:t>Vilka av de sju framgångsfaktorerna jobbar ni med? Var behöver ni stärka ert arbete? (diskutera ca 10 minuter)</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b="0" i="0" baseline="0" dirty="0" smtClean="0"/>
              <a:t>Gör en kort återsamling i storgrupp för att summera diskussionerna med fokus på vad som kan stärkas i arbetet. Beroende på vad gruppen själva vill, så kan någon av dem ta på sig att skriva anteckningar (och alternativt kan gruppen definiera 3 saker att prioritera och gå vidare med). </a:t>
            </a:r>
            <a:endParaRPr lang="sv-SE" b="0" i="0" dirty="0" smtClean="0"/>
          </a:p>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sv-SE" altLang="sv-SE" sz="1200" b="0"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endParaRPr lang="sv-SE" b="0" i="0" baseline="0" dirty="0" smtClean="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23</a:t>
            </a:fld>
            <a:endParaRPr lang="sv-SE"/>
          </a:p>
        </p:txBody>
      </p:sp>
    </p:spTree>
    <p:extLst>
      <p:ext uri="{BB962C8B-B14F-4D97-AF65-F5344CB8AC3E}">
        <p14:creationId xmlns:p14="http://schemas.microsoft.com/office/powerpoint/2010/main" val="278978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9B0197C-B394-413F-AFDE-C094C236F540}" type="slidenum">
              <a:rPr lang="sv-SE" smtClean="0"/>
              <a:pPr/>
              <a:t>24</a:t>
            </a:fld>
            <a:endParaRPr lang="sv-SE"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i="0" baseline="0" dirty="0" smtClean="0"/>
              <a:t>Arbetet med att stärka barnets rättigheter och Barnkonventionen sker och måste ske på olika nivåer och involvera flera aktörer. Fundera på vilka aktörer som ni kan vara behjälpta att samarbeta med, eller ta stöd av. Det finns ett flertal pågående initiativ:</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i="0" baseline="0" dirty="0" smtClean="0"/>
          </a:p>
          <a:p>
            <a:r>
              <a:rPr lang="sv-SE" i="0" baseline="0" dirty="0" smtClean="0"/>
              <a:t>SKL har som tidigare nämnts en roll att ge stöd till kommuner och landsting för att stärka Barnkonventionens genomförande. På deras hemsida finns både rapporter, metoder och goda exempel på arbetet med Barnkonventionen i kommun/landsting. </a:t>
            </a:r>
            <a:r>
              <a:rPr lang="sv-SE" i="0" strike="noStrike" baseline="0" dirty="0" smtClean="0"/>
              <a:t>Även Barnombudsmannens hemsida har material att använda sig av, där finns bland annat den ”allmänna kommentaren nr 5” som </a:t>
            </a:r>
            <a:r>
              <a:rPr lang="sv-SE" i="0" strike="noStrike" baseline="0" dirty="0" err="1" smtClean="0"/>
              <a:t>RB’s</a:t>
            </a:r>
            <a:r>
              <a:rPr lang="sv-SE" i="0" strike="noStrike" baseline="0" dirty="0" smtClean="0"/>
              <a:t> framgångsfaktorer baseras på. Där finns även</a:t>
            </a:r>
            <a:r>
              <a:rPr lang="sv-SE" i="0" baseline="0" dirty="0" smtClean="0"/>
              <a:t> statistikverktyg med ”barnrättsrelevanta” data från kommuner/landsting, MAX 18. </a:t>
            </a:r>
          </a:p>
          <a:p>
            <a:endParaRPr lang="sv-SE" i="0" baseline="0" dirty="0" smtClean="0"/>
          </a:p>
          <a:p>
            <a:r>
              <a:rPr lang="sv-SE" i="0" baseline="0" dirty="0" smtClean="0"/>
              <a:t>Att ta med er i era fortsatta diskussioner </a:t>
            </a:r>
            <a:r>
              <a:rPr lang="sv-SE" i="0" baseline="0" smtClean="0"/>
              <a:t>är också om </a:t>
            </a:r>
            <a:r>
              <a:rPr lang="sv-SE" i="0" baseline="0" dirty="0" smtClean="0"/>
              <a:t>ni ingår i partnerskap och nätverk där ett arbete utifrån framgångsfaktorerna och erfarenhetsutbyte skulle kunna vara fruktbart.</a:t>
            </a:r>
          </a:p>
          <a:p>
            <a:endParaRPr lang="sv-SE" i="1" baseline="0" dirty="0" smtClean="0"/>
          </a:p>
          <a:p>
            <a:r>
              <a:rPr lang="sv-SE" baseline="0" dirty="0" smtClean="0"/>
              <a:t>Är ni intresserade av en fortsatt dialog med oss i Rädda Barnen? Med framgångsfaktorerna för ett effektivt genomförande av Barnkonventionen som glasögon kan ni granska ert eget arbete. Vi kommer att göra det. (har redan gjort det/börjat göra det). Vill ni att vi gör det tillsammans?</a:t>
            </a:r>
          </a:p>
          <a:p>
            <a:r>
              <a:rPr lang="sv-SE" baseline="0" dirty="0" smtClean="0"/>
              <a:t>En god början kan vara att boka en utbildning via Rädda Barnen, eller någon annan aktör.</a:t>
            </a:r>
          </a:p>
          <a:p>
            <a:endParaRPr lang="sv-SE" baseline="0" dirty="0" smtClean="0"/>
          </a:p>
          <a:p>
            <a:endParaRPr lang="sv-SE" baseline="0" dirty="0" smtClean="0"/>
          </a:p>
        </p:txBody>
      </p:sp>
    </p:spTree>
    <p:extLst>
      <p:ext uri="{BB962C8B-B14F-4D97-AF65-F5344CB8AC3E}">
        <p14:creationId xmlns:p14="http://schemas.microsoft.com/office/powerpoint/2010/main" val="617123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Skriv in dina/föreningens</a:t>
            </a:r>
            <a:r>
              <a:rPr lang="sv-SE" i="1" baseline="0" dirty="0" smtClean="0"/>
              <a:t> </a:t>
            </a:r>
            <a:r>
              <a:rPr lang="sv-SE" i="1" dirty="0" smtClean="0"/>
              <a:t>kontaktuppgifter</a:t>
            </a:r>
            <a:r>
              <a:rPr lang="sv-SE" i="1" baseline="0" dirty="0" smtClean="0"/>
              <a:t> för fortsatt kontakt och/eller frågor. </a:t>
            </a:r>
            <a:endParaRPr lang="sv-SE" i="1"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25</a:t>
            </a:fld>
            <a:endParaRPr lang="sv-SE"/>
          </a:p>
        </p:txBody>
      </p:sp>
    </p:spTree>
    <p:extLst>
      <p:ext uri="{BB962C8B-B14F-4D97-AF65-F5344CB8AC3E}">
        <p14:creationId xmlns:p14="http://schemas.microsoft.com/office/powerpoint/2010/main" val="305947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den här bilden är att deltagarna ska:</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Förstå vad god samhällsstyrning handlar om. Att det ska finnas strukturer för att barns rättigheter blir tillgodosedda, de så kallade  ”allmänna åtgärderna”</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Tydliggöra att det är staten som är ansvarig för Barnkonventionens genomförande. Och att landstingen och kommunerna har en särskild roll eftersom de flesta besluten fattas där.</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Ha introducerats till att Rädda Barnen har tagit fram framgångsfaktorer för Barnkonventionens genomförande i kommun och landsting, som vi beskriver mer ingående längre fram i bildspelet. </a:t>
            </a:r>
          </a:p>
          <a:p>
            <a:pPr marL="171450" indent="-171450">
              <a:buFontTx/>
              <a:buChar char="-"/>
            </a:pPr>
            <a:endParaRPr lang="sv-SE" sz="1200" b="0" i="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r>
              <a:rPr lang="sv-SE" sz="1200" b="0" i="0" kern="1200" dirty="0" smtClean="0">
                <a:solidFill>
                  <a:schemeClr val="tx1"/>
                </a:solidFill>
                <a:effectLst/>
                <a:latin typeface="Arial" charset="0"/>
                <a:ea typeface="+mn-ea"/>
                <a:cs typeface="+mn-cs"/>
              </a:rPr>
              <a:t>För att barn ska kunna få sina rättigheter uppfyllda måste hela det offentliga samhället ta hänsyn till Barnkonventionen. Vi brukar ibland benämna det som att det måste finnas </a:t>
            </a:r>
            <a:r>
              <a:rPr lang="sv-SE" sz="1200" b="0" i="1" kern="1200" dirty="0" smtClean="0">
                <a:solidFill>
                  <a:schemeClr val="tx1"/>
                </a:solidFill>
                <a:effectLst/>
                <a:latin typeface="Arial" charset="0"/>
                <a:ea typeface="+mn-ea"/>
                <a:cs typeface="+mn-cs"/>
              </a:rPr>
              <a:t>en</a:t>
            </a:r>
            <a:r>
              <a:rPr lang="sv-SE" sz="1200" b="0" i="1" kern="1200" baseline="0" dirty="0" smtClean="0">
                <a:solidFill>
                  <a:schemeClr val="tx1"/>
                </a:solidFill>
                <a:effectLst/>
                <a:latin typeface="Arial" charset="0"/>
                <a:ea typeface="+mn-ea"/>
                <a:cs typeface="+mn-cs"/>
              </a:rPr>
              <a:t> god samhällsstyrning </a:t>
            </a:r>
            <a:r>
              <a:rPr lang="sv-SE" sz="1200" b="0" i="0" kern="1200" baseline="0" dirty="0" smtClean="0">
                <a:solidFill>
                  <a:schemeClr val="tx1"/>
                </a:solidFill>
                <a:effectLst/>
                <a:latin typeface="Arial" charset="0"/>
                <a:ea typeface="+mn-ea"/>
                <a:cs typeface="+mn-cs"/>
              </a:rPr>
              <a:t>för barn.</a:t>
            </a:r>
            <a:endParaRPr lang="sv-SE" sz="1200" b="0" i="0" kern="1200" dirty="0" smtClean="0">
              <a:solidFill>
                <a:schemeClr val="tx1"/>
              </a:solidFill>
              <a:effectLst/>
              <a:latin typeface="Arial" charset="0"/>
              <a:ea typeface="+mn-ea"/>
              <a:cs typeface="+mn-cs"/>
            </a:endParaRPr>
          </a:p>
          <a:p>
            <a:endParaRPr lang="sv-SE" sz="1200" b="0" i="0" kern="1200" dirty="0" smtClean="0">
              <a:solidFill>
                <a:schemeClr val="tx1"/>
              </a:solidFill>
              <a:effectLst/>
              <a:latin typeface="Arial" charset="0"/>
              <a:ea typeface="+mn-ea"/>
              <a:cs typeface="+mn-cs"/>
            </a:endParaRPr>
          </a:p>
          <a:p>
            <a:r>
              <a:rPr lang="sv-SE" sz="1200" b="1" i="1" kern="1200" dirty="0" smtClean="0">
                <a:solidFill>
                  <a:schemeClr val="tx1"/>
                </a:solidFill>
                <a:effectLst/>
                <a:latin typeface="Arial" charset="0"/>
                <a:ea typeface="+mn-ea"/>
                <a:cs typeface="+mn-cs"/>
              </a:rPr>
              <a:t>Allmänna åtgärder för</a:t>
            </a:r>
            <a:r>
              <a:rPr lang="sv-SE" sz="1200" b="1" i="1" kern="1200" baseline="0" dirty="0" smtClean="0">
                <a:solidFill>
                  <a:schemeClr val="tx1"/>
                </a:solidFill>
                <a:effectLst/>
                <a:latin typeface="Arial" charset="0"/>
                <a:ea typeface="+mn-ea"/>
                <a:cs typeface="+mn-cs"/>
              </a:rPr>
              <a:t> genomförande av Barnkonventionen</a:t>
            </a:r>
            <a:endParaRPr lang="sv-SE" sz="1200" b="1" i="1"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Efter Barnkonventionens tillkomst</a:t>
            </a:r>
            <a:r>
              <a:rPr lang="sv-SE" sz="1200" kern="1200" baseline="0" dirty="0" smtClean="0">
                <a:solidFill>
                  <a:schemeClr val="tx1"/>
                </a:solidFill>
                <a:effectLst/>
                <a:latin typeface="Arial" charset="0"/>
                <a:ea typeface="+mn-ea"/>
                <a:cs typeface="+mn-cs"/>
              </a:rPr>
              <a:t> såg barnrättskommittén (</a:t>
            </a:r>
            <a:r>
              <a:rPr lang="sv-SE" sz="1200" b="0" i="0" kern="1200" baseline="0" dirty="0" smtClean="0">
                <a:solidFill>
                  <a:schemeClr val="tx1"/>
                </a:solidFill>
                <a:effectLst/>
                <a:latin typeface="Arial" charset="0"/>
                <a:ea typeface="+mn-ea"/>
                <a:cs typeface="+mn-cs"/>
              </a:rPr>
              <a:t>som övervakar hur stater uppfyller sina åtaganden enligt konventionen)</a:t>
            </a:r>
            <a:r>
              <a:rPr lang="sv-SE" sz="1200" kern="1200" baseline="0" dirty="0" smtClean="0">
                <a:solidFill>
                  <a:schemeClr val="tx1"/>
                </a:solidFill>
                <a:effectLst/>
                <a:latin typeface="Arial" charset="0"/>
                <a:ea typeface="+mn-ea"/>
                <a:cs typeface="+mn-cs"/>
              </a:rPr>
              <a:t> behov av att tydliggöra hur Barnkonventionen skulle bli verklighet. </a:t>
            </a:r>
            <a:r>
              <a:rPr lang="sv-SE" sz="1200" b="0" i="0" kern="1200" dirty="0" smtClean="0">
                <a:solidFill>
                  <a:schemeClr val="tx1"/>
                </a:solidFill>
                <a:effectLst/>
                <a:latin typeface="Arial" charset="0"/>
                <a:ea typeface="+mn-ea"/>
                <a:cs typeface="+mn-cs"/>
              </a:rPr>
              <a:t>FNs barnrättskommitté, har utarbetat ett system för det här; ”De allmänna åtgärderna för genomförandet av Barnkonventionen”. Det handlar bland annat om resurstilldelning, lagar och tydliga system för hur t ex regering, riksdag och myndigheter ska stärka barns rättigheter.</a:t>
            </a:r>
          </a:p>
          <a:p>
            <a:endParaRPr lang="sv-SE" sz="1200" b="0" i="0" kern="1200" dirty="0" smtClean="0">
              <a:solidFill>
                <a:schemeClr val="tx1"/>
              </a:solidFill>
              <a:effectLst/>
              <a:latin typeface="Arial" charset="0"/>
              <a:ea typeface="+mn-ea"/>
              <a:cs typeface="+mn-cs"/>
            </a:endParaRPr>
          </a:p>
          <a:p>
            <a:r>
              <a:rPr lang="sv-SE" sz="1200" b="0" i="0" kern="1200" dirty="0" smtClean="0">
                <a:solidFill>
                  <a:schemeClr val="tx1"/>
                </a:solidFill>
                <a:effectLst/>
                <a:latin typeface="Arial" charset="0"/>
                <a:ea typeface="+mn-ea"/>
                <a:cs typeface="+mn-cs"/>
              </a:rPr>
              <a:t>De allmänna åtgärderna</a:t>
            </a:r>
            <a:r>
              <a:rPr lang="sv-SE" sz="1200" b="0" i="0" kern="1200" baseline="0" dirty="0" smtClean="0">
                <a:solidFill>
                  <a:schemeClr val="tx1"/>
                </a:solidFill>
                <a:effectLst/>
                <a:latin typeface="Arial" charset="0"/>
                <a:ea typeface="+mn-ea"/>
                <a:cs typeface="+mn-cs"/>
              </a:rPr>
              <a:t> utgår från tre av barnkonventionens artiklar. </a:t>
            </a:r>
          </a:p>
          <a:p>
            <a:pPr marL="171450" indent="-171450">
              <a:buFont typeface="Arial" panose="020B0604020202020204" pitchFamily="34" charset="0"/>
              <a:buChar char="•"/>
            </a:pPr>
            <a:r>
              <a:rPr lang="sv-SE" sz="1200" b="0" i="0" kern="1200" baseline="0" dirty="0" smtClean="0">
                <a:solidFill>
                  <a:schemeClr val="tx1"/>
                </a:solidFill>
                <a:effectLst/>
                <a:latin typeface="Arial" charset="0"/>
                <a:ea typeface="+mn-ea"/>
                <a:cs typeface="+mn-cs"/>
              </a:rPr>
              <a:t>Artikel 4, som slår fast att ”Konventionsstaterna skall vidta alla lämpliga lagstiftnings-, administrativa och andra åtgärder för att genomföra de rättigheter som erkänns i denna konvention”. Det innebär att konventionsstaterna har ansvar för att ta fram vilka åtgärder som är lämpliga för att uppnå de gemensamma målen i konventionen. </a:t>
            </a:r>
            <a:r>
              <a:rPr lang="sv-SE" sz="1200" b="0" i="0" kern="1200" baseline="0" dirty="0" smtClean="0">
                <a:solidFill>
                  <a:schemeClr val="tx1"/>
                </a:solidFill>
                <a:effectLst/>
                <a:latin typeface="Arial" pitchFamily="34" charset="0"/>
                <a:ea typeface="+mn-ea"/>
                <a:cs typeface="+mn-cs"/>
              </a:rPr>
              <a:t>Ifråga</a:t>
            </a:r>
            <a:r>
              <a:rPr lang="sv-SE" dirty="0" smtClean="0">
                <a:latin typeface="Arial" pitchFamily="34" charset="0"/>
              </a:rPr>
              <a:t> om ekonomiska, sociala och kulturella rättigheter ska man vidta sådana åtgärder med utnyttjande till ”det yttersta av sina tillgängliga resurser”. </a:t>
            </a:r>
            <a:r>
              <a:rPr lang="sv-SE" sz="1200" b="0" i="0" kern="1200" baseline="0" dirty="0" smtClean="0">
                <a:solidFill>
                  <a:schemeClr val="tx1"/>
                </a:solidFill>
                <a:effectLst/>
                <a:latin typeface="Arial" charset="0"/>
                <a:ea typeface="+mn-ea"/>
                <a:cs typeface="+mn-cs"/>
              </a:rPr>
              <a:t> </a:t>
            </a:r>
          </a:p>
          <a:p>
            <a:pPr marL="171450" indent="-171450">
              <a:buFont typeface="Arial" panose="020B0604020202020204" pitchFamily="34" charset="0"/>
              <a:buChar char="•"/>
            </a:pPr>
            <a:r>
              <a:rPr lang="sv-SE" sz="1200" b="0" i="0" kern="1200" baseline="0" dirty="0" smtClean="0">
                <a:solidFill>
                  <a:schemeClr val="tx1"/>
                </a:solidFill>
                <a:effectLst/>
                <a:latin typeface="Arial" charset="0"/>
                <a:ea typeface="+mn-ea"/>
                <a:cs typeface="+mn-cs"/>
              </a:rPr>
              <a:t>Artikel 42 om att göra konventionen och dess innehåll känd bland både barn och vuxna. </a:t>
            </a:r>
          </a:p>
          <a:p>
            <a:pPr marL="171450" indent="-171450">
              <a:buFont typeface="Arial" panose="020B0604020202020204" pitchFamily="34" charset="0"/>
              <a:buChar char="•"/>
            </a:pPr>
            <a:r>
              <a:rPr lang="sv-SE" sz="1200" b="0" i="0" kern="1200" baseline="0" dirty="0" smtClean="0">
                <a:solidFill>
                  <a:schemeClr val="tx1"/>
                </a:solidFill>
                <a:effectLst/>
                <a:latin typeface="Arial" charset="0"/>
                <a:ea typeface="+mn-ea"/>
                <a:cs typeface="+mn-cs"/>
              </a:rPr>
              <a:t>Artikel 44(6) om att statens dialog med FNs barnrättskommitté ska vara allmänt känd, och föremål för offentlig diskussion. (Det mest centrala i Sveriges dialog med barnrättskommittén sker var 5:e år då vi granskas hur vi lever upp till Barnkonventionen. Den senaste granskningen skedde januari 2015 och resulterade i ett antal rekommendationer om förbättringar som ska göras på både statlig, regional och lokal nivå). </a:t>
            </a:r>
          </a:p>
          <a:p>
            <a:endParaRPr lang="sv-SE" sz="1200" b="0" i="0" kern="1200" dirty="0" smtClean="0">
              <a:solidFill>
                <a:schemeClr val="tx1"/>
              </a:solidFill>
              <a:effectLst/>
              <a:latin typeface="Arial" charset="0"/>
              <a:ea typeface="+mn-ea"/>
              <a:cs typeface="+mn-cs"/>
            </a:endParaRPr>
          </a:p>
          <a:p>
            <a:r>
              <a:rPr lang="sv-SE" sz="1200" b="0" i="0" kern="1200" dirty="0" smtClean="0">
                <a:solidFill>
                  <a:schemeClr val="tx1"/>
                </a:solidFill>
                <a:effectLst/>
                <a:latin typeface="Arial" charset="0"/>
                <a:ea typeface="+mn-ea"/>
                <a:cs typeface="+mn-cs"/>
              </a:rPr>
              <a:t>I den allmänna kommentaren nr 5 om ”allmänna åtgärder för genomförandet” (CRC/</a:t>
            </a:r>
            <a:r>
              <a:rPr lang="sv-SE" sz="1200" b="0" i="0" kern="1200" dirty="0" err="1" smtClean="0">
                <a:solidFill>
                  <a:schemeClr val="tx1"/>
                </a:solidFill>
                <a:effectLst/>
                <a:latin typeface="Arial" charset="0"/>
                <a:ea typeface="+mn-ea"/>
                <a:cs typeface="+mn-cs"/>
              </a:rPr>
              <a:t>GC</a:t>
            </a:r>
            <a:r>
              <a:rPr lang="sv-SE" sz="1200" b="0" i="0" kern="1200" dirty="0" smtClean="0">
                <a:solidFill>
                  <a:schemeClr val="tx1"/>
                </a:solidFill>
                <a:effectLst/>
                <a:latin typeface="Arial" charset="0"/>
                <a:ea typeface="+mn-ea"/>
                <a:cs typeface="+mn-cs"/>
              </a:rPr>
              <a:t>/2003/5) förklarar kommittén vad alla konventionsstater bör överväga att göra.</a:t>
            </a:r>
          </a:p>
          <a:p>
            <a:endParaRPr lang="sv-SE" sz="1200" b="0" i="0" kern="1200" baseline="0" dirty="0" smtClean="0">
              <a:solidFill>
                <a:schemeClr val="tx1"/>
              </a:solidFill>
              <a:effectLst/>
              <a:latin typeface="Arial" charset="0"/>
              <a:ea typeface="+mn-ea"/>
              <a:cs typeface="+mn-cs"/>
            </a:endParaRPr>
          </a:p>
          <a:p>
            <a:r>
              <a:rPr lang="sv-SE" sz="1200" b="1" i="1" kern="1200" dirty="0" smtClean="0">
                <a:solidFill>
                  <a:schemeClr val="tx1"/>
                </a:solidFill>
                <a:effectLst/>
                <a:latin typeface="Arial" charset="0"/>
                <a:ea typeface="+mn-ea"/>
                <a:cs typeface="+mn-cs"/>
              </a:rPr>
              <a:t>Kommunernas och landstingens särskilda roll</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mn-cs"/>
              </a:rPr>
              <a:t>I Sverige</a:t>
            </a:r>
            <a:r>
              <a:rPr lang="sv-SE" sz="1200" kern="1200" baseline="0" dirty="0" smtClean="0">
                <a:solidFill>
                  <a:schemeClr val="tx1"/>
                </a:solidFill>
                <a:effectLst/>
                <a:latin typeface="Arial" charset="0"/>
                <a:ea typeface="+mn-ea"/>
                <a:cs typeface="+mn-cs"/>
              </a:rPr>
              <a:t> ligger</a:t>
            </a:r>
            <a:r>
              <a:rPr lang="sv-SE" sz="1200" kern="1200" dirty="0" smtClean="0">
                <a:solidFill>
                  <a:schemeClr val="tx1"/>
                </a:solidFill>
                <a:effectLst/>
                <a:latin typeface="Arial" charset="0"/>
                <a:ea typeface="+mn-ea"/>
                <a:cs typeface="+mn-cs"/>
              </a:rPr>
              <a:t> ansvaret för de flesta verksamheter som påverkar barn hos kommuner och landsting. Alltså</a:t>
            </a:r>
            <a:r>
              <a:rPr lang="sv-SE" sz="1200" kern="1200" baseline="0" dirty="0" smtClean="0">
                <a:solidFill>
                  <a:schemeClr val="tx1"/>
                </a:solidFill>
                <a:effectLst/>
                <a:latin typeface="Arial" charset="0"/>
                <a:ea typeface="+mn-ea"/>
                <a:cs typeface="+mn-cs"/>
              </a:rPr>
              <a:t> krävs även en god samhällstyrning för barnets bästa även hos er. Det</a:t>
            </a:r>
            <a:r>
              <a:rPr lang="sv-SE" sz="1200" kern="1200" dirty="0" smtClean="0">
                <a:solidFill>
                  <a:schemeClr val="tx1"/>
                </a:solidFill>
                <a:effectLst/>
                <a:latin typeface="Arial" charset="0"/>
                <a:ea typeface="+mn-ea"/>
                <a:cs typeface="+mn-cs"/>
              </a:rPr>
              <a:t> behövs</a:t>
            </a:r>
            <a:r>
              <a:rPr lang="sv-SE" sz="1200" kern="1200" baseline="0" dirty="0" smtClean="0">
                <a:solidFill>
                  <a:schemeClr val="tx1"/>
                </a:solidFill>
                <a:effectLst/>
                <a:latin typeface="Arial" charset="0"/>
                <a:ea typeface="+mn-ea"/>
                <a:cs typeface="+mn-cs"/>
              </a:rPr>
              <a:t> </a:t>
            </a:r>
            <a:r>
              <a:rPr lang="sv-SE" sz="1200" kern="1200" dirty="0" smtClean="0">
                <a:solidFill>
                  <a:schemeClr val="tx1"/>
                </a:solidFill>
                <a:effectLst/>
                <a:latin typeface="Arial" charset="0"/>
                <a:ea typeface="+mn-ea"/>
                <a:cs typeface="+mn-cs"/>
              </a:rPr>
              <a:t>stödjande strukturer, tydliga beslut och administrativa rutiner. Samordning är viktig och för det krävs funktioner på strategisk nivå med rätt kompetens samt mandat och resurser att utveckla arbetet. Det behövs ökade kunskaper om konventionen och dess tillämpning inom alla nivåer i organisationen. Ett bra ramverk och en ”god jordmån” helt enkelt.</a:t>
            </a:r>
          </a:p>
          <a:p>
            <a:endParaRPr lang="sv-SE" sz="1200" kern="1200" dirty="0" smtClean="0">
              <a:solidFill>
                <a:schemeClr val="tx1"/>
              </a:solidFill>
              <a:effectLst/>
              <a:latin typeface="Arial" charset="0"/>
              <a:ea typeface="+mn-ea"/>
              <a:cs typeface="+mn-cs"/>
            </a:endParaRPr>
          </a:p>
          <a:p>
            <a:r>
              <a:rPr lang="sv-SE" sz="1200" b="1" i="1" kern="1200" dirty="0" smtClean="0">
                <a:solidFill>
                  <a:schemeClr val="tx1"/>
                </a:solidFill>
                <a:effectLst/>
                <a:latin typeface="Arial" charset="0"/>
                <a:ea typeface="+mn-ea"/>
                <a:cs typeface="+mn-cs"/>
              </a:rPr>
              <a:t>Framgångsfaktorer – för genomförandet av Barnkonventionen på regional och lokal nivå</a:t>
            </a:r>
          </a:p>
          <a:p>
            <a:r>
              <a:rPr lang="sv-SE" sz="1200" kern="1200" dirty="0" smtClean="0">
                <a:solidFill>
                  <a:schemeClr val="tx1"/>
                </a:solidFill>
                <a:effectLst/>
                <a:latin typeface="Arial" charset="0"/>
                <a:ea typeface="+mn-ea"/>
                <a:cs typeface="+mn-cs"/>
              </a:rPr>
              <a:t>För att underlätta</a:t>
            </a:r>
            <a:r>
              <a:rPr lang="sv-SE" sz="1200" kern="1200" baseline="0" dirty="0" smtClean="0">
                <a:solidFill>
                  <a:schemeClr val="tx1"/>
                </a:solidFill>
                <a:effectLst/>
                <a:latin typeface="Arial" charset="0"/>
                <a:ea typeface="+mn-ea"/>
                <a:cs typeface="+mn-cs"/>
              </a:rPr>
              <a:t> för se vilka strukturer, utifrån de allmänna åtgärderna, som krävs på regional och lokal nivå har </a:t>
            </a:r>
            <a:r>
              <a:rPr lang="sv-SE" sz="1200" kern="1200" dirty="0" smtClean="0">
                <a:solidFill>
                  <a:schemeClr val="tx1"/>
                </a:solidFill>
                <a:effectLst/>
                <a:latin typeface="Arial" charset="0"/>
                <a:ea typeface="+mn-ea"/>
                <a:cs typeface="+mn-cs"/>
              </a:rPr>
              <a:t>Rädda Barnen anpassat ett antal av åtgärderna till det lokala och regionala genomförandet. Vi har valt att kalla dem framgångsfaktorer. Dessa framgångsfaktorer utgör tillsammans en helhet för ett aktivt, levande och systematiskt barnrättsarbete i en kommun/landsting</a:t>
            </a: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dirty="0" smtClean="0">
              <a:solidFill>
                <a:schemeClr val="tx1"/>
              </a:solidFill>
              <a:effectLst/>
              <a:latin typeface="Arial" charset="0"/>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3</a:t>
            </a:fld>
            <a:endParaRPr lang="sv-SE"/>
          </a:p>
        </p:txBody>
      </p:sp>
    </p:spTree>
    <p:extLst>
      <p:ext uri="{BB962C8B-B14F-4D97-AF65-F5344CB8AC3E}">
        <p14:creationId xmlns:p14="http://schemas.microsoft.com/office/powerpoint/2010/main" val="191548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latshållare för bildobjekt 1"/>
          <p:cNvSpPr>
            <a:spLocks noGrp="1" noRot="1" noChangeAspect="1" noTextEdit="1"/>
          </p:cNvSpPr>
          <p:nvPr>
            <p:ph type="sldImg"/>
          </p:nvPr>
        </p:nvSpPr>
        <p:spPr>
          <a:xfrm>
            <a:off x="808038" y="808038"/>
            <a:ext cx="2149475" cy="1612900"/>
          </a:xfrm>
          <a:ln/>
        </p:spPr>
      </p:sp>
      <p:sp>
        <p:nvSpPr>
          <p:cNvPr id="173059" name="Platshållare för anteckningar 2"/>
          <p:cNvSpPr>
            <a:spLocks noGrp="1"/>
          </p:cNvSpPr>
          <p:nvPr>
            <p:ph type="body" idx="1"/>
          </p:nvPr>
        </p:nvSpPr>
        <p:spPr>
          <a:xfrm>
            <a:off x="509232" y="2577271"/>
            <a:ext cx="5610964" cy="6614703"/>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den här bilden är att deltagarna ska: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kortfattat få kännedom om Barnkonventionens fyra grundprinciper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förstå att arbetet med genomförande av Barnkonventionen i kommun/landsting alltid ska utgå ifrån konventionens grundprinciper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se Barnkonventionen och dess grundprinciper som ett stöd i arbetet med att tillgodose barnens likvärdiga uppväxtvillkor i kommunen/landstinget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i="1" dirty="0" smtClean="0"/>
          </a:p>
          <a:p>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a:t>
            </a:r>
            <a:r>
              <a:rPr lang="sv-SE" altLang="sv-SE" sz="1200" b="1" i="0" u="none" kern="1200" dirty="0" err="1" smtClean="0">
                <a:solidFill>
                  <a:schemeClr val="tx1"/>
                </a:solidFill>
                <a:latin typeface="Arial" charset="0"/>
                <a:ea typeface="Times New Roman" panose="02020603050405020304" pitchFamily="18" charset="0"/>
                <a:cs typeface="Times New Roman" panose="02020603050405020304" pitchFamily="18" charset="0"/>
              </a:rPr>
              <a:t>talmanus</a:t>
            </a: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dirty="0" smtClean="0"/>
              <a:t>De</a:t>
            </a:r>
            <a:r>
              <a:rPr lang="sv-SE" sz="1200" baseline="0" dirty="0" smtClean="0"/>
              <a:t> allmänna åtgärderna för Barnkonventionens genomförande ska även ses i ljuset av konventionens fyra grundprinciper. </a:t>
            </a:r>
            <a:r>
              <a:rPr lang="sv-SE" sz="1200" i="0" kern="1200" dirty="0" smtClean="0">
                <a:solidFill>
                  <a:schemeClr val="tx1"/>
                </a:solidFill>
                <a:effectLst/>
                <a:latin typeface="Arial" charset="0"/>
                <a:ea typeface="+mn-ea"/>
                <a:cs typeface="+mn-cs"/>
              </a:rPr>
              <a:t>De bildar ett ramverk för arbetet med barns rättigheter och för hur övriga artiklar i konventionen ska tolkas. </a:t>
            </a:r>
          </a:p>
          <a:p>
            <a:r>
              <a:rPr lang="sv-SE" sz="1200" baseline="0" dirty="0" smtClean="0"/>
              <a:t>Ni känner säkert till dem, </a:t>
            </a:r>
            <a:r>
              <a:rPr lang="sv-SE" sz="1200" b="1" i="1" u="none" baseline="0" dirty="0" smtClean="0"/>
              <a:t>men det viktiga är att förstå vilka krav de ställer på beslutprocesser och i verksamhet</a:t>
            </a:r>
            <a:r>
              <a:rPr lang="sv-SE" sz="1200" b="0" i="0" u="none" baseline="0" dirty="0" smtClean="0"/>
              <a:t>.</a:t>
            </a:r>
            <a:r>
              <a:rPr lang="sv-SE" sz="1200" i="0" kern="1200" dirty="0" smtClean="0">
                <a:solidFill>
                  <a:schemeClr val="tx1"/>
                </a:solidFill>
                <a:effectLst/>
                <a:latin typeface="Arial" charset="0"/>
                <a:ea typeface="+mn-ea"/>
                <a:cs typeface="+mn-cs"/>
              </a:rPr>
              <a:t> </a:t>
            </a:r>
          </a:p>
          <a:p>
            <a:endParaRPr lang="sv-SE" sz="1200" i="0" kern="1200" dirty="0" smtClean="0">
              <a:solidFill>
                <a:schemeClr val="tx1"/>
              </a:solidFill>
              <a:effectLst/>
              <a:latin typeface="Arial" charset="0"/>
              <a:ea typeface="+mn-ea"/>
              <a:cs typeface="+mn-cs"/>
            </a:endParaRPr>
          </a:p>
          <a:p>
            <a:r>
              <a:rPr lang="sv-SE" sz="1200" i="0" kern="1200" dirty="0" smtClean="0">
                <a:solidFill>
                  <a:schemeClr val="tx1"/>
                </a:solidFill>
                <a:effectLst/>
                <a:latin typeface="Arial" charset="0"/>
                <a:ea typeface="+mn-ea"/>
                <a:cs typeface="+mn-cs"/>
              </a:rPr>
              <a:t>Att</a:t>
            </a:r>
            <a:r>
              <a:rPr lang="sv-SE" sz="1200" i="0" kern="1200" baseline="0" dirty="0" smtClean="0">
                <a:solidFill>
                  <a:schemeClr val="tx1"/>
                </a:solidFill>
                <a:effectLst/>
                <a:latin typeface="Arial" charset="0"/>
                <a:ea typeface="+mn-ea"/>
                <a:cs typeface="+mn-cs"/>
              </a:rPr>
              <a:t> s</a:t>
            </a:r>
            <a:r>
              <a:rPr lang="sv-SE" sz="1200" i="0" kern="1200" dirty="0" smtClean="0">
                <a:solidFill>
                  <a:schemeClr val="tx1"/>
                </a:solidFill>
                <a:effectLst/>
                <a:latin typeface="Arial" charset="0"/>
                <a:ea typeface="+mn-ea"/>
                <a:cs typeface="+mn-cs"/>
              </a:rPr>
              <a:t>e och utgå från</a:t>
            </a:r>
            <a:r>
              <a:rPr lang="sv-SE" sz="1200" i="0" kern="1200" baseline="0" dirty="0" smtClean="0">
                <a:solidFill>
                  <a:schemeClr val="tx1"/>
                </a:solidFill>
                <a:effectLst/>
                <a:latin typeface="Arial" charset="0"/>
                <a:ea typeface="+mn-ea"/>
                <a:cs typeface="+mn-cs"/>
              </a:rPr>
              <a:t> Barnkonventionens grundprinciper på alla nivåer i ert barnrättsarbete hjälper er att fatta rätt beslut, sätta rätt resurser, minimera risken att grupper av barn faller mellan stolarna m.m.</a:t>
            </a:r>
            <a:br>
              <a:rPr lang="sv-SE" sz="1200" i="0" kern="1200" baseline="0" dirty="0" smtClean="0">
                <a:solidFill>
                  <a:schemeClr val="tx1"/>
                </a:solidFill>
                <a:effectLst/>
                <a:latin typeface="Arial" charset="0"/>
                <a:ea typeface="+mn-ea"/>
                <a:cs typeface="+mn-cs"/>
              </a:rPr>
            </a:br>
            <a:r>
              <a:rPr lang="sv-SE" sz="1200" i="0" kern="1200" baseline="0" dirty="0" smtClean="0">
                <a:solidFill>
                  <a:schemeClr val="tx1"/>
                </a:solidFill>
                <a:effectLst/>
                <a:latin typeface="Arial" charset="0"/>
                <a:ea typeface="+mn-ea"/>
                <a:cs typeface="+mn-cs"/>
              </a:rPr>
              <a:t>Dessa är viktiga vägledare och tydliggör det </a:t>
            </a:r>
            <a:r>
              <a:rPr lang="sv-SE" sz="1200" dirty="0" smtClean="0">
                <a:latin typeface="Arial" pitchFamily="34" charset="0"/>
              </a:rPr>
              <a:t>fundamentala konventionen uttrycker; att barn själva bär inom sig potentialer för sin egen utveckling. De</a:t>
            </a:r>
            <a:r>
              <a:rPr lang="sv-SE" sz="1200" baseline="0" dirty="0" smtClean="0">
                <a:latin typeface="Arial" pitchFamily="34" charset="0"/>
              </a:rPr>
              <a:t> uttrycker </a:t>
            </a:r>
            <a:r>
              <a:rPr lang="sv-SE" sz="1200" dirty="0" smtClean="0">
                <a:latin typeface="Arial" pitchFamily="34" charset="0"/>
              </a:rPr>
              <a:t>också att den nödvändiga förutsättningen för att aktivera denna potential är en skyddande, omsorgsfull och stimulerande miljö och friheten att växelverka med den. </a:t>
            </a:r>
          </a:p>
          <a:p>
            <a:pPr eaLnBrk="1" hangingPunct="1">
              <a:lnSpc>
                <a:spcPct val="80000"/>
              </a:lnSpc>
            </a:pPr>
            <a:r>
              <a:rPr lang="sv-SE" sz="1200" dirty="0" smtClean="0">
                <a:latin typeface="Arial" pitchFamily="34" charset="0"/>
              </a:rPr>
              <a:t/>
            </a:r>
            <a:br>
              <a:rPr lang="sv-SE" sz="1200" dirty="0" smtClean="0">
                <a:latin typeface="Arial" pitchFamily="34" charset="0"/>
              </a:rPr>
            </a:br>
            <a:r>
              <a:rPr lang="sv-SE" sz="1200" dirty="0" smtClean="0">
                <a:latin typeface="Arial" pitchFamily="34" charset="0"/>
              </a:rPr>
              <a:t>Barnsynen i Barnkonventionen kan i korthet uttryckas:</a:t>
            </a:r>
            <a:br>
              <a:rPr lang="sv-SE" sz="1200" dirty="0" smtClean="0">
                <a:latin typeface="Arial" pitchFamily="34" charset="0"/>
              </a:rPr>
            </a:br>
            <a:endParaRPr lang="sv-SE" sz="1200" dirty="0" smtClean="0">
              <a:latin typeface="Arial" pitchFamily="34" charset="0"/>
            </a:endParaRPr>
          </a:p>
          <a:p>
            <a:pPr marL="171450" indent="-171450" eaLnBrk="1" hangingPunct="1">
              <a:lnSpc>
                <a:spcPct val="80000"/>
              </a:lnSpc>
              <a:buFont typeface="Arial" panose="020B0604020202020204" pitchFamily="34" charset="0"/>
              <a:buChar char="•"/>
            </a:pPr>
            <a:r>
              <a:rPr lang="sv-SE" sz="1200" dirty="0" smtClean="0">
                <a:latin typeface="Arial" pitchFamily="34" charset="0"/>
              </a:rPr>
              <a:t>Alla barn är lika mycket värda (art 2) Alla barn har samma rättigheter och inget barn får diskrimineras. </a:t>
            </a:r>
          </a:p>
          <a:p>
            <a:pPr marL="0" indent="0" eaLnBrk="1" hangingPunct="1">
              <a:lnSpc>
                <a:spcPct val="80000"/>
              </a:lnSpc>
              <a:buFont typeface="Arial" panose="020B0604020202020204" pitchFamily="34" charset="0"/>
              <a:buNone/>
            </a:pPr>
            <a:endParaRPr lang="sv-SE" sz="1200" dirty="0" smtClean="0">
              <a:latin typeface="Arial" pitchFamily="34" charset="0"/>
            </a:endParaRPr>
          </a:p>
          <a:p>
            <a:pPr marL="171450" indent="-171450" eaLnBrk="1" hangingPunct="1">
              <a:lnSpc>
                <a:spcPct val="80000"/>
              </a:lnSpc>
              <a:buFont typeface="Arial" panose="020B0604020202020204" pitchFamily="34" charset="0"/>
              <a:buChar char="•"/>
            </a:pPr>
            <a:r>
              <a:rPr lang="sv-SE" sz="1200" dirty="0" smtClean="0">
                <a:latin typeface="Arial" pitchFamily="34" charset="0"/>
              </a:rPr>
              <a:t>Barnet sätts i fokus.</a:t>
            </a:r>
            <a:r>
              <a:rPr lang="sv-SE" sz="1200" baseline="0" dirty="0" smtClean="0">
                <a:latin typeface="Arial" pitchFamily="34" charset="0"/>
              </a:rPr>
              <a:t> </a:t>
            </a:r>
            <a:r>
              <a:rPr lang="sv-SE" sz="1200" dirty="0" smtClean="0">
                <a:latin typeface="Arial" pitchFamily="34" charset="0"/>
              </a:rPr>
              <a:t>Om barn och vuxnas intressen kolliderar är det barnets intresse som skall väga tyngst (art 3). Barndomen har ett värde i sig och är inte en transportsträcka till vuxenlivet.</a:t>
            </a:r>
          </a:p>
          <a:p>
            <a:pPr eaLnBrk="1" hangingPunct="1">
              <a:lnSpc>
                <a:spcPct val="80000"/>
              </a:lnSpc>
            </a:pPr>
            <a:endParaRPr lang="sv-SE" sz="1200" dirty="0" smtClean="0">
              <a:latin typeface="Arial" pitchFamily="34" charset="0"/>
            </a:endParaRPr>
          </a:p>
          <a:p>
            <a:pPr marL="171450" indent="-171450" eaLnBrk="1" hangingPunct="1">
              <a:lnSpc>
                <a:spcPct val="80000"/>
              </a:lnSpc>
              <a:buFont typeface="Arial" panose="020B0604020202020204" pitchFamily="34" charset="0"/>
              <a:buChar char="•"/>
            </a:pPr>
            <a:r>
              <a:rPr lang="sv-SE" sz="1200" dirty="0" smtClean="0">
                <a:latin typeface="Arial" pitchFamily="34" charset="0"/>
              </a:rPr>
              <a:t>I rätten till utveckling (art 6) kan även</a:t>
            </a:r>
            <a:r>
              <a:rPr lang="sv-SE" sz="1200" baseline="0" dirty="0" smtClean="0">
                <a:latin typeface="Arial" pitchFamily="34" charset="0"/>
              </a:rPr>
              <a:t> uttryckas</a:t>
            </a:r>
            <a:r>
              <a:rPr lang="sv-SE" sz="1200" dirty="0" smtClean="0">
                <a:latin typeface="Arial" pitchFamily="34" charset="0"/>
              </a:rPr>
              <a:t> ”rätten att vara barn” eller ”rätten till sin barndom”. Barndomens värde kan också uttryckas: ”Du är inte framtiden. Du är nu!” I rätten till utveckling kan man också räkna in rätten till stöd från vuxenvärlden. Men barn kan också behöva skyddas från vuxna. Barnets rätt till utveckling och skydd är i Barnkonventionen starkare än föräldrarnas rätt till sina barn.</a:t>
            </a:r>
          </a:p>
          <a:p>
            <a:pPr eaLnBrk="1" hangingPunct="1">
              <a:lnSpc>
                <a:spcPct val="80000"/>
              </a:lnSpc>
            </a:pPr>
            <a:endParaRPr lang="sv-SE" sz="1200" dirty="0" smtClean="0">
              <a:latin typeface="Arial" pitchFamily="34" charset="0"/>
            </a:endParaRPr>
          </a:p>
          <a:p>
            <a:pPr marL="171450" indent="-171450" eaLnBrk="1" hangingPunct="1">
              <a:lnSpc>
                <a:spcPct val="80000"/>
              </a:lnSpc>
              <a:buFont typeface="Arial" panose="020B0604020202020204" pitchFamily="34" charset="0"/>
              <a:buChar char="•"/>
            </a:pPr>
            <a:r>
              <a:rPr lang="sv-SE" sz="1200" dirty="0" smtClean="0">
                <a:latin typeface="Arial" pitchFamily="34" charset="0"/>
              </a:rPr>
              <a:t>Barnet ska respekteras och är kompetenta och kapabla. Deras åsikter ska tillmätas betydelse. (art 12) Barnkonventionens barnsyn att barn </a:t>
            </a:r>
            <a:r>
              <a:rPr lang="sv-SE" sz="1200" u="sng" dirty="0" smtClean="0">
                <a:latin typeface="Arial" pitchFamily="34" charset="0"/>
              </a:rPr>
              <a:t>både</a:t>
            </a:r>
            <a:r>
              <a:rPr lang="sv-SE" sz="1200" dirty="0" smtClean="0">
                <a:latin typeface="Arial" pitchFamily="34" charset="0"/>
              </a:rPr>
              <a:t> är skyddsbehövande och kapabla är ger Barnkonventionen en intressant dynamik. En avvägning mellan barnets autonomi och dess behov av skydd är just det som barnets bästa handlar om.</a:t>
            </a:r>
          </a:p>
          <a:p>
            <a:pPr eaLnBrk="1" hangingPunct="1">
              <a:spcBef>
                <a:spcPct val="0"/>
              </a:spcBef>
            </a:pPr>
            <a:endParaRPr lang="sv-SE" sz="1200" b="1" dirty="0" smtClean="0">
              <a:latin typeface="Arial" pitchFamily="34" charset="0"/>
            </a:endParaRPr>
          </a:p>
          <a:p>
            <a:pPr eaLnBrk="1" hangingPunct="1">
              <a:spcBef>
                <a:spcPct val="0"/>
              </a:spcBef>
            </a:pPr>
            <a:endParaRPr lang="sv-SE" sz="1000" dirty="0" smtClean="0">
              <a:latin typeface="Arial" pitchFamily="34" charset="0"/>
            </a:endParaRPr>
          </a:p>
          <a:p>
            <a:pPr eaLnBrk="1" hangingPunct="1"/>
            <a:endParaRPr lang="sv-SE" sz="1000" dirty="0" smtClean="0">
              <a:latin typeface="Arial" pitchFamily="34" charset="0"/>
            </a:endParaRPr>
          </a:p>
          <a:p>
            <a:pPr eaLnBrk="1" hangingPunct="1">
              <a:lnSpc>
                <a:spcPct val="80000"/>
              </a:lnSpc>
            </a:pPr>
            <a:endParaRPr lang="sv-SE" sz="1000" dirty="0" smtClean="0">
              <a:latin typeface="Arial" pitchFamily="34" charset="0"/>
            </a:endParaRPr>
          </a:p>
          <a:p>
            <a:pPr eaLnBrk="1" hangingPunct="1"/>
            <a:endParaRPr lang="sv-SE" sz="1000" dirty="0" smtClean="0">
              <a:latin typeface="Arial" pitchFamily="34" charset="0"/>
            </a:endParaRPr>
          </a:p>
          <a:p>
            <a:pPr eaLnBrk="1" hangingPunct="1"/>
            <a:endParaRPr lang="sv-SE" sz="1000" dirty="0" smtClean="0">
              <a:latin typeface="Arial" pitchFamily="34" charset="0"/>
            </a:endParaRPr>
          </a:p>
        </p:txBody>
      </p:sp>
      <p:sp>
        <p:nvSpPr>
          <p:cNvPr id="4" name="Platshållare för bildnummer 3"/>
          <p:cNvSpPr>
            <a:spLocks noGrp="1"/>
          </p:cNvSpPr>
          <p:nvPr>
            <p:ph type="sldNum" sz="quarter" idx="5"/>
          </p:nvPr>
        </p:nvSpPr>
        <p:spPr/>
        <p:txBody>
          <a:bodyPr/>
          <a:lstStyle/>
          <a:p>
            <a:pPr>
              <a:defRPr/>
            </a:pPr>
            <a:fld id="{40F3FC85-6F5E-46BE-8A05-665D60CFB09B}" type="slidenum">
              <a:rPr lang="sv-SE" smtClean="0"/>
              <a:pPr>
                <a:defRPr/>
              </a:pPr>
              <a:t>4</a:t>
            </a:fld>
            <a:endParaRPr lang="sv-SE"/>
          </a:p>
        </p:txBody>
      </p:sp>
    </p:spTree>
    <p:extLst>
      <p:ext uri="{BB962C8B-B14F-4D97-AF65-F5344CB8AC3E}">
        <p14:creationId xmlns:p14="http://schemas.microsoft.com/office/powerpoint/2010/main" val="45015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den här bilden är att deltagarna ska:</a:t>
            </a:r>
          </a:p>
          <a:p>
            <a:pPr marL="171450" indent="-171450">
              <a:buFontTx/>
              <a:buChar char="-"/>
            </a:pPr>
            <a:r>
              <a:rPr lang="sv-SE" sz="1200" b="0" i="1" baseline="0" dirty="0" smtClean="0">
                <a:latin typeface="Arial" pitchFamily="34" charset="0"/>
              </a:rPr>
              <a:t>Känna ökat intresse för Barnkonventionen i kommun/landsting genom att göra dem uppmärksammade på viktiga nationella satsningar som genomförts för att stärka Barnkonventionen.</a:t>
            </a:r>
          </a:p>
          <a:p>
            <a:pPr marL="171450" indent="-171450">
              <a:buFontTx/>
              <a:buChar char="-"/>
            </a:pPr>
            <a:r>
              <a:rPr lang="sv-SE" sz="1200" b="0" i="1" baseline="0" dirty="0" smtClean="0">
                <a:latin typeface="Arial" pitchFamily="34" charset="0"/>
              </a:rPr>
              <a:t>Förstå att Rädda Barnens framgångsfaktorer finns med i redan existerande sammanhang och satsningar för Barnkonventionens genomförande. </a:t>
            </a:r>
          </a:p>
          <a:p>
            <a:pPr marL="171450" indent="-171450">
              <a:buFontTx/>
              <a:buChar cha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Få vetskap om vilken kritik FN:s Barnrättskommitté riktade till Sverige vid den senaste granskningen, januari 2015, som rör de allmänna åtgärderna och grundprinciperna</a:t>
            </a:r>
          </a:p>
          <a:p>
            <a:pPr marL="171450" indent="-171450">
              <a:buFontTx/>
              <a:buChar char="-"/>
            </a:pPr>
            <a:r>
              <a:rPr lang="sv-SE" sz="1200" b="0" i="1" u="none" kern="1200" baseline="0" dirty="0" smtClean="0">
                <a:solidFill>
                  <a:schemeClr val="tx1"/>
                </a:solidFill>
                <a:effectLst/>
                <a:latin typeface="Arial" charset="0"/>
                <a:ea typeface="+mn-ea"/>
                <a:cs typeface="Times New Roman" panose="02020603050405020304" pitchFamily="18" charset="0"/>
              </a:rPr>
              <a:t>A</a:t>
            </a:r>
            <a:r>
              <a:rPr lang="sv-SE" sz="1200" b="0" i="1" kern="1200" dirty="0" smtClean="0">
                <a:solidFill>
                  <a:schemeClr val="tx1"/>
                </a:solidFill>
                <a:effectLst/>
                <a:latin typeface="Arial" charset="0"/>
                <a:ea typeface="+mn-ea"/>
                <a:cs typeface="+mn-cs"/>
              </a:rPr>
              <a:t>tt påvisa framstegen, i</a:t>
            </a:r>
            <a:r>
              <a:rPr lang="sv-SE" sz="1200" b="0" i="1" kern="1200" baseline="0" dirty="0" smtClean="0">
                <a:solidFill>
                  <a:schemeClr val="tx1"/>
                </a:solidFill>
                <a:effectLst/>
                <a:latin typeface="Arial" charset="0"/>
                <a:ea typeface="+mn-ea"/>
                <a:cs typeface="+mn-cs"/>
              </a:rPr>
              <a:t> samklang med de nationella satsningarna</a:t>
            </a:r>
            <a:r>
              <a:rPr lang="sv-SE" sz="1200" b="0" i="1" kern="1200" dirty="0" smtClean="0">
                <a:solidFill>
                  <a:schemeClr val="tx1"/>
                </a:solidFill>
                <a:effectLst/>
                <a:latin typeface="Arial" charset="0"/>
                <a:ea typeface="+mn-ea"/>
                <a:cs typeface="+mn-cs"/>
              </a:rPr>
              <a:t>, men att vi också</a:t>
            </a:r>
            <a:r>
              <a:rPr lang="sv-SE" sz="1200" b="0" i="1" kern="1200" baseline="0" dirty="0" smtClean="0">
                <a:solidFill>
                  <a:schemeClr val="tx1"/>
                </a:solidFill>
                <a:effectLst/>
                <a:latin typeface="Arial" charset="0"/>
                <a:ea typeface="+mn-ea"/>
                <a:cs typeface="+mn-cs"/>
              </a:rPr>
              <a:t> har utmaningar som Sverige måste jobba vidare med. </a:t>
            </a:r>
          </a:p>
          <a:p>
            <a:pPr marL="171450" indent="-171450">
              <a:buFontTx/>
              <a:buChar char="-"/>
            </a:pPr>
            <a:endParaRPr lang="sv-SE" sz="1200" i="1" dirty="0" smtClean="0"/>
          </a:p>
          <a:p>
            <a:endParaRPr lang="sv-SE" sz="1200" b="0" i="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b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b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(Detta</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talarmanus är mycket omfattande, vi tänker att ni ej lägger så mycket tid på denna bild. Det handlar främst om att visa Barnkonventionens status i Sverige i ett mer övergripande perspektiv. Lyft enbart de fetstilta rubrikerna. Resten av talmanuset är som stöd om eventuella följdfrågor kommer)</a:t>
            </a: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dirty="0" smtClean="0">
                <a:latin typeface="Arial" pitchFamily="34" charset="0"/>
              </a:rPr>
              <a:t>De</a:t>
            </a:r>
            <a:r>
              <a:rPr lang="sv-SE" sz="1200" b="0" baseline="0" dirty="0" smtClean="0">
                <a:latin typeface="Arial" pitchFamily="34" charset="0"/>
              </a:rPr>
              <a:t> senaste åren har det gjorts en rad satsningar för att öka förutsättningarna till att genomföra BK. Här är exempel på några av de </a:t>
            </a:r>
            <a:r>
              <a:rPr lang="sv-SE" sz="1200" dirty="0" smtClean="0"/>
              <a:t>statliga satsningar</a:t>
            </a:r>
            <a:r>
              <a:rPr lang="sv-SE" sz="1200" baseline="0" dirty="0" smtClean="0"/>
              <a:t> som gjorts</a:t>
            </a:r>
            <a:r>
              <a:rPr lang="sv-SE" sz="1200" dirty="0" smtClean="0"/>
              <a:t> i Sverige.)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1" i="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0" dirty="0" smtClean="0">
                <a:latin typeface="Arial" pitchFamily="34" charset="0"/>
              </a:rPr>
              <a:t>Beskrivning av nationella</a:t>
            </a:r>
            <a:r>
              <a:rPr lang="sv-SE" sz="1200" b="1" i="0" baseline="0" dirty="0" smtClean="0">
                <a:latin typeface="Arial" pitchFamily="34" charset="0"/>
              </a:rPr>
              <a:t> satsningar:</a:t>
            </a:r>
            <a:endParaRPr lang="sv-SE" sz="1200" b="1" i="0" dirty="0" smtClean="0">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1" i="1" dirty="0" smtClean="0">
              <a:latin typeface="Arial" pitchFamily="34" charset="0"/>
            </a:endParaRPr>
          </a:p>
          <a:p>
            <a:pPr>
              <a:lnSpc>
                <a:spcPct val="100000"/>
              </a:lnSpc>
              <a:spcBef>
                <a:spcPct val="0"/>
              </a:spcBef>
              <a:spcAft>
                <a:spcPts val="1200"/>
              </a:spcAft>
              <a:buFont typeface="Times" pitchFamily="18" charset="0"/>
              <a:buNone/>
            </a:pPr>
            <a:r>
              <a:rPr lang="sv-SE" sz="1200" b="1" i="1" dirty="0" smtClean="0"/>
              <a:t>Ny nationell strategi för att förverkliga barnets rättigheter</a:t>
            </a:r>
          </a:p>
          <a:p>
            <a:r>
              <a:rPr lang="sv-SE" sz="1200" b="0" dirty="0" smtClean="0">
                <a:latin typeface="Arial" pitchFamily="34" charset="0"/>
              </a:rPr>
              <a:t>För att stärka barnets rättigheter har </a:t>
            </a:r>
            <a:r>
              <a:rPr lang="sv-SE" sz="1200" b="0" dirty="0" smtClean="0"/>
              <a:t>Riksdagen den 1 december 2010 godkänt en strategi för att stärka barnets rättigheter i Sverige. (Se propositionen 2009/10:232). </a:t>
            </a:r>
            <a:endParaRPr lang="sv-SE" sz="1200" b="0" dirty="0" smtClean="0">
              <a:latin typeface="Arial" pitchFamily="34" charset="0"/>
            </a:endParaRPr>
          </a:p>
          <a:p>
            <a:r>
              <a:rPr lang="sv-SE" sz="1200" dirty="0" smtClean="0"/>
              <a:t>Strategin består av ett antal principer. Dessa ut­trycker grundläggande förutsättningar för att stärka barnets rättigheter i Sverige.</a:t>
            </a:r>
            <a:endParaRPr lang="sv-SE" sz="1200" dirty="0" smtClean="0">
              <a:latin typeface="Arial" pitchFamily="34" charset="0"/>
            </a:endParaRPr>
          </a:p>
          <a:p>
            <a:r>
              <a:rPr lang="sv-SE" sz="1200" dirty="0" smtClean="0">
                <a:latin typeface="Arial" pitchFamily="34" charset="0"/>
              </a:rPr>
              <a:t>Avsikten är att strategin ska vara en utgångspunkt för offentliga aktörer på statlig och kommunal nivå som i sina verksamheter ska säkerställa barnets rättigheter. Den vänder sig således till riksdag, regering, statliga myndigheter, landsting och kommuner. </a:t>
            </a:r>
          </a:p>
          <a:p>
            <a:endParaRPr lang="sv-SE" sz="1200" dirty="0" smtClean="0">
              <a:latin typeface="Arial" pitchFamily="34" charset="0"/>
            </a:endParaRPr>
          </a:p>
          <a:p>
            <a:r>
              <a:rPr lang="sv-SE" sz="1200" dirty="0" smtClean="0">
                <a:latin typeface="Arial" pitchFamily="34" charset="0"/>
              </a:rPr>
              <a:t>Rädda Barnen är positiv till strategin men tycker att det är problematiskt att den</a:t>
            </a:r>
            <a:r>
              <a:rPr lang="sv-SE" sz="1200" baseline="0" dirty="0" smtClean="0">
                <a:latin typeface="Arial" pitchFamily="34" charset="0"/>
              </a:rPr>
              <a:t> f</a:t>
            </a:r>
            <a:r>
              <a:rPr lang="sv-SE" sz="1200" dirty="0" smtClean="0">
                <a:latin typeface="Arial" pitchFamily="34" charset="0"/>
              </a:rPr>
              <a:t>ortfarande inte är kopplad till en konkret handlingsplan</a:t>
            </a:r>
            <a:r>
              <a:rPr lang="sv-SE" sz="1200" baseline="0" dirty="0" smtClean="0">
                <a:latin typeface="Arial" pitchFamily="34" charset="0"/>
              </a:rPr>
              <a:t> och att den </a:t>
            </a:r>
            <a:r>
              <a:rPr lang="sv-SE" sz="1200" baseline="0" dirty="0" err="1" smtClean="0">
                <a:latin typeface="Arial" pitchFamily="34" charset="0"/>
              </a:rPr>
              <a:t>pga</a:t>
            </a:r>
            <a:r>
              <a:rPr lang="sv-SE" sz="1200" baseline="0" dirty="0" smtClean="0">
                <a:latin typeface="Arial" pitchFamily="34" charset="0"/>
              </a:rPr>
              <a:t> avsaknad av k</a:t>
            </a:r>
            <a:r>
              <a:rPr lang="sv-SE" sz="1200" dirty="0" smtClean="0">
                <a:latin typeface="Arial" pitchFamily="34" charset="0"/>
              </a:rPr>
              <a:t>onkreta mål</a:t>
            </a:r>
            <a:r>
              <a:rPr lang="sv-SE" sz="1200" baseline="0" dirty="0" smtClean="0">
                <a:latin typeface="Arial" pitchFamily="34" charset="0"/>
              </a:rPr>
              <a:t> är svår att följa upp. </a:t>
            </a:r>
          </a:p>
          <a:p>
            <a:pPr algn="r"/>
            <a:endParaRPr lang="sv-SE" sz="1200" dirty="0" smtClean="0">
              <a:latin typeface="Arial" pitchFamily="34" charset="0"/>
            </a:endParaRPr>
          </a:p>
          <a:p>
            <a:r>
              <a:rPr lang="sv-SE" sz="1200" b="1" i="1" dirty="0" smtClean="0"/>
              <a:t>Överenskommelse mellan regeringen och SKL:</a:t>
            </a:r>
            <a:r>
              <a:rPr lang="sv-SE" sz="1200" b="1" i="1" baseline="0" dirty="0" smtClean="0"/>
              <a:t> </a:t>
            </a:r>
            <a:r>
              <a:rPr lang="sv-SE" sz="1200" b="1" i="1" dirty="0" smtClean="0">
                <a:latin typeface="Arial" pitchFamily="34" charset="0"/>
              </a:rPr>
              <a:t>Utveckling arbetet i kommuner och landsting med att stärka barnets rättigheter</a:t>
            </a:r>
          </a:p>
          <a:p>
            <a:r>
              <a:rPr lang="sv-SE" sz="1200" dirty="0" smtClean="0">
                <a:latin typeface="Arial" pitchFamily="34" charset="0"/>
              </a:rPr>
              <a:t>Regeringen och Sveriges Kommuner och Landsting (SKL) hade mellan åren 2010-2013 en överenskommelse för att utveckla arbetet med barnets rättigheter i kommuner och landsting. Arbetet innebar att SKL tog</a:t>
            </a:r>
            <a:r>
              <a:rPr lang="sv-SE" sz="1200" baseline="0" dirty="0" smtClean="0">
                <a:latin typeface="Arial" pitchFamily="34" charset="0"/>
              </a:rPr>
              <a:t> fram e</a:t>
            </a:r>
            <a:r>
              <a:rPr lang="sv-SE" sz="1200" dirty="0" smtClean="0">
                <a:latin typeface="Arial" pitchFamily="34" charset="0"/>
              </a:rPr>
              <a:t>n handlingsplan för att stärka barnets rättigheter i verksamheter på kommunal nivå. Från</a:t>
            </a:r>
            <a:r>
              <a:rPr lang="sv-SE" sz="1200" baseline="0" dirty="0" smtClean="0">
                <a:latin typeface="Arial" pitchFamily="34" charset="0"/>
              </a:rPr>
              <a:t> och med 2014 har </a:t>
            </a:r>
            <a:r>
              <a:rPr lang="sv-SE" sz="1200" baseline="0" dirty="0" err="1" smtClean="0">
                <a:latin typeface="Arial" pitchFamily="34" charset="0"/>
              </a:rPr>
              <a:t>SKL’s</a:t>
            </a:r>
            <a:r>
              <a:rPr lang="sv-SE" sz="1200" baseline="0" dirty="0" smtClean="0">
                <a:latin typeface="Arial" pitchFamily="34" charset="0"/>
              </a:rPr>
              <a:t> roll i att arbeta med att stärka </a:t>
            </a:r>
            <a:r>
              <a:rPr lang="sv-SE" sz="1200" dirty="0" smtClean="0">
                <a:latin typeface="Arial" pitchFamily="34" charset="0"/>
              </a:rPr>
              <a:t>barnets rättigheter i verksamheter på kommunal nivå blivit permanent. (Mer finns att läsa på </a:t>
            </a:r>
            <a:r>
              <a:rPr lang="sv-SE" sz="1200" dirty="0" err="1" smtClean="0">
                <a:latin typeface="Arial" pitchFamily="34" charset="0"/>
              </a:rPr>
              <a:t>SKL’s</a:t>
            </a:r>
            <a:r>
              <a:rPr lang="sv-SE" sz="1200" dirty="0" smtClean="0">
                <a:latin typeface="Arial" pitchFamily="34" charset="0"/>
              </a:rPr>
              <a:t> hemsida)</a:t>
            </a:r>
          </a:p>
          <a:p>
            <a:endParaRPr lang="sv-SE" sz="1200" b="0" i="1" baseline="0" dirty="0" smtClean="0">
              <a:solidFill>
                <a:schemeClr val="tx1"/>
              </a:solidFill>
              <a:latin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1" dirty="0" smtClean="0"/>
              <a:t>Statlig utredning om inkorporering av Barnkonventionen som svensk lag</a:t>
            </a:r>
          </a:p>
          <a:p>
            <a:r>
              <a:rPr lang="sv-SE" sz="1200" b="0" kern="1200" dirty="0" smtClean="0">
                <a:solidFill>
                  <a:schemeClr val="tx1"/>
                </a:solidFill>
                <a:effectLst/>
                <a:latin typeface="Arial" charset="0"/>
                <a:ea typeface="+mn-ea"/>
                <a:cs typeface="+mn-cs"/>
              </a:rPr>
              <a:t>2012 tillsattes en ”barnrättighetsutredning”</a:t>
            </a:r>
            <a:r>
              <a:rPr lang="sv-SE" sz="1200" b="0" kern="1200" baseline="0" dirty="0" smtClean="0">
                <a:solidFill>
                  <a:schemeClr val="tx1"/>
                </a:solidFill>
                <a:effectLst/>
                <a:latin typeface="Arial" charset="0"/>
                <a:ea typeface="+mn-ea"/>
                <a:cs typeface="+mn-cs"/>
              </a:rPr>
              <a:t> för att utreda för och nackdelar om Barnkonventionen skulle bli lag. </a:t>
            </a:r>
          </a:p>
          <a:p>
            <a:r>
              <a:rPr lang="sv-SE" sz="1200" kern="0" dirty="0" smtClean="0"/>
              <a:t>I regeringsförklaringen 3 oktober 2014 deklarerade S och Mp att de avser göra Barnkonventionen till lag. </a:t>
            </a:r>
            <a:r>
              <a:rPr lang="sv-SE" sz="1200" b="0" kern="1200" baseline="0" dirty="0" smtClean="0">
                <a:solidFill>
                  <a:schemeClr val="tx1"/>
                </a:solidFill>
                <a:effectLst/>
                <a:latin typeface="Arial" charset="0"/>
                <a:ea typeface="+mn-ea"/>
                <a:cs typeface="+mn-cs"/>
              </a:rPr>
              <a:t>I </a:t>
            </a:r>
            <a:r>
              <a:rPr lang="sv-SE" sz="1200" b="0" kern="1200" dirty="0" smtClean="0">
                <a:solidFill>
                  <a:schemeClr val="tx1"/>
                </a:solidFill>
                <a:effectLst/>
                <a:latin typeface="Arial" charset="0"/>
                <a:ea typeface="+mn-ea"/>
                <a:cs typeface="+mn-cs"/>
              </a:rPr>
              <a:t>februari 2015 tog den nya regeringen ett beslut om tilläggsdirektiv till Barnrättighetsutredningen</a:t>
            </a:r>
            <a:r>
              <a:rPr lang="sv-SE" sz="1200" b="0" kern="1200" baseline="0" dirty="0" smtClean="0">
                <a:solidFill>
                  <a:schemeClr val="tx1"/>
                </a:solidFill>
                <a:effectLst/>
                <a:latin typeface="Arial" charset="0"/>
                <a:ea typeface="+mn-ea"/>
                <a:cs typeface="+mn-cs"/>
              </a:rPr>
              <a:t> där man även fokuserar ”hur” BK ska bli lag, snarare än ”om” det ska ske. </a:t>
            </a:r>
            <a:r>
              <a:rPr lang="sv-SE" sz="1200" b="0" kern="1200" dirty="0" smtClean="0">
                <a:solidFill>
                  <a:schemeClr val="tx1"/>
                </a:solidFill>
                <a:effectLst/>
                <a:latin typeface="Arial" charset="0"/>
                <a:ea typeface="+mn-ea"/>
                <a:cs typeface="+mn-cs"/>
              </a:rPr>
              <a:t>Där står bland annat. </a:t>
            </a:r>
          </a:p>
          <a:p>
            <a:r>
              <a:rPr lang="sv-SE" sz="1200" b="0" i="1" kern="1200" dirty="0" smtClean="0">
                <a:solidFill>
                  <a:schemeClr val="tx1"/>
                </a:solidFill>
                <a:effectLst/>
                <a:latin typeface="Arial" charset="0"/>
                <a:ea typeface="+mn-ea"/>
                <a:cs typeface="+mn-cs"/>
              </a:rPr>
              <a:t>” Inkorporeringen aktualiserar frågor av såväl rättslig som praktisk karaktär. Det är därför angeläget att belysa bl.a. vilka principer som kan bli aktuella vid en eventuell konflikt mellan barnkonventionens bestämmelser och inhemsk lagstiftning, samt hur barnkonventionens bestämmelser kan få genomslag vid en sådan konflikt. Ytterligare en fråga är hur konventionen ska uttolkas och vilket behov av vägledning som finns för uttolkning av konventionen….”</a:t>
            </a:r>
          </a:p>
          <a:p>
            <a:endParaRPr lang="sv-SE" sz="1200" b="0" i="1"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1" dirty="0" smtClean="0"/>
              <a:t>Länsstyrelseuppdragen</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aseline="0" dirty="0" smtClean="0"/>
              <a:t>Våren 2014 fick länsstyrelsen i Jönköpings län i uppdrag av regeringen att utreda på vilket sätt länsstyrelserna kan bidra till </a:t>
            </a:r>
            <a:r>
              <a:rPr lang="sv-SE" sz="1200" u="none" baseline="0" dirty="0" smtClean="0"/>
              <a:t>en stödstruktur för att stärka det regionala och lokala arbetet med barnkonventionen. Uppdraget har redovisades till regeringen i januari 2015. </a:t>
            </a:r>
            <a:r>
              <a:rPr lang="sv-SE" sz="1200" i="1" u="none" baseline="0" dirty="0" smtClean="0"/>
              <a:t>(i april 2015, hade beslut ännu </a:t>
            </a:r>
            <a:r>
              <a:rPr lang="sv-SE" sz="1200" i="1" baseline="0" dirty="0" smtClean="0"/>
              <a:t>ej fattats om huruvida förslaget ska antas, se uppdaterad information hos regeringen eller länsstyrelsen)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kern="1200" dirty="0" smtClean="0">
                <a:solidFill>
                  <a:schemeClr val="tx1"/>
                </a:solidFill>
                <a:effectLst/>
                <a:latin typeface="Arial" charset="0"/>
                <a:ea typeface="+mn-ea"/>
                <a:cs typeface="+mn-cs"/>
              </a:rPr>
              <a:t>Det andra regeringsuppdraget som rör barnfattigdom gavs till länsstyrelserna i Skåne och Västerbottens län. De har tagit fram </a:t>
            </a:r>
            <a:r>
              <a:rPr lang="sv-SE" sz="1200" b="0" u="none" kern="1200" dirty="0" smtClean="0">
                <a:solidFill>
                  <a:schemeClr val="tx1"/>
                </a:solidFill>
                <a:effectLst/>
                <a:latin typeface="Arial" charset="0"/>
                <a:ea typeface="+mn-ea"/>
                <a:cs typeface="+mn-cs"/>
              </a:rPr>
              <a:t>ett metodstöd</a:t>
            </a:r>
            <a:r>
              <a:rPr lang="sv-SE" sz="1200" b="0" u="none" kern="1200" baseline="0" dirty="0" smtClean="0">
                <a:solidFill>
                  <a:schemeClr val="tx1"/>
                </a:solidFill>
                <a:effectLst/>
                <a:latin typeface="Arial" charset="0"/>
                <a:ea typeface="+mn-ea"/>
                <a:cs typeface="+mn-cs"/>
              </a:rPr>
              <a:t> till kommuner för att ta fram, </a:t>
            </a:r>
            <a:r>
              <a:rPr lang="sv-SE" sz="1200" b="0" u="none" kern="1200" dirty="0" smtClean="0">
                <a:solidFill>
                  <a:schemeClr val="tx1"/>
                </a:solidFill>
                <a:effectLst/>
                <a:latin typeface="Arial" charset="0"/>
                <a:ea typeface="+mn-ea"/>
                <a:cs typeface="+mn-cs"/>
              </a:rPr>
              <a:t>utveckla och följa upp lokala planer mot ekonomisk utsatthet och dess konsekvenser för barn. (Uppdraget redovisades</a:t>
            </a:r>
            <a:r>
              <a:rPr lang="sv-SE" sz="1200" b="0" u="none" kern="1200" baseline="0" dirty="0" smtClean="0">
                <a:solidFill>
                  <a:schemeClr val="tx1"/>
                </a:solidFill>
                <a:effectLst/>
                <a:latin typeface="Arial" charset="0"/>
                <a:ea typeface="+mn-ea"/>
                <a:cs typeface="+mn-cs"/>
              </a:rPr>
              <a:t> i början av </a:t>
            </a:r>
            <a:r>
              <a:rPr lang="sv-SE" sz="1200" baseline="0" dirty="0" smtClean="0"/>
              <a:t>2015. </a:t>
            </a:r>
            <a:r>
              <a:rPr lang="sv-SE" sz="1200" i="1" baseline="0" dirty="0" smtClean="0"/>
              <a:t>(i april 2015, hade beslut ännu ej fattats om huruvida förslaget ska antas, se uppdaterad information hos regeringen eller länsstyrelsen)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0" u="sng"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1" baseline="0" dirty="0" smtClean="0">
                <a:solidFill>
                  <a:schemeClr val="tx1"/>
                </a:solidFill>
                <a:latin typeface="Arial" pitchFamily="34" charset="0"/>
              </a:rPr>
              <a:t>3e tilläggsprotokollet</a:t>
            </a:r>
          </a:p>
          <a:p>
            <a:r>
              <a:rPr lang="sv-SE" sz="1200" dirty="0" smtClean="0"/>
              <a:t>Det tredje tilläggsprotokollet är ett tillägg till FN:s Barnkonvention. Det ger barn och deras ombud rätt att klaga till FN:s Barnrättskommitté i Genève. </a:t>
            </a:r>
          </a:p>
          <a:p>
            <a:r>
              <a:rPr lang="sv-SE" sz="1200" dirty="0" smtClean="0"/>
              <a:t>Sverige har ännu inte ratificerat det. </a:t>
            </a:r>
            <a:r>
              <a:rPr lang="sv-SE" sz="1200" baseline="0" dirty="0" smtClean="0"/>
              <a:t> 2014 öppnade </a:t>
            </a:r>
            <a:r>
              <a:rPr lang="sv-SE" sz="1200" dirty="0" smtClean="0"/>
              <a:t>Åsa </a:t>
            </a:r>
            <a:r>
              <a:rPr lang="sv-SE" sz="1200" dirty="0" err="1" smtClean="0"/>
              <a:t>Regnèr</a:t>
            </a:r>
            <a:r>
              <a:rPr lang="sv-SE" sz="1200" dirty="0" smtClean="0"/>
              <a:t> (barn-, äldre- och jämställdhetsminister)</a:t>
            </a:r>
            <a:r>
              <a:rPr lang="sv-SE" sz="1200" baseline="0" dirty="0" smtClean="0"/>
              <a:t> </a:t>
            </a:r>
            <a:r>
              <a:rPr lang="sv-SE" sz="1200" dirty="0" smtClean="0"/>
              <a:t>upp för ratificering av 3e tilläggsprotokollet.</a:t>
            </a:r>
          </a:p>
          <a:p>
            <a:endParaRPr lang="sv-SE" sz="1200" dirty="0" smtClean="0"/>
          </a:p>
          <a:p>
            <a:r>
              <a:rPr lang="sv-SE" sz="1200" b="1" i="0" kern="1200" baseline="0" dirty="0" smtClean="0">
                <a:solidFill>
                  <a:schemeClr val="tx1"/>
                </a:solidFill>
                <a:effectLst/>
                <a:latin typeface="Arial" charset="0"/>
                <a:ea typeface="+mn-ea"/>
                <a:cs typeface="+mn-cs"/>
              </a:rPr>
              <a:t>Rekommendationer från FN:s barnrättskommitté</a:t>
            </a:r>
          </a:p>
          <a:p>
            <a:endParaRPr lang="sv-SE" sz="1200" b="1" i="0" kern="1200" baseline="0" dirty="0" smtClean="0">
              <a:solidFill>
                <a:schemeClr val="tx1"/>
              </a:solidFill>
              <a:effectLst/>
              <a:latin typeface="Arial" charset="0"/>
              <a:ea typeface="+mn-ea"/>
              <a:cs typeface="+mn-cs"/>
            </a:endParaRPr>
          </a:p>
          <a:p>
            <a:r>
              <a:rPr lang="sv-SE" sz="1200" b="1" i="1" kern="1200" baseline="0" dirty="0" smtClean="0">
                <a:solidFill>
                  <a:schemeClr val="tx1"/>
                </a:solidFill>
                <a:effectLst/>
                <a:latin typeface="Arial" charset="0"/>
                <a:ea typeface="+mn-ea"/>
                <a:cs typeface="+mn-cs"/>
              </a:rPr>
              <a:t>Tips! </a:t>
            </a:r>
            <a:r>
              <a:rPr lang="sv-SE" sz="1200" b="0" i="1" kern="1200" baseline="0" dirty="0" smtClean="0">
                <a:solidFill>
                  <a:schemeClr val="tx1"/>
                </a:solidFill>
                <a:effectLst/>
                <a:latin typeface="Arial" charset="0"/>
                <a:ea typeface="+mn-ea"/>
                <a:cs typeface="+mn-cs"/>
              </a:rPr>
              <a:t>Tänk på att ha med barnrättskommitténs rekommendationer när ni presenterar framgångsfaktorerna. Genom att återkoppla till kritik från FN:s Barnrättskommitté ger det tyngd åt våra framgångsfaktorer.</a:t>
            </a:r>
          </a:p>
          <a:p>
            <a:endParaRPr lang="sv-SE" sz="1200" b="0" i="0" kern="1200" dirty="0" smtClean="0">
              <a:solidFill>
                <a:schemeClr val="tx1"/>
              </a:solidFill>
              <a:effectLst/>
              <a:latin typeface="Arial" charset="0"/>
              <a:ea typeface="+mn-ea"/>
              <a:cs typeface="+mn-cs"/>
            </a:endParaRPr>
          </a:p>
          <a:p>
            <a:r>
              <a:rPr lang="sv-SE" sz="1200" b="0" i="0" kern="1200" dirty="0" smtClean="0">
                <a:solidFill>
                  <a:schemeClr val="tx1"/>
                </a:solidFill>
                <a:effectLst/>
                <a:latin typeface="Arial" charset="0"/>
                <a:ea typeface="+mn-ea"/>
                <a:cs typeface="+mn-cs"/>
              </a:rPr>
              <a:t>En hel del satsningar</a:t>
            </a:r>
            <a:r>
              <a:rPr lang="sv-SE" sz="1200" b="0" i="0" kern="1200" baseline="0" dirty="0" smtClean="0">
                <a:solidFill>
                  <a:schemeClr val="tx1"/>
                </a:solidFill>
                <a:effectLst/>
                <a:latin typeface="Arial" charset="0"/>
                <a:ea typeface="+mn-ea"/>
                <a:cs typeface="+mn-cs"/>
              </a:rPr>
              <a:t> har gjorts i Sverige de senaste åren som visar på rätt riktning. Men barnrättskommittén menar också att Sverige har en bit kvar vad gäller det systematiska och strategiska arbetet för att det ska finnas rätt förutsättningar för att göra verklighet av Barnkonventionen. </a:t>
            </a:r>
          </a:p>
          <a:p>
            <a:endParaRPr lang="sv-SE" sz="1200" b="0" i="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kern="1200" dirty="0" smtClean="0">
                <a:solidFill>
                  <a:schemeClr val="tx1"/>
                </a:solidFill>
                <a:effectLst/>
                <a:latin typeface="Arial" charset="0"/>
                <a:ea typeface="+mn-ea"/>
                <a:cs typeface="+mn-cs"/>
              </a:rPr>
              <a:t>När barnrättskommittén övervakar hur stater uppfyller sina åtaganden enligt Barnkonventionen har ”de allmänna åtgärderna” en</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särskild roll.</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De nationella rapporter staten är skyldig att var femte år lämna till kommittén inleds alltid med en genomgång av dessa (artikel 4, 42 och 44.6). Den senaste utfrågningen av Sverige</a:t>
            </a:r>
            <a:r>
              <a:rPr lang="sv-SE" sz="1200" b="0" i="0" kern="1200" baseline="0" dirty="0" smtClean="0">
                <a:solidFill>
                  <a:schemeClr val="tx1"/>
                </a:solidFill>
                <a:effectLst/>
                <a:latin typeface="Arial" charset="0"/>
                <a:ea typeface="+mn-ea"/>
                <a:cs typeface="+mn-cs"/>
              </a:rPr>
              <a:t> gjordes i januari 2015. Och i februari kom kommittén med sina slutliga observationer där de lyfter upp positiva aspekter såväl som rekommendationer att jobba vidare med. </a:t>
            </a:r>
            <a:endParaRPr lang="sv-SE" sz="1200" b="0" i="1" kern="1200" dirty="0" smtClean="0">
              <a:solidFill>
                <a:schemeClr val="tx1"/>
              </a:solidFill>
              <a:effectLst/>
              <a:latin typeface="Arial" charset="0"/>
              <a:ea typeface="+mn-ea"/>
              <a:cs typeface="+mn-cs"/>
            </a:endParaRPr>
          </a:p>
          <a:p>
            <a:endParaRPr lang="sv-SE" sz="1200" b="0" i="1" kern="1200" baseline="0" dirty="0" smtClean="0">
              <a:solidFill>
                <a:schemeClr val="tx1"/>
              </a:solidFill>
              <a:effectLst/>
              <a:latin typeface="Arial" charset="0"/>
              <a:ea typeface="+mn-ea"/>
              <a:cs typeface="+mn-cs"/>
            </a:endParaRPr>
          </a:p>
          <a:p>
            <a:endParaRPr lang="sv-SE" sz="1200" baseline="0" dirty="0" smtClean="0"/>
          </a:p>
          <a:p>
            <a:r>
              <a:rPr lang="sv-SE" baseline="0" dirty="0" smtClean="0"/>
              <a:t>Här hittar ni rekommendationerna:</a:t>
            </a:r>
          </a:p>
          <a:p>
            <a:r>
              <a:rPr lang="sv-SE" sz="1200" u="sng" kern="1200" dirty="0" smtClean="0">
                <a:solidFill>
                  <a:schemeClr val="tx1"/>
                </a:solidFill>
                <a:effectLst/>
                <a:latin typeface="Arial" charset="0"/>
                <a:ea typeface="+mn-ea"/>
                <a:cs typeface="+mn-cs"/>
                <a:hlinkClick r:id="rId3"/>
              </a:rPr>
              <a:t>http://tbinternet.ohchr.org/_layouts/treatybodyexternal/Download.aspx?symbolno=CRC%2fC%2fSWE%2fCO%2f4%20ADVANCE%20UNEDITED%20VERSION&amp;Lang=en</a:t>
            </a:r>
            <a:r>
              <a:rPr lang="sv-SE" sz="1200" kern="1200" dirty="0" smtClean="0">
                <a:solidFill>
                  <a:schemeClr val="tx1"/>
                </a:solidFill>
                <a:effectLst/>
                <a:latin typeface="Arial" charset="0"/>
                <a:ea typeface="+mn-ea"/>
                <a:cs typeface="+mn-cs"/>
              </a:rPr>
              <a:t> </a:t>
            </a:r>
          </a:p>
          <a:p>
            <a:endParaRPr lang="sv-SE" sz="1200" kern="1200" dirty="0" smtClean="0">
              <a:solidFill>
                <a:schemeClr val="tx1"/>
              </a:solidFill>
              <a:effectLst/>
              <a:latin typeface="Arial" charset="0"/>
              <a:ea typeface="+mn-ea"/>
              <a:cs typeface="+mn-cs"/>
            </a:endParaRPr>
          </a:p>
          <a:p>
            <a:endParaRPr lang="sv-SE" sz="1200" dirty="0" smtClean="0"/>
          </a:p>
          <a:p>
            <a:endParaRPr lang="sv-SE" sz="1200" dirty="0" smtClean="0">
              <a:latin typeface="Arial" pitchFamily="34" charset="0"/>
            </a:endParaRPr>
          </a:p>
          <a:p>
            <a:endParaRPr lang="sv-SE" dirty="0" smtClean="0">
              <a:latin typeface="Arial" pitchFamily="34" charset="0"/>
            </a:endParaRPr>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5</a:t>
            </a:fld>
            <a:endParaRPr lang="sv-SE"/>
          </a:p>
        </p:txBody>
      </p:sp>
    </p:spTree>
    <p:extLst>
      <p:ext uri="{BB962C8B-B14F-4D97-AF65-F5344CB8AC3E}">
        <p14:creationId xmlns:p14="http://schemas.microsoft.com/office/powerpoint/2010/main" val="26651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i="1" kern="1200" dirty="0" smtClean="0">
                <a:solidFill>
                  <a:schemeClr val="tx1"/>
                </a:solidFill>
                <a:effectLst/>
                <a:latin typeface="Arial" charset="0"/>
                <a:ea typeface="+mn-ea"/>
                <a:cs typeface="+mn-cs"/>
              </a:rPr>
              <a:t>Syftet med den här bilden är att deltagarna ska:</a:t>
            </a:r>
            <a:endParaRPr lang="sv-SE" sz="1200" i="1"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 Förstå att arbetet med Barnkonventionens genomförande i kommun/landsting ska göras genom att involvera barn och unga. Att göra dem delaktiga i arbetet. </a:t>
            </a:r>
          </a:p>
          <a:p>
            <a:pPr lvl="0"/>
            <a:r>
              <a:rPr lang="sv-SE" sz="1200" i="1" kern="1200" dirty="0" smtClean="0">
                <a:solidFill>
                  <a:schemeClr val="tx1"/>
                </a:solidFill>
                <a:effectLst/>
                <a:latin typeface="Arial" charset="0"/>
                <a:ea typeface="+mn-ea"/>
                <a:cs typeface="+mn-cs"/>
              </a:rPr>
              <a:t>- Att påvisa att en stor andel barn och unga som var med i Rädda Barnens Ung röst 2014 uttryckte en vilja och önskan om att få mer inflytande</a:t>
            </a:r>
          </a:p>
          <a:p>
            <a:r>
              <a:rPr lang="sv-SE" sz="1200" i="1" kern="1200" dirty="0" smtClean="0">
                <a:solidFill>
                  <a:schemeClr val="tx1"/>
                </a:solidFill>
                <a:effectLst/>
                <a:latin typeface="Arial" charset="0"/>
                <a:ea typeface="+mn-ea"/>
                <a:cs typeface="+mn-cs"/>
              </a:rPr>
              <a:t> </a:t>
            </a:r>
          </a:p>
          <a:p>
            <a:r>
              <a:rPr lang="sv-SE" sz="1200" i="1" kern="1200" dirty="0" smtClean="0">
                <a:solidFill>
                  <a:schemeClr val="tx1"/>
                </a:solidFill>
                <a:effectLst/>
                <a:latin typeface="Arial" charset="0"/>
                <a:ea typeface="+mn-ea"/>
                <a:cs typeface="+mn-cs"/>
              </a:rPr>
              <a:t>Använd gärna denna bild till att förstärka FN:s Barnrättskommittés rekommendation kring att det krävs förbättringsåtgärder på alla nivåer kring barnets rätt att komma till tals. </a:t>
            </a:r>
          </a:p>
          <a:p>
            <a:endParaRPr lang="sv-SE" sz="1200" i="1"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Förslag på talarmanus:</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Ung röst visar att 45 procent har hört talas om barnkonventionen. Dock är det betydligt fler som har hört talas om begreppet </a:t>
            </a:r>
            <a:r>
              <a:rPr lang="sv-SE" sz="1200" u="sng" kern="1200" dirty="0" smtClean="0">
                <a:solidFill>
                  <a:schemeClr val="tx1"/>
                </a:solidFill>
                <a:effectLst/>
                <a:latin typeface="Arial" charset="0"/>
                <a:ea typeface="+mn-ea"/>
                <a:cs typeface="+mn-cs"/>
              </a:rPr>
              <a:t>”barns rättigheter</a:t>
            </a:r>
            <a:r>
              <a:rPr lang="sv-SE" sz="1200" kern="1200" dirty="0" smtClean="0">
                <a:solidFill>
                  <a:schemeClr val="tx1"/>
                </a:solidFill>
                <a:effectLst/>
                <a:latin typeface="Arial" charset="0"/>
                <a:ea typeface="+mn-ea"/>
                <a:cs typeface="+mn-cs"/>
              </a:rPr>
              <a:t>”. </a:t>
            </a:r>
          </a:p>
          <a:p>
            <a:r>
              <a:rPr lang="sv-SE" sz="1200" kern="1200" dirty="0" smtClean="0">
                <a:solidFill>
                  <a:schemeClr val="tx1"/>
                </a:solidFill>
                <a:effectLst/>
                <a:latin typeface="Arial" charset="0"/>
                <a:ea typeface="+mn-ea"/>
                <a:cs typeface="+mn-cs"/>
              </a:rPr>
              <a:t>Kännedom om barnkonventionen varierar kraftigt mellan olika kommuner. Många barn uttrycker vikten av att de som bestämmer lyssnar på dem. 60 % vill ha mer inflytande och fler möjligheter att påverka i frågor som rör dem (Skola och fritid är de områden som de tycker är viktigast att kunna påverka). </a:t>
            </a:r>
          </a:p>
          <a:p>
            <a:r>
              <a:rPr lang="sv-SE" sz="1200" kern="1200" dirty="0" smtClean="0">
                <a:solidFill>
                  <a:schemeClr val="tx1"/>
                </a:solidFill>
                <a:effectLst/>
                <a:latin typeface="Arial" charset="0"/>
                <a:ea typeface="+mn-ea"/>
                <a:cs typeface="+mn-cs"/>
              </a:rPr>
              <a:t>I Ung röst beskriver barn vid flera tillfällen en känsla av maktlöshet. De menar att vuxna inte alltid lyssnar och om de faktiskt gör det händer det ofta ingenting ändå. Dock är det bara 10 % som anser att de har stora möjligheter att föra fram sina synpunkter till de som bestämmer. </a:t>
            </a:r>
          </a:p>
          <a:p>
            <a:r>
              <a:rPr lang="sv-SE" sz="1200" kern="1200" dirty="0" smtClean="0">
                <a:solidFill>
                  <a:schemeClr val="tx1"/>
                </a:solidFill>
                <a:effectLst/>
                <a:latin typeface="Arial" charset="0"/>
                <a:ea typeface="+mn-ea"/>
                <a:cs typeface="+mn-cs"/>
              </a:rPr>
              <a:t>Lägg gärna in resultat från er lokala Ung röst om ni har, för att göra jämförelse med det nationella.</a:t>
            </a:r>
          </a:p>
          <a:p>
            <a:r>
              <a:rPr lang="sv-SE" sz="1200" b="1" kern="1200" dirty="0" smtClean="0">
                <a:solidFill>
                  <a:schemeClr val="tx1"/>
                </a:solidFill>
                <a:effectLst/>
                <a:latin typeface="Arial" charset="0"/>
                <a:ea typeface="+mn-ea"/>
                <a:cs typeface="+mn-cs"/>
              </a:rPr>
              <a:t> </a:t>
            </a:r>
            <a:endParaRPr lang="sv-SE" sz="1200"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Ur Ung röst 2014</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91% tycker det är viktigt att de som bestämmer lyssnar på barn </a:t>
            </a:r>
          </a:p>
          <a:p>
            <a:r>
              <a:rPr lang="sv-SE" sz="1200" kern="1200" dirty="0" smtClean="0">
                <a:solidFill>
                  <a:schemeClr val="tx1"/>
                </a:solidFill>
                <a:effectLst/>
                <a:latin typeface="Arial" charset="0"/>
                <a:ea typeface="+mn-ea"/>
                <a:cs typeface="+mn-cs"/>
              </a:rPr>
              <a:t>60% vill ha mer inflytande och fler möjligheter att påverka i frågor som är viktiga för dem</a:t>
            </a:r>
          </a:p>
          <a:p>
            <a:r>
              <a:rPr lang="sv-SE" sz="1200" kern="1200" dirty="0" smtClean="0">
                <a:solidFill>
                  <a:schemeClr val="tx1"/>
                </a:solidFill>
                <a:effectLst/>
                <a:latin typeface="Arial" charset="0"/>
                <a:ea typeface="+mn-ea"/>
                <a:cs typeface="+mn-cs"/>
              </a:rPr>
              <a:t>11 % anser att de har stora möjligheter att föra fram sina åsikter till de som bestämmer </a:t>
            </a:r>
          </a:p>
          <a:p>
            <a:r>
              <a:rPr lang="sv-SE" sz="1200" kern="1200" dirty="0" smtClean="0">
                <a:solidFill>
                  <a:schemeClr val="tx1"/>
                </a:solidFill>
                <a:effectLst/>
                <a:latin typeface="Arial" charset="0"/>
                <a:ea typeface="+mn-ea"/>
                <a:cs typeface="+mn-cs"/>
              </a:rPr>
              <a:t>45% har hört talas om barnkonventionen</a:t>
            </a:r>
          </a:p>
          <a:p>
            <a:r>
              <a:rPr lang="sv-SE" sz="1200" kern="1200" baseline="30000" dirty="0" smtClean="0">
                <a:solidFill>
                  <a:schemeClr val="tx1"/>
                </a:solidFill>
                <a:effectLst/>
                <a:latin typeface="Arial" charset="0"/>
                <a:ea typeface="+mn-ea"/>
                <a:cs typeface="+mn-cs"/>
              </a:rPr>
              <a:t>Mer</a:t>
            </a:r>
            <a:r>
              <a:rPr lang="sv-SE" sz="1200" kern="1200" dirty="0" smtClean="0">
                <a:solidFill>
                  <a:schemeClr val="tx1"/>
                </a:solidFill>
                <a:effectLst/>
                <a:latin typeface="Arial" charset="0"/>
                <a:ea typeface="+mn-ea"/>
                <a:cs typeface="+mn-cs"/>
              </a:rPr>
              <a:t> information hittar ni på www.raddabarnen.se/ungrost</a:t>
            </a:r>
          </a:p>
          <a:p>
            <a:r>
              <a:rPr lang="sv-SE" sz="1200" b="1" kern="1200" dirty="0" smtClean="0">
                <a:solidFill>
                  <a:schemeClr val="tx1"/>
                </a:solidFill>
                <a:effectLst/>
                <a:latin typeface="Arial" charset="0"/>
                <a:ea typeface="+mn-ea"/>
                <a:cs typeface="+mn-cs"/>
              </a:rPr>
              <a:t> </a:t>
            </a:r>
            <a:endParaRPr lang="sv-SE" sz="1200" kern="1200" dirty="0" smtClean="0">
              <a:solidFill>
                <a:schemeClr val="tx1"/>
              </a:solidFill>
              <a:effectLst/>
              <a:latin typeface="Arial" charset="0"/>
              <a:ea typeface="+mn-ea"/>
              <a:cs typeface="+mn-cs"/>
            </a:endParaRPr>
          </a:p>
          <a:p>
            <a:r>
              <a:rPr lang="sv-SE" sz="1200" b="1" kern="1200" dirty="0" smtClean="0">
                <a:solidFill>
                  <a:schemeClr val="tx1"/>
                </a:solidFill>
                <a:effectLst/>
                <a:latin typeface="Arial" charset="0"/>
                <a:ea typeface="+mn-ea"/>
                <a:cs typeface="+mn-cs"/>
              </a:rPr>
              <a:t>Här ser ni fler rekommendationer från FN:s barnrättskommitté vad gäller inflytande, art 12 i Barnkonventionen:</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Förbättringsåtgärder krävs på alla nivåer kring barnets rätt att komma till tals samt att åsikterna ska beaktas</a:t>
            </a:r>
          </a:p>
          <a:p>
            <a:r>
              <a:rPr lang="sv-SE" sz="1200" kern="1200" dirty="0" smtClean="0">
                <a:solidFill>
                  <a:schemeClr val="tx1"/>
                </a:solidFill>
                <a:effectLst/>
                <a:latin typeface="Arial" charset="0"/>
                <a:ea typeface="+mn-ea"/>
                <a:cs typeface="+mn-cs"/>
              </a:rPr>
              <a:t>Likabehandlingsplaner ska göras i samarbete med eleverna och utvärderas regelbundet</a:t>
            </a:r>
          </a:p>
          <a:p>
            <a:r>
              <a:rPr lang="sv-SE" sz="1200" kern="1200" dirty="0" smtClean="0">
                <a:solidFill>
                  <a:schemeClr val="tx1"/>
                </a:solidFill>
                <a:effectLst/>
                <a:latin typeface="Arial" charset="0"/>
                <a:ea typeface="+mn-ea"/>
                <a:cs typeface="+mn-cs"/>
              </a:rPr>
              <a:t>Ta bort olämplighetsundantaget som finns i viss lagstiftning (tex utlänningslagen, föräldrabalken)</a:t>
            </a:r>
          </a:p>
          <a:p>
            <a:r>
              <a:rPr lang="sv-SE" sz="1200" kern="1200" dirty="0" smtClean="0">
                <a:solidFill>
                  <a:schemeClr val="tx1"/>
                </a:solidFill>
                <a:effectLst/>
                <a:latin typeface="Arial" charset="0"/>
                <a:ea typeface="+mn-ea"/>
                <a:cs typeface="+mn-cs"/>
              </a:rPr>
              <a:t>Ge Barnombudsmannen rätt att ta emot enskilda klagomål</a:t>
            </a:r>
          </a:p>
          <a:p>
            <a:r>
              <a:rPr lang="sv-SE" sz="1200" kern="1200" dirty="0" smtClean="0">
                <a:solidFill>
                  <a:schemeClr val="tx1"/>
                </a:solidFill>
                <a:effectLst/>
                <a:latin typeface="Arial" charset="0"/>
                <a:ea typeface="+mn-ea"/>
                <a:cs typeface="+mn-cs"/>
              </a:rPr>
              <a:t>Tillträd tredje tilläggsprotokollet om en klagomekanism</a:t>
            </a:r>
          </a:p>
          <a:p>
            <a:endParaRPr lang="sv-SE" sz="1200" kern="1200" dirty="0" smtClean="0">
              <a:solidFill>
                <a:schemeClr val="tx1"/>
              </a:solidFill>
              <a:effectLst/>
              <a:latin typeface="Arial" charset="0"/>
              <a:ea typeface="+mn-ea"/>
              <a:cs typeface="+mn-cs"/>
            </a:endParaRPr>
          </a:p>
        </p:txBody>
      </p:sp>
      <p:sp>
        <p:nvSpPr>
          <p:cNvPr id="4" name="Platshållare för bildnummer 3"/>
          <p:cNvSpPr>
            <a:spLocks noGrp="1"/>
          </p:cNvSpPr>
          <p:nvPr>
            <p:ph type="sldNum" sz="quarter" idx="10"/>
          </p:nvPr>
        </p:nvSpPr>
        <p:spPr/>
        <p:txBody>
          <a:bodyPr/>
          <a:lstStyle/>
          <a:p>
            <a:pPr>
              <a:defRPr/>
            </a:pPr>
            <a:fld id="{7FC74758-52A7-4F0D-94C7-74F0E0B3935C}" type="slidenum">
              <a:rPr lang="sv-SE" smtClean="0"/>
              <a:pPr>
                <a:defRPr/>
              </a:pPr>
              <a:t>6</a:t>
            </a:fld>
            <a:endParaRPr lang="sv-SE"/>
          </a:p>
        </p:txBody>
      </p:sp>
    </p:spTree>
    <p:extLst>
      <p:ext uri="{BB962C8B-B14F-4D97-AF65-F5344CB8AC3E}">
        <p14:creationId xmlns:p14="http://schemas.microsoft.com/office/powerpoint/2010/main" val="32769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Arial" charset="0"/>
                <a:ea typeface="+mn-ea"/>
                <a:cs typeface="+mn-cs"/>
              </a:rPr>
              <a:t>Förberedelser till stycket om framgångsfaktorerna</a:t>
            </a:r>
            <a:endParaRPr lang="sv-SE" sz="1200" kern="1200" dirty="0" smtClean="0">
              <a:solidFill>
                <a:schemeClr val="tx1"/>
              </a:solidFill>
              <a:effectLst/>
              <a:latin typeface="Arial" charset="0"/>
              <a:ea typeface="+mn-ea"/>
              <a:cs typeface="+mn-cs"/>
            </a:endParaRPr>
          </a:p>
          <a:p>
            <a:r>
              <a:rPr lang="sv-SE" sz="1200" i="1" kern="1200" dirty="0" smtClean="0">
                <a:solidFill>
                  <a:schemeClr val="tx1"/>
                </a:solidFill>
                <a:effectLst/>
                <a:latin typeface="Arial" charset="0"/>
                <a:ea typeface="+mn-ea"/>
                <a:cs typeface="+mn-cs"/>
              </a:rPr>
              <a:t>Det är bra om du som föreläsare har stycket om framgångsfaktorerna från den interna verktygslådan till hands, för att ni ska kunna anpassa innehållet för er kommun/landsting. </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 </a:t>
            </a:r>
          </a:p>
          <a:p>
            <a:r>
              <a:rPr lang="sv-SE" sz="1200" b="1" i="1" kern="1200" dirty="0" smtClean="0">
                <a:solidFill>
                  <a:schemeClr val="tx1"/>
                </a:solidFill>
                <a:effectLst/>
                <a:latin typeface="Arial" charset="0"/>
                <a:ea typeface="+mn-ea"/>
                <a:cs typeface="+mn-cs"/>
              </a:rPr>
              <a:t>Syftet med den här bilden är att deltagarna ska:</a:t>
            </a:r>
            <a:endParaRPr lang="sv-SE" sz="1200"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se sambandet mellan kommunernas/landstingens strategiska arbete och det som faktiskt händer i barnens verklighet.</a:t>
            </a:r>
            <a:endParaRPr lang="sv-SE" sz="1200" kern="1200" dirty="0" smtClean="0">
              <a:solidFill>
                <a:schemeClr val="tx1"/>
              </a:solidFill>
              <a:effectLst/>
              <a:latin typeface="Arial" charset="0"/>
              <a:ea typeface="+mn-ea"/>
              <a:cs typeface="+mn-cs"/>
            </a:endParaRPr>
          </a:p>
          <a:p>
            <a:pPr lvl="0"/>
            <a:r>
              <a:rPr lang="sv-SE" sz="1200" i="1" kern="1200" dirty="0" smtClean="0">
                <a:solidFill>
                  <a:schemeClr val="tx1"/>
                </a:solidFill>
                <a:effectLst/>
                <a:latin typeface="Arial" charset="0"/>
                <a:ea typeface="+mn-ea"/>
                <a:cs typeface="+mn-cs"/>
              </a:rPr>
              <a:t>genom barns erfarenheter förstå vad vi menar när vi pratar om framgångsfaktorer. Dvs att det handlar om system som även måste fungera för det enskilt, utsatta barnet. Ett fungerande system som måste finnas på plats för alla barn.</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 </a:t>
            </a:r>
          </a:p>
          <a:p>
            <a:r>
              <a:rPr lang="sv-SE" sz="1200" b="1" kern="1200" dirty="0" smtClean="0">
                <a:solidFill>
                  <a:schemeClr val="tx1"/>
                </a:solidFill>
                <a:effectLst/>
                <a:latin typeface="Arial" charset="0"/>
                <a:ea typeface="+mn-ea"/>
                <a:cs typeface="+mn-cs"/>
              </a:rPr>
              <a:t>Förslag på talarmanus:</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Nu ska vi flytta oss från det övergripande perspektivet - till den regionala och lokala praktiken. Vi vill visa på den viktiga roll som </a:t>
            </a:r>
          </a:p>
          <a:p>
            <a:r>
              <a:rPr lang="sv-SE" sz="1200" kern="1200" dirty="0" smtClean="0">
                <a:solidFill>
                  <a:schemeClr val="tx1"/>
                </a:solidFill>
                <a:effectLst/>
                <a:latin typeface="Arial" charset="0"/>
                <a:ea typeface="+mn-ea"/>
                <a:cs typeface="+mn-cs"/>
              </a:rPr>
              <a:t>kommunens/landstingets strategiska arbete har och hur det är kopplat till det som i praktiken händer i barns verklighet.</a:t>
            </a:r>
          </a:p>
          <a:p>
            <a:r>
              <a:rPr lang="sv-SE" sz="1200" kern="1200" dirty="0" smtClean="0">
                <a:solidFill>
                  <a:schemeClr val="tx1"/>
                </a:solidFill>
                <a:effectLst/>
                <a:latin typeface="Arial" charset="0"/>
                <a:ea typeface="+mn-ea"/>
                <a:cs typeface="+mn-cs"/>
              </a:rPr>
              <a:t>Så här säger en flicka som misshandlats av sin styvpappa:</a:t>
            </a:r>
          </a:p>
          <a:p>
            <a:r>
              <a:rPr lang="sv-SE" sz="1200" i="1" kern="1200" dirty="0" smtClean="0">
                <a:solidFill>
                  <a:schemeClr val="tx1"/>
                </a:solidFill>
                <a:effectLst/>
                <a:latin typeface="Arial" charset="0"/>
                <a:ea typeface="+mn-ea"/>
                <a:cs typeface="+mn-cs"/>
              </a:rPr>
              <a:t>” Jag kan förstå att man blir sen. Det förlåter man. Det blir jag också ibland. Men inte hur sen som helst. Om man säger att man ska bli klar på tre månader kan jag inte förlåta att det tar mer än ett år” </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Det tog åtta månader innan den här flickan hördes av polis och 16 månader innan beslut fattades i åtalsfrågan. </a:t>
            </a:r>
          </a:p>
          <a:p>
            <a:r>
              <a:rPr lang="sv-SE" sz="1200" i="1" kern="1200" dirty="0" smtClean="0">
                <a:solidFill>
                  <a:schemeClr val="tx1"/>
                </a:solidFill>
                <a:effectLst/>
                <a:latin typeface="Arial" charset="0"/>
                <a:ea typeface="+mn-ea"/>
                <a:cs typeface="+mn-cs"/>
              </a:rPr>
              <a:t>(Exemplet kommer från en av Rädda Barnens rapporter ” Rädda Barnen: Brott mot barn går före 2013.)</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 </a:t>
            </a:r>
          </a:p>
          <a:p>
            <a:r>
              <a:rPr lang="sv-SE" sz="1200" kern="1200" dirty="0" smtClean="0">
                <a:solidFill>
                  <a:schemeClr val="tx1"/>
                </a:solidFill>
                <a:effectLst/>
                <a:latin typeface="Arial" charset="0"/>
                <a:ea typeface="+mn-ea"/>
                <a:cs typeface="+mn-cs"/>
              </a:rPr>
              <a:t>Citatet från den här flickan illustrerar flera saker: Hon visste att polisanmälan skett och när förhöret dröjde tänkte hon att polisen inte tyckte att det hon utsatts för var tillräckligt viktigt. Annars skulle de väl ha velat prata med henne? För ett barn känns väntetiden fram till dess att de ska få berätta för polisen oändligt lång. Den kan kännas för lång även när det bara tar ett par veckor mellan polisanmälan och förhör.</a:t>
            </a:r>
          </a:p>
          <a:p>
            <a:r>
              <a:rPr lang="sv-SE" sz="1200" kern="1200" dirty="0" smtClean="0">
                <a:solidFill>
                  <a:schemeClr val="tx1"/>
                </a:solidFill>
                <a:effectLst/>
                <a:latin typeface="Arial" charset="0"/>
                <a:ea typeface="+mn-ea"/>
                <a:cs typeface="+mn-cs"/>
              </a:rPr>
              <a:t>Andra barn vet inte ens om att någon slagit larm och kontaktat polisen. En del av de barn vi på Rädda Barnen träffar har aldrig fått möjlighet att berätta sin historia för någon utomstående. </a:t>
            </a:r>
            <a:r>
              <a:rPr lang="sv-SE" sz="1200" i="1" kern="1200" dirty="0" smtClean="0">
                <a:solidFill>
                  <a:schemeClr val="tx1"/>
                </a:solidFill>
                <a:effectLst/>
                <a:latin typeface="Arial" charset="0"/>
                <a:ea typeface="+mn-ea"/>
                <a:cs typeface="+mn-cs"/>
              </a:rPr>
              <a:t>(Rädda Barnen: Brott mot barn går före 2013)</a:t>
            </a:r>
            <a:endParaRPr lang="sv-SE" sz="1200" kern="1200" dirty="0" smtClean="0">
              <a:solidFill>
                <a:schemeClr val="tx1"/>
              </a:solidFill>
              <a:effectLst/>
              <a:latin typeface="Arial" charset="0"/>
              <a:ea typeface="+mn-ea"/>
              <a:cs typeface="+mn-cs"/>
            </a:endParaRPr>
          </a:p>
          <a:p>
            <a:r>
              <a:rPr lang="sv-SE" sz="1200" kern="1200" dirty="0" smtClean="0">
                <a:solidFill>
                  <a:schemeClr val="tx1"/>
                </a:solidFill>
                <a:effectLst/>
                <a:latin typeface="Arial" charset="0"/>
                <a:ea typeface="+mn-ea"/>
                <a:cs typeface="+mn-cs"/>
              </a:rPr>
              <a:t> </a:t>
            </a:r>
          </a:p>
          <a:p>
            <a:r>
              <a:rPr lang="sv-SE" sz="1200" kern="1200" dirty="0" smtClean="0">
                <a:solidFill>
                  <a:schemeClr val="tx1"/>
                </a:solidFill>
                <a:effectLst/>
                <a:latin typeface="Arial" charset="0"/>
                <a:ea typeface="+mn-ea"/>
                <a:cs typeface="+mn-cs"/>
              </a:rPr>
              <a:t>Det här exemplet illustrerar också tydligt att för att barn ska kunna få sina rättigheter uppfyllda både idag och på lång sikt måste hela det offentliga samhället ta hänsyn till Barnkonventionen. </a:t>
            </a:r>
            <a:r>
              <a:rPr lang="sv-SE" sz="1200" kern="1200" dirty="0" err="1" smtClean="0">
                <a:solidFill>
                  <a:schemeClr val="tx1"/>
                </a:solidFill>
                <a:effectLst/>
                <a:latin typeface="Arial" charset="0"/>
                <a:ea typeface="+mn-ea"/>
                <a:cs typeface="+mn-cs"/>
              </a:rPr>
              <a:t>FN’s</a:t>
            </a:r>
            <a:r>
              <a:rPr lang="sv-SE" sz="1200" kern="1200" dirty="0" smtClean="0">
                <a:solidFill>
                  <a:schemeClr val="tx1"/>
                </a:solidFill>
                <a:effectLst/>
                <a:latin typeface="Arial" charset="0"/>
                <a:ea typeface="+mn-ea"/>
                <a:cs typeface="+mn-cs"/>
              </a:rPr>
              <a:t> system för detta kallas ”De allmänna åtgärderna för genomförandet av Barnkonventionen”. Det handlar bland annat om att det behövs stödjande strukturer, tydliga beslut och administrativa rutiner. Samordning är viktig och för det krävs funktioner på strategisk nivå med rätt kompetens samt mandat och resurser att utveckla arbetet. Det behövs ökade kunskaper om konventionen och dess tillämpning inom alla nivåer i organisationen.</a:t>
            </a:r>
          </a:p>
          <a:p>
            <a:r>
              <a:rPr lang="sv-SE" sz="1200" kern="1200" dirty="0" smtClean="0">
                <a:solidFill>
                  <a:schemeClr val="tx1"/>
                </a:solidFill>
                <a:effectLst/>
                <a:latin typeface="Arial" charset="0"/>
                <a:ea typeface="+mn-ea"/>
                <a:cs typeface="+mn-cs"/>
              </a:rPr>
              <a:t> </a:t>
            </a:r>
          </a:p>
          <a:p>
            <a:r>
              <a:rPr lang="sv-SE" sz="1200" kern="1200" dirty="0" smtClean="0">
                <a:solidFill>
                  <a:schemeClr val="tx1"/>
                </a:solidFill>
                <a:effectLst/>
                <a:latin typeface="Arial" charset="0"/>
                <a:ea typeface="+mn-ea"/>
                <a:cs typeface="+mn-cs"/>
              </a:rPr>
              <a:t>När den här flickan beskriver sina erfarenheter så ser vi just att det är flera av komponenterna i det som borde vara en fungerande struktur – inte fungerade.</a:t>
            </a:r>
          </a:p>
          <a:p>
            <a:r>
              <a:rPr lang="sv-SE" sz="1200" kern="1200" dirty="0" smtClean="0">
                <a:solidFill>
                  <a:schemeClr val="tx1"/>
                </a:solidFill>
                <a:effectLst/>
                <a:latin typeface="Arial" charset="0"/>
                <a:ea typeface="+mn-ea"/>
                <a:cs typeface="+mn-cs"/>
              </a:rPr>
              <a:t>Som vi berättade inledningsvis har Rädda Barnen tagit fram ett </a:t>
            </a:r>
            <a:r>
              <a:rPr lang="sv-SE" sz="1200" u="sng" kern="1200" dirty="0" smtClean="0">
                <a:solidFill>
                  <a:schemeClr val="tx1"/>
                </a:solidFill>
                <a:effectLst/>
                <a:latin typeface="Arial" charset="0"/>
                <a:ea typeface="+mn-ea"/>
                <a:cs typeface="+mn-cs"/>
              </a:rPr>
              <a:t>antal framgångsfaktorer som kan underlätta att se vilka strukturer som krävs på regional och lokal nivå</a:t>
            </a:r>
            <a:r>
              <a:rPr lang="sv-SE" sz="1200" kern="1200" dirty="0" smtClean="0">
                <a:solidFill>
                  <a:schemeClr val="tx1"/>
                </a:solidFill>
                <a:effectLst/>
                <a:latin typeface="Arial" charset="0"/>
                <a:ea typeface="+mn-ea"/>
                <a:cs typeface="+mn-cs"/>
              </a:rPr>
              <a:t> för att göra verklighet av barnkonventionen. Dessa framgångsfaktorer utgör tillsammans en helhet för ett aktivt, levande och systematiskt barnrättsarbete i en kommun/landsting.</a:t>
            </a:r>
            <a:endParaRPr lang="sv-SE" sz="1200" kern="1200" dirty="0">
              <a:solidFill>
                <a:schemeClr val="tx1"/>
              </a:solidFill>
              <a:effectLst/>
              <a:latin typeface="Arial" charset="0"/>
              <a:ea typeface="+mn-ea"/>
              <a:cs typeface="+mn-cs"/>
            </a:endParaRP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7</a:t>
            </a:fld>
            <a:endParaRPr lang="sv-SE"/>
          </a:p>
        </p:txBody>
      </p:sp>
    </p:spTree>
    <p:extLst>
      <p:ext uri="{BB962C8B-B14F-4D97-AF65-F5344CB8AC3E}">
        <p14:creationId xmlns:p14="http://schemas.microsoft.com/office/powerpoint/2010/main" val="2328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den här bilden är att deltagarna ska:</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Få en överblick av Rädda Barnens sju </a:t>
            </a:r>
            <a:r>
              <a:rPr lang="sv-SE" b="0" i="1" dirty="0" smtClean="0"/>
              <a:t>framgångsfaktorer:</a:t>
            </a:r>
            <a:r>
              <a:rPr lang="sv-SE" b="0" i="1" baseline="0" dirty="0" smtClean="0"/>
              <a:t> att</a:t>
            </a:r>
            <a:r>
              <a:rPr lang="sv-SE" b="0" i="1" dirty="0" smtClean="0"/>
              <a:t> de är</a:t>
            </a:r>
            <a:r>
              <a:rPr lang="sv-SE" b="0" i="1" baseline="0" dirty="0" smtClean="0"/>
              <a:t> </a:t>
            </a:r>
            <a:r>
              <a:rPr lang="sv-SE" b="0" i="1" dirty="0" smtClean="0"/>
              <a:t>en sammanhängande helhet</a:t>
            </a:r>
            <a:r>
              <a:rPr lang="sv-SE" b="0" i="1" baseline="0" dirty="0" smtClean="0"/>
              <a:t> som </a:t>
            </a:r>
            <a:r>
              <a:rPr lang="sv-SE" sz="1200" b="0" i="1" kern="1200" dirty="0" smtClean="0">
                <a:solidFill>
                  <a:schemeClr val="tx1"/>
                </a:solidFill>
                <a:effectLst/>
                <a:latin typeface="Arial" charset="0"/>
                <a:ea typeface="+mn-ea"/>
                <a:cs typeface="+mn-cs"/>
              </a:rPr>
              <a:t>alla är lika viktiga </a:t>
            </a:r>
            <a:endParaRPr lang="sv-SE" sz="1200" b="0" i="1" kern="1200" baseline="0" dirty="0" smtClean="0">
              <a:solidFill>
                <a:schemeClr val="tx1"/>
              </a:solidFill>
              <a:effectLst/>
              <a:latin typeface="Arial" charset="0"/>
              <a:ea typeface="+mn-ea"/>
              <a:cs typeface="+mn-cs"/>
            </a:endParaRP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sv-SE" b="0" i="1" dirty="0" smtClean="0"/>
              <a:t>Förstå att den</a:t>
            </a:r>
            <a:r>
              <a:rPr lang="sv-SE" b="0" i="1" baseline="0" dirty="0" smtClean="0"/>
              <a:t> mittersta (röda) pusselbiten ”Samarbeta med barn och unga” utgör navet och att involvera barn och unga ska ske i framgångsfaktorernas alla delar.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Rädda</a:t>
            </a:r>
            <a:r>
              <a:rPr lang="sv-SE" baseline="0" dirty="0" smtClean="0"/>
              <a:t> Barnen </a:t>
            </a:r>
            <a:r>
              <a:rPr lang="sv-SE" dirty="0" smtClean="0"/>
              <a:t>har tagit</a:t>
            </a:r>
            <a:r>
              <a:rPr lang="sv-SE" baseline="0" dirty="0" smtClean="0"/>
              <a:t> fram de sju</a:t>
            </a:r>
            <a:r>
              <a:rPr lang="sv-SE" dirty="0" smtClean="0"/>
              <a:t> framgångsfaktorerna som en sammanhängande helhet</a:t>
            </a:r>
            <a:r>
              <a:rPr lang="sv-SE" baseline="0" dirty="0" smtClean="0"/>
              <a:t>. </a:t>
            </a:r>
            <a:r>
              <a:rPr lang="sv-SE" sz="1200" kern="1200" dirty="0" smtClean="0">
                <a:solidFill>
                  <a:schemeClr val="tx1"/>
                </a:solidFill>
                <a:effectLst/>
                <a:latin typeface="Arial" charset="0"/>
                <a:ea typeface="+mn-ea"/>
                <a:cs typeface="+mn-cs"/>
              </a:rPr>
              <a:t>Framgångsfaktorerna är alla lika viktiga och behöver inte göras i någon speciell ordning; det är </a:t>
            </a:r>
            <a:r>
              <a:rPr lang="sv-SE" sz="1200" i="1" kern="1200" dirty="0" smtClean="0">
                <a:solidFill>
                  <a:schemeClr val="tx1"/>
                </a:solidFill>
                <a:effectLst/>
                <a:latin typeface="Arial" charset="0"/>
                <a:ea typeface="+mn-ea"/>
                <a:cs typeface="+mn-cs"/>
              </a:rPr>
              <a:t>samspelet</a:t>
            </a:r>
            <a:r>
              <a:rPr lang="sv-SE" sz="1200" kern="1200" dirty="0" smtClean="0">
                <a:solidFill>
                  <a:schemeClr val="tx1"/>
                </a:solidFill>
                <a:effectLst/>
                <a:latin typeface="Arial" charset="0"/>
                <a:ea typeface="+mn-ea"/>
                <a:cs typeface="+mn-cs"/>
              </a:rPr>
              <a:t> mellan dem som är avgörande för hur ni inom kommunen eller landstinget lyckas med genomförandet. Vi ser en vilja från kommuner och landsting att jobba med Barnkonventionens genomförande.</a:t>
            </a:r>
            <a:r>
              <a:rPr lang="sv-SE" sz="1200" kern="1200" baseline="0" dirty="0" smtClean="0">
                <a:solidFill>
                  <a:schemeClr val="tx1"/>
                </a:solidFill>
                <a:effectLst/>
                <a:latin typeface="Arial" charset="0"/>
                <a:ea typeface="+mn-ea"/>
                <a:cs typeface="+mn-cs"/>
              </a:rPr>
              <a:t> Många bra insatser görs, men det är få som jobbar med helheten. </a:t>
            </a:r>
            <a:r>
              <a:rPr lang="sv-SE" sz="1200" kern="1200" dirty="0" smtClean="0">
                <a:solidFill>
                  <a:schemeClr val="tx1"/>
                </a:solidFill>
                <a:effectLst/>
                <a:latin typeface="Arial" charset="0"/>
                <a:ea typeface="+mn-ea"/>
                <a:cs typeface="+mn-cs"/>
              </a:rPr>
              <a:t>Att implementera Barnkonventionen i kommun eller landsting är en ständigt pågående process som kräver både engagemang och framförhållning.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u="sng" kern="1200" dirty="0" smtClean="0">
              <a:solidFill>
                <a:schemeClr val="bg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v-SE" i="0" dirty="0" smtClean="0"/>
              <a:t>Den</a:t>
            </a:r>
            <a:r>
              <a:rPr lang="sv-SE" i="0" baseline="0" dirty="0" smtClean="0"/>
              <a:t> mittersta (röda) pusselbiten </a:t>
            </a:r>
            <a:r>
              <a:rPr lang="sv-SE" b="0" i="0" baseline="0" dirty="0" smtClean="0"/>
              <a:t>”Samarbeta med barn och unga” utgör navet. Involvera barn och unga i framgångsfaktorernas alla delar .</a:t>
            </a:r>
          </a:p>
          <a:p>
            <a:endParaRPr lang="sv-SE" baseline="0" dirty="0" smtClean="0"/>
          </a:p>
          <a:p>
            <a:r>
              <a:rPr lang="sv-SE" sz="1200" b="0" i="0" kern="1200" dirty="0" smtClean="0">
                <a:solidFill>
                  <a:schemeClr val="tx1"/>
                </a:solidFill>
                <a:effectLst/>
                <a:latin typeface="Arial" charset="0"/>
                <a:ea typeface="+mn-ea"/>
                <a:cs typeface="+mn-cs"/>
              </a:rPr>
              <a:t>Ni känner troligtvis redan till mycket av det som återfinns under framgångsfaktorerna.</a:t>
            </a:r>
            <a:r>
              <a:rPr lang="sv-SE" sz="1200" b="0" i="0" kern="1200" baseline="0" dirty="0" smtClean="0">
                <a:solidFill>
                  <a:schemeClr val="tx1"/>
                </a:solidFill>
                <a:effectLst/>
                <a:latin typeface="Arial" charset="0"/>
                <a:ea typeface="+mn-ea"/>
                <a:cs typeface="+mn-cs"/>
              </a:rPr>
              <a:t> Som vi berättade inledningsvis bygger f</a:t>
            </a:r>
            <a:r>
              <a:rPr lang="sv-SE" sz="1200" b="0" i="0" kern="1200" dirty="0" smtClean="0">
                <a:solidFill>
                  <a:schemeClr val="tx1"/>
                </a:solidFill>
                <a:effectLst/>
                <a:latin typeface="Arial" charset="0"/>
                <a:ea typeface="+mn-ea"/>
                <a:cs typeface="+mn-cs"/>
              </a:rPr>
              <a:t>ramgångsfaktorerna </a:t>
            </a:r>
            <a:r>
              <a:rPr lang="sv-SE" sz="1200" b="0" i="0" kern="1200" baseline="0" dirty="0" smtClean="0">
                <a:solidFill>
                  <a:schemeClr val="tx1"/>
                </a:solidFill>
                <a:effectLst/>
                <a:latin typeface="Arial" charset="0"/>
                <a:ea typeface="+mn-ea"/>
                <a:cs typeface="+mn-cs"/>
              </a:rPr>
              <a:t>på FN’s allmänna åtgärder. </a:t>
            </a:r>
            <a:r>
              <a:rPr lang="sv-SE" sz="1200" b="0" i="0" kern="1200" dirty="0" smtClean="0">
                <a:solidFill>
                  <a:schemeClr val="tx1"/>
                </a:solidFill>
                <a:effectLst/>
                <a:latin typeface="Arial" charset="0"/>
                <a:ea typeface="+mn-ea"/>
                <a:cs typeface="+mn-cs"/>
              </a:rPr>
              <a:t>Rädda Barnens förslag på framgångsfaktorer bygger även på barnrättskommitténs rekommendationer, de erfarenheter som SKL har gjort i arbetet i kommuner och landsting, den nationella strategin och Rädda Barnens egna erfarenheter av att verka i kommuner och landsting.</a:t>
            </a:r>
          </a:p>
          <a:p>
            <a:endParaRPr lang="sv-SE" sz="1200" b="0" i="0" kern="1200" dirty="0" smtClean="0">
              <a:solidFill>
                <a:schemeClr val="tx1"/>
              </a:solidFill>
              <a:effectLst/>
              <a:latin typeface="Arial" charset="0"/>
              <a:ea typeface="+mn-ea"/>
              <a:cs typeface="+mn-cs"/>
            </a:endParaRPr>
          </a:p>
          <a:p>
            <a:r>
              <a:rPr lang="sv-SE" sz="1200" b="0" i="0" kern="1200" dirty="0" smtClean="0">
                <a:solidFill>
                  <a:schemeClr val="tx1"/>
                </a:solidFill>
                <a:effectLst/>
                <a:latin typeface="Arial" charset="0"/>
                <a:ea typeface="+mn-ea"/>
                <a:cs typeface="+mn-cs"/>
              </a:rPr>
              <a:t>Använd </a:t>
            </a:r>
            <a:r>
              <a:rPr lang="sv-SE" sz="1200" b="1" i="0" kern="1200" dirty="0" smtClean="0">
                <a:solidFill>
                  <a:schemeClr val="tx1"/>
                </a:solidFill>
                <a:effectLst/>
                <a:latin typeface="Arial" charset="0"/>
                <a:ea typeface="+mn-ea"/>
                <a:cs typeface="+mn-cs"/>
              </a:rPr>
              <a:t>inte </a:t>
            </a:r>
            <a:r>
              <a:rPr lang="sv-SE" sz="1200" b="0" i="0" kern="1200" dirty="0" smtClean="0">
                <a:solidFill>
                  <a:schemeClr val="tx1"/>
                </a:solidFill>
                <a:effectLst/>
                <a:latin typeface="Arial" charset="0"/>
                <a:ea typeface="+mn-ea"/>
                <a:cs typeface="+mn-cs"/>
              </a:rPr>
              <a:t>att sammanställningen av framgångsfaktorerna som en checklista att bocka av i en kartläggning av er kommun/landsting. Tänk processinriktat. Att utveckla arbetet med era</a:t>
            </a:r>
            <a:r>
              <a:rPr lang="sv-SE" sz="1200" b="0" i="0" kern="1200" baseline="0" dirty="0" smtClean="0">
                <a:solidFill>
                  <a:schemeClr val="tx1"/>
                </a:solidFill>
                <a:effectLst/>
                <a:latin typeface="Arial" charset="0"/>
                <a:ea typeface="+mn-ea"/>
                <a:cs typeface="+mn-cs"/>
              </a:rPr>
              <a:t> framgångsfaktorer handlar snarare om att </a:t>
            </a:r>
            <a:r>
              <a:rPr lang="sv-SE" sz="1200" b="0" i="0" kern="1200" dirty="0" smtClean="0">
                <a:solidFill>
                  <a:schemeClr val="tx1"/>
                </a:solidFill>
                <a:effectLst/>
                <a:latin typeface="Arial" charset="0"/>
                <a:ea typeface="+mn-ea"/>
                <a:cs typeface="+mn-cs"/>
              </a:rPr>
              <a:t>forma verksamheten än att summera ett resultat. </a:t>
            </a:r>
            <a:endParaRPr lang="sv-SE" b="0" i="1"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8</a:t>
            </a:fld>
            <a:endParaRPr lang="sv-SE"/>
          </a:p>
        </p:txBody>
      </p:sp>
    </p:spTree>
    <p:extLst>
      <p:ext uri="{BB962C8B-B14F-4D97-AF65-F5344CB8AC3E}">
        <p14:creationId xmlns:p14="http://schemas.microsoft.com/office/powerpoint/2010/main" val="210232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i="1" u="none" kern="1200" baseline="0" dirty="0" smtClean="0">
                <a:solidFill>
                  <a:schemeClr val="tx1"/>
                </a:solidFill>
                <a:latin typeface="Arial" charset="0"/>
                <a:ea typeface="Times New Roman" panose="02020603050405020304" pitchFamily="18" charset="0"/>
                <a:cs typeface="Times New Roman" panose="02020603050405020304" pitchFamily="18" charset="0"/>
              </a:rPr>
              <a:t>Syftet med de 2 bilderna om ”långsiktig plan” är att deltagarna ska:</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altLang="sv-SE" sz="1200" b="0" i="1" u="none" kern="1200" dirty="0" smtClean="0">
                <a:solidFill>
                  <a:schemeClr val="tx1"/>
                </a:solidFill>
                <a:latin typeface="Arial" charset="0"/>
                <a:ea typeface="Times New Roman" panose="02020603050405020304" pitchFamily="18" charset="0"/>
                <a:cs typeface="Times New Roman" panose="02020603050405020304" pitchFamily="18" charset="0"/>
              </a:rPr>
              <a:t>Ha förstått</a:t>
            </a:r>
            <a:r>
              <a:rPr lang="sv-SE" altLang="sv-SE" sz="1200" b="0" i="1" u="none" kern="1200" baseline="0" dirty="0" smtClean="0">
                <a:solidFill>
                  <a:schemeClr val="tx1"/>
                </a:solidFill>
                <a:latin typeface="Arial" charset="0"/>
                <a:ea typeface="Times New Roman" panose="02020603050405020304" pitchFamily="18" charset="0"/>
                <a:cs typeface="Times New Roman" panose="02020603050405020304" pitchFamily="18" charset="0"/>
              </a:rPr>
              <a:t> att denna framgångsfaktor sammanfattningsvis handlar om, dvs: att det bör finnas ett ö</a:t>
            </a:r>
            <a:r>
              <a:rPr lang="sv-SE" sz="1200" i="1" dirty="0" smtClean="0">
                <a:latin typeface="Arial" charset="0"/>
              </a:rPr>
              <a:t>vergripande politiskt beslut om Barnkonventionens genomförande.</a:t>
            </a:r>
            <a:r>
              <a:rPr lang="sv-SE" sz="1200" i="1" baseline="0" dirty="0" smtClean="0">
                <a:latin typeface="Arial" charset="0"/>
              </a:rPr>
              <a:t> Inför större beslut krävs t</a:t>
            </a:r>
            <a:r>
              <a:rPr lang="sv-SE" sz="1200" i="1" dirty="0" smtClean="0">
                <a:latin typeface="Arial" charset="0"/>
              </a:rPr>
              <a:t>värpolitisk förankring för att inte </a:t>
            </a:r>
            <a:r>
              <a:rPr lang="sv-SE" sz="1200" b="0" i="0" u="none" strike="noStrike" kern="1200" baseline="0" dirty="0" smtClean="0">
                <a:solidFill>
                  <a:schemeClr val="tx1"/>
                </a:solidFill>
                <a:latin typeface="Arial" charset="0"/>
                <a:ea typeface="+mn-ea"/>
                <a:cs typeface="+mn-cs"/>
              </a:rPr>
              <a:t>beslut </a:t>
            </a:r>
            <a:r>
              <a:rPr lang="sv-SE" sz="1200" b="0" i="1" u="none" strike="noStrike" kern="1200" baseline="0" dirty="0" smtClean="0">
                <a:solidFill>
                  <a:schemeClr val="tx1"/>
                </a:solidFill>
                <a:latin typeface="Arial" charset="0"/>
                <a:ea typeface="+mn-ea"/>
                <a:cs typeface="+mn-cs"/>
              </a:rPr>
              <a:t>som är viktiga för barn att ändras från en mandatperiod till en annan. Att v</a:t>
            </a:r>
            <a:r>
              <a:rPr lang="sv-SE" sz="1200" i="1" dirty="0" smtClean="0">
                <a:latin typeface="Arial" charset="0"/>
              </a:rPr>
              <a:t>erksamheternas handlingsplaner uppdateras utifrån det övergripande beslutet. Och att barn och ungdomar involveras i processen.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i="1" dirty="0" smtClean="0">
                <a:latin typeface="Arial" charset="0"/>
              </a:rPr>
              <a:t>Ha fått konkreta frågor som väcker tankar</a:t>
            </a:r>
            <a:r>
              <a:rPr lang="sv-SE" sz="1200" i="1" baseline="0" dirty="0" smtClean="0">
                <a:latin typeface="Arial" charset="0"/>
              </a:rPr>
              <a:t> att jobba vidare med.</a:t>
            </a:r>
            <a:endParaRPr lang="sv-SE" sz="1200" i="1" dirty="0" smtClean="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1" i="0" u="none" kern="1200" dirty="0" smtClean="0">
                <a:solidFill>
                  <a:schemeClr val="tx1"/>
                </a:solidFill>
                <a:latin typeface="Arial" charset="0"/>
                <a:ea typeface="Times New Roman" panose="02020603050405020304" pitchFamily="18" charset="0"/>
                <a:cs typeface="Times New Roman" panose="02020603050405020304" pitchFamily="18" charset="0"/>
              </a:rPr>
              <a:t>Förslag på talarmanus:</a:t>
            </a:r>
          </a:p>
          <a:p>
            <a:r>
              <a:rPr lang="sv-SE" sz="1200" b="0" i="0" u="none" strike="noStrike" kern="1200" baseline="0" dirty="0" smtClean="0">
                <a:solidFill>
                  <a:schemeClr val="tx1"/>
                </a:solidFill>
                <a:latin typeface="Arial" charset="0"/>
                <a:ea typeface="+mn-ea"/>
                <a:cs typeface="+mn-cs"/>
              </a:rPr>
              <a:t>För att barns rättigheter ska kunna stärkas på alla nivåer i en organisation är det avgörande med engagemang från ledningen. Genom att Sverige har ratificerat Barnkonventionen finns ett juridiskt åtagande med särskilt ansvar gentemot målgruppen barn.</a:t>
            </a:r>
          </a:p>
          <a:p>
            <a:endParaRPr lang="sv-SE" sz="1200" b="0" i="0" u="none" strike="noStrike" kern="1200" baseline="0" dirty="0" smtClean="0">
              <a:solidFill>
                <a:schemeClr val="tx1"/>
              </a:solidFill>
              <a:latin typeface="Arial" charset="0"/>
              <a:ea typeface="+mn-ea"/>
              <a:cs typeface="+mn-cs"/>
            </a:endParaRPr>
          </a:p>
          <a:p>
            <a:r>
              <a:rPr lang="sv-SE" sz="1200" b="0" i="0" u="none" strike="noStrike" kern="1200" baseline="0" dirty="0" smtClean="0">
                <a:solidFill>
                  <a:schemeClr val="tx1"/>
                </a:solidFill>
                <a:latin typeface="Arial" charset="0"/>
                <a:ea typeface="+mn-ea"/>
                <a:cs typeface="+mn-cs"/>
              </a:rPr>
              <a:t>Under de senaste åren har allt fler kommuner och landsting fattat beslut om att arbeta utifrån Barnkonventionen och den nationella strategin för att stärka barnets rättigheter i Sverige. </a:t>
            </a:r>
          </a:p>
          <a:p>
            <a:endParaRPr lang="sv-SE" sz="1200" b="0" i="0" u="none" strike="noStrike" kern="1200" baseline="0" dirty="0" smtClean="0">
              <a:solidFill>
                <a:schemeClr val="tx1"/>
              </a:solidFill>
              <a:latin typeface="Arial" charset="0"/>
              <a:ea typeface="+mn-ea"/>
              <a:cs typeface="+mn-cs"/>
            </a:endParaRPr>
          </a:p>
          <a:p>
            <a:r>
              <a:rPr lang="sv-SE" sz="1200" b="0" i="0" u="none" strike="noStrike" kern="1200" baseline="0" dirty="0" smtClean="0">
                <a:solidFill>
                  <a:schemeClr val="tx1"/>
                </a:solidFill>
                <a:latin typeface="Arial" charset="0"/>
                <a:ea typeface="+mn-ea"/>
                <a:cs typeface="+mn-cs"/>
              </a:rPr>
              <a:t>Men för att besluten ska bli verklighet måste det synas inom både politiken, förvaltningen och i verksamheten. Och för att arbetet ska förbli relevant över tid behöver ni säkerställa att de beslut som krävs är tvärpolitiskt förankrade. I annat fall riskerar beslut som är viktiga för barn att ändras från en mandatperiod till en annan – och därmed pulverisera ett påbörjat arbete. </a:t>
            </a:r>
          </a:p>
          <a:p>
            <a:endParaRPr lang="sv-SE" sz="1200" b="0" i="0" u="none" strike="noStrike" kern="1200" baseline="0" dirty="0" smtClean="0">
              <a:solidFill>
                <a:schemeClr val="tx1"/>
              </a:solidFill>
              <a:latin typeface="Arial" charset="0"/>
              <a:ea typeface="+mn-ea"/>
              <a:cs typeface="+mn-cs"/>
            </a:endParaRPr>
          </a:p>
          <a:p>
            <a:r>
              <a:rPr lang="sv-SE" sz="1200" b="0" i="0" u="none" strike="noStrike" kern="1200" baseline="0" dirty="0" smtClean="0">
                <a:solidFill>
                  <a:schemeClr val="tx1"/>
                </a:solidFill>
                <a:latin typeface="Arial" charset="0"/>
                <a:ea typeface="+mn-ea"/>
                <a:cs typeface="+mn-cs"/>
              </a:rPr>
              <a:t>Rädda Barnen föreslår att ni tar fram en långsiktig handlingsplan med tydliga mål där det klart framgår vilka som ska göra vad och när.</a:t>
            </a:r>
          </a:p>
          <a:p>
            <a:endParaRPr lang="sv-SE" sz="1200" b="0" i="0" u="none" strike="noStrike" kern="1200" baseline="0" dirty="0" smtClean="0">
              <a:solidFill>
                <a:schemeClr val="tx1"/>
              </a:solidFill>
              <a:latin typeface="Arial" charset="0"/>
              <a:ea typeface="+mn-ea"/>
              <a:cs typeface="+mn-cs"/>
            </a:endParaRPr>
          </a:p>
          <a:p>
            <a:pPr>
              <a:defRPr/>
            </a:pPr>
            <a:r>
              <a:rPr lang="sv-SE" sz="1200" b="0" i="0" u="none" strike="noStrike" kern="1200" baseline="0" dirty="0" smtClean="0">
                <a:solidFill>
                  <a:schemeClr val="tx1"/>
                </a:solidFill>
                <a:latin typeface="Arial" charset="0"/>
                <a:ea typeface="+mn-ea"/>
                <a:cs typeface="+mn-cs"/>
              </a:rPr>
              <a:t>En plan som är relevant för barn och unga baseras på ungas egna erfarenheter och förslag. Därav krävs barnvänliga metoder för att säkra att relevant information från barn och unga ligger till grund för planerna. </a:t>
            </a:r>
            <a:endParaRPr lang="sv-SE" i="1" dirty="0" smtClean="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9</a:t>
            </a:fld>
            <a:endParaRPr lang="sv-SE"/>
          </a:p>
        </p:txBody>
      </p:sp>
    </p:spTree>
    <p:extLst>
      <p:ext uri="{BB962C8B-B14F-4D97-AF65-F5344CB8AC3E}">
        <p14:creationId xmlns:p14="http://schemas.microsoft.com/office/powerpoint/2010/main" val="119281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104" name="Rectangle 8"/>
          <p:cNvSpPr>
            <a:spLocks noChangeArrowheads="1"/>
          </p:cNvSpPr>
          <p:nvPr/>
        </p:nvSpPr>
        <p:spPr bwMode="auto">
          <a:xfrm>
            <a:off x="0" y="666750"/>
            <a:ext cx="9144000" cy="6191250"/>
          </a:xfrm>
          <a:prstGeom prst="rect">
            <a:avLst/>
          </a:prstGeom>
          <a:solidFill>
            <a:schemeClr val="accent1"/>
          </a:solidFill>
          <a:ln w="9525">
            <a:noFill/>
            <a:miter lim="800000"/>
            <a:headEnd/>
            <a:tailEnd/>
          </a:ln>
          <a:effectLst/>
        </p:spPr>
        <p:txBody>
          <a:bodyPr wrap="none" anchor="ctr"/>
          <a:lstStyle/>
          <a:p>
            <a:pPr algn="ctr" eaLnBrk="0" hangingPunct="0"/>
            <a:endParaRPr lang="en-GB">
              <a:latin typeface="Gill Sans" pitchFamily="34" charset="0"/>
            </a:endParaRPr>
          </a:p>
        </p:txBody>
      </p:sp>
      <p:sp>
        <p:nvSpPr>
          <p:cNvPr id="4098" name="Line 2"/>
          <p:cNvSpPr>
            <a:spLocks noChangeShapeType="1"/>
          </p:cNvSpPr>
          <p:nvPr/>
        </p:nvSpPr>
        <p:spPr bwMode="auto">
          <a:xfrm>
            <a:off x="457200" y="685800"/>
            <a:ext cx="8305800" cy="0"/>
          </a:xfrm>
          <a:prstGeom prst="line">
            <a:avLst/>
          </a:prstGeom>
          <a:noFill/>
          <a:ln w="12700">
            <a:solidFill>
              <a:schemeClr val="accent1"/>
            </a:solidFill>
            <a:round/>
            <a:headEnd/>
            <a:tailEnd/>
          </a:ln>
          <a:effectLst/>
        </p:spPr>
        <p:txBody>
          <a:bodyPr wrap="none" anchor="ctr"/>
          <a:lstStyle/>
          <a:p>
            <a:endParaRPr lang="sv-SE"/>
          </a:p>
        </p:txBody>
      </p:sp>
      <p:pic>
        <p:nvPicPr>
          <p:cNvPr id="4099" name="Picture 3"/>
          <p:cNvPicPr>
            <a:picLocks noChangeAspect="1" noChangeArrowheads="1"/>
          </p:cNvPicPr>
          <p:nvPr/>
        </p:nvPicPr>
        <p:blipFill>
          <a:blip r:embed="rId2" cstate="print"/>
          <a:stretch>
            <a:fillRect/>
          </a:stretch>
        </p:blipFill>
        <p:spPr bwMode="auto">
          <a:xfrm>
            <a:off x="7326314" y="187339"/>
            <a:ext cx="1338075" cy="326137"/>
          </a:xfrm>
          <a:prstGeom prst="rect">
            <a:avLst/>
          </a:prstGeom>
          <a:noFill/>
        </p:spPr>
      </p:pic>
      <p:sp>
        <p:nvSpPr>
          <p:cNvPr id="4100" name="Line 4"/>
          <p:cNvSpPr>
            <a:spLocks noChangeShapeType="1"/>
          </p:cNvSpPr>
          <p:nvPr/>
        </p:nvSpPr>
        <p:spPr bwMode="auto">
          <a:xfrm>
            <a:off x="457200" y="6477000"/>
            <a:ext cx="8305800" cy="0"/>
          </a:xfrm>
          <a:prstGeom prst="line">
            <a:avLst/>
          </a:prstGeom>
          <a:noFill/>
          <a:ln w="12700">
            <a:solidFill>
              <a:schemeClr val="accent1"/>
            </a:solidFill>
            <a:round/>
            <a:headEnd/>
            <a:tailEnd/>
          </a:ln>
          <a:effectLst/>
        </p:spPr>
        <p:txBody>
          <a:bodyPr wrap="none" anchor="ctr"/>
          <a:lstStyle/>
          <a:p>
            <a:endParaRPr lang="sv-SE"/>
          </a:p>
        </p:txBody>
      </p:sp>
      <p:sp>
        <p:nvSpPr>
          <p:cNvPr id="4101" name="Text Box 5"/>
          <p:cNvSpPr txBox="1">
            <a:spLocks noChangeArrowheads="1"/>
          </p:cNvSpPr>
          <p:nvPr/>
        </p:nvSpPr>
        <p:spPr bwMode="auto">
          <a:xfrm>
            <a:off x="8302625" y="6557963"/>
            <a:ext cx="307975" cy="214312"/>
          </a:xfrm>
          <a:prstGeom prst="rect">
            <a:avLst/>
          </a:prstGeom>
          <a:noFill/>
          <a:ln w="9525">
            <a:noFill/>
            <a:miter lim="800000"/>
            <a:headEnd/>
            <a:tailEnd/>
          </a:ln>
          <a:effectLst/>
        </p:spPr>
        <p:txBody>
          <a:bodyPr wrap="none">
            <a:spAutoFit/>
          </a:bodyPr>
          <a:lstStyle/>
          <a:p>
            <a:pPr eaLnBrk="0" hangingPunct="0"/>
            <a:fld id="{93FEDAE4-C5CC-4C87-8BA9-3EC0DC4ADEFC}" type="slidenum">
              <a:rPr lang="sv-SE" sz="800">
                <a:latin typeface="GillSans Light" pitchFamily="34" charset="0"/>
              </a:rPr>
              <a:pPr eaLnBrk="0" hangingPunct="0"/>
              <a:t>‹#›</a:t>
            </a:fld>
            <a:endParaRPr lang="sv-SE">
              <a:latin typeface="Times" pitchFamily="18" charset="0"/>
            </a:endParaRPr>
          </a:p>
        </p:txBody>
      </p:sp>
      <p:sp>
        <p:nvSpPr>
          <p:cNvPr id="4108" name="Rectangle 12"/>
          <p:cNvSpPr>
            <a:spLocks noGrp="1" noChangeArrowheads="1"/>
          </p:cNvSpPr>
          <p:nvPr>
            <p:ph type="ctrTitle"/>
          </p:nvPr>
        </p:nvSpPr>
        <p:spPr>
          <a:xfrm>
            <a:off x="685800" y="2860675"/>
            <a:ext cx="7772400" cy="1144588"/>
          </a:xfrm>
        </p:spPr>
        <p:txBody>
          <a:bodyPr/>
          <a:lstStyle>
            <a:lvl1pPr algn="ctr">
              <a:defRPr>
                <a:solidFill>
                  <a:schemeClr val="bg1"/>
                </a:solidFill>
              </a:defRPr>
            </a:lvl1pPr>
          </a:lstStyle>
          <a:p>
            <a:r>
              <a:rPr lang="sv-SE" smtClean="0"/>
              <a:t>Klicka här för att ändra format</a:t>
            </a:r>
            <a:endParaRPr lang="sv-SE"/>
          </a:p>
        </p:txBody>
      </p:sp>
      <p:sp>
        <p:nvSpPr>
          <p:cNvPr id="4109" name="Rectangle 13"/>
          <p:cNvSpPr>
            <a:spLocks noGrp="1" noChangeArrowheads="1"/>
          </p:cNvSpPr>
          <p:nvPr>
            <p:ph type="subTitle" idx="1"/>
          </p:nvPr>
        </p:nvSpPr>
        <p:spPr>
          <a:xfrm>
            <a:off x="1371600" y="4494213"/>
            <a:ext cx="6400800" cy="1752600"/>
          </a:xfrm>
        </p:spPr>
        <p:txBody>
          <a:bodyPr/>
          <a:lstStyle>
            <a:lvl1pPr marL="0" indent="0" algn="ctr">
              <a:buFont typeface="Arial" charset="0"/>
              <a:buNone/>
              <a:defRPr>
                <a:solidFill>
                  <a:schemeClr val="bg1"/>
                </a:solidFill>
              </a:defRPr>
            </a:lvl1pPr>
          </a:lstStyle>
          <a:p>
            <a:r>
              <a:rPr lang="sv-SE" smtClean="0"/>
              <a:t>Klicka här för att ändra format på underrubrik i bakgrunden</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66750"/>
            <a:ext cx="9144000" cy="6191250"/>
          </a:xfrm>
          <a:prstGeom prst="rect">
            <a:avLst/>
          </a:prstGeom>
          <a:solidFill>
            <a:schemeClr val="accent1"/>
          </a:solidFill>
          <a:ln w="9525">
            <a:noFill/>
            <a:miter lim="800000"/>
            <a:headEnd/>
            <a:tailEnd/>
          </a:ln>
          <a:effectLst/>
        </p:spPr>
        <p:txBody>
          <a:bodyPr wrap="none" anchor="ctr"/>
          <a:lstStyle/>
          <a:p>
            <a:pPr algn="ctr" eaLnBrk="0" hangingPunct="0">
              <a:defRPr/>
            </a:pPr>
            <a:endParaRPr lang="en-GB">
              <a:solidFill>
                <a:srgbClr val="000000"/>
              </a:solidFill>
              <a:latin typeface="Gill Sans" pitchFamily="34" charset="0"/>
              <a:cs typeface="Arial" pitchFamily="34" charset="0"/>
            </a:endParaRPr>
          </a:p>
        </p:txBody>
      </p:sp>
      <p:sp>
        <p:nvSpPr>
          <p:cNvPr id="5" name="Line 2"/>
          <p:cNvSpPr>
            <a:spLocks noChangeShapeType="1"/>
          </p:cNvSpPr>
          <p:nvPr/>
        </p:nvSpPr>
        <p:spPr bwMode="auto">
          <a:xfrm>
            <a:off x="457200" y="685800"/>
            <a:ext cx="8305800" cy="0"/>
          </a:xfrm>
          <a:prstGeom prst="line">
            <a:avLst/>
          </a:prstGeom>
          <a:noFill/>
          <a:ln w="12700">
            <a:solidFill>
              <a:schemeClr val="accent1"/>
            </a:solidFill>
            <a:round/>
            <a:headEnd/>
            <a:tailEnd/>
          </a:ln>
          <a:effectLst/>
        </p:spPr>
        <p:txBody>
          <a:bodyPr wrap="none" anchor="ctr"/>
          <a:lstStyle/>
          <a:p>
            <a:pPr>
              <a:defRPr/>
            </a:pPr>
            <a:endParaRPr lang="sv-SE">
              <a:solidFill>
                <a:srgbClr val="000000"/>
              </a:solidFill>
              <a:cs typeface="Arial"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7326313" y="187325"/>
            <a:ext cx="1338262" cy="325438"/>
          </a:xfrm>
          <a:prstGeom prst="rect">
            <a:avLst/>
          </a:prstGeom>
          <a:noFill/>
          <a:ln w="9525">
            <a:noFill/>
            <a:miter lim="800000"/>
            <a:headEnd/>
            <a:tailEnd/>
          </a:ln>
        </p:spPr>
      </p:pic>
      <p:sp>
        <p:nvSpPr>
          <p:cNvPr id="7" name="Line 4"/>
          <p:cNvSpPr>
            <a:spLocks noChangeShapeType="1"/>
          </p:cNvSpPr>
          <p:nvPr/>
        </p:nvSpPr>
        <p:spPr bwMode="auto">
          <a:xfrm>
            <a:off x="457200" y="6477000"/>
            <a:ext cx="8305800" cy="0"/>
          </a:xfrm>
          <a:prstGeom prst="line">
            <a:avLst/>
          </a:prstGeom>
          <a:noFill/>
          <a:ln w="12700">
            <a:solidFill>
              <a:schemeClr val="accent1"/>
            </a:solidFill>
            <a:round/>
            <a:headEnd/>
            <a:tailEnd/>
          </a:ln>
          <a:effectLst/>
        </p:spPr>
        <p:txBody>
          <a:bodyPr wrap="none" anchor="ctr"/>
          <a:lstStyle/>
          <a:p>
            <a:pPr>
              <a:defRPr/>
            </a:pPr>
            <a:endParaRPr lang="sv-SE">
              <a:solidFill>
                <a:srgbClr val="000000"/>
              </a:solidFill>
              <a:cs typeface="Arial" pitchFamily="34" charset="0"/>
            </a:endParaRPr>
          </a:p>
        </p:txBody>
      </p:sp>
      <p:sp>
        <p:nvSpPr>
          <p:cNvPr id="8" name="Text Box 5"/>
          <p:cNvSpPr txBox="1">
            <a:spLocks noChangeArrowheads="1"/>
          </p:cNvSpPr>
          <p:nvPr/>
        </p:nvSpPr>
        <p:spPr bwMode="auto">
          <a:xfrm>
            <a:off x="8302625" y="6557963"/>
            <a:ext cx="307975" cy="214312"/>
          </a:xfrm>
          <a:prstGeom prst="rect">
            <a:avLst/>
          </a:prstGeom>
          <a:noFill/>
          <a:ln w="9525">
            <a:noFill/>
            <a:miter lim="800000"/>
            <a:headEnd/>
            <a:tailEnd/>
          </a:ln>
          <a:effectLst/>
        </p:spPr>
        <p:txBody>
          <a:bodyPr wrap="none">
            <a:spAutoFit/>
          </a:bodyPr>
          <a:lstStyle/>
          <a:p>
            <a:pPr eaLnBrk="0" hangingPunct="0">
              <a:defRPr/>
            </a:pPr>
            <a:fld id="{D581A6E5-9C43-4091-BAC8-3DFA4DD3C3FB}" type="slidenum">
              <a:rPr lang="sv-SE" sz="800">
                <a:solidFill>
                  <a:srgbClr val="000000"/>
                </a:solidFill>
                <a:latin typeface="GillSans Light" pitchFamily="34" charset="0"/>
                <a:cs typeface="Arial" pitchFamily="34" charset="0"/>
              </a:rPr>
              <a:pPr eaLnBrk="0" hangingPunct="0">
                <a:defRPr/>
              </a:pPr>
              <a:t>‹#›</a:t>
            </a:fld>
            <a:endParaRPr lang="sv-SE">
              <a:solidFill>
                <a:srgbClr val="000000"/>
              </a:solidFill>
              <a:latin typeface="Times" pitchFamily="18" charset="0"/>
              <a:cs typeface="Arial" pitchFamily="34" charset="0"/>
            </a:endParaRPr>
          </a:p>
        </p:txBody>
      </p:sp>
      <p:sp>
        <p:nvSpPr>
          <p:cNvPr id="4108" name="Rectangle 12"/>
          <p:cNvSpPr>
            <a:spLocks noGrp="1" noChangeArrowheads="1"/>
          </p:cNvSpPr>
          <p:nvPr>
            <p:ph type="ctrTitle"/>
          </p:nvPr>
        </p:nvSpPr>
        <p:spPr>
          <a:xfrm>
            <a:off x="685800" y="2860675"/>
            <a:ext cx="7772400" cy="1144588"/>
          </a:xfrm>
        </p:spPr>
        <p:txBody>
          <a:bodyPr/>
          <a:lstStyle>
            <a:lvl1pPr algn="ctr">
              <a:defRPr>
                <a:solidFill>
                  <a:schemeClr val="bg1"/>
                </a:solidFill>
              </a:defRPr>
            </a:lvl1pPr>
          </a:lstStyle>
          <a:p>
            <a:r>
              <a:rPr lang="sv-SE" smtClean="0"/>
              <a:t>Klicka här för att ändra format</a:t>
            </a:r>
            <a:endParaRPr lang="sv-SE"/>
          </a:p>
        </p:txBody>
      </p:sp>
      <p:sp>
        <p:nvSpPr>
          <p:cNvPr id="4109" name="Rectangle 13"/>
          <p:cNvSpPr>
            <a:spLocks noGrp="1" noChangeArrowheads="1"/>
          </p:cNvSpPr>
          <p:nvPr>
            <p:ph type="subTitle" idx="1"/>
          </p:nvPr>
        </p:nvSpPr>
        <p:spPr>
          <a:xfrm>
            <a:off x="1371600" y="4494213"/>
            <a:ext cx="6400800" cy="1752600"/>
          </a:xfrm>
        </p:spPr>
        <p:txBody>
          <a:bodyPr/>
          <a:lstStyle>
            <a:lvl1pPr marL="0" indent="0" algn="ctr">
              <a:buFont typeface="Arial" charset="0"/>
              <a:buNone/>
              <a:defRPr>
                <a:solidFill>
                  <a:schemeClr val="bg1"/>
                </a:solidFill>
              </a:defRPr>
            </a:lvl1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21989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162259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24502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6858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6482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272515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7453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171666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92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22076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87769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603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953000"/>
          </a:xfrm>
        </p:spPr>
        <p:txBody>
          <a:bodyPr vert="eaVert"/>
          <a:lstStyle/>
          <a:p>
            <a:r>
              <a:rPr lang="sv-SE" smtClean="0"/>
              <a:t>Klicka här för att ändra format</a:t>
            </a:r>
            <a:endParaRPr lang="sv-SE"/>
          </a:p>
        </p:txBody>
      </p:sp>
      <p:sp>
        <p:nvSpPr>
          <p:cNvPr id="3" name="Vertical Text Placeholder 2"/>
          <p:cNvSpPr>
            <a:spLocks noGrp="1"/>
          </p:cNvSpPr>
          <p:nvPr>
            <p:ph type="body" orient="vert" idx="1"/>
          </p:nvPr>
        </p:nvSpPr>
        <p:spPr>
          <a:xfrm>
            <a:off x="685800" y="1143000"/>
            <a:ext cx="5676900" cy="49530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75220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11430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2819400"/>
            <a:ext cx="3815862" cy="32766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2338" y="2819400"/>
            <a:ext cx="3815862" cy="32766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1094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
        <p:nvSpPr>
          <p:cNvPr id="3" name="Content Placeholder 2"/>
          <p:cNvSpPr>
            <a:spLocks noGrp="1"/>
          </p:cNvSpPr>
          <p:nvPr>
            <p:ph sz="half" idx="1"/>
          </p:nvPr>
        </p:nvSpPr>
        <p:spPr>
          <a:xfrm>
            <a:off x="6858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Content Placeholder 3"/>
          <p:cNvSpPr>
            <a:spLocks noGrp="1"/>
          </p:cNvSpPr>
          <p:nvPr>
            <p:ph sz="half" idx="2"/>
          </p:nvPr>
        </p:nvSpPr>
        <p:spPr>
          <a:xfrm>
            <a:off x="46482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457200" y="685800"/>
            <a:ext cx="8305800" cy="0"/>
          </a:xfrm>
          <a:prstGeom prst="line">
            <a:avLst/>
          </a:prstGeom>
          <a:noFill/>
          <a:ln w="12700">
            <a:solidFill>
              <a:schemeClr val="accent1"/>
            </a:solidFill>
            <a:round/>
            <a:headEnd/>
            <a:tailEnd/>
          </a:ln>
          <a:effectLst/>
        </p:spPr>
        <p:txBody>
          <a:bodyPr wrap="none" anchor="ctr"/>
          <a:lstStyle/>
          <a:p>
            <a:endParaRPr lang="sv-SE"/>
          </a:p>
        </p:txBody>
      </p:sp>
      <p:pic>
        <p:nvPicPr>
          <p:cNvPr id="1032" name="Picture 8"/>
          <p:cNvPicPr>
            <a:picLocks noChangeAspect="1" noChangeArrowheads="1"/>
          </p:cNvPicPr>
          <p:nvPr/>
        </p:nvPicPr>
        <p:blipFill>
          <a:blip r:embed="rId13" cstate="print"/>
          <a:stretch>
            <a:fillRect/>
          </a:stretch>
        </p:blipFill>
        <p:spPr bwMode="auto">
          <a:xfrm>
            <a:off x="7326314" y="187339"/>
            <a:ext cx="1338075" cy="326137"/>
          </a:xfrm>
          <a:prstGeom prst="rect">
            <a:avLst/>
          </a:prstGeom>
          <a:noFill/>
        </p:spPr>
      </p:pic>
      <p:sp>
        <p:nvSpPr>
          <p:cNvPr id="1033" name="Line 9"/>
          <p:cNvSpPr>
            <a:spLocks noChangeShapeType="1"/>
          </p:cNvSpPr>
          <p:nvPr/>
        </p:nvSpPr>
        <p:spPr bwMode="auto">
          <a:xfrm>
            <a:off x="457200" y="6477000"/>
            <a:ext cx="8305800" cy="0"/>
          </a:xfrm>
          <a:prstGeom prst="line">
            <a:avLst/>
          </a:prstGeom>
          <a:noFill/>
          <a:ln w="12700">
            <a:solidFill>
              <a:schemeClr val="accent1"/>
            </a:solidFill>
            <a:round/>
            <a:headEnd/>
            <a:tailEnd/>
          </a:ln>
          <a:effectLst/>
        </p:spPr>
        <p:txBody>
          <a:bodyPr wrap="none" anchor="ctr"/>
          <a:lstStyle/>
          <a:p>
            <a:endParaRPr lang="sv-SE"/>
          </a:p>
        </p:txBody>
      </p:sp>
      <p:sp>
        <p:nvSpPr>
          <p:cNvPr id="1034" name="Text Box 10"/>
          <p:cNvSpPr txBox="1">
            <a:spLocks noChangeArrowheads="1"/>
          </p:cNvSpPr>
          <p:nvPr/>
        </p:nvSpPr>
        <p:spPr bwMode="auto">
          <a:xfrm>
            <a:off x="8302625" y="6557963"/>
            <a:ext cx="307975" cy="214312"/>
          </a:xfrm>
          <a:prstGeom prst="rect">
            <a:avLst/>
          </a:prstGeom>
          <a:noFill/>
          <a:ln w="9525">
            <a:noFill/>
            <a:miter lim="800000"/>
            <a:headEnd/>
            <a:tailEnd/>
          </a:ln>
          <a:effectLst/>
        </p:spPr>
        <p:txBody>
          <a:bodyPr wrap="none">
            <a:spAutoFit/>
          </a:bodyPr>
          <a:lstStyle/>
          <a:p>
            <a:pPr eaLnBrk="0" hangingPunct="0"/>
            <a:fld id="{C138D046-FA6A-4197-8F1B-9179CEDCA53C}" type="slidenum">
              <a:rPr lang="sv-SE" sz="800">
                <a:latin typeface="GillSans Light" pitchFamily="34" charset="0"/>
              </a:rPr>
              <a:pPr eaLnBrk="0" hangingPunct="0"/>
              <a:t>‹#›</a:t>
            </a:fld>
            <a:endParaRPr lang="sv-SE">
              <a:latin typeface="Times" pitchFamily="18" charset="0"/>
            </a:endParaRPr>
          </a:p>
        </p:txBody>
      </p:sp>
      <p:sp>
        <p:nvSpPr>
          <p:cNvPr id="1035" name="Rectangle 11"/>
          <p:cNvSpPr>
            <a:spLocks noGrp="1" noChangeArrowheads="1"/>
          </p:cNvSpPr>
          <p:nvPr>
            <p:ph type="title"/>
          </p:nvPr>
        </p:nvSpPr>
        <p:spPr bwMode="auto">
          <a:xfrm>
            <a:off x="685800" y="1143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dirty="0" smtClean="0"/>
              <a:t>Klicka här för att ändra format på bakgrundsrubriken</a:t>
            </a:r>
          </a:p>
        </p:txBody>
      </p:sp>
      <p:sp>
        <p:nvSpPr>
          <p:cNvPr id="1036" name="Rectangle 12"/>
          <p:cNvSpPr>
            <a:spLocks noGrp="1" noChangeArrowheads="1"/>
          </p:cNvSpPr>
          <p:nvPr>
            <p:ph type="body" idx="1"/>
          </p:nvPr>
        </p:nvSpPr>
        <p:spPr bwMode="auto">
          <a:xfrm>
            <a:off x="685800" y="2819400"/>
            <a:ext cx="77724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ill Sans" pitchFamily="34" charset="0"/>
        </a:defRPr>
      </a:lvl2pPr>
      <a:lvl3pPr algn="l" rtl="0" eaLnBrk="1" fontAlgn="base" hangingPunct="1">
        <a:spcBef>
          <a:spcPct val="0"/>
        </a:spcBef>
        <a:spcAft>
          <a:spcPct val="0"/>
        </a:spcAft>
        <a:defRPr sz="4000">
          <a:solidFill>
            <a:schemeClr val="tx2"/>
          </a:solidFill>
          <a:latin typeface="Gill Sans" pitchFamily="34" charset="0"/>
        </a:defRPr>
      </a:lvl3pPr>
      <a:lvl4pPr algn="l" rtl="0" eaLnBrk="1" fontAlgn="base" hangingPunct="1">
        <a:spcBef>
          <a:spcPct val="0"/>
        </a:spcBef>
        <a:spcAft>
          <a:spcPct val="0"/>
        </a:spcAft>
        <a:defRPr sz="4000">
          <a:solidFill>
            <a:schemeClr val="tx2"/>
          </a:solidFill>
          <a:latin typeface="Gill Sans" pitchFamily="34" charset="0"/>
        </a:defRPr>
      </a:lvl4pPr>
      <a:lvl5pPr algn="l" rtl="0" eaLnBrk="1" fontAlgn="base" hangingPunct="1">
        <a:spcBef>
          <a:spcPct val="0"/>
        </a:spcBef>
        <a:spcAft>
          <a:spcPct val="0"/>
        </a:spcAft>
        <a:defRPr sz="4000">
          <a:solidFill>
            <a:schemeClr val="tx2"/>
          </a:solidFill>
          <a:latin typeface="Gill Sans" pitchFamily="34" charset="0"/>
        </a:defRPr>
      </a:lvl5pPr>
      <a:lvl6pPr marL="457200" algn="l" rtl="0" eaLnBrk="1" fontAlgn="base" hangingPunct="1">
        <a:spcBef>
          <a:spcPct val="0"/>
        </a:spcBef>
        <a:spcAft>
          <a:spcPct val="0"/>
        </a:spcAft>
        <a:defRPr sz="4000">
          <a:solidFill>
            <a:schemeClr val="tx2"/>
          </a:solidFill>
          <a:latin typeface="Gill Sans" pitchFamily="34" charset="0"/>
        </a:defRPr>
      </a:lvl6pPr>
      <a:lvl7pPr marL="914400" algn="l" rtl="0" eaLnBrk="1" fontAlgn="base" hangingPunct="1">
        <a:spcBef>
          <a:spcPct val="0"/>
        </a:spcBef>
        <a:spcAft>
          <a:spcPct val="0"/>
        </a:spcAft>
        <a:defRPr sz="4000">
          <a:solidFill>
            <a:schemeClr val="tx2"/>
          </a:solidFill>
          <a:latin typeface="Gill Sans" pitchFamily="34" charset="0"/>
        </a:defRPr>
      </a:lvl7pPr>
      <a:lvl8pPr marL="1371600" algn="l" rtl="0" eaLnBrk="1" fontAlgn="base" hangingPunct="1">
        <a:spcBef>
          <a:spcPct val="0"/>
        </a:spcBef>
        <a:spcAft>
          <a:spcPct val="0"/>
        </a:spcAft>
        <a:defRPr sz="4000">
          <a:solidFill>
            <a:schemeClr val="tx2"/>
          </a:solidFill>
          <a:latin typeface="Gill Sans" pitchFamily="34" charset="0"/>
        </a:defRPr>
      </a:lvl8pPr>
      <a:lvl9pPr marL="1828800" algn="l" rtl="0" eaLnBrk="1" fontAlgn="base" hangingPunct="1">
        <a:spcBef>
          <a:spcPct val="0"/>
        </a:spcBef>
        <a:spcAft>
          <a:spcPct val="0"/>
        </a:spcAft>
        <a:defRPr sz="4000">
          <a:solidFill>
            <a:schemeClr val="tx2"/>
          </a:solidFill>
          <a:latin typeface="Gill Sans" pitchFamily="34" charset="0"/>
        </a:defRPr>
      </a:lvl9pPr>
    </p:titleStyle>
    <p:bodyStyle>
      <a:lvl1pPr marL="342900" indent="-342900" algn="l" rtl="0" eaLnBrk="1" fontAlgn="base" hangingPunct="1">
        <a:lnSpc>
          <a:spcPct val="90000"/>
        </a:lnSpc>
        <a:spcBef>
          <a:spcPct val="20000"/>
        </a:spcBef>
        <a:spcAft>
          <a:spcPct val="0"/>
        </a:spcAft>
        <a:buClr>
          <a:schemeClr val="accent1"/>
        </a:buClr>
        <a:buFont typeface="Arial" charset="0"/>
        <a:buChar char="•"/>
        <a:defRPr sz="32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chemeClr val="accent1"/>
        </a:buClr>
        <a:buFont typeface="Arial" charset="0"/>
        <a:buChar char="•"/>
        <a:defRPr sz="2400">
          <a:solidFill>
            <a:schemeClr val="tx1"/>
          </a:solidFill>
          <a:latin typeface="+mn-lt"/>
        </a:defRPr>
      </a:lvl2pPr>
      <a:lvl3pPr marL="1143000" indent="-228600" algn="l" rtl="0" eaLnBrk="1" fontAlgn="base" hangingPunct="1">
        <a:lnSpc>
          <a:spcPct val="90000"/>
        </a:lnSpc>
        <a:spcBef>
          <a:spcPct val="20000"/>
        </a:spcBef>
        <a:spcAft>
          <a:spcPct val="0"/>
        </a:spcAft>
        <a:buClr>
          <a:schemeClr val="accent1"/>
        </a:buClr>
        <a:buFont typeface="Arial" charset="0"/>
        <a:buChar char="•"/>
        <a:defRPr sz="2400">
          <a:solidFill>
            <a:schemeClr val="tx1"/>
          </a:solidFill>
          <a:latin typeface="+mn-lt"/>
        </a:defRPr>
      </a:lvl3pPr>
      <a:lvl4pPr marL="16002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4pPr>
      <a:lvl5pPr marL="20574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5pPr>
      <a:lvl6pPr marL="25146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6pPr>
      <a:lvl7pPr marL="29718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7pPr>
      <a:lvl8pPr marL="34290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8pPr>
      <a:lvl9pPr marL="38862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457200" y="685800"/>
            <a:ext cx="8305800" cy="0"/>
          </a:xfrm>
          <a:prstGeom prst="line">
            <a:avLst/>
          </a:prstGeom>
          <a:noFill/>
          <a:ln w="12700">
            <a:solidFill>
              <a:schemeClr val="accent1"/>
            </a:solidFill>
            <a:round/>
            <a:headEnd/>
            <a:tailEnd/>
          </a:ln>
          <a:effectLst/>
        </p:spPr>
        <p:txBody>
          <a:bodyPr wrap="none" anchor="ctr"/>
          <a:lstStyle/>
          <a:p>
            <a:pPr>
              <a:defRPr/>
            </a:pPr>
            <a:endParaRPr lang="sv-SE">
              <a:solidFill>
                <a:srgbClr val="000000"/>
              </a:solidFill>
              <a:cs typeface="Arial" pitchFamily="34" charset="0"/>
            </a:endParaRPr>
          </a:p>
        </p:txBody>
      </p:sp>
      <p:pic>
        <p:nvPicPr>
          <p:cNvPr id="2051" name="Picture 8"/>
          <p:cNvPicPr>
            <a:picLocks noChangeAspect="1" noChangeArrowheads="1"/>
          </p:cNvPicPr>
          <p:nvPr/>
        </p:nvPicPr>
        <p:blipFill>
          <a:blip r:embed="rId14" cstate="print"/>
          <a:srcRect/>
          <a:stretch>
            <a:fillRect/>
          </a:stretch>
        </p:blipFill>
        <p:spPr bwMode="auto">
          <a:xfrm>
            <a:off x="7326313" y="187325"/>
            <a:ext cx="1338262" cy="325438"/>
          </a:xfrm>
          <a:prstGeom prst="rect">
            <a:avLst/>
          </a:prstGeom>
          <a:noFill/>
          <a:ln w="9525">
            <a:noFill/>
            <a:miter lim="800000"/>
            <a:headEnd/>
            <a:tailEnd/>
          </a:ln>
        </p:spPr>
      </p:pic>
      <p:sp>
        <p:nvSpPr>
          <p:cNvPr id="1033" name="Line 9"/>
          <p:cNvSpPr>
            <a:spLocks noChangeShapeType="1"/>
          </p:cNvSpPr>
          <p:nvPr/>
        </p:nvSpPr>
        <p:spPr bwMode="auto">
          <a:xfrm>
            <a:off x="457200" y="6477000"/>
            <a:ext cx="8305800" cy="0"/>
          </a:xfrm>
          <a:prstGeom prst="line">
            <a:avLst/>
          </a:prstGeom>
          <a:noFill/>
          <a:ln w="12700">
            <a:solidFill>
              <a:schemeClr val="accent1"/>
            </a:solidFill>
            <a:round/>
            <a:headEnd/>
            <a:tailEnd/>
          </a:ln>
          <a:effectLst/>
        </p:spPr>
        <p:txBody>
          <a:bodyPr wrap="none" anchor="ctr"/>
          <a:lstStyle/>
          <a:p>
            <a:pPr>
              <a:defRPr/>
            </a:pPr>
            <a:endParaRPr lang="sv-SE">
              <a:solidFill>
                <a:srgbClr val="000000"/>
              </a:solidFill>
              <a:cs typeface="Arial" pitchFamily="34" charset="0"/>
            </a:endParaRPr>
          </a:p>
        </p:txBody>
      </p:sp>
      <p:sp>
        <p:nvSpPr>
          <p:cNvPr id="1034" name="Text Box 10"/>
          <p:cNvSpPr txBox="1">
            <a:spLocks noChangeArrowheads="1"/>
          </p:cNvSpPr>
          <p:nvPr/>
        </p:nvSpPr>
        <p:spPr bwMode="auto">
          <a:xfrm>
            <a:off x="8302625" y="6557963"/>
            <a:ext cx="307975" cy="214312"/>
          </a:xfrm>
          <a:prstGeom prst="rect">
            <a:avLst/>
          </a:prstGeom>
          <a:noFill/>
          <a:ln w="9525">
            <a:noFill/>
            <a:miter lim="800000"/>
            <a:headEnd/>
            <a:tailEnd/>
          </a:ln>
          <a:effectLst/>
        </p:spPr>
        <p:txBody>
          <a:bodyPr wrap="none">
            <a:spAutoFit/>
          </a:bodyPr>
          <a:lstStyle/>
          <a:p>
            <a:pPr eaLnBrk="0" hangingPunct="0">
              <a:defRPr/>
            </a:pPr>
            <a:fld id="{0E737FEC-D961-49EE-89C4-2FFDB440474C}" type="slidenum">
              <a:rPr lang="sv-SE" sz="800">
                <a:solidFill>
                  <a:srgbClr val="000000"/>
                </a:solidFill>
                <a:latin typeface="GillSans Light" pitchFamily="34" charset="0"/>
                <a:cs typeface="Arial" pitchFamily="34" charset="0"/>
              </a:rPr>
              <a:pPr eaLnBrk="0" hangingPunct="0">
                <a:defRPr/>
              </a:pPr>
              <a:t>‹#›</a:t>
            </a:fld>
            <a:endParaRPr lang="sv-SE">
              <a:solidFill>
                <a:srgbClr val="000000"/>
              </a:solidFill>
              <a:latin typeface="Times" pitchFamily="18" charset="0"/>
              <a:cs typeface="Arial" pitchFamily="34" charset="0"/>
            </a:endParaRPr>
          </a:p>
        </p:txBody>
      </p:sp>
      <p:sp>
        <p:nvSpPr>
          <p:cNvPr id="2054" name="Rectangle 11"/>
          <p:cNvSpPr>
            <a:spLocks noGrp="1" noChangeArrowheads="1"/>
          </p:cNvSpPr>
          <p:nvPr>
            <p:ph type="title"/>
          </p:nvPr>
        </p:nvSpPr>
        <p:spPr bwMode="auto">
          <a:xfrm>
            <a:off x="685800" y="1143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2055" name="Rectangle 12"/>
          <p:cNvSpPr>
            <a:spLocks noGrp="1" noChangeArrowheads="1"/>
          </p:cNvSpPr>
          <p:nvPr>
            <p:ph type="body" idx="1"/>
          </p:nvPr>
        </p:nvSpPr>
        <p:spPr bwMode="auto">
          <a:xfrm>
            <a:off x="685800" y="2819400"/>
            <a:ext cx="7772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Tree>
    <p:extLst>
      <p:ext uri="{BB962C8B-B14F-4D97-AF65-F5344CB8AC3E}">
        <p14:creationId xmlns:p14="http://schemas.microsoft.com/office/powerpoint/2010/main" val="3210046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ill Sans" pitchFamily="34" charset="0"/>
        </a:defRPr>
      </a:lvl2pPr>
      <a:lvl3pPr algn="l" rtl="0" eaLnBrk="0" fontAlgn="base" hangingPunct="0">
        <a:spcBef>
          <a:spcPct val="0"/>
        </a:spcBef>
        <a:spcAft>
          <a:spcPct val="0"/>
        </a:spcAft>
        <a:defRPr sz="4000">
          <a:solidFill>
            <a:schemeClr val="tx2"/>
          </a:solidFill>
          <a:latin typeface="Gill Sans" pitchFamily="34" charset="0"/>
        </a:defRPr>
      </a:lvl3pPr>
      <a:lvl4pPr algn="l" rtl="0" eaLnBrk="0" fontAlgn="base" hangingPunct="0">
        <a:spcBef>
          <a:spcPct val="0"/>
        </a:spcBef>
        <a:spcAft>
          <a:spcPct val="0"/>
        </a:spcAft>
        <a:defRPr sz="4000">
          <a:solidFill>
            <a:schemeClr val="tx2"/>
          </a:solidFill>
          <a:latin typeface="Gill Sans" pitchFamily="34" charset="0"/>
        </a:defRPr>
      </a:lvl4pPr>
      <a:lvl5pPr algn="l" rtl="0" eaLnBrk="0" fontAlgn="base" hangingPunct="0">
        <a:spcBef>
          <a:spcPct val="0"/>
        </a:spcBef>
        <a:spcAft>
          <a:spcPct val="0"/>
        </a:spcAft>
        <a:defRPr sz="4000">
          <a:solidFill>
            <a:schemeClr val="tx2"/>
          </a:solidFill>
          <a:latin typeface="Gill Sans" pitchFamily="34" charset="0"/>
        </a:defRPr>
      </a:lvl5pPr>
      <a:lvl6pPr marL="457200" algn="l" rtl="0" eaLnBrk="1" fontAlgn="base" hangingPunct="1">
        <a:spcBef>
          <a:spcPct val="0"/>
        </a:spcBef>
        <a:spcAft>
          <a:spcPct val="0"/>
        </a:spcAft>
        <a:defRPr sz="4000">
          <a:solidFill>
            <a:schemeClr val="tx2"/>
          </a:solidFill>
          <a:latin typeface="Gill Sans" pitchFamily="34" charset="0"/>
        </a:defRPr>
      </a:lvl6pPr>
      <a:lvl7pPr marL="914400" algn="l" rtl="0" eaLnBrk="1" fontAlgn="base" hangingPunct="1">
        <a:spcBef>
          <a:spcPct val="0"/>
        </a:spcBef>
        <a:spcAft>
          <a:spcPct val="0"/>
        </a:spcAft>
        <a:defRPr sz="4000">
          <a:solidFill>
            <a:schemeClr val="tx2"/>
          </a:solidFill>
          <a:latin typeface="Gill Sans" pitchFamily="34" charset="0"/>
        </a:defRPr>
      </a:lvl7pPr>
      <a:lvl8pPr marL="1371600" algn="l" rtl="0" eaLnBrk="1" fontAlgn="base" hangingPunct="1">
        <a:spcBef>
          <a:spcPct val="0"/>
        </a:spcBef>
        <a:spcAft>
          <a:spcPct val="0"/>
        </a:spcAft>
        <a:defRPr sz="4000">
          <a:solidFill>
            <a:schemeClr val="tx2"/>
          </a:solidFill>
          <a:latin typeface="Gill Sans" pitchFamily="34" charset="0"/>
        </a:defRPr>
      </a:lvl8pPr>
      <a:lvl9pPr marL="1828800" algn="l" rtl="0" eaLnBrk="1" fontAlgn="base" hangingPunct="1">
        <a:spcBef>
          <a:spcPct val="0"/>
        </a:spcBef>
        <a:spcAft>
          <a:spcPct val="0"/>
        </a:spcAft>
        <a:defRPr sz="4000">
          <a:solidFill>
            <a:schemeClr val="tx2"/>
          </a:solidFill>
          <a:latin typeface="Gill Sans" pitchFamily="34" charset="0"/>
        </a:defRPr>
      </a:lvl9pPr>
    </p:titleStyle>
    <p:bodyStyle>
      <a:lvl1pPr marL="342900" indent="-342900" algn="l" rtl="0" eaLnBrk="0" fontAlgn="base" hangingPunct="0">
        <a:lnSpc>
          <a:spcPct val="90000"/>
        </a:lnSpc>
        <a:spcBef>
          <a:spcPct val="20000"/>
        </a:spcBef>
        <a:spcAft>
          <a:spcPct val="0"/>
        </a:spcAft>
        <a:buClr>
          <a:schemeClr val="accent1"/>
        </a:buClr>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Font typeface="Arial" pitchFamily="34" charset="0"/>
        <a:buChar char="•"/>
        <a:defRPr sz="2400">
          <a:solidFill>
            <a:schemeClr val="tx1"/>
          </a:solidFill>
          <a:latin typeface="+mn-lt"/>
        </a:defRPr>
      </a:lvl2pPr>
      <a:lvl3pPr marL="1143000" indent="-228600" algn="l" rtl="0" eaLnBrk="0" fontAlgn="base" hangingPunct="0">
        <a:lnSpc>
          <a:spcPct val="90000"/>
        </a:lnSpc>
        <a:spcBef>
          <a:spcPct val="20000"/>
        </a:spcBef>
        <a:spcAft>
          <a:spcPct val="0"/>
        </a:spcAft>
        <a:buClr>
          <a:schemeClr val="accent1"/>
        </a:buClr>
        <a:buFont typeface="Arial" pitchFamily="34" charset="0"/>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lr>
          <a:schemeClr val="accent1"/>
        </a:buClr>
        <a:buFont typeface="Arial" pitchFamily="34" charset="0"/>
        <a:buChar char="•"/>
        <a:defRPr>
          <a:solidFill>
            <a:schemeClr val="tx1"/>
          </a:solidFill>
          <a:latin typeface="+mn-lt"/>
        </a:defRPr>
      </a:lvl4pPr>
      <a:lvl5pPr marL="2057400" indent="-228600" algn="l" rtl="0" eaLnBrk="0" fontAlgn="base" hangingPunct="0">
        <a:lnSpc>
          <a:spcPct val="90000"/>
        </a:lnSpc>
        <a:spcBef>
          <a:spcPct val="20000"/>
        </a:spcBef>
        <a:spcAft>
          <a:spcPct val="0"/>
        </a:spcAft>
        <a:buClr>
          <a:schemeClr val="accent1"/>
        </a:buClr>
        <a:buFont typeface="Arial" pitchFamily="34" charset="0"/>
        <a:buChar char="•"/>
        <a:defRPr>
          <a:solidFill>
            <a:schemeClr val="tx1"/>
          </a:solidFill>
          <a:latin typeface="+mn-lt"/>
        </a:defRPr>
      </a:lvl5pPr>
      <a:lvl6pPr marL="25146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6pPr>
      <a:lvl7pPr marL="29718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7pPr>
      <a:lvl8pPr marL="34290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8pPr>
      <a:lvl9pPr marL="38862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a:spLocks noGrp="1" noChangeArrowheads="1"/>
          </p:cNvSpPr>
          <p:nvPr>
            <p:ph type="title"/>
          </p:nvPr>
        </p:nvSpPr>
        <p:spPr>
          <a:xfrm>
            <a:off x="685800" y="1421904"/>
            <a:ext cx="7772400" cy="1143000"/>
          </a:xfrm>
        </p:spPr>
        <p:txBody>
          <a:bodyPr/>
          <a:lstStyle/>
          <a:p>
            <a:pPr algn="ctr"/>
            <a:r>
              <a:rPr lang="sv-SE" sz="6600" dirty="0" smtClean="0">
                <a:solidFill>
                  <a:srgbClr val="FF0000"/>
                </a:solidFill>
              </a:rPr>
              <a:t>Sänk Blicken</a:t>
            </a:r>
            <a:endParaRPr lang="sv-SE" sz="6600" dirty="0">
              <a:solidFill>
                <a:srgbClr val="FF0000"/>
              </a:solidFill>
            </a:endParaRPr>
          </a:p>
        </p:txBody>
      </p:sp>
      <p:sp>
        <p:nvSpPr>
          <p:cNvPr id="6" name="Rectangle 32"/>
          <p:cNvSpPr txBox="1">
            <a:spLocks noChangeArrowheads="1"/>
          </p:cNvSpPr>
          <p:nvPr/>
        </p:nvSpPr>
        <p:spPr bwMode="auto">
          <a:xfrm>
            <a:off x="683568" y="3140968"/>
            <a:ext cx="7920880" cy="1656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0"/>
              </a:spcAft>
              <a:buClr>
                <a:schemeClr val="accent1"/>
              </a:buClr>
              <a:buFont typeface="Arial" charset="0"/>
              <a:buChar char="•"/>
              <a:defRPr sz="32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chemeClr val="accent1"/>
              </a:buClr>
              <a:buFont typeface="Arial" charset="0"/>
              <a:buChar char="•"/>
              <a:defRPr sz="2400">
                <a:solidFill>
                  <a:schemeClr val="tx1"/>
                </a:solidFill>
                <a:latin typeface="+mn-lt"/>
              </a:defRPr>
            </a:lvl2pPr>
            <a:lvl3pPr marL="1143000" indent="-228600" algn="l" rtl="0" eaLnBrk="1" fontAlgn="base" hangingPunct="1">
              <a:lnSpc>
                <a:spcPct val="90000"/>
              </a:lnSpc>
              <a:spcBef>
                <a:spcPct val="20000"/>
              </a:spcBef>
              <a:spcAft>
                <a:spcPct val="0"/>
              </a:spcAft>
              <a:buClr>
                <a:schemeClr val="accent1"/>
              </a:buClr>
              <a:buFont typeface="Arial" charset="0"/>
              <a:buChar char="•"/>
              <a:defRPr sz="2400">
                <a:solidFill>
                  <a:schemeClr val="tx1"/>
                </a:solidFill>
                <a:latin typeface="+mn-lt"/>
              </a:defRPr>
            </a:lvl3pPr>
            <a:lvl4pPr marL="16002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4pPr>
            <a:lvl5pPr marL="20574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5pPr>
            <a:lvl6pPr marL="25146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6pPr>
            <a:lvl7pPr marL="29718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7pPr>
            <a:lvl8pPr marL="34290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8pPr>
            <a:lvl9pPr marL="3886200" indent="-228600" algn="l" rtl="0" eaLnBrk="1" fontAlgn="base" hangingPunct="1">
              <a:lnSpc>
                <a:spcPct val="90000"/>
              </a:lnSpc>
              <a:spcBef>
                <a:spcPct val="20000"/>
              </a:spcBef>
              <a:spcAft>
                <a:spcPct val="0"/>
              </a:spcAft>
              <a:buClr>
                <a:schemeClr val="accent1"/>
              </a:buClr>
              <a:buFont typeface="Arial" charset="0"/>
              <a:buChar char="•"/>
              <a:defRPr>
                <a:solidFill>
                  <a:schemeClr val="tx1"/>
                </a:solidFill>
                <a:latin typeface="+mn-lt"/>
              </a:defRPr>
            </a:lvl9pPr>
          </a:lstStyle>
          <a:p>
            <a:pPr marL="0" indent="0" algn="ctr">
              <a:buNone/>
            </a:pPr>
            <a:r>
              <a:rPr lang="sv-SE" sz="2800" b="1" kern="0" dirty="0" smtClean="0">
                <a:solidFill>
                  <a:srgbClr val="FF0000"/>
                </a:solidFill>
              </a:rPr>
              <a:t>Få fart på Barnkonventionens genomförande </a:t>
            </a:r>
            <a:br>
              <a:rPr lang="sv-SE" sz="2800" b="1" kern="0" dirty="0" smtClean="0">
                <a:solidFill>
                  <a:srgbClr val="FF0000"/>
                </a:solidFill>
              </a:rPr>
            </a:br>
            <a:r>
              <a:rPr lang="sv-SE" sz="2800" b="1" kern="0" dirty="0" smtClean="0">
                <a:solidFill>
                  <a:srgbClr val="FF0000"/>
                </a:solidFill>
              </a:rPr>
              <a:t>i kommun och landsting</a:t>
            </a:r>
          </a:p>
          <a:p>
            <a:endParaRPr lang="sv-SE" kern="0" dirty="0"/>
          </a:p>
        </p:txBody>
      </p:sp>
      <p:grpSp>
        <p:nvGrpSpPr>
          <p:cNvPr id="7" name="Grupp 6"/>
          <p:cNvGrpSpPr/>
          <p:nvPr/>
        </p:nvGrpSpPr>
        <p:grpSpPr>
          <a:xfrm>
            <a:off x="216025" y="4509120"/>
            <a:ext cx="3923927" cy="1925034"/>
            <a:chOff x="1" y="5589240"/>
            <a:chExt cx="3012567" cy="1268760"/>
          </a:xfrm>
        </p:grpSpPr>
        <p:pic>
          <p:nvPicPr>
            <p:cNvPr id="8" name="Bildobjekt 7"/>
            <p:cNvPicPr>
              <a:picLocks noChangeAspect="1"/>
            </p:cNvPicPr>
            <p:nvPr/>
          </p:nvPicPr>
          <p:blipFill>
            <a:blip r:embed="rId3"/>
            <a:stretch>
              <a:fillRect/>
            </a:stretch>
          </p:blipFill>
          <p:spPr>
            <a:xfrm>
              <a:off x="1" y="5589240"/>
              <a:ext cx="1339421" cy="1268760"/>
            </a:xfrm>
            <a:prstGeom prst="rect">
              <a:avLst/>
            </a:prstGeom>
          </p:spPr>
        </p:pic>
        <p:pic>
          <p:nvPicPr>
            <p:cNvPr id="9" name="Bildobjekt 8"/>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356829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1922587"/>
            <a:ext cx="7846640" cy="3456384"/>
          </a:xfrm>
        </p:spPr>
        <p:txBody>
          <a:bodyPr/>
          <a:lstStyle/>
          <a:p>
            <a:r>
              <a:rPr lang="sv-SE" dirty="0" smtClean="0"/>
              <a:t>Finns </a:t>
            </a:r>
            <a:r>
              <a:rPr lang="sv-SE" dirty="0"/>
              <a:t>det ett övergripande politiskt beslut om Barnkonventionens genomförande? </a:t>
            </a:r>
            <a:endParaRPr lang="sv-SE" dirty="0" smtClean="0"/>
          </a:p>
          <a:p>
            <a:pPr marL="0" indent="0">
              <a:buNone/>
            </a:pPr>
            <a:endParaRPr lang="sv-SE" dirty="0"/>
          </a:p>
          <a:p>
            <a:r>
              <a:rPr lang="sv-SE" dirty="0"/>
              <a:t>Är verksamheternas handlingsplaner uppdaterade utifrån det övergripande beslutet? </a:t>
            </a:r>
            <a:endParaRPr lang="sv-SE" dirty="0" smtClean="0"/>
          </a:p>
          <a:p>
            <a:pPr marL="0" indent="0">
              <a:buNone/>
            </a:pPr>
            <a:endParaRPr lang="sv-SE" dirty="0"/>
          </a:p>
        </p:txBody>
      </p:sp>
      <p:sp>
        <p:nvSpPr>
          <p:cNvPr id="4" name="Rubrik 1"/>
          <p:cNvSpPr>
            <a:spLocks noGrp="1"/>
          </p:cNvSpPr>
          <p:nvPr>
            <p:ph type="title"/>
          </p:nvPr>
        </p:nvSpPr>
        <p:spPr>
          <a:xfrm>
            <a:off x="685800" y="764704"/>
            <a:ext cx="7772400" cy="1143000"/>
          </a:xfrm>
        </p:spPr>
        <p:txBody>
          <a:bodyPr/>
          <a:lstStyle/>
          <a:p>
            <a:r>
              <a:rPr lang="sv-SE" dirty="0"/>
              <a:t>Gör en långsiktig plan</a:t>
            </a:r>
          </a:p>
        </p:txBody>
      </p:sp>
    </p:spTree>
    <p:extLst>
      <p:ext uri="{BB962C8B-B14F-4D97-AF65-F5344CB8AC3E}">
        <p14:creationId xmlns:p14="http://schemas.microsoft.com/office/powerpoint/2010/main" val="1647669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Utbilda och medvetandegör</a:t>
            </a:r>
            <a:endParaRPr lang="sv-SE" dirty="0"/>
          </a:p>
        </p:txBody>
      </p:sp>
      <p:sp>
        <p:nvSpPr>
          <p:cNvPr id="3" name="Platshållare för innehåll 2"/>
          <p:cNvSpPr>
            <a:spLocks noGrp="1"/>
          </p:cNvSpPr>
          <p:nvPr>
            <p:ph idx="1"/>
          </p:nvPr>
        </p:nvSpPr>
        <p:spPr>
          <a:xfrm>
            <a:off x="685800" y="2636912"/>
            <a:ext cx="7772400" cy="3672408"/>
          </a:xfrm>
        </p:spPr>
        <p:txBody>
          <a:bodyPr/>
          <a:lstStyle/>
          <a:p>
            <a:endParaRPr lang="sv-SE" sz="2800" dirty="0">
              <a:latin typeface="Arial" charset="0"/>
            </a:endParaRPr>
          </a:p>
          <a:p>
            <a:endParaRPr lang="sv-SE" dirty="0"/>
          </a:p>
          <a:p>
            <a:pPr marL="0" indent="0">
              <a:buNone/>
            </a:pPr>
            <a:endParaRPr lang="sv-SE" dirty="0"/>
          </a:p>
        </p:txBody>
      </p:sp>
      <p:sp>
        <p:nvSpPr>
          <p:cNvPr id="5" name="Rundad rektangulär 4"/>
          <p:cNvSpPr/>
          <p:nvPr/>
        </p:nvSpPr>
        <p:spPr bwMode="auto">
          <a:xfrm>
            <a:off x="725448" y="2204864"/>
            <a:ext cx="7086912" cy="2468007"/>
          </a:xfrm>
          <a:prstGeom prst="wedgeRoundRectCallout">
            <a:avLst>
              <a:gd name="adj1" fmla="val -42303"/>
              <a:gd name="adj2" fmla="val 64304"/>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”I vår skola pratar vi knappt om vad man </a:t>
            </a:r>
            <a:endParaRPr lang="sv-SE" b="1" dirty="0" smtClean="0">
              <a:solidFill>
                <a:schemeClr val="bg1"/>
              </a:solidFill>
              <a:latin typeface="+mj-lt"/>
            </a:endParaRPr>
          </a:p>
          <a:p>
            <a:r>
              <a:rPr lang="sv-SE" b="1" dirty="0" smtClean="0">
                <a:solidFill>
                  <a:schemeClr val="bg1"/>
                </a:solidFill>
                <a:latin typeface="+mj-lt"/>
              </a:rPr>
              <a:t>ska </a:t>
            </a:r>
            <a:r>
              <a:rPr lang="sv-SE" b="1" dirty="0">
                <a:solidFill>
                  <a:schemeClr val="bg1"/>
                </a:solidFill>
                <a:latin typeface="+mj-lt"/>
              </a:rPr>
              <a:t>göra om man mår dåligt eller känner </a:t>
            </a:r>
            <a:endParaRPr lang="sv-SE" b="1" dirty="0" smtClean="0">
              <a:solidFill>
                <a:schemeClr val="bg1"/>
              </a:solidFill>
              <a:latin typeface="+mj-lt"/>
            </a:endParaRPr>
          </a:p>
          <a:p>
            <a:r>
              <a:rPr lang="sv-SE" b="1" dirty="0" smtClean="0">
                <a:solidFill>
                  <a:schemeClr val="bg1"/>
                </a:solidFill>
                <a:latin typeface="+mj-lt"/>
              </a:rPr>
              <a:t>sig </a:t>
            </a:r>
            <a:r>
              <a:rPr lang="sv-SE" b="1" dirty="0">
                <a:solidFill>
                  <a:schemeClr val="bg1"/>
                </a:solidFill>
                <a:latin typeface="+mj-lt"/>
              </a:rPr>
              <a:t>stressad, eller vem man ska vända sig till</a:t>
            </a:r>
            <a:r>
              <a:rPr lang="sv-SE" b="1" dirty="0" smtClean="0">
                <a:solidFill>
                  <a:schemeClr val="bg1"/>
                </a:solidFill>
                <a:latin typeface="+mj-lt"/>
              </a:rPr>
              <a:t>.”</a:t>
            </a:r>
          </a:p>
          <a:p>
            <a:endParaRPr lang="sv-SE" b="1" i="1" dirty="0" smtClean="0">
              <a:solidFill>
                <a:schemeClr val="bg1"/>
              </a:solidFill>
            </a:endParaRPr>
          </a:p>
          <a:p>
            <a:r>
              <a:rPr lang="sv-SE" i="1" dirty="0">
                <a:solidFill>
                  <a:schemeClr val="bg1"/>
                </a:solidFill>
                <a:latin typeface="+mj-lt"/>
              </a:rPr>
              <a:t>e</a:t>
            </a:r>
            <a:r>
              <a:rPr lang="sv-SE" i="1" dirty="0" smtClean="0">
                <a:solidFill>
                  <a:schemeClr val="bg1"/>
                </a:solidFill>
                <a:latin typeface="+mj-lt"/>
              </a:rPr>
              <a:t>lev </a:t>
            </a:r>
            <a:r>
              <a:rPr lang="sv-SE" i="1" dirty="0">
                <a:solidFill>
                  <a:schemeClr val="bg1"/>
                </a:solidFill>
                <a:latin typeface="+mj-lt"/>
              </a:rPr>
              <a:t>årskurs </a:t>
            </a:r>
            <a:r>
              <a:rPr lang="sv-SE" i="1" dirty="0" smtClean="0">
                <a:solidFill>
                  <a:schemeClr val="bg1"/>
                </a:solidFill>
                <a:latin typeface="+mj-lt"/>
              </a:rPr>
              <a:t>8</a:t>
            </a:r>
            <a:endParaRPr lang="sv-SE" i="1" dirty="0">
              <a:solidFill>
                <a:schemeClr val="bg1"/>
              </a:solidFill>
              <a:latin typeface="+mj-lt"/>
            </a:endParaRPr>
          </a:p>
        </p:txBody>
      </p:sp>
      <p:grpSp>
        <p:nvGrpSpPr>
          <p:cNvPr id="6" name="Grupp 5"/>
          <p:cNvGrpSpPr/>
          <p:nvPr/>
        </p:nvGrpSpPr>
        <p:grpSpPr>
          <a:xfrm>
            <a:off x="0" y="5176374"/>
            <a:ext cx="2771799" cy="1276962"/>
            <a:chOff x="1" y="5589240"/>
            <a:chExt cx="3012567" cy="1268760"/>
          </a:xfrm>
        </p:grpSpPr>
        <p:pic>
          <p:nvPicPr>
            <p:cNvPr id="7" name="Bildobjekt 6"/>
            <p:cNvPicPr>
              <a:picLocks noChangeAspect="1"/>
            </p:cNvPicPr>
            <p:nvPr/>
          </p:nvPicPr>
          <p:blipFill>
            <a:blip r:embed="rId3"/>
            <a:stretch>
              <a:fillRect/>
            </a:stretch>
          </p:blipFill>
          <p:spPr>
            <a:xfrm>
              <a:off x="1" y="5589240"/>
              <a:ext cx="1339421" cy="1268760"/>
            </a:xfrm>
            <a:prstGeom prst="rect">
              <a:avLst/>
            </a:prstGeom>
          </p:spPr>
        </p:pic>
        <p:pic>
          <p:nvPicPr>
            <p:cNvPr id="8" name="Bildobjekt 7"/>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58116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23528" y="1988840"/>
            <a:ext cx="8280920" cy="6129536"/>
          </a:xfrm>
        </p:spPr>
        <p:txBody>
          <a:bodyPr/>
          <a:lstStyle/>
          <a:p>
            <a:r>
              <a:rPr lang="sv-SE" dirty="0" smtClean="0"/>
              <a:t>Finns </a:t>
            </a:r>
            <a:r>
              <a:rPr lang="sv-SE" dirty="0"/>
              <a:t>det kontinuerliga utbildningsinsatser om Barnkonventionens genomförande för ledning och medarbetare? </a:t>
            </a:r>
          </a:p>
          <a:p>
            <a:r>
              <a:rPr lang="sv-SE" dirty="0"/>
              <a:t>Hur görs barn medvetna om sina rättigheter? Vad gör ni för att uppmuntra och vägleda dem att utöva sina rättigheter? </a:t>
            </a:r>
          </a:p>
          <a:p>
            <a:r>
              <a:rPr lang="sv-SE" dirty="0"/>
              <a:t>Har ni gjort insatser mot andra grupper, exempelvis föräldrar, för att öka kompetensen om Barnkonventionens genomförande?</a:t>
            </a:r>
          </a:p>
        </p:txBody>
      </p:sp>
      <p:sp>
        <p:nvSpPr>
          <p:cNvPr id="4" name="Rubrik 1"/>
          <p:cNvSpPr>
            <a:spLocks noGrp="1"/>
          </p:cNvSpPr>
          <p:nvPr>
            <p:ph type="title"/>
          </p:nvPr>
        </p:nvSpPr>
        <p:spPr>
          <a:xfrm>
            <a:off x="577788" y="827584"/>
            <a:ext cx="7772400" cy="1143000"/>
          </a:xfrm>
        </p:spPr>
        <p:txBody>
          <a:bodyPr/>
          <a:lstStyle/>
          <a:p>
            <a:r>
              <a:rPr lang="sv-SE" dirty="0" smtClean="0"/>
              <a:t>Utbilda och medvetandegör</a:t>
            </a:r>
            <a:endParaRPr lang="sv-SE" dirty="0"/>
          </a:p>
        </p:txBody>
      </p:sp>
    </p:spTree>
    <p:extLst>
      <p:ext uri="{BB962C8B-B14F-4D97-AF65-F5344CB8AC3E}">
        <p14:creationId xmlns:p14="http://schemas.microsoft.com/office/powerpoint/2010/main" val="124750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764704"/>
            <a:ext cx="7772400" cy="1143000"/>
          </a:xfrm>
        </p:spPr>
        <p:txBody>
          <a:bodyPr/>
          <a:lstStyle/>
          <a:p>
            <a:r>
              <a:rPr lang="sv-SE" dirty="0" smtClean="0"/>
              <a:t>Förstå barnens villkor</a:t>
            </a:r>
            <a:endParaRPr lang="sv-SE" dirty="0"/>
          </a:p>
        </p:txBody>
      </p:sp>
      <p:sp>
        <p:nvSpPr>
          <p:cNvPr id="3" name="Platshållare för innehåll 2"/>
          <p:cNvSpPr>
            <a:spLocks noGrp="1"/>
          </p:cNvSpPr>
          <p:nvPr>
            <p:ph idx="1"/>
          </p:nvPr>
        </p:nvSpPr>
        <p:spPr>
          <a:xfrm>
            <a:off x="685800" y="2810557"/>
            <a:ext cx="7772400" cy="3672408"/>
          </a:xfrm>
        </p:spPr>
        <p:txBody>
          <a:bodyPr/>
          <a:lstStyle/>
          <a:p>
            <a:pPr marL="0" indent="0">
              <a:buNone/>
            </a:pPr>
            <a:endParaRPr lang="sv-SE" sz="2800" dirty="0">
              <a:latin typeface="Arial" charset="0"/>
            </a:endParaRPr>
          </a:p>
          <a:p>
            <a:endParaRPr lang="sv-SE" dirty="0"/>
          </a:p>
          <a:p>
            <a:pPr marL="0" indent="0">
              <a:buNone/>
            </a:pPr>
            <a:endParaRPr lang="sv-SE" dirty="0"/>
          </a:p>
        </p:txBody>
      </p:sp>
      <p:sp>
        <p:nvSpPr>
          <p:cNvPr id="7" name="Rundad rektangulär 6"/>
          <p:cNvSpPr/>
          <p:nvPr/>
        </p:nvSpPr>
        <p:spPr bwMode="auto">
          <a:xfrm>
            <a:off x="685801" y="2060848"/>
            <a:ext cx="7486600" cy="2079191"/>
          </a:xfrm>
          <a:prstGeom prst="wedgeRoundRectCallout">
            <a:avLst>
              <a:gd name="adj1" fmla="val -40632"/>
              <a:gd name="adj2" fmla="val 95835"/>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sv-SE" b="1" i="1" dirty="0">
              <a:solidFill>
                <a:schemeClr val="bg1"/>
              </a:solidFill>
              <a:latin typeface="+mj-lt"/>
            </a:endParaRPr>
          </a:p>
        </p:txBody>
      </p:sp>
      <p:grpSp>
        <p:nvGrpSpPr>
          <p:cNvPr id="8" name="Grupp 7"/>
          <p:cNvGrpSpPr/>
          <p:nvPr/>
        </p:nvGrpSpPr>
        <p:grpSpPr>
          <a:xfrm>
            <a:off x="0" y="5206003"/>
            <a:ext cx="2771799" cy="1276962"/>
            <a:chOff x="1" y="5589240"/>
            <a:chExt cx="3012567" cy="1268760"/>
          </a:xfrm>
        </p:grpSpPr>
        <p:pic>
          <p:nvPicPr>
            <p:cNvPr id="9" name="Bildobjekt 8"/>
            <p:cNvPicPr>
              <a:picLocks noChangeAspect="1"/>
            </p:cNvPicPr>
            <p:nvPr/>
          </p:nvPicPr>
          <p:blipFill>
            <a:blip r:embed="rId3"/>
            <a:stretch>
              <a:fillRect/>
            </a:stretch>
          </p:blipFill>
          <p:spPr>
            <a:xfrm>
              <a:off x="1" y="5589240"/>
              <a:ext cx="1339421" cy="1268760"/>
            </a:xfrm>
            <a:prstGeom prst="rect">
              <a:avLst/>
            </a:prstGeom>
          </p:spPr>
        </p:pic>
        <p:pic>
          <p:nvPicPr>
            <p:cNvPr id="10" name="Bildobjekt 9"/>
            <p:cNvPicPr>
              <a:picLocks noChangeAspect="1"/>
            </p:cNvPicPr>
            <p:nvPr/>
          </p:nvPicPr>
          <p:blipFill>
            <a:blip r:embed="rId4"/>
            <a:stretch>
              <a:fillRect/>
            </a:stretch>
          </p:blipFill>
          <p:spPr>
            <a:xfrm>
              <a:off x="1115616" y="5967663"/>
              <a:ext cx="1896952" cy="890337"/>
            </a:xfrm>
            <a:prstGeom prst="rect">
              <a:avLst/>
            </a:prstGeom>
          </p:spPr>
        </p:pic>
      </p:grpSp>
      <p:sp>
        <p:nvSpPr>
          <p:cNvPr id="4" name="Rektangel 3"/>
          <p:cNvSpPr/>
          <p:nvPr/>
        </p:nvSpPr>
        <p:spPr>
          <a:xfrm>
            <a:off x="1179047" y="2143976"/>
            <a:ext cx="6785906" cy="1938992"/>
          </a:xfrm>
          <a:prstGeom prst="rect">
            <a:avLst/>
          </a:prstGeom>
        </p:spPr>
        <p:txBody>
          <a:bodyPr wrap="square">
            <a:spAutoFit/>
          </a:bodyPr>
          <a:lstStyle/>
          <a:p>
            <a:r>
              <a:rPr lang="sv-SE" b="1" dirty="0">
                <a:solidFill>
                  <a:schemeClr val="bg1"/>
                </a:solidFill>
                <a:latin typeface="+mj-lt"/>
              </a:rPr>
              <a:t>”Ta hjälp av oss ungdomar innan ni fattar beslut om oss. Vi ser på saker från ett annat håll och jag tror att det kan hjälpa er mer än va ni tror.”</a:t>
            </a:r>
            <a:endParaRPr lang="sv-SE" dirty="0">
              <a:solidFill>
                <a:schemeClr val="bg1"/>
              </a:solidFill>
              <a:latin typeface="+mj-lt"/>
            </a:endParaRPr>
          </a:p>
          <a:p>
            <a:r>
              <a:rPr lang="sv-SE" i="1" dirty="0" smtClean="0">
                <a:solidFill>
                  <a:schemeClr val="bg1"/>
                </a:solidFill>
                <a:latin typeface="+mj-lt"/>
              </a:rPr>
              <a:t>elev, </a:t>
            </a:r>
            <a:r>
              <a:rPr lang="sv-SE" i="1" dirty="0">
                <a:solidFill>
                  <a:schemeClr val="bg1"/>
                </a:solidFill>
                <a:latin typeface="+mj-lt"/>
              </a:rPr>
              <a:t>årskurs 8</a:t>
            </a:r>
            <a:endParaRPr lang="sv-SE" dirty="0">
              <a:solidFill>
                <a:schemeClr val="bg1"/>
              </a:solidFill>
              <a:latin typeface="+mj-lt"/>
            </a:endParaRPr>
          </a:p>
        </p:txBody>
      </p:sp>
    </p:spTree>
    <p:extLst>
      <p:ext uri="{BB962C8B-B14F-4D97-AF65-F5344CB8AC3E}">
        <p14:creationId xmlns:p14="http://schemas.microsoft.com/office/powerpoint/2010/main" val="200653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Förstå barnens villkor</a:t>
            </a:r>
            <a:endParaRPr lang="sv-SE" dirty="0"/>
          </a:p>
        </p:txBody>
      </p:sp>
      <p:sp>
        <p:nvSpPr>
          <p:cNvPr id="3" name="Platshållare för innehåll 2"/>
          <p:cNvSpPr>
            <a:spLocks noGrp="1"/>
          </p:cNvSpPr>
          <p:nvPr>
            <p:ph idx="1"/>
          </p:nvPr>
        </p:nvSpPr>
        <p:spPr>
          <a:xfrm>
            <a:off x="685800" y="2286000"/>
            <a:ext cx="7772400" cy="3276600"/>
          </a:xfrm>
        </p:spPr>
        <p:txBody>
          <a:bodyPr/>
          <a:lstStyle/>
          <a:p>
            <a:r>
              <a:rPr lang="sv-SE" dirty="0"/>
              <a:t>Vad gör ni idag för att aktuell kunskap om barns uppväxtvillkor ska ligga till grund för beslut och prioriteringar? </a:t>
            </a:r>
          </a:p>
          <a:p>
            <a:r>
              <a:rPr lang="sv-SE" dirty="0"/>
              <a:t>Har ni identifierat individuella barn och grupper av barn där det behövs särskilda åtgärder för att säkerställa att deras rättigheter efterlevs? </a:t>
            </a:r>
          </a:p>
          <a:p>
            <a:pPr marL="0" indent="0">
              <a:buNone/>
            </a:pPr>
            <a:endParaRPr lang="sv-SE" dirty="0"/>
          </a:p>
        </p:txBody>
      </p:sp>
    </p:spTree>
    <p:extLst>
      <p:ext uri="{BB962C8B-B14F-4D97-AF65-F5344CB8AC3E}">
        <p14:creationId xmlns:p14="http://schemas.microsoft.com/office/powerpoint/2010/main" val="1507839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Gör barn synliga i budgeten</a:t>
            </a:r>
            <a:endParaRPr lang="sv-SE" dirty="0"/>
          </a:p>
        </p:txBody>
      </p:sp>
      <p:sp>
        <p:nvSpPr>
          <p:cNvPr id="3" name="Platshållare för innehåll 2"/>
          <p:cNvSpPr>
            <a:spLocks noGrp="1"/>
          </p:cNvSpPr>
          <p:nvPr>
            <p:ph idx="1"/>
          </p:nvPr>
        </p:nvSpPr>
        <p:spPr>
          <a:xfrm>
            <a:off x="685800" y="2636912"/>
            <a:ext cx="7772400" cy="3672408"/>
          </a:xfrm>
        </p:spPr>
        <p:txBody>
          <a:bodyPr/>
          <a:lstStyle/>
          <a:p>
            <a:endParaRPr lang="sv-SE" sz="2800" dirty="0">
              <a:latin typeface="Arial" charset="0"/>
            </a:endParaRPr>
          </a:p>
          <a:p>
            <a:endParaRPr lang="sv-SE" dirty="0"/>
          </a:p>
          <a:p>
            <a:pPr marL="0" indent="0">
              <a:buNone/>
            </a:pPr>
            <a:endParaRPr lang="sv-SE" dirty="0"/>
          </a:p>
        </p:txBody>
      </p:sp>
      <p:sp>
        <p:nvSpPr>
          <p:cNvPr id="7" name="Rundad rektangulär 6"/>
          <p:cNvSpPr/>
          <p:nvPr/>
        </p:nvSpPr>
        <p:spPr bwMode="auto">
          <a:xfrm>
            <a:off x="685800" y="2492896"/>
            <a:ext cx="6766520" cy="1800200"/>
          </a:xfrm>
          <a:prstGeom prst="wedgeRoundRectCallout">
            <a:avLst>
              <a:gd name="adj1" fmla="val -35467"/>
              <a:gd name="adj2" fmla="val 77576"/>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”Vi kan ju inte sätta oss in i hela budgeten, </a:t>
            </a:r>
            <a:br>
              <a:rPr lang="sv-SE" b="1" dirty="0">
                <a:solidFill>
                  <a:schemeClr val="bg1"/>
                </a:solidFill>
                <a:latin typeface="+mj-lt"/>
              </a:rPr>
            </a:br>
            <a:r>
              <a:rPr lang="sv-SE" b="1" dirty="0">
                <a:solidFill>
                  <a:schemeClr val="bg1"/>
                </a:solidFill>
                <a:latin typeface="+mj-lt"/>
              </a:rPr>
              <a:t>men man skulle ju vilja få veta mer om vad</a:t>
            </a:r>
            <a:br>
              <a:rPr lang="sv-SE" b="1" dirty="0">
                <a:solidFill>
                  <a:schemeClr val="bg1"/>
                </a:solidFill>
                <a:latin typeface="+mj-lt"/>
              </a:rPr>
            </a:br>
            <a:r>
              <a:rPr lang="sv-SE" b="1" dirty="0">
                <a:solidFill>
                  <a:schemeClr val="bg1"/>
                </a:solidFill>
                <a:latin typeface="+mj-lt"/>
              </a:rPr>
              <a:t>pengarna går till</a:t>
            </a:r>
            <a:r>
              <a:rPr lang="sv-SE" b="1" dirty="0" smtClean="0">
                <a:solidFill>
                  <a:schemeClr val="bg1"/>
                </a:solidFill>
                <a:latin typeface="+mj-lt"/>
              </a:rPr>
              <a:t>.”</a:t>
            </a:r>
          </a:p>
          <a:p>
            <a:r>
              <a:rPr lang="sv-SE" i="1" dirty="0">
                <a:solidFill>
                  <a:schemeClr val="bg1"/>
                </a:solidFill>
                <a:latin typeface="+mj-lt"/>
              </a:rPr>
              <a:t>e</a:t>
            </a:r>
            <a:r>
              <a:rPr lang="sv-SE" i="1" dirty="0" smtClean="0">
                <a:solidFill>
                  <a:schemeClr val="bg1"/>
                </a:solidFill>
                <a:latin typeface="+mj-lt"/>
              </a:rPr>
              <a:t>lev, årskurs 8</a:t>
            </a:r>
            <a:endParaRPr lang="sv-SE" i="1" dirty="0">
              <a:solidFill>
                <a:schemeClr val="bg1"/>
              </a:solidFill>
              <a:latin typeface="+mj-lt"/>
            </a:endParaRPr>
          </a:p>
        </p:txBody>
      </p:sp>
      <p:grpSp>
        <p:nvGrpSpPr>
          <p:cNvPr id="8" name="Grupp 7"/>
          <p:cNvGrpSpPr/>
          <p:nvPr/>
        </p:nvGrpSpPr>
        <p:grpSpPr>
          <a:xfrm>
            <a:off x="0" y="5176374"/>
            <a:ext cx="2771799" cy="1276962"/>
            <a:chOff x="1" y="5589240"/>
            <a:chExt cx="3012567" cy="1268760"/>
          </a:xfrm>
        </p:grpSpPr>
        <p:pic>
          <p:nvPicPr>
            <p:cNvPr id="9" name="Bildobjekt 8"/>
            <p:cNvPicPr>
              <a:picLocks noChangeAspect="1"/>
            </p:cNvPicPr>
            <p:nvPr/>
          </p:nvPicPr>
          <p:blipFill>
            <a:blip r:embed="rId3"/>
            <a:stretch>
              <a:fillRect/>
            </a:stretch>
          </p:blipFill>
          <p:spPr>
            <a:xfrm>
              <a:off x="1" y="5589240"/>
              <a:ext cx="1339421" cy="1268760"/>
            </a:xfrm>
            <a:prstGeom prst="rect">
              <a:avLst/>
            </a:prstGeom>
          </p:spPr>
        </p:pic>
        <p:pic>
          <p:nvPicPr>
            <p:cNvPr id="10" name="Bildobjekt 9"/>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2048018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5800" y="2564904"/>
            <a:ext cx="7772400" cy="3276600"/>
          </a:xfrm>
        </p:spPr>
        <p:txBody>
          <a:bodyPr/>
          <a:lstStyle/>
          <a:p>
            <a:r>
              <a:rPr lang="sv-SE" dirty="0"/>
              <a:t>Fundera över hur prioriterat barnets rättigheter är när budgeten diskuteras. Vilka brukar vara de huvudsakliga områdena som diskuteras? </a:t>
            </a:r>
          </a:p>
          <a:p>
            <a:r>
              <a:rPr lang="sv-SE" dirty="0"/>
              <a:t>Finns det en barnbilaga, där det tydligt framgår hur mycket av er budget som går till barn, samt till vad? Om inte, kan ni tänka er att ta fram ett sådant instrument? </a:t>
            </a:r>
          </a:p>
          <a:p>
            <a:endParaRPr lang="sv-SE" dirty="0"/>
          </a:p>
        </p:txBody>
      </p:sp>
      <p:sp>
        <p:nvSpPr>
          <p:cNvPr id="4" name="Rubrik 1"/>
          <p:cNvSpPr>
            <a:spLocks noGrp="1"/>
          </p:cNvSpPr>
          <p:nvPr>
            <p:ph type="title"/>
          </p:nvPr>
        </p:nvSpPr>
        <p:spPr/>
        <p:txBody>
          <a:bodyPr/>
          <a:lstStyle/>
          <a:p>
            <a:r>
              <a:rPr lang="sv-SE" dirty="0" smtClean="0"/>
              <a:t>Gör barn synliga i budgeten</a:t>
            </a:r>
            <a:endParaRPr lang="sv-SE" dirty="0"/>
          </a:p>
        </p:txBody>
      </p:sp>
    </p:spTree>
    <p:extLst>
      <p:ext uri="{BB962C8B-B14F-4D97-AF65-F5344CB8AC3E}">
        <p14:creationId xmlns:p14="http://schemas.microsoft.com/office/powerpoint/2010/main" val="173063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980728"/>
            <a:ext cx="7990656" cy="1143000"/>
          </a:xfrm>
        </p:spPr>
        <p:txBody>
          <a:bodyPr/>
          <a:lstStyle/>
          <a:p>
            <a:r>
              <a:rPr lang="sv-SE" dirty="0" smtClean="0"/>
              <a:t>Koordinera själva genomförandet</a:t>
            </a:r>
            <a:endParaRPr lang="sv-SE" dirty="0"/>
          </a:p>
        </p:txBody>
      </p:sp>
      <p:sp>
        <p:nvSpPr>
          <p:cNvPr id="3" name="Platshållare för innehåll 2"/>
          <p:cNvSpPr>
            <a:spLocks noGrp="1"/>
          </p:cNvSpPr>
          <p:nvPr>
            <p:ph idx="1"/>
          </p:nvPr>
        </p:nvSpPr>
        <p:spPr>
          <a:xfrm>
            <a:off x="685800" y="2636912"/>
            <a:ext cx="7772400" cy="3672408"/>
          </a:xfrm>
        </p:spPr>
        <p:txBody>
          <a:bodyPr/>
          <a:lstStyle/>
          <a:p>
            <a:endParaRPr lang="sv-SE" dirty="0"/>
          </a:p>
          <a:p>
            <a:pPr marL="0" indent="0">
              <a:buNone/>
            </a:pPr>
            <a:endParaRPr lang="sv-SE" dirty="0"/>
          </a:p>
        </p:txBody>
      </p:sp>
      <p:sp>
        <p:nvSpPr>
          <p:cNvPr id="6" name="Rundad rektangulär 5"/>
          <p:cNvSpPr/>
          <p:nvPr/>
        </p:nvSpPr>
        <p:spPr bwMode="auto">
          <a:xfrm>
            <a:off x="672108" y="2123728"/>
            <a:ext cx="7486600" cy="2079191"/>
          </a:xfrm>
          <a:prstGeom prst="wedgeRoundRectCallout">
            <a:avLst>
              <a:gd name="adj1" fmla="val -40632"/>
              <a:gd name="adj2" fmla="val 95835"/>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smtClean="0">
                <a:solidFill>
                  <a:schemeClr val="bg1"/>
                </a:solidFill>
                <a:latin typeface="+mj-lt"/>
              </a:rPr>
              <a:t>	”</a:t>
            </a:r>
            <a:r>
              <a:rPr lang="sv-SE" b="1" dirty="0">
                <a:solidFill>
                  <a:schemeClr val="bg1"/>
                </a:solidFill>
                <a:latin typeface="+mj-lt"/>
              </a:rPr>
              <a:t>Jag vill att varje kommun ska ha </a:t>
            </a:r>
            <a:endParaRPr lang="sv-SE" b="1" dirty="0" smtClean="0">
              <a:solidFill>
                <a:schemeClr val="bg1"/>
              </a:solidFill>
              <a:latin typeface="+mj-lt"/>
            </a:endParaRPr>
          </a:p>
          <a:p>
            <a:r>
              <a:rPr lang="sv-SE" b="1" dirty="0" smtClean="0">
                <a:solidFill>
                  <a:schemeClr val="bg1"/>
                </a:solidFill>
                <a:latin typeface="+mj-lt"/>
              </a:rPr>
              <a:t>	barnkommunråd, </a:t>
            </a:r>
            <a:r>
              <a:rPr lang="sv-SE" b="1" dirty="0">
                <a:solidFill>
                  <a:schemeClr val="bg1"/>
                </a:solidFill>
                <a:latin typeface="+mj-lt"/>
              </a:rPr>
              <a:t>barnambassadör </a:t>
            </a:r>
            <a:endParaRPr lang="sv-SE" dirty="0">
              <a:solidFill>
                <a:schemeClr val="bg1"/>
              </a:solidFill>
              <a:latin typeface="+mj-lt"/>
            </a:endParaRPr>
          </a:p>
          <a:p>
            <a:r>
              <a:rPr lang="sv-SE" b="1" dirty="0" smtClean="0">
                <a:solidFill>
                  <a:schemeClr val="bg1"/>
                </a:solidFill>
                <a:latin typeface="+mj-lt"/>
              </a:rPr>
              <a:t>	och </a:t>
            </a:r>
            <a:r>
              <a:rPr lang="sv-SE" b="1" dirty="0">
                <a:solidFill>
                  <a:schemeClr val="bg1"/>
                </a:solidFill>
                <a:latin typeface="+mj-lt"/>
              </a:rPr>
              <a:t>fritidsgårdar</a:t>
            </a:r>
            <a:r>
              <a:rPr lang="sv-SE" b="1" dirty="0" smtClean="0">
                <a:solidFill>
                  <a:schemeClr val="bg1"/>
                </a:solidFill>
                <a:latin typeface="+mj-lt"/>
              </a:rPr>
              <a:t>.”</a:t>
            </a:r>
          </a:p>
          <a:p>
            <a:r>
              <a:rPr lang="sv-SE" b="1" i="1" dirty="0" smtClean="0">
                <a:solidFill>
                  <a:schemeClr val="bg1"/>
                </a:solidFill>
                <a:latin typeface="+mj-lt"/>
              </a:rPr>
              <a:t>	</a:t>
            </a:r>
            <a:r>
              <a:rPr lang="sv-SE" i="1" dirty="0" smtClean="0">
                <a:solidFill>
                  <a:schemeClr val="bg1"/>
                </a:solidFill>
                <a:latin typeface="+mj-lt"/>
              </a:rPr>
              <a:t>elev årskurs 8</a:t>
            </a:r>
            <a:endParaRPr lang="sv-SE" i="1" dirty="0">
              <a:solidFill>
                <a:schemeClr val="bg1"/>
              </a:solidFill>
              <a:latin typeface="+mj-lt"/>
            </a:endParaRPr>
          </a:p>
          <a:p>
            <a:endParaRPr lang="sv-SE" b="1" i="1" dirty="0">
              <a:solidFill>
                <a:schemeClr val="bg1"/>
              </a:solidFill>
              <a:latin typeface="+mj-lt"/>
            </a:endParaRPr>
          </a:p>
        </p:txBody>
      </p:sp>
      <p:grpSp>
        <p:nvGrpSpPr>
          <p:cNvPr id="7" name="Grupp 6"/>
          <p:cNvGrpSpPr/>
          <p:nvPr/>
        </p:nvGrpSpPr>
        <p:grpSpPr>
          <a:xfrm>
            <a:off x="0" y="5198053"/>
            <a:ext cx="2771799" cy="1276962"/>
            <a:chOff x="1" y="5589240"/>
            <a:chExt cx="3012567" cy="1268760"/>
          </a:xfrm>
        </p:grpSpPr>
        <p:pic>
          <p:nvPicPr>
            <p:cNvPr id="8" name="Bildobjekt 7"/>
            <p:cNvPicPr>
              <a:picLocks noChangeAspect="1"/>
            </p:cNvPicPr>
            <p:nvPr/>
          </p:nvPicPr>
          <p:blipFill>
            <a:blip r:embed="rId3"/>
            <a:stretch>
              <a:fillRect/>
            </a:stretch>
          </p:blipFill>
          <p:spPr>
            <a:xfrm>
              <a:off x="1" y="5589240"/>
              <a:ext cx="1339421" cy="1268760"/>
            </a:xfrm>
            <a:prstGeom prst="rect">
              <a:avLst/>
            </a:prstGeom>
          </p:spPr>
        </p:pic>
        <p:pic>
          <p:nvPicPr>
            <p:cNvPr id="9" name="Bildobjekt 8"/>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1489259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Koordinera själva genomförandet</a:t>
            </a:r>
            <a:endParaRPr lang="sv-SE" dirty="0"/>
          </a:p>
        </p:txBody>
      </p:sp>
      <p:sp>
        <p:nvSpPr>
          <p:cNvPr id="3" name="Platshållare för innehåll 2"/>
          <p:cNvSpPr>
            <a:spLocks noGrp="1"/>
          </p:cNvSpPr>
          <p:nvPr>
            <p:ph idx="1"/>
          </p:nvPr>
        </p:nvSpPr>
        <p:spPr/>
        <p:txBody>
          <a:bodyPr/>
          <a:lstStyle/>
          <a:p>
            <a:r>
              <a:rPr lang="sv-SE" dirty="0"/>
              <a:t>Vilken form av samverkan finns för Barnkonventionens genomförande? </a:t>
            </a:r>
          </a:p>
          <a:p>
            <a:r>
              <a:rPr lang="sv-SE" dirty="0"/>
              <a:t>Hur samordnas detta för att fungera i praktiken? </a:t>
            </a:r>
          </a:p>
          <a:p>
            <a:pPr marL="0" indent="0">
              <a:buNone/>
            </a:pPr>
            <a:endParaRPr lang="sv-SE" dirty="0"/>
          </a:p>
        </p:txBody>
      </p:sp>
    </p:spTree>
    <p:extLst>
      <p:ext uri="{BB962C8B-B14F-4D97-AF65-F5344CB8AC3E}">
        <p14:creationId xmlns:p14="http://schemas.microsoft.com/office/powerpoint/2010/main" val="38039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6025" y="985292"/>
            <a:ext cx="9430816" cy="1143000"/>
          </a:xfrm>
        </p:spPr>
        <p:txBody>
          <a:bodyPr/>
          <a:lstStyle/>
          <a:p>
            <a:r>
              <a:rPr lang="sv-SE" dirty="0" smtClean="0"/>
              <a:t>Bedriv arbetet ur ett barnrättsperspektiv</a:t>
            </a:r>
            <a:endParaRPr lang="sv-SE" dirty="0"/>
          </a:p>
        </p:txBody>
      </p:sp>
      <p:sp>
        <p:nvSpPr>
          <p:cNvPr id="3" name="Platshållare för innehåll 2"/>
          <p:cNvSpPr>
            <a:spLocks noGrp="1"/>
          </p:cNvSpPr>
          <p:nvPr>
            <p:ph idx="1"/>
          </p:nvPr>
        </p:nvSpPr>
        <p:spPr>
          <a:xfrm>
            <a:off x="685800" y="2636912"/>
            <a:ext cx="7772400" cy="3672408"/>
          </a:xfrm>
        </p:spPr>
        <p:txBody>
          <a:bodyPr/>
          <a:lstStyle/>
          <a:p>
            <a:endParaRPr lang="sv-SE" sz="2800" dirty="0">
              <a:latin typeface="Arial" charset="0"/>
            </a:endParaRPr>
          </a:p>
          <a:p>
            <a:endParaRPr lang="sv-SE" dirty="0"/>
          </a:p>
          <a:p>
            <a:pPr marL="0" indent="0">
              <a:buNone/>
            </a:pPr>
            <a:endParaRPr lang="sv-SE" dirty="0"/>
          </a:p>
        </p:txBody>
      </p:sp>
      <p:sp>
        <p:nvSpPr>
          <p:cNvPr id="5" name="Rundad rektangulär 4"/>
          <p:cNvSpPr/>
          <p:nvPr/>
        </p:nvSpPr>
        <p:spPr bwMode="auto">
          <a:xfrm>
            <a:off x="685800" y="2492896"/>
            <a:ext cx="6766520" cy="1800200"/>
          </a:xfrm>
          <a:prstGeom prst="wedgeRoundRectCallout">
            <a:avLst>
              <a:gd name="adj1" fmla="val -35467"/>
              <a:gd name="adj2" fmla="val 77576"/>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”Tänk på att alla är olika. Vi klarar inte</a:t>
            </a:r>
          </a:p>
          <a:p>
            <a:r>
              <a:rPr lang="sv-SE" b="1" dirty="0">
                <a:solidFill>
                  <a:schemeClr val="bg1"/>
                </a:solidFill>
                <a:latin typeface="+mj-lt"/>
              </a:rPr>
              <a:t> samma saker. En elev är fisk en annan är apa. </a:t>
            </a:r>
          </a:p>
          <a:p>
            <a:r>
              <a:rPr lang="sv-SE" b="1" dirty="0">
                <a:solidFill>
                  <a:schemeClr val="bg1"/>
                </a:solidFill>
                <a:latin typeface="+mj-lt"/>
              </a:rPr>
              <a:t>Uppgiften är att klättra upp i trädet. </a:t>
            </a:r>
            <a:r>
              <a:rPr lang="sv-SE" b="1" dirty="0" smtClean="0">
                <a:solidFill>
                  <a:schemeClr val="bg1"/>
                </a:solidFill>
                <a:latin typeface="+mj-lt"/>
              </a:rPr>
              <a:t>”</a:t>
            </a:r>
          </a:p>
          <a:p>
            <a:r>
              <a:rPr lang="sv-SE" i="1" dirty="0">
                <a:solidFill>
                  <a:schemeClr val="bg1"/>
                </a:solidFill>
                <a:latin typeface="+mj-lt"/>
              </a:rPr>
              <a:t>e</a:t>
            </a:r>
            <a:r>
              <a:rPr lang="sv-SE" i="1" dirty="0" smtClean="0">
                <a:solidFill>
                  <a:schemeClr val="bg1"/>
                </a:solidFill>
                <a:latin typeface="+mj-lt"/>
              </a:rPr>
              <a:t>lev, </a:t>
            </a:r>
            <a:r>
              <a:rPr lang="sv-SE" i="1" dirty="0">
                <a:solidFill>
                  <a:schemeClr val="bg1"/>
                </a:solidFill>
                <a:latin typeface="+mj-lt"/>
              </a:rPr>
              <a:t>årskurs 8</a:t>
            </a:r>
          </a:p>
        </p:txBody>
      </p:sp>
      <p:grpSp>
        <p:nvGrpSpPr>
          <p:cNvPr id="6" name="Grupp 5"/>
          <p:cNvGrpSpPr/>
          <p:nvPr/>
        </p:nvGrpSpPr>
        <p:grpSpPr>
          <a:xfrm>
            <a:off x="28575" y="5176374"/>
            <a:ext cx="2771799" cy="1276962"/>
            <a:chOff x="1" y="5589240"/>
            <a:chExt cx="3012567" cy="1268760"/>
          </a:xfrm>
        </p:grpSpPr>
        <p:pic>
          <p:nvPicPr>
            <p:cNvPr id="7" name="Bildobjekt 6"/>
            <p:cNvPicPr>
              <a:picLocks noChangeAspect="1"/>
            </p:cNvPicPr>
            <p:nvPr/>
          </p:nvPicPr>
          <p:blipFill>
            <a:blip r:embed="rId3"/>
            <a:stretch>
              <a:fillRect/>
            </a:stretch>
          </p:blipFill>
          <p:spPr>
            <a:xfrm>
              <a:off x="1" y="5589240"/>
              <a:ext cx="1339421" cy="1268760"/>
            </a:xfrm>
            <a:prstGeom prst="rect">
              <a:avLst/>
            </a:prstGeom>
          </p:spPr>
        </p:pic>
        <p:pic>
          <p:nvPicPr>
            <p:cNvPr id="8" name="Bildobjekt 7"/>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314070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bwMode="auto">
          <a:xfrm>
            <a:off x="755576" y="1484784"/>
            <a:ext cx="7556376" cy="3132584"/>
          </a:xfrm>
          <a:prstGeom prst="wedgeRoundRectCallout">
            <a:avLst>
              <a:gd name="adj1" fmla="val 46918"/>
              <a:gd name="adj2" fmla="val 85588"/>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sz="3200" b="1" dirty="0" smtClean="0">
                <a:solidFill>
                  <a:schemeClr val="bg1"/>
                </a:solidFill>
                <a:latin typeface="+mj-lt"/>
              </a:rPr>
              <a:t>Kommer </a:t>
            </a:r>
            <a:r>
              <a:rPr lang="sv-SE" sz="3200" b="1" dirty="0">
                <a:solidFill>
                  <a:schemeClr val="bg1"/>
                </a:solidFill>
                <a:latin typeface="+mj-lt"/>
              </a:rPr>
              <a:t>ni att hjälpa oss </a:t>
            </a:r>
            <a:r>
              <a:rPr lang="sv-SE" sz="3200" b="1" dirty="0" smtClean="0">
                <a:solidFill>
                  <a:schemeClr val="bg1"/>
                </a:solidFill>
                <a:latin typeface="+mj-lt"/>
              </a:rPr>
              <a:t>nu </a:t>
            </a:r>
          </a:p>
          <a:p>
            <a:r>
              <a:rPr lang="sv-SE" sz="3200" b="1" dirty="0" smtClean="0">
                <a:solidFill>
                  <a:schemeClr val="bg1"/>
                </a:solidFill>
                <a:latin typeface="+mj-lt"/>
              </a:rPr>
              <a:t>så </a:t>
            </a:r>
            <a:r>
              <a:rPr lang="sv-SE" sz="3200" b="1" dirty="0">
                <a:solidFill>
                  <a:schemeClr val="bg1"/>
                </a:solidFill>
                <a:latin typeface="+mj-lt"/>
              </a:rPr>
              <a:t>att </a:t>
            </a:r>
            <a:r>
              <a:rPr lang="sv-SE" sz="3200" b="1" dirty="0" smtClean="0">
                <a:solidFill>
                  <a:schemeClr val="bg1"/>
                </a:solidFill>
                <a:latin typeface="+mj-lt"/>
              </a:rPr>
              <a:t>det blir </a:t>
            </a:r>
            <a:r>
              <a:rPr lang="sv-SE" sz="3200" b="1" dirty="0">
                <a:solidFill>
                  <a:schemeClr val="bg1"/>
                </a:solidFill>
                <a:latin typeface="+mj-lt"/>
              </a:rPr>
              <a:t>mindre läskigt </a:t>
            </a:r>
            <a:r>
              <a:rPr lang="sv-SE" sz="3200" b="1" dirty="0" smtClean="0">
                <a:solidFill>
                  <a:schemeClr val="bg1"/>
                </a:solidFill>
                <a:latin typeface="+mj-lt"/>
              </a:rPr>
              <a:t>här </a:t>
            </a:r>
          </a:p>
          <a:p>
            <a:r>
              <a:rPr lang="sv-SE" sz="3200" b="1" dirty="0" smtClean="0">
                <a:solidFill>
                  <a:schemeClr val="bg1"/>
                </a:solidFill>
                <a:latin typeface="+mj-lt"/>
              </a:rPr>
              <a:t>på </a:t>
            </a:r>
            <a:r>
              <a:rPr lang="sv-SE" sz="3200" b="1" dirty="0">
                <a:solidFill>
                  <a:schemeClr val="bg1"/>
                </a:solidFill>
                <a:latin typeface="+mj-lt"/>
              </a:rPr>
              <a:t>kvällen?</a:t>
            </a:r>
            <a:endParaRPr kumimoji="0" lang="sv-SE" sz="3200" b="1" i="0" u="none" strike="noStrike" cap="none" normalizeH="0" baseline="0" dirty="0" smtClean="0">
              <a:ln>
                <a:noFill/>
              </a:ln>
              <a:solidFill>
                <a:schemeClr val="bg1"/>
              </a:solidFill>
              <a:effectLst/>
              <a:latin typeface="+mj-lt"/>
            </a:endParaRPr>
          </a:p>
        </p:txBody>
      </p:sp>
    </p:spTree>
    <p:extLst>
      <p:ext uri="{BB962C8B-B14F-4D97-AF65-F5344CB8AC3E}">
        <p14:creationId xmlns:p14="http://schemas.microsoft.com/office/powerpoint/2010/main" val="190056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16025" y="2420888"/>
            <a:ext cx="8208912" cy="4680520"/>
          </a:xfrm>
        </p:spPr>
        <p:txBody>
          <a:bodyPr/>
          <a:lstStyle/>
          <a:p>
            <a:r>
              <a:rPr lang="sv-SE" dirty="0" smtClean="0"/>
              <a:t>Finns </a:t>
            </a:r>
            <a:r>
              <a:rPr lang="sv-SE" dirty="0"/>
              <a:t>beslut om att göra aktiva prövningar av barnets </a:t>
            </a:r>
            <a:r>
              <a:rPr lang="sv-SE" dirty="0" smtClean="0"/>
              <a:t>bästa i er verksamhet? </a:t>
            </a:r>
          </a:p>
          <a:p>
            <a:pPr marL="0" indent="0">
              <a:buNone/>
            </a:pPr>
            <a:endParaRPr lang="sv-SE" dirty="0"/>
          </a:p>
          <a:p>
            <a:r>
              <a:rPr lang="sv-SE" dirty="0"/>
              <a:t>Används barnkonsekvensanalyser eller någon form av barnchecklista? </a:t>
            </a:r>
          </a:p>
        </p:txBody>
      </p:sp>
      <p:sp>
        <p:nvSpPr>
          <p:cNvPr id="4" name="Rubrik 1"/>
          <p:cNvSpPr>
            <a:spLocks noGrp="1"/>
          </p:cNvSpPr>
          <p:nvPr>
            <p:ph type="title"/>
          </p:nvPr>
        </p:nvSpPr>
        <p:spPr>
          <a:xfrm>
            <a:off x="216025" y="985292"/>
            <a:ext cx="9430816" cy="1143000"/>
          </a:xfrm>
        </p:spPr>
        <p:txBody>
          <a:bodyPr/>
          <a:lstStyle/>
          <a:p>
            <a:r>
              <a:rPr lang="sv-SE" dirty="0" smtClean="0"/>
              <a:t>Bedriv arbetet ur ett barnrättsperspektiv</a:t>
            </a:r>
            <a:endParaRPr lang="sv-SE" dirty="0"/>
          </a:p>
        </p:txBody>
      </p:sp>
    </p:spTree>
    <p:extLst>
      <p:ext uri="{BB962C8B-B14F-4D97-AF65-F5344CB8AC3E}">
        <p14:creationId xmlns:p14="http://schemas.microsoft.com/office/powerpoint/2010/main" val="700243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Involvera civilsamhället</a:t>
            </a:r>
            <a:endParaRPr lang="sv-SE" dirty="0"/>
          </a:p>
        </p:txBody>
      </p:sp>
      <p:sp>
        <p:nvSpPr>
          <p:cNvPr id="3" name="Platshållare för innehåll 2"/>
          <p:cNvSpPr>
            <a:spLocks noGrp="1"/>
          </p:cNvSpPr>
          <p:nvPr>
            <p:ph idx="1"/>
          </p:nvPr>
        </p:nvSpPr>
        <p:spPr>
          <a:xfrm>
            <a:off x="685800" y="2636912"/>
            <a:ext cx="7772400" cy="3672408"/>
          </a:xfrm>
        </p:spPr>
        <p:txBody>
          <a:bodyPr/>
          <a:lstStyle/>
          <a:p>
            <a:endParaRPr lang="sv-SE" sz="2800" dirty="0">
              <a:latin typeface="Arial" charset="0"/>
            </a:endParaRPr>
          </a:p>
          <a:p>
            <a:endParaRPr lang="sv-SE" dirty="0"/>
          </a:p>
          <a:p>
            <a:pPr marL="0" indent="0">
              <a:buNone/>
            </a:pPr>
            <a:endParaRPr lang="sv-SE" dirty="0"/>
          </a:p>
        </p:txBody>
      </p:sp>
      <p:sp>
        <p:nvSpPr>
          <p:cNvPr id="6" name="Rundad rektangulär 5"/>
          <p:cNvSpPr/>
          <p:nvPr/>
        </p:nvSpPr>
        <p:spPr bwMode="auto">
          <a:xfrm>
            <a:off x="685800" y="2492896"/>
            <a:ext cx="6766520" cy="1800200"/>
          </a:xfrm>
          <a:prstGeom prst="wedgeRoundRectCallout">
            <a:avLst>
              <a:gd name="adj1" fmla="val -35467"/>
              <a:gd name="adj2" fmla="val 77576"/>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”Det är aldrig någon som nånsin frågat </a:t>
            </a:r>
            <a:r>
              <a:rPr lang="sv-SE" b="1" dirty="0" smtClean="0">
                <a:solidFill>
                  <a:schemeClr val="bg1"/>
                </a:solidFill>
                <a:latin typeface="+mj-lt"/>
              </a:rPr>
              <a:t/>
            </a:r>
            <a:br>
              <a:rPr lang="sv-SE" b="1" dirty="0" smtClean="0">
                <a:solidFill>
                  <a:schemeClr val="bg1"/>
                </a:solidFill>
                <a:latin typeface="+mj-lt"/>
              </a:rPr>
            </a:br>
            <a:r>
              <a:rPr lang="sv-SE" b="1" dirty="0" smtClean="0">
                <a:solidFill>
                  <a:schemeClr val="bg1"/>
                </a:solidFill>
                <a:latin typeface="+mj-lt"/>
              </a:rPr>
              <a:t>vad </a:t>
            </a:r>
            <a:r>
              <a:rPr lang="sv-SE" b="1" dirty="0">
                <a:solidFill>
                  <a:schemeClr val="bg1"/>
                </a:solidFill>
                <a:latin typeface="+mj-lt"/>
              </a:rPr>
              <a:t>tycker ni om det här</a:t>
            </a:r>
            <a:r>
              <a:rPr lang="sv-SE" b="1" dirty="0" smtClean="0">
                <a:solidFill>
                  <a:schemeClr val="bg1"/>
                </a:solidFill>
                <a:latin typeface="+mj-lt"/>
              </a:rPr>
              <a:t>?”</a:t>
            </a:r>
            <a:br>
              <a:rPr lang="sv-SE" b="1" dirty="0" smtClean="0">
                <a:solidFill>
                  <a:schemeClr val="bg1"/>
                </a:solidFill>
                <a:latin typeface="+mj-lt"/>
              </a:rPr>
            </a:br>
            <a:r>
              <a:rPr lang="sv-SE" b="1" i="1" dirty="0" smtClean="0">
                <a:solidFill>
                  <a:schemeClr val="bg1"/>
                </a:solidFill>
                <a:latin typeface="+mj-lt"/>
              </a:rPr>
              <a:t>Elev, årskurs 6</a:t>
            </a:r>
            <a:endParaRPr lang="sv-SE" b="1" i="1" dirty="0">
              <a:solidFill>
                <a:schemeClr val="bg1"/>
              </a:solidFill>
              <a:latin typeface="+mj-lt"/>
            </a:endParaRPr>
          </a:p>
        </p:txBody>
      </p:sp>
      <p:grpSp>
        <p:nvGrpSpPr>
          <p:cNvPr id="5" name="Grupp 4"/>
          <p:cNvGrpSpPr/>
          <p:nvPr/>
        </p:nvGrpSpPr>
        <p:grpSpPr>
          <a:xfrm>
            <a:off x="0" y="5176374"/>
            <a:ext cx="2771799" cy="1276962"/>
            <a:chOff x="1" y="5589240"/>
            <a:chExt cx="3012567" cy="1268760"/>
          </a:xfrm>
        </p:grpSpPr>
        <p:pic>
          <p:nvPicPr>
            <p:cNvPr id="7" name="Bildobjekt 6"/>
            <p:cNvPicPr>
              <a:picLocks noChangeAspect="1"/>
            </p:cNvPicPr>
            <p:nvPr/>
          </p:nvPicPr>
          <p:blipFill>
            <a:blip r:embed="rId3"/>
            <a:stretch>
              <a:fillRect/>
            </a:stretch>
          </p:blipFill>
          <p:spPr>
            <a:xfrm>
              <a:off x="1" y="5589240"/>
              <a:ext cx="1339421" cy="1268760"/>
            </a:xfrm>
            <a:prstGeom prst="rect">
              <a:avLst/>
            </a:prstGeom>
          </p:spPr>
        </p:pic>
        <p:pic>
          <p:nvPicPr>
            <p:cNvPr id="8" name="Bildobjekt 7"/>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165356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5800" y="2564904"/>
            <a:ext cx="7772400" cy="3276600"/>
          </a:xfrm>
        </p:spPr>
        <p:txBody>
          <a:bodyPr/>
          <a:lstStyle/>
          <a:p>
            <a:r>
              <a:rPr lang="sv-SE" dirty="0"/>
              <a:t>Har ni regelbundna dialogmöten med barn? Hur genomförs detta? Hur tas det barnen säger till vara? Hur sker återkopplingen till barnen? </a:t>
            </a:r>
          </a:p>
          <a:p>
            <a:r>
              <a:rPr lang="sv-SE" dirty="0"/>
              <a:t>Finns det någon samordnande funktion för att arbeta med barn och ungas delaktighet? </a:t>
            </a:r>
          </a:p>
          <a:p>
            <a:pPr marL="0" indent="0">
              <a:buNone/>
            </a:pPr>
            <a:endParaRPr lang="sv-SE" dirty="0"/>
          </a:p>
        </p:txBody>
      </p:sp>
      <p:sp>
        <p:nvSpPr>
          <p:cNvPr id="4" name="Rubrik 1"/>
          <p:cNvSpPr>
            <a:spLocks noGrp="1"/>
          </p:cNvSpPr>
          <p:nvPr>
            <p:ph type="title"/>
          </p:nvPr>
        </p:nvSpPr>
        <p:spPr/>
        <p:txBody>
          <a:bodyPr/>
          <a:lstStyle/>
          <a:p>
            <a:r>
              <a:rPr lang="sv-SE" dirty="0" smtClean="0"/>
              <a:t>Involvera civilsamhället</a:t>
            </a:r>
            <a:endParaRPr lang="sv-SE" dirty="0"/>
          </a:p>
        </p:txBody>
      </p:sp>
    </p:spTree>
    <p:extLst>
      <p:ext uri="{BB962C8B-B14F-4D97-AF65-F5344CB8AC3E}">
        <p14:creationId xmlns:p14="http://schemas.microsoft.com/office/powerpoint/2010/main" val="234470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395536" y="908720"/>
            <a:ext cx="8352928" cy="1143000"/>
          </a:xfrm>
        </p:spPr>
        <p:txBody>
          <a:bodyPr/>
          <a:lstStyle/>
          <a:p>
            <a:pPr algn="ctr"/>
            <a:r>
              <a:rPr lang="sv-SE" dirty="0" smtClean="0"/>
              <a:t>Hur höjer vi resultatet?</a:t>
            </a:r>
            <a:endParaRPr lang="sv-SE" sz="2400" dirty="0"/>
          </a:p>
        </p:txBody>
      </p:sp>
      <p:sp>
        <p:nvSpPr>
          <p:cNvPr id="6" name="textruta 5"/>
          <p:cNvSpPr txBox="1"/>
          <p:nvPr/>
        </p:nvSpPr>
        <p:spPr>
          <a:xfrm>
            <a:off x="4451526" y="3846954"/>
            <a:ext cx="1249060" cy="553998"/>
          </a:xfrm>
          <a:prstGeom prst="rect">
            <a:avLst/>
          </a:prstGeom>
          <a:noFill/>
        </p:spPr>
        <p:txBody>
          <a:bodyPr wrap="none" rtlCol="0">
            <a:spAutoFit/>
          </a:bodyPr>
          <a:lstStyle/>
          <a:p>
            <a:r>
              <a:rPr lang="sv-SE" sz="1000" dirty="0" smtClean="0">
                <a:solidFill>
                  <a:schemeClr val="bg1"/>
                </a:solidFill>
                <a:latin typeface="+mn-lt"/>
              </a:rPr>
              <a:t>SAMARBETA MED </a:t>
            </a:r>
          </a:p>
          <a:p>
            <a:r>
              <a:rPr lang="sv-SE" sz="1000" dirty="0" smtClean="0">
                <a:solidFill>
                  <a:schemeClr val="bg1"/>
                </a:solidFill>
                <a:latin typeface="+mn-lt"/>
              </a:rPr>
              <a:t>BARN OCH UNGA</a:t>
            </a:r>
          </a:p>
          <a:p>
            <a:endParaRPr lang="sv-SE" sz="1000" dirty="0">
              <a:solidFill>
                <a:schemeClr val="bg1"/>
              </a:solidFill>
              <a:latin typeface="+mn-lt"/>
            </a:endParaRPr>
          </a:p>
        </p:txBody>
      </p:sp>
      <p:pic>
        <p:nvPicPr>
          <p:cNvPr id="17"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0379" y="1844824"/>
            <a:ext cx="4549853" cy="4281672"/>
          </a:xfrm>
        </p:spPr>
      </p:pic>
      <p:grpSp>
        <p:nvGrpSpPr>
          <p:cNvPr id="5" name="Grupp 4"/>
          <p:cNvGrpSpPr/>
          <p:nvPr/>
        </p:nvGrpSpPr>
        <p:grpSpPr>
          <a:xfrm>
            <a:off x="216025" y="5229200"/>
            <a:ext cx="2771799" cy="1276962"/>
            <a:chOff x="1" y="5589240"/>
            <a:chExt cx="3012567" cy="1268760"/>
          </a:xfrm>
        </p:grpSpPr>
        <p:pic>
          <p:nvPicPr>
            <p:cNvPr id="7" name="Bildobjekt 6"/>
            <p:cNvPicPr>
              <a:picLocks noChangeAspect="1"/>
            </p:cNvPicPr>
            <p:nvPr/>
          </p:nvPicPr>
          <p:blipFill>
            <a:blip r:embed="rId4"/>
            <a:stretch>
              <a:fillRect/>
            </a:stretch>
          </p:blipFill>
          <p:spPr>
            <a:xfrm>
              <a:off x="1" y="5589240"/>
              <a:ext cx="1339421" cy="1268760"/>
            </a:xfrm>
            <a:prstGeom prst="rect">
              <a:avLst/>
            </a:prstGeom>
          </p:spPr>
        </p:pic>
        <p:pic>
          <p:nvPicPr>
            <p:cNvPr id="9" name="Bildobjekt 8"/>
            <p:cNvPicPr>
              <a:picLocks noChangeAspect="1"/>
            </p:cNvPicPr>
            <p:nvPr/>
          </p:nvPicPr>
          <p:blipFill>
            <a:blip r:embed="rId5"/>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2253694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251520" y="2846889"/>
            <a:ext cx="8729371" cy="830997"/>
          </a:xfrm>
          <a:prstGeom prst="rect">
            <a:avLst/>
          </a:prstGeom>
          <a:noFill/>
          <a:ln w="9525">
            <a:noFill/>
            <a:miter lim="800000"/>
            <a:headEnd/>
            <a:tailEnd/>
          </a:ln>
        </p:spPr>
        <p:txBody>
          <a:bodyPr wrap="square">
            <a:spAutoFit/>
          </a:bodyPr>
          <a:lstStyle/>
          <a:p>
            <a:pPr algn="ctr">
              <a:spcBef>
                <a:spcPct val="50000"/>
              </a:spcBef>
            </a:pPr>
            <a:r>
              <a:rPr lang="sv-SE" sz="4800" dirty="0" smtClean="0">
                <a:solidFill>
                  <a:srgbClr val="FF0000"/>
                </a:solidFill>
                <a:latin typeface="Gill Sans" pitchFamily="34" charset="0"/>
              </a:rPr>
              <a:t>Samverkan med andra aktörer</a:t>
            </a:r>
            <a:endParaRPr lang="sv-SE" sz="4800" dirty="0">
              <a:solidFill>
                <a:srgbClr val="FF0000"/>
              </a:solidFill>
              <a:latin typeface="Gill Sans" pitchFamily="34" charset="0"/>
            </a:endParaRPr>
          </a:p>
        </p:txBody>
      </p:sp>
      <p:sp>
        <p:nvSpPr>
          <p:cNvPr id="82951" name="Rektangel 8"/>
          <p:cNvSpPr>
            <a:spLocks noChangeArrowheads="1"/>
          </p:cNvSpPr>
          <p:nvPr/>
        </p:nvSpPr>
        <p:spPr bwMode="auto">
          <a:xfrm>
            <a:off x="357188" y="1219200"/>
            <a:ext cx="8072437" cy="1077218"/>
          </a:xfrm>
          <a:prstGeom prst="rect">
            <a:avLst/>
          </a:prstGeom>
          <a:noFill/>
          <a:ln w="9525">
            <a:noFill/>
            <a:miter lim="800000"/>
            <a:headEnd/>
            <a:tailEnd/>
          </a:ln>
        </p:spPr>
        <p:txBody>
          <a:bodyPr>
            <a:spAutoFit/>
          </a:bodyPr>
          <a:lstStyle/>
          <a:p>
            <a:pPr algn="ctr"/>
            <a:endParaRPr lang="sv-SE" sz="3200" i="1" dirty="0">
              <a:solidFill>
                <a:srgbClr val="FF0000"/>
              </a:solidFill>
              <a:latin typeface="Gill Sans" pitchFamily="34" charset="0"/>
            </a:endParaRPr>
          </a:p>
          <a:p>
            <a:pPr algn="ctr"/>
            <a:endParaRPr lang="sv-SE" sz="3200" i="1" dirty="0" smtClean="0">
              <a:solidFill>
                <a:srgbClr val="FF0000"/>
              </a:solidFill>
              <a:latin typeface="Gill Sans" pitchFamily="34" charset="0"/>
            </a:endParaRPr>
          </a:p>
        </p:txBody>
      </p:sp>
      <p:pic>
        <p:nvPicPr>
          <p:cNvPr id="4098" name="Picture 2" descr="SKL:s logotyp. Länk till startsid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08" y="1321044"/>
            <a:ext cx="2676228" cy="10903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936380"/>
            <a:ext cx="1250429" cy="125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Bildobjekt 11" descr="rb_logoNy.jpg"/>
          <p:cNvPicPr>
            <a:picLocks noChangeAspect="1"/>
          </p:cNvPicPr>
          <p:nvPr/>
        </p:nvPicPr>
        <p:blipFill>
          <a:blip r:embed="rId5" cstate="print"/>
          <a:srcRect/>
          <a:stretch>
            <a:fillRect/>
          </a:stretch>
        </p:blipFill>
        <p:spPr bwMode="auto">
          <a:xfrm>
            <a:off x="323528" y="4145388"/>
            <a:ext cx="2774813" cy="939796"/>
          </a:xfrm>
          <a:prstGeom prst="rect">
            <a:avLst/>
          </a:prstGeom>
          <a:noFill/>
          <a:ln w="9525">
            <a:noFill/>
            <a:miter lim="800000"/>
            <a:headEnd/>
            <a:tailEnd/>
          </a:ln>
        </p:spPr>
      </p:pic>
      <p:sp>
        <p:nvSpPr>
          <p:cNvPr id="9" name="textruta 8"/>
          <p:cNvSpPr txBox="1"/>
          <p:nvPr/>
        </p:nvSpPr>
        <p:spPr>
          <a:xfrm>
            <a:off x="4683212" y="1445875"/>
            <a:ext cx="3882034" cy="1200329"/>
          </a:xfrm>
          <a:prstGeom prst="rect">
            <a:avLst/>
          </a:prstGeom>
          <a:noFill/>
        </p:spPr>
        <p:txBody>
          <a:bodyPr wrap="square" rtlCol="0">
            <a:spAutoFit/>
          </a:bodyPr>
          <a:lstStyle/>
          <a:p>
            <a:r>
              <a:rPr lang="sv-SE" b="1" dirty="0" smtClean="0">
                <a:latin typeface="+mj-lt"/>
              </a:rPr>
              <a:t>Partnerskap och regionala nätverk</a:t>
            </a:r>
          </a:p>
          <a:p>
            <a:endParaRPr lang="sv-SE" b="1" dirty="0">
              <a:latin typeface="+mj-lt"/>
            </a:endParaRPr>
          </a:p>
        </p:txBody>
      </p:sp>
      <p:pic>
        <p:nvPicPr>
          <p:cNvPr id="3" name="Bildobjek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4007718"/>
            <a:ext cx="2038350" cy="933450"/>
          </a:xfrm>
          <a:prstGeom prst="rect">
            <a:avLst/>
          </a:prstGeom>
        </p:spPr>
      </p:pic>
      <p:pic>
        <p:nvPicPr>
          <p:cNvPr id="4" name="Bildobjekt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2864" y="5408670"/>
            <a:ext cx="4408346" cy="543123"/>
          </a:xfrm>
          <a:prstGeom prst="rect">
            <a:avLst/>
          </a:prstGeom>
          <a:solidFill>
            <a:srgbClr val="0070C0"/>
          </a:solidFill>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15470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TACK!</a:t>
            </a:r>
            <a:endParaRPr lang="sv-SE" dirty="0"/>
          </a:p>
        </p:txBody>
      </p:sp>
      <p:sp>
        <p:nvSpPr>
          <p:cNvPr id="5" name="Underrubrik 4"/>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0197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95536" y="980728"/>
            <a:ext cx="8064896" cy="5016758"/>
          </a:xfrm>
          <a:prstGeom prst="rect">
            <a:avLst/>
          </a:prstGeom>
        </p:spPr>
        <p:txBody>
          <a:bodyPr wrap="square">
            <a:spAutoFit/>
          </a:bodyPr>
          <a:lstStyle/>
          <a:p>
            <a:r>
              <a:rPr lang="sv-SE" sz="3200" b="1" dirty="0" smtClean="0">
                <a:latin typeface="+mj-lt"/>
              </a:rPr>
              <a:t>God samhällsstyrning</a:t>
            </a:r>
          </a:p>
          <a:p>
            <a:r>
              <a:rPr lang="sv-SE" sz="3200" dirty="0" smtClean="0">
                <a:latin typeface="+mj-lt"/>
              </a:rPr>
              <a:t> </a:t>
            </a:r>
          </a:p>
          <a:p>
            <a:endParaRPr lang="sv-SE" sz="3200" dirty="0" smtClean="0">
              <a:latin typeface="+mj-lt"/>
            </a:endParaRPr>
          </a:p>
          <a:p>
            <a:pPr marL="457200" indent="-457200">
              <a:buFont typeface="Arial" panose="020B0604020202020204" pitchFamily="34" charset="0"/>
              <a:buChar char="•"/>
            </a:pPr>
            <a:r>
              <a:rPr lang="sv-SE" sz="3200" dirty="0" smtClean="0">
                <a:latin typeface="+mj-lt"/>
              </a:rPr>
              <a:t>Allmänna åtgärder för genomförandet av Barnkonventionen </a:t>
            </a:r>
          </a:p>
          <a:p>
            <a:endParaRPr lang="sv-SE" sz="3200" dirty="0" smtClean="0">
              <a:latin typeface="+mj-lt"/>
            </a:endParaRPr>
          </a:p>
          <a:p>
            <a:pPr marL="457200" indent="-457200">
              <a:buFont typeface="Arial" panose="020B0604020202020204" pitchFamily="34" charset="0"/>
              <a:buChar char="•"/>
            </a:pPr>
            <a:r>
              <a:rPr lang="sv-SE" sz="3200" dirty="0" smtClean="0">
                <a:latin typeface="+mj-lt"/>
              </a:rPr>
              <a:t>Kommunernas och landstingens särskilda roll</a:t>
            </a:r>
          </a:p>
          <a:p>
            <a:endParaRPr lang="sv-SE" sz="3200" dirty="0" smtClean="0">
              <a:latin typeface="+mj-lt"/>
            </a:endParaRPr>
          </a:p>
          <a:p>
            <a:pPr marL="457200" indent="-457200">
              <a:buFont typeface="Arial" panose="020B0604020202020204" pitchFamily="34" charset="0"/>
              <a:buChar char="•"/>
            </a:pPr>
            <a:r>
              <a:rPr lang="sv-SE" sz="3200" dirty="0" smtClean="0">
                <a:latin typeface="+mj-lt"/>
              </a:rPr>
              <a:t>Framgångsfaktorer för genomförandet av Barnkonventionen på regional och lokal nivå</a:t>
            </a:r>
          </a:p>
        </p:txBody>
      </p:sp>
    </p:spTree>
    <p:extLst>
      <p:ext uri="{BB962C8B-B14F-4D97-AF65-F5344CB8AC3E}">
        <p14:creationId xmlns:p14="http://schemas.microsoft.com/office/powerpoint/2010/main" val="3139985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1"/>
          <p:cNvSpPr>
            <a:spLocks noGrp="1"/>
          </p:cNvSpPr>
          <p:nvPr>
            <p:ph type="title"/>
          </p:nvPr>
        </p:nvSpPr>
        <p:spPr>
          <a:xfrm>
            <a:off x="500063" y="714375"/>
            <a:ext cx="8286750" cy="1143000"/>
          </a:xfrm>
        </p:spPr>
        <p:txBody>
          <a:bodyPr/>
          <a:lstStyle/>
          <a:p>
            <a:pPr algn="ctr" eaLnBrk="1" hangingPunct="1"/>
            <a:r>
              <a:rPr lang="sv-SE" smtClean="0"/>
              <a:t>Barnkonventionens fyra grundprinciper</a:t>
            </a:r>
          </a:p>
        </p:txBody>
      </p:sp>
      <p:sp>
        <p:nvSpPr>
          <p:cNvPr id="54275" name="Rectangle 6"/>
          <p:cNvSpPr>
            <a:spLocks noChangeArrowheads="1"/>
          </p:cNvSpPr>
          <p:nvPr/>
        </p:nvSpPr>
        <p:spPr bwMode="auto">
          <a:xfrm>
            <a:off x="684213" y="1916113"/>
            <a:ext cx="3657600" cy="2057400"/>
          </a:xfrm>
          <a:prstGeom prst="rect">
            <a:avLst/>
          </a:prstGeom>
          <a:noFill/>
          <a:ln w="12700">
            <a:solidFill>
              <a:srgbClr val="000000"/>
            </a:solidFill>
            <a:miter lim="800000"/>
            <a:headEnd/>
            <a:tailEnd/>
          </a:ln>
        </p:spPr>
        <p:txBody>
          <a:bodyPr/>
          <a:lstStyle/>
          <a:p>
            <a:endParaRPr lang="sv-SE"/>
          </a:p>
        </p:txBody>
      </p:sp>
      <p:sp>
        <p:nvSpPr>
          <p:cNvPr id="54276" name="Rectangle 6"/>
          <p:cNvSpPr>
            <a:spLocks noChangeArrowheads="1"/>
          </p:cNvSpPr>
          <p:nvPr/>
        </p:nvSpPr>
        <p:spPr bwMode="auto">
          <a:xfrm>
            <a:off x="4500563" y="1916113"/>
            <a:ext cx="3657600" cy="2057400"/>
          </a:xfrm>
          <a:prstGeom prst="rect">
            <a:avLst/>
          </a:prstGeom>
          <a:noFill/>
          <a:ln w="12700">
            <a:solidFill>
              <a:srgbClr val="000000"/>
            </a:solidFill>
            <a:miter lim="800000"/>
            <a:headEnd/>
            <a:tailEnd/>
          </a:ln>
        </p:spPr>
        <p:txBody>
          <a:bodyPr/>
          <a:lstStyle/>
          <a:p>
            <a:endParaRPr lang="sv-SE"/>
          </a:p>
        </p:txBody>
      </p:sp>
      <p:sp>
        <p:nvSpPr>
          <p:cNvPr id="54277" name="Rectangle 6"/>
          <p:cNvSpPr>
            <a:spLocks noChangeArrowheads="1"/>
          </p:cNvSpPr>
          <p:nvPr/>
        </p:nvSpPr>
        <p:spPr bwMode="auto">
          <a:xfrm>
            <a:off x="684213" y="4221163"/>
            <a:ext cx="3657600" cy="2057400"/>
          </a:xfrm>
          <a:prstGeom prst="rect">
            <a:avLst/>
          </a:prstGeom>
          <a:noFill/>
          <a:ln w="12700">
            <a:solidFill>
              <a:srgbClr val="000000"/>
            </a:solidFill>
            <a:miter lim="800000"/>
            <a:headEnd/>
            <a:tailEnd/>
          </a:ln>
        </p:spPr>
        <p:txBody>
          <a:bodyPr/>
          <a:lstStyle/>
          <a:p>
            <a:endParaRPr lang="sv-SE"/>
          </a:p>
        </p:txBody>
      </p:sp>
      <p:sp>
        <p:nvSpPr>
          <p:cNvPr id="54278" name="Rectangle 6"/>
          <p:cNvSpPr>
            <a:spLocks noChangeArrowheads="1"/>
          </p:cNvSpPr>
          <p:nvPr/>
        </p:nvSpPr>
        <p:spPr bwMode="auto">
          <a:xfrm>
            <a:off x="4572000" y="4221163"/>
            <a:ext cx="3657600" cy="2057400"/>
          </a:xfrm>
          <a:prstGeom prst="rect">
            <a:avLst/>
          </a:prstGeom>
          <a:noFill/>
          <a:ln w="12700">
            <a:solidFill>
              <a:srgbClr val="000000"/>
            </a:solidFill>
            <a:miter lim="800000"/>
            <a:headEnd/>
            <a:tailEnd/>
          </a:ln>
        </p:spPr>
        <p:txBody>
          <a:bodyPr/>
          <a:lstStyle/>
          <a:p>
            <a:endParaRPr lang="sv-SE"/>
          </a:p>
        </p:txBody>
      </p:sp>
      <p:sp>
        <p:nvSpPr>
          <p:cNvPr id="32775" name="textruta 7"/>
          <p:cNvSpPr txBox="1">
            <a:spLocks noChangeArrowheads="1"/>
          </p:cNvSpPr>
          <p:nvPr/>
        </p:nvSpPr>
        <p:spPr bwMode="auto">
          <a:xfrm>
            <a:off x="785813" y="2071688"/>
            <a:ext cx="2428875" cy="708025"/>
          </a:xfrm>
          <a:prstGeom prst="rect">
            <a:avLst/>
          </a:prstGeom>
          <a:noFill/>
          <a:ln w="9525">
            <a:noFill/>
            <a:miter lim="800000"/>
            <a:headEnd/>
            <a:tailEnd/>
          </a:ln>
        </p:spPr>
        <p:txBody>
          <a:bodyPr>
            <a:spAutoFit/>
          </a:bodyPr>
          <a:lstStyle/>
          <a:p>
            <a:pPr>
              <a:defRPr/>
            </a:pPr>
            <a:r>
              <a:rPr lang="sv-SE" sz="2000" dirty="0">
                <a:latin typeface="+mj-lt"/>
              </a:rPr>
              <a:t>Artikel 2</a:t>
            </a:r>
          </a:p>
          <a:p>
            <a:pPr>
              <a:defRPr/>
            </a:pPr>
            <a:r>
              <a:rPr lang="sv-SE" sz="2000" dirty="0">
                <a:latin typeface="+mj-lt"/>
              </a:rPr>
              <a:t>Icke-diskriminering</a:t>
            </a:r>
          </a:p>
        </p:txBody>
      </p:sp>
      <p:sp>
        <p:nvSpPr>
          <p:cNvPr id="32776" name="textruta 8"/>
          <p:cNvSpPr txBox="1">
            <a:spLocks noChangeArrowheads="1"/>
          </p:cNvSpPr>
          <p:nvPr/>
        </p:nvSpPr>
        <p:spPr bwMode="auto">
          <a:xfrm>
            <a:off x="4500563" y="2071688"/>
            <a:ext cx="1857375" cy="1016000"/>
          </a:xfrm>
          <a:prstGeom prst="rect">
            <a:avLst/>
          </a:prstGeom>
          <a:noFill/>
          <a:ln w="9525">
            <a:noFill/>
            <a:miter lim="800000"/>
            <a:headEnd/>
            <a:tailEnd/>
          </a:ln>
        </p:spPr>
        <p:txBody>
          <a:bodyPr>
            <a:spAutoFit/>
          </a:bodyPr>
          <a:lstStyle/>
          <a:p>
            <a:pPr>
              <a:defRPr/>
            </a:pPr>
            <a:r>
              <a:rPr lang="sv-SE" sz="2000" dirty="0">
                <a:latin typeface="+mj-lt"/>
              </a:rPr>
              <a:t>Artikel 3</a:t>
            </a:r>
          </a:p>
          <a:p>
            <a:pPr>
              <a:defRPr/>
            </a:pPr>
            <a:r>
              <a:rPr lang="sv-SE" sz="2000" dirty="0">
                <a:latin typeface="+mj-lt"/>
              </a:rPr>
              <a:t>Barnets bästa i främsta rummet</a:t>
            </a:r>
          </a:p>
        </p:txBody>
      </p:sp>
      <p:sp>
        <p:nvSpPr>
          <p:cNvPr id="32777" name="textruta 9"/>
          <p:cNvSpPr txBox="1">
            <a:spLocks noChangeArrowheads="1"/>
          </p:cNvSpPr>
          <p:nvPr/>
        </p:nvSpPr>
        <p:spPr bwMode="auto">
          <a:xfrm>
            <a:off x="785813" y="4357688"/>
            <a:ext cx="2000250" cy="1016000"/>
          </a:xfrm>
          <a:prstGeom prst="rect">
            <a:avLst/>
          </a:prstGeom>
          <a:noFill/>
          <a:ln w="9525">
            <a:noFill/>
            <a:miter lim="800000"/>
            <a:headEnd/>
            <a:tailEnd/>
          </a:ln>
        </p:spPr>
        <p:txBody>
          <a:bodyPr>
            <a:spAutoFit/>
          </a:bodyPr>
          <a:lstStyle/>
          <a:p>
            <a:pPr>
              <a:defRPr/>
            </a:pPr>
            <a:r>
              <a:rPr lang="sv-SE" sz="2000">
                <a:latin typeface="+mj-lt"/>
              </a:rPr>
              <a:t>Artikel 6</a:t>
            </a:r>
          </a:p>
          <a:p>
            <a:pPr>
              <a:defRPr/>
            </a:pPr>
            <a:r>
              <a:rPr lang="sv-SE" sz="2000">
                <a:latin typeface="+mj-lt"/>
              </a:rPr>
              <a:t>Rätt till liv och utveckling</a:t>
            </a:r>
          </a:p>
        </p:txBody>
      </p:sp>
      <p:sp>
        <p:nvSpPr>
          <p:cNvPr id="32778" name="textruta 10"/>
          <p:cNvSpPr txBox="1">
            <a:spLocks noChangeArrowheads="1"/>
          </p:cNvSpPr>
          <p:nvPr/>
        </p:nvSpPr>
        <p:spPr bwMode="auto">
          <a:xfrm>
            <a:off x="4500563" y="4357688"/>
            <a:ext cx="2428875" cy="708025"/>
          </a:xfrm>
          <a:prstGeom prst="rect">
            <a:avLst/>
          </a:prstGeom>
          <a:noFill/>
          <a:ln w="9525">
            <a:noFill/>
            <a:miter lim="800000"/>
            <a:headEnd/>
            <a:tailEnd/>
          </a:ln>
        </p:spPr>
        <p:txBody>
          <a:bodyPr>
            <a:spAutoFit/>
          </a:bodyPr>
          <a:lstStyle/>
          <a:p>
            <a:pPr>
              <a:defRPr/>
            </a:pPr>
            <a:r>
              <a:rPr lang="sv-SE" sz="2000">
                <a:latin typeface="+mj-lt"/>
              </a:rPr>
              <a:t>Artikel 12</a:t>
            </a:r>
          </a:p>
          <a:p>
            <a:pPr>
              <a:defRPr/>
            </a:pPr>
            <a:r>
              <a:rPr lang="sv-SE" sz="2000" dirty="0">
                <a:latin typeface="+mj-lt"/>
              </a:rPr>
              <a:t>Rätt till inflytande</a:t>
            </a:r>
          </a:p>
        </p:txBody>
      </p:sp>
      <p:pic>
        <p:nvPicPr>
          <p:cNvPr id="54283" name="Picture 20" descr="C:\Documents and Settings\ylvaa\Lokala inställningar\Temporary Internet Files\Content.IE5\RZ6N4MN5\MP900401037[1].jpg"/>
          <p:cNvPicPr>
            <a:picLocks noChangeAspect="1" noChangeArrowheads="1"/>
          </p:cNvPicPr>
          <p:nvPr/>
        </p:nvPicPr>
        <p:blipFill>
          <a:blip r:embed="rId3" cstate="print"/>
          <a:srcRect/>
          <a:stretch>
            <a:fillRect/>
          </a:stretch>
        </p:blipFill>
        <p:spPr bwMode="auto">
          <a:xfrm>
            <a:off x="6516688" y="1916113"/>
            <a:ext cx="1612900" cy="2017712"/>
          </a:xfrm>
          <a:prstGeom prst="rect">
            <a:avLst/>
          </a:prstGeom>
          <a:noFill/>
          <a:ln w="9525">
            <a:noFill/>
            <a:miter lim="800000"/>
            <a:headEnd/>
            <a:tailEnd/>
          </a:ln>
        </p:spPr>
      </p:pic>
      <p:pic>
        <p:nvPicPr>
          <p:cNvPr id="54284" name="Picture 22" descr="C:\Documents and Settings\ylvaa\Lokala inställningar\Temporary Internet Files\Content.IE5\RZ6N4MN5\MP900401508[1].jpg"/>
          <p:cNvPicPr>
            <a:picLocks noChangeAspect="1" noChangeArrowheads="1"/>
          </p:cNvPicPr>
          <p:nvPr/>
        </p:nvPicPr>
        <p:blipFill>
          <a:blip r:embed="rId4" cstate="print"/>
          <a:srcRect/>
          <a:stretch>
            <a:fillRect/>
          </a:stretch>
        </p:blipFill>
        <p:spPr bwMode="auto">
          <a:xfrm>
            <a:off x="2987675" y="1916113"/>
            <a:ext cx="1344613" cy="2089150"/>
          </a:xfrm>
          <a:prstGeom prst="rect">
            <a:avLst/>
          </a:prstGeom>
          <a:noFill/>
          <a:ln w="9525">
            <a:noFill/>
            <a:miter lim="800000"/>
            <a:headEnd/>
            <a:tailEnd/>
          </a:ln>
        </p:spPr>
      </p:pic>
      <p:pic>
        <p:nvPicPr>
          <p:cNvPr id="54285" name="Picture 24" descr="C:\Documents and Settings\ylvaa\Lokala inställningar\Temporary Internet Files\Content.IE5\RZ6N4MN5\MP900438749[1].jpg"/>
          <p:cNvPicPr>
            <a:picLocks noChangeAspect="1" noChangeArrowheads="1"/>
          </p:cNvPicPr>
          <p:nvPr/>
        </p:nvPicPr>
        <p:blipFill>
          <a:blip r:embed="rId5" cstate="print"/>
          <a:srcRect/>
          <a:stretch>
            <a:fillRect/>
          </a:stretch>
        </p:blipFill>
        <p:spPr bwMode="auto">
          <a:xfrm>
            <a:off x="2987675" y="4221163"/>
            <a:ext cx="1368425" cy="2044700"/>
          </a:xfrm>
          <a:prstGeom prst="rect">
            <a:avLst/>
          </a:prstGeom>
          <a:noFill/>
          <a:ln w="9525">
            <a:noFill/>
            <a:miter lim="800000"/>
            <a:headEnd/>
            <a:tailEnd/>
          </a:ln>
        </p:spPr>
      </p:pic>
      <p:pic>
        <p:nvPicPr>
          <p:cNvPr id="54286" name="Picture 34" descr="C:\Documents and Settings\ylvaa\Lokala inställningar\Temporary Internet Files\Content.IE5\H024OWH8\MP900177896[1].jpg"/>
          <p:cNvPicPr>
            <a:picLocks noChangeAspect="1" noChangeArrowheads="1"/>
          </p:cNvPicPr>
          <p:nvPr/>
        </p:nvPicPr>
        <p:blipFill>
          <a:blip r:embed="rId6" cstate="print"/>
          <a:srcRect/>
          <a:stretch>
            <a:fillRect/>
          </a:stretch>
        </p:blipFill>
        <p:spPr bwMode="auto">
          <a:xfrm>
            <a:off x="6588125" y="4221163"/>
            <a:ext cx="1584325" cy="2027237"/>
          </a:xfrm>
          <a:prstGeom prst="rect">
            <a:avLst/>
          </a:prstGeom>
          <a:noFill/>
          <a:ln w="9525">
            <a:noFill/>
            <a:miter lim="800000"/>
            <a:headEnd/>
            <a:tailEnd/>
          </a:ln>
        </p:spPr>
      </p:pic>
    </p:spTree>
    <p:extLst>
      <p:ext uri="{BB962C8B-B14F-4D97-AF65-F5344CB8AC3E}">
        <p14:creationId xmlns:p14="http://schemas.microsoft.com/office/powerpoint/2010/main" val="107892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Barnkonventionens status i Sverige</a:t>
            </a:r>
            <a:endParaRPr lang="sv-SE" dirty="0"/>
          </a:p>
        </p:txBody>
      </p:sp>
      <p:sp>
        <p:nvSpPr>
          <p:cNvPr id="3" name="Platshållare för innehåll 2"/>
          <p:cNvSpPr>
            <a:spLocks noGrp="1"/>
          </p:cNvSpPr>
          <p:nvPr>
            <p:ph idx="1"/>
          </p:nvPr>
        </p:nvSpPr>
        <p:spPr>
          <a:xfrm>
            <a:off x="685800" y="2564904"/>
            <a:ext cx="7772400" cy="3276600"/>
          </a:xfrm>
        </p:spPr>
        <p:txBody>
          <a:bodyPr/>
          <a:lstStyle/>
          <a:p>
            <a:r>
              <a:rPr lang="sv-SE" dirty="0" smtClean="0"/>
              <a:t>Flera statliga </a:t>
            </a:r>
            <a:r>
              <a:rPr lang="sv-SE" dirty="0"/>
              <a:t>satsningar för att stärka </a:t>
            </a:r>
            <a:r>
              <a:rPr lang="sv-SE" dirty="0" err="1"/>
              <a:t>BK’s</a:t>
            </a:r>
            <a:r>
              <a:rPr lang="sv-SE" dirty="0"/>
              <a:t> </a:t>
            </a:r>
            <a:r>
              <a:rPr lang="sv-SE" dirty="0" smtClean="0"/>
              <a:t>genomförande har skett de senaste åren</a:t>
            </a:r>
          </a:p>
          <a:p>
            <a:endParaRPr lang="sv-SE" dirty="0"/>
          </a:p>
          <a:p>
            <a:r>
              <a:rPr lang="sv-SE" altLang="sv-SE" dirty="0" smtClean="0"/>
              <a:t>Flera rekommendationer </a:t>
            </a:r>
            <a:r>
              <a:rPr lang="sv-SE" altLang="sv-SE" dirty="0"/>
              <a:t>från FN:s </a:t>
            </a:r>
            <a:r>
              <a:rPr lang="sv-SE" altLang="sv-SE" dirty="0" smtClean="0"/>
              <a:t>barnrättskommitté gällande de allmänna åtgärderna och grundprinciperna</a:t>
            </a:r>
            <a:r>
              <a:rPr lang="sv-SE" altLang="sv-SE" dirty="0"/>
              <a:t/>
            </a:r>
            <a:br>
              <a:rPr lang="sv-SE" altLang="sv-SE" dirty="0"/>
            </a:br>
            <a:endParaRPr lang="sv-SE" dirty="0" smtClean="0"/>
          </a:p>
          <a:p>
            <a:endParaRPr lang="sv-SE" dirty="0"/>
          </a:p>
        </p:txBody>
      </p:sp>
    </p:spTree>
    <p:extLst>
      <p:ext uri="{BB962C8B-B14F-4D97-AF65-F5344CB8AC3E}">
        <p14:creationId xmlns:p14="http://schemas.microsoft.com/office/powerpoint/2010/main" val="112562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b="1" dirty="0" smtClean="0">
                <a:solidFill>
                  <a:srgbClr val="869AA9"/>
                </a:solidFill>
                <a:latin typeface="Gill Sans MT" pitchFamily="34" charset="0"/>
              </a:rPr>
              <a:t>Barn vill ha mer inflytande </a:t>
            </a:r>
            <a:endParaRPr lang="sv-SE" b="1" dirty="0">
              <a:solidFill>
                <a:srgbClr val="869AA9"/>
              </a:solidFill>
              <a:latin typeface="Gill Sans MT" pitchFamily="34" charset="0"/>
            </a:endParaRPr>
          </a:p>
        </p:txBody>
      </p:sp>
      <p:pic>
        <p:nvPicPr>
          <p:cNvPr id="112642" name="Picture 2" descr="\\rbsv19\home\maryd\Mina Dokument\My Pictures\Ung röst PP bilder\Vill ha mer inflytande.jpg"/>
          <p:cNvPicPr>
            <a:picLocks noGrp="1" noChangeAspect="1" noChangeArrowheads="1"/>
          </p:cNvPicPr>
          <p:nvPr>
            <p:ph idx="1"/>
          </p:nvPr>
        </p:nvPicPr>
        <p:blipFill>
          <a:blip r:embed="rId3"/>
          <a:srcRect/>
          <a:stretch>
            <a:fillRect/>
          </a:stretch>
        </p:blipFill>
        <p:spPr bwMode="auto">
          <a:xfrm>
            <a:off x="1403648" y="1916832"/>
            <a:ext cx="5726181" cy="4525963"/>
          </a:xfrm>
          <a:prstGeom prst="rect">
            <a:avLst/>
          </a:prstGeom>
          <a:noFill/>
        </p:spPr>
      </p:pic>
    </p:spTree>
    <p:extLst>
      <p:ext uri="{BB962C8B-B14F-4D97-AF65-F5344CB8AC3E}">
        <p14:creationId xmlns:p14="http://schemas.microsoft.com/office/powerpoint/2010/main" val="44731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0040" y="1143000"/>
            <a:ext cx="8460432" cy="1143000"/>
          </a:xfrm>
        </p:spPr>
        <p:txBody>
          <a:bodyPr/>
          <a:lstStyle/>
          <a:p>
            <a:r>
              <a:rPr lang="sv-SE" b="1" dirty="0" smtClean="0">
                <a:solidFill>
                  <a:schemeClr val="tx2"/>
                </a:solidFill>
                <a:effectLst/>
              </a:rPr>
              <a:t>Framgångsfaktorer </a:t>
            </a:r>
            <a:r>
              <a:rPr lang="sv-SE" sz="3400" b="1" dirty="0" smtClean="0">
                <a:solidFill>
                  <a:schemeClr val="tx2"/>
                </a:solidFill>
                <a:effectLst/>
              </a:rPr>
              <a:t/>
            </a:r>
            <a:br>
              <a:rPr lang="sv-SE" sz="3400" b="1" dirty="0" smtClean="0">
                <a:solidFill>
                  <a:schemeClr val="tx2"/>
                </a:solidFill>
                <a:effectLst/>
              </a:rPr>
            </a:br>
            <a:r>
              <a:rPr lang="sv-SE" sz="3000" b="1" dirty="0" smtClean="0">
                <a:solidFill>
                  <a:schemeClr val="tx2"/>
                </a:solidFill>
                <a:effectLst/>
              </a:rPr>
              <a:t>- för att göra verklighet av Barnkonventionen</a:t>
            </a:r>
            <a:endParaRPr lang="sv-SE" sz="3000" dirty="0"/>
          </a:p>
        </p:txBody>
      </p:sp>
      <p:sp>
        <p:nvSpPr>
          <p:cNvPr id="4" name="Rundad rektangulär 3"/>
          <p:cNvSpPr/>
          <p:nvPr/>
        </p:nvSpPr>
        <p:spPr bwMode="auto">
          <a:xfrm>
            <a:off x="683568" y="2780928"/>
            <a:ext cx="7632848" cy="2448272"/>
          </a:xfrm>
          <a:prstGeom prst="wedgeRoundRectCallout">
            <a:avLst>
              <a:gd name="adj1" fmla="val -44078"/>
              <a:gd name="adj2" fmla="val 72874"/>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 Jag kan förstå att man blir sen. </a:t>
            </a:r>
            <a:endParaRPr lang="sv-SE" b="1" dirty="0" smtClean="0">
              <a:solidFill>
                <a:schemeClr val="bg1"/>
              </a:solidFill>
              <a:latin typeface="+mj-lt"/>
            </a:endParaRPr>
          </a:p>
          <a:p>
            <a:r>
              <a:rPr lang="sv-SE" b="1" dirty="0" smtClean="0">
                <a:solidFill>
                  <a:schemeClr val="bg1"/>
                </a:solidFill>
                <a:latin typeface="+mj-lt"/>
              </a:rPr>
              <a:t>Det </a:t>
            </a:r>
            <a:r>
              <a:rPr lang="sv-SE" b="1" dirty="0">
                <a:solidFill>
                  <a:schemeClr val="bg1"/>
                </a:solidFill>
                <a:latin typeface="+mj-lt"/>
              </a:rPr>
              <a:t>förlåter man</a:t>
            </a:r>
            <a:r>
              <a:rPr lang="sv-SE" b="1" dirty="0" smtClean="0">
                <a:solidFill>
                  <a:schemeClr val="bg1"/>
                </a:solidFill>
                <a:latin typeface="+mj-lt"/>
              </a:rPr>
              <a:t>. Det blir jag </a:t>
            </a:r>
            <a:r>
              <a:rPr lang="sv-SE" b="1" dirty="0">
                <a:solidFill>
                  <a:schemeClr val="bg1"/>
                </a:solidFill>
                <a:latin typeface="+mj-lt"/>
              </a:rPr>
              <a:t>också ibland. </a:t>
            </a:r>
            <a:endParaRPr lang="sv-SE" b="1" dirty="0" smtClean="0">
              <a:solidFill>
                <a:schemeClr val="bg1"/>
              </a:solidFill>
              <a:latin typeface="+mj-lt"/>
            </a:endParaRPr>
          </a:p>
          <a:p>
            <a:r>
              <a:rPr lang="sv-SE" b="1" dirty="0" smtClean="0">
                <a:solidFill>
                  <a:schemeClr val="bg1"/>
                </a:solidFill>
                <a:latin typeface="+mj-lt"/>
              </a:rPr>
              <a:t>Men </a:t>
            </a:r>
            <a:r>
              <a:rPr lang="sv-SE" b="1" dirty="0">
                <a:solidFill>
                  <a:schemeClr val="bg1"/>
                </a:solidFill>
                <a:latin typeface="+mj-lt"/>
              </a:rPr>
              <a:t>inte hur sen som helst. </a:t>
            </a:r>
            <a:endParaRPr lang="sv-SE" b="1" dirty="0" smtClean="0">
              <a:solidFill>
                <a:schemeClr val="bg1"/>
              </a:solidFill>
              <a:latin typeface="+mj-lt"/>
            </a:endParaRPr>
          </a:p>
          <a:p>
            <a:r>
              <a:rPr lang="sv-SE" b="1" dirty="0" smtClean="0">
                <a:solidFill>
                  <a:schemeClr val="bg1"/>
                </a:solidFill>
                <a:latin typeface="+mj-lt"/>
              </a:rPr>
              <a:t>Om </a:t>
            </a:r>
            <a:r>
              <a:rPr lang="sv-SE" b="1" dirty="0">
                <a:solidFill>
                  <a:schemeClr val="bg1"/>
                </a:solidFill>
                <a:latin typeface="+mj-lt"/>
              </a:rPr>
              <a:t>man säger att man ska bli klar på tre </a:t>
            </a:r>
            <a:r>
              <a:rPr lang="sv-SE" b="1" dirty="0" smtClean="0">
                <a:solidFill>
                  <a:schemeClr val="bg1"/>
                </a:solidFill>
                <a:latin typeface="+mj-lt"/>
              </a:rPr>
              <a:t>månader</a:t>
            </a:r>
          </a:p>
          <a:p>
            <a:r>
              <a:rPr lang="sv-SE" b="1" dirty="0" smtClean="0">
                <a:solidFill>
                  <a:schemeClr val="bg1"/>
                </a:solidFill>
                <a:latin typeface="+mj-lt"/>
              </a:rPr>
              <a:t> </a:t>
            </a:r>
            <a:r>
              <a:rPr lang="sv-SE" b="1" dirty="0">
                <a:solidFill>
                  <a:schemeClr val="bg1"/>
                </a:solidFill>
                <a:latin typeface="+mj-lt"/>
              </a:rPr>
              <a:t>kan jag inte förlåta att det tar mer än ett år” </a:t>
            </a:r>
          </a:p>
        </p:txBody>
      </p:sp>
    </p:spTree>
    <p:extLst>
      <p:ext uri="{BB962C8B-B14F-4D97-AF65-F5344CB8AC3E}">
        <p14:creationId xmlns:p14="http://schemas.microsoft.com/office/powerpoint/2010/main" val="3706186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395536" y="908720"/>
            <a:ext cx="8352928" cy="1143000"/>
          </a:xfrm>
        </p:spPr>
        <p:txBody>
          <a:bodyPr/>
          <a:lstStyle/>
          <a:p>
            <a:r>
              <a:rPr lang="sv-SE" dirty="0" smtClean="0"/>
              <a:t>Framgångsfaktorer – delar av en helhet</a:t>
            </a:r>
            <a:endParaRPr lang="sv-SE" sz="2400" dirty="0"/>
          </a:p>
        </p:txBody>
      </p:sp>
      <p:sp>
        <p:nvSpPr>
          <p:cNvPr id="6" name="textruta 5"/>
          <p:cNvSpPr txBox="1"/>
          <p:nvPr/>
        </p:nvSpPr>
        <p:spPr>
          <a:xfrm>
            <a:off x="4451526" y="3846954"/>
            <a:ext cx="1249060" cy="553998"/>
          </a:xfrm>
          <a:prstGeom prst="rect">
            <a:avLst/>
          </a:prstGeom>
          <a:noFill/>
        </p:spPr>
        <p:txBody>
          <a:bodyPr wrap="none" rtlCol="0">
            <a:spAutoFit/>
          </a:bodyPr>
          <a:lstStyle/>
          <a:p>
            <a:r>
              <a:rPr lang="sv-SE" sz="1000" dirty="0" smtClean="0">
                <a:solidFill>
                  <a:schemeClr val="bg1"/>
                </a:solidFill>
                <a:latin typeface="+mn-lt"/>
              </a:rPr>
              <a:t>SAMARBETA MED </a:t>
            </a:r>
          </a:p>
          <a:p>
            <a:r>
              <a:rPr lang="sv-SE" sz="1000" dirty="0" smtClean="0">
                <a:solidFill>
                  <a:schemeClr val="bg1"/>
                </a:solidFill>
                <a:latin typeface="+mn-lt"/>
              </a:rPr>
              <a:t>BARN OCH UNGA</a:t>
            </a:r>
          </a:p>
          <a:p>
            <a:endParaRPr lang="sv-SE" sz="1000" dirty="0">
              <a:solidFill>
                <a:schemeClr val="bg1"/>
              </a:solidFill>
              <a:latin typeface="+mn-lt"/>
            </a:endParaRPr>
          </a:p>
        </p:txBody>
      </p:sp>
      <p:pic>
        <p:nvPicPr>
          <p:cNvPr id="17"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0378" y="1807426"/>
            <a:ext cx="4923243" cy="4633053"/>
          </a:xfrm>
        </p:spPr>
      </p:pic>
    </p:spTree>
    <p:extLst>
      <p:ext uri="{BB962C8B-B14F-4D97-AF65-F5344CB8AC3E}">
        <p14:creationId xmlns:p14="http://schemas.microsoft.com/office/powerpoint/2010/main" val="221939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764704"/>
            <a:ext cx="7772400" cy="1143000"/>
          </a:xfrm>
        </p:spPr>
        <p:txBody>
          <a:bodyPr/>
          <a:lstStyle/>
          <a:p>
            <a:r>
              <a:rPr lang="sv-SE" dirty="0"/>
              <a:t>Gör en långsiktig plan</a:t>
            </a:r>
          </a:p>
        </p:txBody>
      </p:sp>
      <p:sp>
        <p:nvSpPr>
          <p:cNvPr id="3" name="Platshållare för innehåll 2"/>
          <p:cNvSpPr>
            <a:spLocks noGrp="1"/>
          </p:cNvSpPr>
          <p:nvPr>
            <p:ph idx="1"/>
          </p:nvPr>
        </p:nvSpPr>
        <p:spPr>
          <a:xfrm>
            <a:off x="685800" y="2810557"/>
            <a:ext cx="7772400" cy="3672408"/>
          </a:xfrm>
        </p:spPr>
        <p:txBody>
          <a:bodyPr/>
          <a:lstStyle/>
          <a:p>
            <a:pPr marL="0" indent="0">
              <a:buNone/>
            </a:pPr>
            <a:endParaRPr lang="sv-SE" sz="2800" dirty="0">
              <a:latin typeface="Arial" charset="0"/>
            </a:endParaRPr>
          </a:p>
          <a:p>
            <a:endParaRPr lang="sv-SE" dirty="0"/>
          </a:p>
          <a:p>
            <a:pPr marL="0" indent="0">
              <a:buNone/>
            </a:pPr>
            <a:endParaRPr lang="sv-SE" dirty="0"/>
          </a:p>
        </p:txBody>
      </p:sp>
      <p:sp>
        <p:nvSpPr>
          <p:cNvPr id="5" name="Rundad rektangulär 4"/>
          <p:cNvSpPr/>
          <p:nvPr/>
        </p:nvSpPr>
        <p:spPr bwMode="auto">
          <a:xfrm>
            <a:off x="685801" y="2060848"/>
            <a:ext cx="7486600" cy="2079191"/>
          </a:xfrm>
          <a:prstGeom prst="wedgeRoundRectCallout">
            <a:avLst>
              <a:gd name="adj1" fmla="val -40632"/>
              <a:gd name="adj2" fmla="val 95835"/>
              <a:gd name="adj3" fmla="val 16667"/>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lang="sv-SE" b="1" dirty="0">
                <a:solidFill>
                  <a:schemeClr val="bg1"/>
                </a:solidFill>
                <a:latin typeface="+mj-lt"/>
              </a:rPr>
              <a:t>”Gör så att det ni säger ska hända händer! </a:t>
            </a:r>
          </a:p>
          <a:p>
            <a:r>
              <a:rPr lang="sv-SE" b="1" dirty="0">
                <a:solidFill>
                  <a:schemeClr val="bg1"/>
                </a:solidFill>
                <a:latin typeface="+mj-lt"/>
              </a:rPr>
              <a:t>Säg inte att ni ska göra en sak som sen aldrig görs</a:t>
            </a:r>
            <a:r>
              <a:rPr lang="sv-SE" b="1" dirty="0" smtClean="0">
                <a:solidFill>
                  <a:schemeClr val="bg1"/>
                </a:solidFill>
                <a:latin typeface="+mj-lt"/>
              </a:rPr>
              <a:t>!”</a:t>
            </a:r>
          </a:p>
          <a:p>
            <a:r>
              <a:rPr lang="sv-SE" i="1" dirty="0">
                <a:solidFill>
                  <a:schemeClr val="bg1"/>
                </a:solidFill>
                <a:latin typeface="+mj-lt"/>
              </a:rPr>
              <a:t>e</a:t>
            </a:r>
            <a:r>
              <a:rPr lang="sv-SE" i="1" dirty="0" smtClean="0">
                <a:solidFill>
                  <a:schemeClr val="bg1"/>
                </a:solidFill>
                <a:latin typeface="+mj-lt"/>
              </a:rPr>
              <a:t>lev årskurs 8</a:t>
            </a:r>
            <a:endParaRPr lang="sv-SE" i="1" dirty="0">
              <a:solidFill>
                <a:schemeClr val="bg1"/>
              </a:solidFill>
              <a:latin typeface="+mj-lt"/>
            </a:endParaRPr>
          </a:p>
        </p:txBody>
      </p:sp>
      <p:grpSp>
        <p:nvGrpSpPr>
          <p:cNvPr id="6" name="Grupp 5"/>
          <p:cNvGrpSpPr/>
          <p:nvPr/>
        </p:nvGrpSpPr>
        <p:grpSpPr>
          <a:xfrm>
            <a:off x="0" y="5206003"/>
            <a:ext cx="2771799" cy="1276962"/>
            <a:chOff x="1" y="5589240"/>
            <a:chExt cx="3012567" cy="1268760"/>
          </a:xfrm>
        </p:grpSpPr>
        <p:pic>
          <p:nvPicPr>
            <p:cNvPr id="7" name="Bildobjekt 6"/>
            <p:cNvPicPr>
              <a:picLocks noChangeAspect="1"/>
            </p:cNvPicPr>
            <p:nvPr/>
          </p:nvPicPr>
          <p:blipFill>
            <a:blip r:embed="rId3"/>
            <a:stretch>
              <a:fillRect/>
            </a:stretch>
          </p:blipFill>
          <p:spPr>
            <a:xfrm>
              <a:off x="1" y="5589240"/>
              <a:ext cx="1339421" cy="1268760"/>
            </a:xfrm>
            <a:prstGeom prst="rect">
              <a:avLst/>
            </a:prstGeom>
          </p:spPr>
        </p:pic>
        <p:pic>
          <p:nvPicPr>
            <p:cNvPr id="8" name="Bildobjekt 7"/>
            <p:cNvPicPr>
              <a:picLocks noChangeAspect="1"/>
            </p:cNvPicPr>
            <p:nvPr/>
          </p:nvPicPr>
          <p:blipFill>
            <a:blip r:embed="rId4"/>
            <a:stretch>
              <a:fillRect/>
            </a:stretch>
          </p:blipFill>
          <p:spPr>
            <a:xfrm>
              <a:off x="1115616" y="5967663"/>
              <a:ext cx="1896952" cy="890337"/>
            </a:xfrm>
            <a:prstGeom prst="rect">
              <a:avLst/>
            </a:prstGeom>
          </p:spPr>
        </p:pic>
      </p:grpSp>
    </p:spTree>
    <p:extLst>
      <p:ext uri="{BB962C8B-B14F-4D97-AF65-F5344CB8AC3E}">
        <p14:creationId xmlns:p14="http://schemas.microsoft.com/office/powerpoint/2010/main" val="259184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owerpoint">
  <a:themeElements>
    <a:clrScheme name="Standardformgivning 1">
      <a:dk1>
        <a:srgbClr val="000000"/>
      </a:dk1>
      <a:lt1>
        <a:srgbClr val="FFFFFF"/>
      </a:lt1>
      <a:dk2>
        <a:srgbClr val="000000"/>
      </a:dk2>
      <a:lt2>
        <a:srgbClr val="808080"/>
      </a:lt2>
      <a:accent1>
        <a:srgbClr val="FF0000"/>
      </a:accent1>
      <a:accent2>
        <a:srgbClr val="FFFF80"/>
      </a:accent2>
      <a:accent3>
        <a:srgbClr val="FFFFFF"/>
      </a:accent3>
      <a:accent4>
        <a:srgbClr val="000000"/>
      </a:accent4>
      <a:accent5>
        <a:srgbClr val="FFAAAA"/>
      </a:accent5>
      <a:accent6>
        <a:srgbClr val="E7E773"/>
      </a:accent6>
      <a:hlink>
        <a:srgbClr val="D1F0B2"/>
      </a:hlink>
      <a:folHlink>
        <a:srgbClr val="B2C2D1"/>
      </a:folHlink>
    </a:clrScheme>
    <a:fontScheme name="Standardformgivning">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formgivning 1">
        <a:dk1>
          <a:srgbClr val="000000"/>
        </a:dk1>
        <a:lt1>
          <a:srgbClr val="FFFFFF"/>
        </a:lt1>
        <a:dk2>
          <a:srgbClr val="000000"/>
        </a:dk2>
        <a:lt2>
          <a:srgbClr val="808080"/>
        </a:lt2>
        <a:accent1>
          <a:srgbClr val="FF0000"/>
        </a:accent1>
        <a:accent2>
          <a:srgbClr val="FFFF80"/>
        </a:accent2>
        <a:accent3>
          <a:srgbClr val="FFFFFF"/>
        </a:accent3>
        <a:accent4>
          <a:srgbClr val="000000"/>
        </a:accent4>
        <a:accent5>
          <a:srgbClr val="FFAAAA"/>
        </a:accent5>
        <a:accent6>
          <a:srgbClr val="E7E773"/>
        </a:accent6>
        <a:hlink>
          <a:srgbClr val="D1F0B2"/>
        </a:hlink>
        <a:folHlink>
          <a:srgbClr val="B2C2D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E.potx" id="{49ACE8F5-D799-4C1B-B4A6-10CFA01CD3BA}" vid="{AB5F81CB-C653-402C-80B1-0BAA9EAE6C2D}"/>
    </a:ext>
  </a:extLst>
</a:theme>
</file>

<file path=ppt/theme/theme2.xml><?xml version="1.0" encoding="utf-8"?>
<a:theme xmlns:a="http://schemas.openxmlformats.org/drawingml/2006/main" name="Powerpoint_SE">
  <a:themeElements>
    <a:clrScheme name="Standardformgivning 1">
      <a:dk1>
        <a:srgbClr val="000000"/>
      </a:dk1>
      <a:lt1>
        <a:srgbClr val="FFFFFF"/>
      </a:lt1>
      <a:dk2>
        <a:srgbClr val="000000"/>
      </a:dk2>
      <a:lt2>
        <a:srgbClr val="808080"/>
      </a:lt2>
      <a:accent1>
        <a:srgbClr val="FF0000"/>
      </a:accent1>
      <a:accent2>
        <a:srgbClr val="FFFF80"/>
      </a:accent2>
      <a:accent3>
        <a:srgbClr val="FFFFFF"/>
      </a:accent3>
      <a:accent4>
        <a:srgbClr val="000000"/>
      </a:accent4>
      <a:accent5>
        <a:srgbClr val="FFAAAA"/>
      </a:accent5>
      <a:accent6>
        <a:srgbClr val="E7E773"/>
      </a:accent6>
      <a:hlink>
        <a:srgbClr val="D1F0B2"/>
      </a:hlink>
      <a:folHlink>
        <a:srgbClr val="B2C2D1"/>
      </a:folHlink>
    </a:clrScheme>
    <a:fontScheme name="Standardformgivning">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formgivning 1">
        <a:dk1>
          <a:srgbClr val="000000"/>
        </a:dk1>
        <a:lt1>
          <a:srgbClr val="FFFFFF"/>
        </a:lt1>
        <a:dk2>
          <a:srgbClr val="000000"/>
        </a:dk2>
        <a:lt2>
          <a:srgbClr val="808080"/>
        </a:lt2>
        <a:accent1>
          <a:srgbClr val="FF0000"/>
        </a:accent1>
        <a:accent2>
          <a:srgbClr val="FFFF80"/>
        </a:accent2>
        <a:accent3>
          <a:srgbClr val="FFFFFF"/>
        </a:accent3>
        <a:accent4>
          <a:srgbClr val="000000"/>
        </a:accent4>
        <a:accent5>
          <a:srgbClr val="FFAAAA"/>
        </a:accent5>
        <a:accent6>
          <a:srgbClr val="E7E773"/>
        </a:accent6>
        <a:hlink>
          <a:srgbClr val="D1F0B2"/>
        </a:hlink>
        <a:folHlink>
          <a:srgbClr val="B2C2D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CS Taxonomy Content Type" ma:contentTypeID="0x010100210CD9EF6CB74114B6655293B1070424004664455F3DE76446BE088E55A9EA87EC" ma:contentTypeVersion="22" ma:contentTypeDescription="" ma:contentTypeScope="" ma:versionID="ccf1f0a29e53a91faa33eb9dd7612a1d">
  <xsd:schema xmlns:xsd="http://www.w3.org/2001/XMLSchema" xmlns:xs="http://www.w3.org/2001/XMLSchema" xmlns:p="http://schemas.microsoft.com/office/2006/metadata/properties" xmlns:ns1="http://schemas.microsoft.com/sharepoint/v3" targetNamespace="http://schemas.microsoft.com/office/2006/metadata/properties" ma:root="true" ma:fieldsID="72e3800021a525f195eddd3c9e589558" ns1:_="">
    <xsd:import namespace="http://schemas.microsoft.com/sharepoint/v3"/>
    <xsd:element name="properties">
      <xsd:complexType>
        <xsd:sequence>
          <xsd:element name="documentManagement">
            <xsd:complexType>
              <xsd:all>
                <xsd:element ref="ns1:Theme" minOccurs="0"/>
                <xsd:element ref="ns1:Context" minOccurs="0"/>
                <xsd:element ref="ns1:Resource" minOccurs="0"/>
                <xsd:element ref="ns1:Method" minOccurs="0"/>
                <xsd:element ref="ns1:Actor" minOccurs="0"/>
                <xsd:element ref="ns1:SaveChildrenSweden" minOccurs="0"/>
                <xsd:element ref="ns1:Alliance" minOccurs="0"/>
                <xsd:element ref="ns1:Region" minOccurs="0"/>
                <xsd:element ref="ns1:Country" minOccurs="0"/>
                <xsd:element ref="ns1: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heme" ma:index="8" nillable="true" ma:displayName="Theme" ma:internalName="Theme" ma:readOnly="false">
      <xsd:simpleType>
        <xsd:restriction base="dms:Choice">
          <xsd:enumeration value="Child Rights Governance"/>
          <xsd:enumeration value="Protection"/>
          <xsd:enumeration value="Education"/>
          <xsd:enumeration value="HIV/Aids"/>
          <xsd:enumeration value="Non Discrimination"/>
          <xsd:enumeration value="Health"/>
          <xsd:enumeration value="Nutrition"/>
          <xsd:enumeration value="Participation"/>
          <xsd:enumeration value="Poverty"/>
          <xsd:enumeration value="Refugees"/>
        </xsd:restriction>
      </xsd:simpleType>
    </xsd:element>
    <xsd:element name="Context" ma:index="9" nillable="true" ma:displayName="Context" ma:internalName="Context" ma:readOnly="false">
      <xsd:simpleType>
        <xsd:restriction base="dms:Choice">
          <xsd:enumeration value="Conflict"/>
          <xsd:enumeration value="Development"/>
          <xsd:enumeration value="Emergency"/>
          <xsd:enumeration value="Fragile State"/>
          <xsd:enumeration value="Migration"/>
          <xsd:enumeration value="Natural Disaster"/>
        </xsd:restriction>
      </xsd:simpleType>
    </xsd:element>
    <xsd:element name="Resource" ma:index="10" nillable="true" ma:displayName="Resource" ma:internalName="Resource" ma:readOnly="false">
      <xsd:simpleType>
        <xsd:restriction base="dms:Choice">
          <xsd:enumeration value="Governance"/>
          <xsd:enumeration value="Programme Management"/>
          <xsd:enumeration value="Communication"/>
          <xsd:enumeration value="Human Resources"/>
          <xsd:enumeration value="Finance and Grant Management"/>
          <xsd:enumeration value="Fund Raising"/>
          <xsd:enumeration value="IT"/>
          <xsd:enumeration value="Security"/>
          <xsd:enumeration value="Procurement"/>
        </xsd:restriction>
      </xsd:simpleType>
    </xsd:element>
    <xsd:element name="Method" ma:index="11" nillable="true" ma:displayName="Method" ma:internalName="Method" ma:readOnly="false">
      <xsd:simpleType>
        <xsd:restriction base="dms:Choice">
          <xsd:enumeration value="Capacity Building"/>
          <xsd:enumeration value="Direct Support"/>
          <xsd:enumeration value="Prevention"/>
          <xsd:enumeration value="Advocacy"/>
          <xsd:enumeration value="Research Analysis"/>
          <xsd:enumeration value="Communication"/>
          <xsd:enumeration value="Marketing"/>
        </xsd:restriction>
      </xsd:simpleType>
    </xsd:element>
    <xsd:element name="Actor" ma:index="12" nillable="true" ma:displayName="Actor" ma:internalName="Actor" ma:readOnly="false">
      <xsd:simpleType>
        <xsd:restriction base="dms:Choice">
          <xsd:enumeration value="Government"/>
          <xsd:enumeration value="Military"/>
          <xsd:enumeration value="Intergovernmental"/>
          <xsd:enumeration value="Multilateral"/>
          <xsd:enumeration value="Private Donor"/>
          <xsd:enumeration value="Coporate Donor"/>
          <xsd:enumeration value="Civil Society"/>
          <xsd:enumeration value="Private Sector"/>
          <xsd:enumeration value="Unionen"/>
          <xsd:enumeration value="SACO"/>
        </xsd:restriction>
      </xsd:simpleType>
    </xsd:element>
    <xsd:element name="SaveChildrenSweden" ma:index="13" nillable="true" ma:displayName="SaveChildrenSweden" ma:internalName="SaveChildrenSweden" ma:readOnly="false">
      <xsd:simpleType>
        <xsd:restriction base="dms:Choice">
          <xsd:enumeration value="Members Movement"/>
          <xsd:enumeration value="Board"/>
          <xsd:enumeration value="Members Conference"/>
          <xsd:enumeration value="General Assembly"/>
          <xsd:enumeration value="RBUF"/>
        </xsd:restriction>
      </xsd:simpleType>
    </xsd:element>
    <xsd:element name="Alliance" ma:index="14" nillable="true" ma:displayName="Alliance" ma:internalName="Alliance" ma:readOnly="false">
      <xsd:simpleType>
        <xsd:restriction base="dms:Choice">
          <xsd:enumeration value="Board"/>
          <xsd:enumeration value="Secretariat"/>
          <xsd:enumeration value="International Programme Unit"/>
          <xsd:enumeration value="Unified Presence"/>
          <xsd:enumeration value="Global Initiative"/>
          <xsd:enumeration value="Global Campaign"/>
          <xsd:enumeration value="National Member"/>
        </xsd:restriction>
      </xsd:simpleType>
    </xsd:element>
    <xsd:element name="Region" ma:index="15" nillable="true" ma:displayName="Region" ma:internalName="Region" ma:readOnly="false">
      <xsd:simpleType>
        <xsd:restriction base="dms:Choice">
          <xsd:enumeration value="Sweden HO"/>
          <xsd:enumeration value="Region East"/>
          <xsd:enumeration value="Region West"/>
          <xsd:enumeration value="Region North"/>
          <xsd:enumeration value="Region South"/>
          <xsd:enumeration value="Europe"/>
          <xsd:enumeration value="Eastern and Central Africa"/>
          <xsd:enumeration value="West Africa"/>
          <xsd:enumeration value="Southern Africa"/>
          <xsd:enumeration value="Middle East and North Africa"/>
          <xsd:enumeration value="South and Central Asia"/>
          <xsd:enumeration value="South East Asia and the Pacific"/>
          <xsd:enumeration value="Latin America and the Caribbean"/>
        </xsd:restriction>
      </xsd:simpleType>
    </xsd:element>
    <xsd:element name="Country" ma:index="16" nillable="true" ma:displayName="Country" ma:internalName="Country" ma:readOnly="false">
      <xsd:simpleType>
        <xsd:restriction base="dms:Choice">
          <xsd:enumeration value="Afghanistan"/>
          <xsd:enumeration value="Albania"/>
          <xsd:enumeration value="Algeria"/>
          <xsd:enumeration value="Angola"/>
          <xsd:enumeration value="Antigua and Barbuda"/>
          <xsd:enumeration value="Argentina"/>
          <xsd:enumeration value="Armeni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 Hercegovina"/>
          <xsd:enumeration value="Botswana"/>
          <xsd:enumeration value="Brazil"/>
          <xsd:enumeration value="Brunei"/>
          <xsd:enumeration value="Bulgaria"/>
          <xsd:enumeration value="Burkina Faso"/>
          <xsd:enumeration value="Burma"/>
          <xsd:enumeration value="Burundi"/>
          <xsd:enumeration value="Cambodia"/>
          <xsd:enumeration value="Cameroun"/>
          <xsd:enumeration value="Canada"/>
          <xsd:enumeration value="Cape Verde"/>
          <xsd:enumeration value="Central African Republic"/>
          <xsd:enumeration value="Chad"/>
          <xsd:enumeration value="Chile"/>
          <xsd:enumeration value="China"/>
          <xsd:enumeration value="Colombia"/>
          <xsd:enumeration value="Congo"/>
          <xsd:enumeration value="Costa Rica"/>
          <xsd:enumeration value="Croatia"/>
          <xsd:enumeration value="Cuba"/>
          <xsd:enumeration value="Cyprus"/>
          <xsd:enumeration value="Czech Republic"/>
          <xsd:enumeration value="Denmark"/>
          <xsd:enumeration value="Djibouti"/>
          <xsd:enumeration value="Dominica"/>
          <xsd:enumeration value="Dominican Republic"/>
          <xsd:enumeration value="East Timor"/>
          <xsd:enumeration value="Ecuador"/>
          <xsd:enumeration value="Egypt"/>
          <xsd:enumeration value="El Salvador"/>
          <xsd:enumeration value="Equatortial Guinea"/>
          <xsd:enumeration value="Eritrea"/>
          <xsd:enumeration value="Estonia"/>
          <xsd:enumeration value="Ethiopia"/>
          <xsd:enumeration value="Faeroe Islands"/>
          <xsd:enumeration value="Falkland Islands"/>
          <xsd:enumeration value="Fiji"/>
          <xsd:enumeration value="Finland"/>
          <xsd:enumeration value="France"/>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temala"/>
          <xsd:enumeration value="Guinea"/>
          <xsd:enumeration value="Guinea-Bissau"/>
          <xsd:enumeration value="Guyana"/>
          <xsd:enumeration value="Guyane"/>
          <xsd:enumeration value="Haiti"/>
          <xsd:enumeration value="Honduras"/>
          <xsd:enumeration value="Hongkong"/>
          <xsd:enumeration value="Hungary"/>
          <xsd:enumeration value="Iceland"/>
          <xsd:enumeration value="India"/>
          <xsd:enumeration value="Indonesia"/>
          <xsd:enumeration value="Iran"/>
          <xsd:enumeration value="Iraq"/>
          <xsd:enumeration value="Ireland"/>
          <xsd:enumeration value="Israel"/>
          <xsd:enumeration value="Italy"/>
          <xsd:enumeration value="Ivory Coast"/>
          <xsd:enumeration value="Jamaica"/>
          <xsd:enumeration value="Japan"/>
          <xsd:enumeration value="Jordan"/>
          <xsd:enumeration value="Kazakstan"/>
          <xsd:enumeration value="Kenya"/>
          <xsd:enumeration value="Kirgizstan"/>
          <xsd:enumeration value="Kuwait"/>
          <xsd:enumeration value="Laos"/>
          <xsd:enumeration value="Latvia"/>
          <xsd:enumeration value="Lebanon"/>
          <xsd:enumeration value="Lesotho"/>
          <xsd:enumeration value="Liberia"/>
          <xsd:enumeration value="Libya"/>
          <xsd:enumeration value="Liechstenstein"/>
          <xsd:enumeration value="Lithuania"/>
          <xsd:enumeration value="Luxemberg"/>
          <xsd:enumeration value="Macedonia"/>
          <xsd:enumeration value="Madagascar"/>
          <xsd:enumeration value="Malawi"/>
          <xsd:enumeration value="Malaysia"/>
          <xsd:enumeration value="Maldive Islands"/>
          <xsd:enumeration value="Mali"/>
          <xsd:enumeration value="Malta"/>
          <xsd:enumeration value="Martinique"/>
          <xsd:enumeration value="Mauritania"/>
          <xsd:enumeration value="Mauritius"/>
          <xsd:enumeration value="Mexico"/>
          <xsd:enumeration value="Moçambique"/>
          <xsd:enumeration value="Moldavia"/>
          <xsd:enumeration value="Monaco"/>
          <xsd:enumeration value="Mongolia"/>
          <xsd:enumeration value="Montenegro"/>
          <xsd:enumeration value="Morocco"/>
          <xsd:enumeration value="Namibia"/>
          <xsd:enumeration value="Nepal"/>
          <xsd:enumeration value="Netherlands"/>
          <xsd:enumeration value="New Caledonia"/>
          <xsd:enumeration value="New Zealand"/>
          <xsd:enumeration value="Nicaragua"/>
          <xsd:enumeration value="Niger"/>
          <xsd:enumeration value="Nigeria"/>
          <xsd:enumeration value="North Korea"/>
          <xsd:enumeration value="Norway"/>
          <xsd:enumeration value="Oman"/>
          <xsd:enumeration value="Pakistan"/>
          <xsd:enumeration value="Panama"/>
          <xsd:enumeration value="Papua New Guinea"/>
          <xsd:enumeration value="Paraguay"/>
          <xsd:enumeration value="Peru"/>
          <xsd:enumeration value="Philippines"/>
          <xsd:enumeration value="Poland"/>
          <xsd:enumeration value="Portugal"/>
          <xsd:enumeration value="Puerto Rico"/>
          <xsd:enumeration value="Qatar"/>
          <xsd:enumeration value="Reunion"/>
          <xsd:enumeration value="Romania"/>
          <xsd:enumeration value="Ruanda"/>
          <xsd:enumeration value="Russia"/>
          <xsd:enumeration value="San Marino"/>
          <xsd:enumeration value="Sao Tomé and Principe"/>
          <xsd:enumeration value="Saudi Arabia"/>
          <xsd:enumeration value="Senegal"/>
          <xsd:enumeration value="Serbia"/>
          <xsd:enumeration value="Seychelles"/>
          <xsd:enumeration value="Sierra Leone"/>
          <xsd:enumeration value="Singapore"/>
          <xsd:enumeration value="Slovakia"/>
          <xsd:enumeration value="Slovenia"/>
          <xsd:enumeration value="Solomon Islands"/>
          <xsd:enumeration value="Somalia"/>
          <xsd:enumeration value="South Africa"/>
          <xsd:enumeration value="South Korea"/>
          <xsd:enumeration value="Spain"/>
          <xsd:enumeration value="Sri Lanka"/>
          <xsd:enumeration value="Sudan"/>
          <xsd:enumeration value="Surinam"/>
          <xsd:enumeration value="Svalbard"/>
          <xsd:enumeration value="Swaziland"/>
          <xsd:enumeration value="Sweden"/>
          <xsd:enumeration value="Switzerland"/>
          <xsd:enumeration value="Syria"/>
          <xsd:enumeration value="Tadzhikistan"/>
          <xsd:enumeration value="Taiwan"/>
          <xsd:enumeration value="Tanzania"/>
          <xsd:enumeration value="Thailand"/>
          <xsd:enumeration value="Togo"/>
          <xsd:enumeration value="Tonga"/>
          <xsd:enumeration value="Trinidad and Tobago"/>
          <xsd:enumeration value="Tunisia"/>
          <xsd:enumeration value="Turkey"/>
          <xsd:enumeration value="Turkmenistan"/>
          <xsd:enumeration value="Uganda"/>
          <xsd:enumeration value="Ukraine"/>
          <xsd:enumeration value="United Arab Emirates"/>
          <xsd:enumeration value="United Kingdom"/>
          <xsd:enumeration value="Uruguay"/>
          <xsd:enumeration value="USA"/>
          <xsd:enumeration value="Uzbekistan"/>
          <xsd:enumeration value="Vatican State"/>
          <xsd:enumeration value="Venezuela"/>
          <xsd:enumeration value="Western Sahara"/>
          <xsd:enumeration value="Vietnam"/>
          <xsd:enumeration value="Yemen"/>
          <xsd:enumeration value="Zaire"/>
          <xsd:enumeration value="Zambia"/>
          <xsd:enumeration value="Zimbabwe"/>
        </xsd:restriction>
      </xsd:simpleType>
    </xsd:element>
    <xsd:element name="DocumentType" ma:index="17" nillable="true" ma:displayName="DocumentType" ma:internalName="DocumentType" ma:readOnly="false">
      <xsd:simpleType>
        <xsd:restriction base="dms:Choice">
          <xsd:enumeration value="Agreement"/>
          <xsd:enumeration value="Agenda"/>
          <xsd:enumeration value="Application"/>
          <xsd:enumeration value="Decision"/>
          <xsd:enumeration value="Form"/>
          <xsd:enumeration value="Governance Document"/>
          <xsd:enumeration value="Letter"/>
          <xsd:enumeration value="List"/>
          <xsd:enumeration value="Manual"/>
          <xsd:enumeration value="Minutes"/>
          <xsd:enumeration value="Monitoring"/>
          <xsd:enumeration value="Planning"/>
          <xsd:enumeration value="PM"/>
          <xsd:enumeration value="Presentation"/>
          <xsd:enumeration value="Press Release"/>
          <xsd:enumeration value="Report"/>
          <xsd:enumeration value="Submission"/>
          <xsd:enumeration value="Tend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or xmlns="http://schemas.microsoft.com/sharepoint/v3" xsi:nil="true"/>
    <Context xmlns="http://schemas.microsoft.com/sharepoint/v3" xsi:nil="true"/>
    <Country xmlns="http://schemas.microsoft.com/sharepoint/v3" xsi:nil="true"/>
    <Theme xmlns="http://schemas.microsoft.com/sharepoint/v3" xsi:nil="true"/>
    <DocumentType xmlns="http://schemas.microsoft.com/sharepoint/v3" xsi:nil="true"/>
    <SaveChildrenSweden xmlns="http://schemas.microsoft.com/sharepoint/v3" xsi:nil="true"/>
    <Region xmlns="http://schemas.microsoft.com/sharepoint/v3" xsi:nil="true"/>
    <Method xmlns="http://schemas.microsoft.com/sharepoint/v3" xsi:nil="true"/>
    <Alliance xmlns="http://schemas.microsoft.com/sharepoint/v3" xsi:nil="true"/>
    <Resource xmlns="http://schemas.microsoft.com/sharepoint/v3" xsi:nil="true"/>
  </documentManagement>
</p:properties>
</file>

<file path=customXml/itemProps1.xml><?xml version="1.0" encoding="utf-8"?>
<ds:datastoreItem xmlns:ds="http://schemas.openxmlformats.org/officeDocument/2006/customXml" ds:itemID="{E925103F-0E91-425C-81C0-6BF6A66DDC45}">
  <ds:schemaRefs>
    <ds:schemaRef ds:uri="http://schemas.microsoft.com/sharepoint/v3/contenttype/forms"/>
  </ds:schemaRefs>
</ds:datastoreItem>
</file>

<file path=customXml/itemProps2.xml><?xml version="1.0" encoding="utf-8"?>
<ds:datastoreItem xmlns:ds="http://schemas.openxmlformats.org/officeDocument/2006/customXml" ds:itemID="{3BAB7974-5710-4966-BA38-D82943B95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9094D-79CE-4A74-9B3E-E21288AB08F1}">
  <ds:schemaRefs>
    <ds:schemaRef ds:uri="http://schemas.microsoft.com/office/2006/documentManagement/types"/>
    <ds:schemaRef ds:uri="http://schemas.microsoft.com/sharepoint/v3"/>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Powerpoint_SE</Template>
  <TotalTime>0</TotalTime>
  <Words>5995</Words>
  <Application>Microsoft Office PowerPoint</Application>
  <PresentationFormat>Bildspel på skärmen (4:3)</PresentationFormat>
  <Paragraphs>478</Paragraphs>
  <Slides>25</Slides>
  <Notes>25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25</vt:i4>
      </vt:variant>
    </vt:vector>
  </HeadingPairs>
  <TitlesOfParts>
    <vt:vector size="33" baseType="lpstr">
      <vt:lpstr>Arial</vt:lpstr>
      <vt:lpstr>Gill Sans</vt:lpstr>
      <vt:lpstr>Gill Sans MT</vt:lpstr>
      <vt:lpstr>GillSans Light</vt:lpstr>
      <vt:lpstr>Times</vt:lpstr>
      <vt:lpstr>Times New Roman</vt:lpstr>
      <vt:lpstr>Powerpoint</vt:lpstr>
      <vt:lpstr>Powerpoint_SE</vt:lpstr>
      <vt:lpstr>Sänk Blicken</vt:lpstr>
      <vt:lpstr>PowerPoint-presentation</vt:lpstr>
      <vt:lpstr>PowerPoint-presentation</vt:lpstr>
      <vt:lpstr>Barnkonventionens fyra grundprinciper</vt:lpstr>
      <vt:lpstr>Barnkonventionens status i Sverige</vt:lpstr>
      <vt:lpstr>Barn vill ha mer inflytande </vt:lpstr>
      <vt:lpstr>Framgångsfaktorer  - för att göra verklighet av Barnkonventionen</vt:lpstr>
      <vt:lpstr>Framgångsfaktorer – delar av en helhet</vt:lpstr>
      <vt:lpstr>Gör en långsiktig plan</vt:lpstr>
      <vt:lpstr>Gör en långsiktig plan</vt:lpstr>
      <vt:lpstr>Utbilda och medvetandegör</vt:lpstr>
      <vt:lpstr>Utbilda och medvetandegör</vt:lpstr>
      <vt:lpstr>Förstå barnens villkor</vt:lpstr>
      <vt:lpstr>Förstå barnens villkor</vt:lpstr>
      <vt:lpstr>Gör barn synliga i budgeten</vt:lpstr>
      <vt:lpstr>Gör barn synliga i budgeten</vt:lpstr>
      <vt:lpstr>Koordinera själva genomförandet</vt:lpstr>
      <vt:lpstr>Koordinera själva genomförandet</vt:lpstr>
      <vt:lpstr>Bedriv arbetet ur ett barnrättsperspektiv</vt:lpstr>
      <vt:lpstr>Bedriv arbetet ur ett barnrättsperspektiv</vt:lpstr>
      <vt:lpstr>Involvera civilsamhället</vt:lpstr>
      <vt:lpstr>Involvera civilsamhället</vt:lpstr>
      <vt:lpstr>Hur höjer vi resultatet?</vt:lpstr>
      <vt:lpstr>PowerPoint-presentation</vt:lpstr>
      <vt:lpstr>TACK!</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 medlemmar att använda i kommun/landsting</dc:title>
  <dc:creator/>
  <cp:lastModifiedBy/>
  <cp:revision>1</cp:revision>
  <dcterms:created xsi:type="dcterms:W3CDTF">2014-12-22T13:39:22Z</dcterms:created>
  <dcterms:modified xsi:type="dcterms:W3CDTF">2015-05-20T13:55:51Z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stants.ItemIsAdded">
    <vt:lpwstr>true</vt:lpwstr>
  </property>
  <property fmtid="{D5CDD505-2E9C-101B-9397-08002B2CF9AE}" pid="3" name="Filter">
    <vt:lpwstr>Internal services ENInternal services SE</vt:lpwstr>
  </property>
  <property fmtid="{D5CDD505-2E9C-101B-9397-08002B2CF9AE}" pid="4" name="ContentTypeId">
    <vt:lpwstr>0x010100210CD9EF6CB74114B6655293B1070424004664455F3DE76446BE088E55A9EA87EC</vt:lpwstr>
  </property>
</Properties>
</file>