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134806999" r:id="rId5"/>
  </p:sldIdLst>
  <p:sldSz cx="12192000" cy="6858000"/>
  <p:notesSz cx="6858000" cy="9144000"/>
  <p:defaultTextStyle>
    <a:defPPr>
      <a:defRPr lang="en-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F3CA203-53D4-0231-B689-F97FB0463B9C}" name="Kronheffer, Ylva" initials="YK" userId="S::ylva.kronheffer@rb.se::f247eaa5-0c8a-42e2-a7ff-b7d8866e591d" providerId="AD"/>
  <p188:author id="{B49B43E9-F339-149C-2C08-F18B3018134F}" name="Johansson, Ida" initials="JI" userId="S::ida.johansson@rb.se::485688cb-d311-44b4-a37f-25a9c17b82d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A39"/>
    <a:srgbClr val="DA291C"/>
    <a:srgbClr val="71CC98"/>
    <a:srgbClr val="00B2A9"/>
    <a:srgbClr val="F2A900"/>
    <a:srgbClr val="D1CCBD"/>
    <a:srgbClr val="F8B5C4"/>
    <a:srgbClr val="A57FB2"/>
    <a:srgbClr val="E3E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135" autoAdjust="0"/>
  </p:normalViewPr>
  <p:slideViewPr>
    <p:cSldViewPr snapToGrid="0">
      <p:cViewPr>
        <p:scale>
          <a:sx n="66" d="100"/>
          <a:sy n="66" d="100"/>
        </p:scale>
        <p:origin x="1258" y="154"/>
      </p:cViewPr>
      <p:guideLst>
        <p:guide orient="horz" pos="2160"/>
        <p:guide pos="386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kström, Mikaela" userId="47ba17df-e663-4a98-abe8-0b47a97bdf07" providerId="ADAL" clId="{0DDFA1A4-BF96-42C4-BF1E-A6ACFDC4A5B8}"/>
    <pc:docChg chg="delSld">
      <pc:chgData name="Wikström, Mikaela" userId="47ba17df-e663-4a98-abe8-0b47a97bdf07" providerId="ADAL" clId="{0DDFA1A4-BF96-42C4-BF1E-A6ACFDC4A5B8}" dt="2026-03-27T11:31:48.858" v="4" actId="2696"/>
      <pc:docMkLst>
        <pc:docMk/>
      </pc:docMkLst>
      <pc:sldChg chg="del">
        <pc:chgData name="Wikström, Mikaela" userId="47ba17df-e663-4a98-abe8-0b47a97bdf07" providerId="ADAL" clId="{0DDFA1A4-BF96-42C4-BF1E-A6ACFDC4A5B8}" dt="2026-03-27T11:31:19.999" v="0" actId="2696"/>
        <pc:sldMkLst>
          <pc:docMk/>
          <pc:sldMk cId="2822107211" sldId="300"/>
        </pc:sldMkLst>
      </pc:sldChg>
      <pc:sldChg chg="del">
        <pc:chgData name="Wikström, Mikaela" userId="47ba17df-e663-4a98-abe8-0b47a97bdf07" providerId="ADAL" clId="{0DDFA1A4-BF96-42C4-BF1E-A6ACFDC4A5B8}" dt="2026-03-27T11:31:46.181" v="3" actId="2696"/>
        <pc:sldMkLst>
          <pc:docMk/>
          <pc:sldMk cId="889550860" sldId="2134806998"/>
        </pc:sldMkLst>
      </pc:sldChg>
      <pc:sldChg chg="del">
        <pc:chgData name="Wikström, Mikaela" userId="47ba17df-e663-4a98-abe8-0b47a97bdf07" providerId="ADAL" clId="{0DDFA1A4-BF96-42C4-BF1E-A6ACFDC4A5B8}" dt="2026-03-27T11:31:48.858" v="4" actId="2696"/>
        <pc:sldMkLst>
          <pc:docMk/>
          <pc:sldMk cId="3221924325" sldId="2134807000"/>
        </pc:sldMkLst>
      </pc:sldChg>
      <pc:sldChg chg="del">
        <pc:chgData name="Wikström, Mikaela" userId="47ba17df-e663-4a98-abe8-0b47a97bdf07" providerId="ADAL" clId="{0DDFA1A4-BF96-42C4-BF1E-A6ACFDC4A5B8}" dt="2026-03-27T11:31:39.852" v="1" actId="2696"/>
        <pc:sldMkLst>
          <pc:docMk/>
          <pc:sldMk cId="2213839024" sldId="2134807001"/>
        </pc:sldMkLst>
      </pc:sldChg>
      <pc:sldChg chg="del">
        <pc:chgData name="Wikström, Mikaela" userId="47ba17df-e663-4a98-abe8-0b47a97bdf07" providerId="ADAL" clId="{0DDFA1A4-BF96-42C4-BF1E-A6ACFDC4A5B8}" dt="2026-03-27T11:31:43.550" v="2" actId="2696"/>
        <pc:sldMkLst>
          <pc:docMk/>
          <pc:sldMk cId="3216779447" sldId="213480700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8C5FF01-0D94-45B5-A6AA-51FA22C2D7C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BE48C1-6ABD-41A7-94C6-4068055F5D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1EC8A-44B7-4D01-8F18-AC7385ADEBEE}" type="datetime1">
              <a:rPr lang="LID4096" smtClean="0"/>
              <a:t>03/24/2026</a:t>
            </a:fld>
            <a:endParaRPr lang="en-U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D394F4-9201-492F-B8CE-18E39EC1BF4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8ED2BF-2B65-42C4-97F8-F99B793B91B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F2DD2-20A7-4DD7-8E44-09CE7E29F5C4}" type="slidenum">
              <a:rPr lang="en-UK" smtClean="0"/>
              <a:t>‹#›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211721891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174EC-CBA8-4589-8826-7C870F0574C3}" type="datetime1">
              <a:rPr lang="LID4096" smtClean="0"/>
              <a:t>03/24/2026</a:t>
            </a:fld>
            <a:endParaRPr lang="en-U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K"/>
              <a:t>Click to edit Master text styles</a:t>
            </a:r>
          </a:p>
          <a:p>
            <a:pPr lvl="1"/>
            <a:r>
              <a:rPr lang="en-UK"/>
              <a:t>Second level</a:t>
            </a:r>
          </a:p>
          <a:p>
            <a:pPr lvl="2"/>
            <a:r>
              <a:rPr lang="en-UK"/>
              <a:t>Third level</a:t>
            </a:r>
          </a:p>
          <a:p>
            <a:pPr lvl="3"/>
            <a:r>
              <a:rPr lang="en-UK"/>
              <a:t>Fourth level</a:t>
            </a:r>
          </a:p>
          <a:p>
            <a:pPr lvl="4"/>
            <a:r>
              <a:rPr lang="en-UK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3DF67-57A7-4E60-B412-2E26C2D4287B}" type="slidenum">
              <a:rPr lang="en-UK" smtClean="0"/>
              <a:t>‹#›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3929256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AD1EF0-694B-57F1-8093-41D0FACDD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67317E18-A52A-98D6-F292-1961503B49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7AAE9285-09EC-5BBD-8D55-A1E950508B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Pilar är processer</a:t>
            </a:r>
          </a:p>
          <a:p>
            <a:r>
              <a:rPr lang="sv-SE" dirty="0"/>
              <a:t>Punkter är deadlines eller events som är ett enstaka tillfälle.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0D73215-C805-D54F-BEFC-F8835082E7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FFF08-BA74-3E4E-B67B-CFCBDE5D98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0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BDF8-3294-F243-8E02-B6435E5E53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68413"/>
            <a:ext cx="9144000" cy="224155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6F2B1C-7582-114C-B870-5C836A6805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K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1006A92-8224-65D5-A67B-D7D7B290E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EADCE-E540-4EB6-93C7-E6259A75EACE}" type="datetime1">
              <a:rPr lang="sv-SE" smtClean="0"/>
              <a:t>2026-03-24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851FB78-34C1-EE06-E26C-F903DFE97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207808F-9FA4-9F6B-D8ED-9CFF8BF67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‹#›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3237088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C0FC662E-5766-3987-B567-276D1CE5127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349907" y="6349706"/>
            <a:ext cx="1431763" cy="440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852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EA29B1-FF2C-5D44-9076-0C2ECB267F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12C061-2248-9248-9E14-C827AD0EA2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K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38B412C-FF15-0145-9A45-54D2DADA8F4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 rot="5400000">
            <a:off x="-439372" y="5614935"/>
            <a:ext cx="1539875" cy="396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031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D86D15-51D2-A24C-B04F-939835159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9425" y="576470"/>
            <a:ext cx="11233150" cy="560049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4162578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24DC62C-F264-B946-B162-E7602E2A3E60}"/>
              </a:ext>
            </a:extLst>
          </p:cNvPr>
          <p:cNvSpPr/>
          <p:nvPr userDrawn="1"/>
        </p:nvSpPr>
        <p:spPr>
          <a:xfrm>
            <a:off x="0" y="0"/>
            <a:ext cx="479425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Gill Sans Infant Std"/>
              <a:cs typeface="Gill Sans Infant St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5CB6B-B954-8D4C-A951-369C766E6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733" y="1805142"/>
            <a:ext cx="9523556" cy="44767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A6A816-062C-43A9-9196-6111219BE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K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B7A2149-42B2-ABD1-DCE7-EF150FA5B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D1814-7E5E-48C6-A0AD-FAA41889EC7D}" type="datetime1">
              <a:rPr lang="sv-SE" smtClean="0"/>
              <a:t>2026-03-24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6C876F-838D-EC8F-2C54-252C07A82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20DD810-B813-6A4A-F642-17894DD36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‹#›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617742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1507C89-5F1B-9D47-9498-3C7F4510D874}"/>
              </a:ext>
            </a:extLst>
          </p:cNvPr>
          <p:cNvSpPr/>
          <p:nvPr userDrawn="1"/>
        </p:nvSpPr>
        <p:spPr>
          <a:xfrm>
            <a:off x="0" y="0"/>
            <a:ext cx="479425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Gill Sans Infant Std"/>
              <a:cs typeface="Gill Sans Infant St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23481-21D1-8E46-828B-4243BA124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733" y="1805142"/>
            <a:ext cx="9523556" cy="44767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386036-21EF-4A07-A6CE-792BE9344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K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283D99-B745-688D-7639-7C9D20C5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9C41-5A58-4FEC-B6B9-79864B4CE553}" type="datetime1">
              <a:rPr lang="sv-SE" smtClean="0"/>
              <a:t>2026-03-24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E9055B7-0423-2822-88EC-3E5E81711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BC1150C-52F3-83D1-2406-250FC05DA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‹#›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4145086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5BC083B-0971-EE44-8965-5C1B1EAA73A2}"/>
              </a:ext>
            </a:extLst>
          </p:cNvPr>
          <p:cNvSpPr/>
          <p:nvPr userDrawn="1"/>
        </p:nvSpPr>
        <p:spPr>
          <a:xfrm>
            <a:off x="0" y="0"/>
            <a:ext cx="479425" cy="6858000"/>
          </a:xfrm>
          <a:prstGeom prst="rect">
            <a:avLst/>
          </a:prstGeom>
          <a:solidFill>
            <a:srgbClr val="A57F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Gill Sans Infant Std"/>
              <a:cs typeface="Gill Sans Infant St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DC165-D8C6-2C4D-87D0-E01DC0039D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733" y="1805142"/>
            <a:ext cx="9523556" cy="44767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869DD1-EE61-4EBD-99D0-03078588F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K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50494A5-5071-613A-F185-BB758E992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35C68-B6F3-42F2-9A6E-196A1D7F852B}" type="datetime1">
              <a:rPr lang="sv-SE" smtClean="0"/>
              <a:t>2026-03-24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5942E38-2138-2C34-C891-B644B4B15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CE47A2E-309D-6E43-D026-B41347898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‹#›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36711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7A1ED10-E662-2740-A36A-71074A6507B1}"/>
              </a:ext>
            </a:extLst>
          </p:cNvPr>
          <p:cNvSpPr/>
          <p:nvPr userDrawn="1"/>
        </p:nvSpPr>
        <p:spPr>
          <a:xfrm>
            <a:off x="0" y="0"/>
            <a:ext cx="479425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Gill Sans Infant Std"/>
              <a:cs typeface="Gill Sans Infant St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3D6C7-3B5C-BB42-9770-788A38938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733" y="1805142"/>
            <a:ext cx="9523556" cy="44767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4D9912-D5BE-49AD-A7AB-3DC8A9B05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K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A97099A-4EF8-D112-FBF8-76BBEE374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65004-7D85-4F70-8655-FA0CDDA01633}" type="datetime1">
              <a:rPr lang="sv-SE" smtClean="0"/>
              <a:t>2026-03-24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A82478-A06D-E705-7081-1C39C7C96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334D6C2-EA05-7152-6ABE-B2BC14C9E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‹#›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4105626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504226F4-18C7-4D48-8BBF-042243518ECB}"/>
              </a:ext>
            </a:extLst>
          </p:cNvPr>
          <p:cNvSpPr/>
          <p:nvPr userDrawn="1"/>
        </p:nvSpPr>
        <p:spPr>
          <a:xfrm>
            <a:off x="0" y="0"/>
            <a:ext cx="479425" cy="6858000"/>
          </a:xfrm>
          <a:prstGeom prst="rect">
            <a:avLst/>
          </a:prstGeom>
          <a:solidFill>
            <a:srgbClr val="71CC9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Gill Sans Infant Std"/>
              <a:cs typeface="Gill Sans Infant St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888EF-8511-8447-84C9-54FE5B1BC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733" y="1805142"/>
            <a:ext cx="9523556" cy="44767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5AA1C7-A8C7-4EE0-83BE-36035D846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K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C0AE6D-61CF-C1C3-8EB2-5109426A4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2711-974C-4B80-A2FD-871ED034634E}" type="datetime1">
              <a:rPr lang="sv-SE" smtClean="0"/>
              <a:t>2026-03-24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1C0D0F3-949B-B8EA-DDF7-6E4C90E53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8EA7938-E8F7-4765-1E3E-46CC3375C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‹#›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2551998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4830938-9E79-4F9C-AB82-F47C6100B0F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9425" y="257175"/>
            <a:ext cx="11501438" cy="6051550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en-UK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4DC62C-F264-B946-B162-E7602E2A3E60}"/>
              </a:ext>
            </a:extLst>
          </p:cNvPr>
          <p:cNvSpPr/>
          <p:nvPr userDrawn="1"/>
        </p:nvSpPr>
        <p:spPr>
          <a:xfrm>
            <a:off x="0" y="0"/>
            <a:ext cx="479425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Gill Sans Infant Std"/>
              <a:cs typeface="Gill Sans Infant Std"/>
            </a:endParaRP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9D8F49B-F7EC-1E90-FD39-27BEEF011021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DB0CA8FA-C80F-401E-AB22-CE1F8DA0629C}" type="datetime1">
              <a:rPr lang="sv-SE" smtClean="0"/>
              <a:t>2026-03-24</a:t>
            </a:fld>
            <a:endParaRPr lang="en-UK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D010ACD-7185-81EF-185D-2EEEF7D6088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59CF382-FEA4-69D1-8BD5-421AB7B704C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‹#›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34006720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ave the Childre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171B573-4064-4E6C-AB4B-578B45CB4E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54196" y="2204357"/>
            <a:ext cx="6496524" cy="2000638"/>
          </a:xfrm>
          <a:prstGeom prst="rect">
            <a:avLst/>
          </a:prstGeom>
        </p:spPr>
      </p:pic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4887711-FA48-FC94-E31C-3BFC0863D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F31D720-6D56-484D-9B7D-506B658C020C}" type="datetime1">
              <a:rPr lang="sv-SE" smtClean="0"/>
              <a:t>2026-03-24</a:t>
            </a:fld>
            <a:endParaRPr lang="en-UK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7E5F012-C191-CC22-28FF-B934292B1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44BFF11-A334-8939-0324-0E61D6305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F413B3B-BFB3-42E3-B409-FAAF558C2ACC}" type="slidenum">
              <a:rPr lang="en-UK" smtClean="0"/>
              <a:pPr/>
              <a:t>‹#›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14145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B3A9DF24-DAC3-2CF9-E9C2-3BFD5E46244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349907" y="6349706"/>
            <a:ext cx="1431763" cy="440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95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95BA18A-3EF3-4F77-BA84-CFDEC376884C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10349907" y="6349706"/>
            <a:ext cx="1431763" cy="44091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B3B62D-B5F3-43D5-AF61-262F4EDB8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04" y="640184"/>
            <a:ext cx="9528048" cy="905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82A019-0712-4C58-B69B-2E930E508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3816" y="1673351"/>
            <a:ext cx="9528048" cy="4635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90B4C-104C-4581-BE11-4D52BE864C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13816" y="6458740"/>
            <a:ext cx="1716733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1DD323C7-B529-4A01-B179-DDC01CC9995F}" type="datetime1">
              <a:rPr lang="sv-SE" smtClean="0"/>
              <a:t>2026-03-24</a:t>
            </a:fld>
            <a:endParaRPr lang="en-U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5E446-7590-4BB6-A46F-9F20992853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30549" y="6458740"/>
            <a:ext cx="7130902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B05C91-E720-47F5-88B2-1B7D578E38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61451" y="6458740"/>
            <a:ext cx="640589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F413B3B-BFB3-42E3-B409-FAAF558C2ACC}" type="slidenum">
              <a:rPr lang="en-UK" smtClean="0"/>
              <a:pPr/>
              <a:t>‹#›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3746645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7" r:id="rId5"/>
    <p:sldLayoutId id="2147483653" r:id="rId6"/>
    <p:sldLayoutId id="2147483660" r:id="rId7"/>
    <p:sldLayoutId id="2147483654" r:id="rId8"/>
    <p:sldLayoutId id="2147483655" r:id="rId9"/>
    <p:sldLayoutId id="2147483656" r:id="rId10"/>
    <p:sldLayoutId id="2147483659" r:id="rId11"/>
    <p:sldLayoutId id="2147483658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0"/>
        </a:spcBef>
        <a:buFontTx/>
        <a:buNone/>
        <a:defRPr sz="2400" b="0" i="0" kern="1200">
          <a:solidFill>
            <a:schemeClr val="tx1"/>
          </a:solidFill>
          <a:latin typeface="+mn-lt"/>
          <a:ea typeface="Lato" panose="020F0502020204030203" pitchFamily="34" charset="0"/>
          <a:cs typeface="Lato" panose="020F0502020204030203" pitchFamily="34" charset="0"/>
        </a:defRPr>
      </a:lvl1pPr>
      <a:lvl2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+mn-lt"/>
          <a:ea typeface="Lato" panose="020F0502020204030203" pitchFamily="34" charset="0"/>
          <a:cs typeface="Lato" panose="020F0502020204030203" pitchFamily="34" charset="0"/>
        </a:defRPr>
      </a:lvl2pPr>
      <a:lvl3pPr marL="4572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200" b="0" i="0" kern="1200">
          <a:solidFill>
            <a:schemeClr val="tx1"/>
          </a:solidFill>
          <a:latin typeface="+mn-lt"/>
          <a:ea typeface="Lato" panose="020F0502020204030203" pitchFamily="34" charset="0"/>
          <a:cs typeface="Lato" panose="020F0502020204030203" pitchFamily="34" charset="0"/>
        </a:defRPr>
      </a:lvl3pPr>
      <a:lvl4pPr marL="6858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Lato" panose="020F0502020204030203" pitchFamily="34" charset="0"/>
          <a:cs typeface="Lato" panose="020F0502020204030203" pitchFamily="34" charset="0"/>
        </a:defRPr>
      </a:lvl4pPr>
      <a:lvl5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Lato" panose="020F0502020204030203" pitchFamily="34" charset="0"/>
          <a:cs typeface="Lato" panose="020F050202020403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9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049" userDrawn="1">
          <p15:clr>
            <a:srgbClr val="F26B43"/>
          </p15:clr>
        </p15:guide>
        <p15:guide id="4" orient="horz" pos="3974" userDrawn="1">
          <p15:clr>
            <a:srgbClr val="F26B43"/>
          </p15:clr>
        </p15:guide>
        <p15:guide id="5" pos="302" userDrawn="1">
          <p15:clr>
            <a:srgbClr val="F26B43"/>
          </p15:clr>
        </p15:guide>
        <p15:guide id="6" pos="7378" userDrawn="1">
          <p15:clr>
            <a:srgbClr val="F26B43"/>
          </p15:clr>
        </p15:guide>
        <p15:guide id="7" pos="506" userDrawn="1">
          <p15:clr>
            <a:srgbClr val="F26B43"/>
          </p15:clr>
        </p15:guide>
        <p15:guide id="8" orient="horz" pos="417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26AF6-4173-9259-21F2-A64499397F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 11">
            <a:extLst>
              <a:ext uri="{FF2B5EF4-FFF2-40B4-BE49-F238E27FC236}">
                <a16:creationId xmlns:a16="http://schemas.microsoft.com/office/drawing/2014/main" id="{C73F8A52-C42F-65F8-7FB1-692AF4648BF4}"/>
              </a:ext>
            </a:extLst>
          </p:cNvPr>
          <p:cNvGrpSpPr/>
          <p:nvPr/>
        </p:nvGrpSpPr>
        <p:grpSpPr>
          <a:xfrm>
            <a:off x="3932753" y="1041182"/>
            <a:ext cx="5033815" cy="4953519"/>
            <a:chOff x="3581768" y="1413713"/>
            <a:chExt cx="4995251" cy="4756651"/>
          </a:xfrm>
          <a:solidFill>
            <a:srgbClr val="D1CCBD"/>
          </a:solidFill>
        </p:grpSpPr>
        <p:sp>
          <p:nvSpPr>
            <p:cNvPr id="7" name="Cirkel: ihålig 6">
              <a:extLst>
                <a:ext uri="{FF2B5EF4-FFF2-40B4-BE49-F238E27FC236}">
                  <a16:creationId xmlns:a16="http://schemas.microsoft.com/office/drawing/2014/main" id="{ACE92641-04D8-9400-547A-B87B4A43536F}"/>
                </a:ext>
              </a:extLst>
            </p:cNvPr>
            <p:cNvSpPr/>
            <p:nvPr/>
          </p:nvSpPr>
          <p:spPr>
            <a:xfrm>
              <a:off x="3581768" y="1413713"/>
              <a:ext cx="4995251" cy="4756651"/>
            </a:xfrm>
            <a:prstGeom prst="donut">
              <a:avLst>
                <a:gd name="adj" fmla="val 20732"/>
              </a:avLst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>
                <a:solidFill>
                  <a:schemeClr val="tx1"/>
                </a:solidFill>
                <a:cs typeface="Gill Sans Infant Std"/>
              </a:endParaRPr>
            </a:p>
          </p:txBody>
        </p:sp>
        <p:cxnSp>
          <p:nvCxnSpPr>
            <p:cNvPr id="9" name="Rak koppling 8">
              <a:extLst>
                <a:ext uri="{FF2B5EF4-FFF2-40B4-BE49-F238E27FC236}">
                  <a16:creationId xmlns:a16="http://schemas.microsoft.com/office/drawing/2014/main" id="{0A1058EE-2EFB-BC4B-0B4D-E49D68CF5E0A}"/>
                </a:ext>
              </a:extLst>
            </p:cNvPr>
            <p:cNvCxnSpPr>
              <a:cxnSpLocks/>
              <a:stCxn id="7" idx="0"/>
            </p:cNvCxnSpPr>
            <p:nvPr/>
          </p:nvCxnSpPr>
          <p:spPr>
            <a:xfrm flipH="1">
              <a:off x="6079393" y="1413713"/>
              <a:ext cx="1" cy="975408"/>
            </a:xfrm>
            <a:prstGeom prst="line">
              <a:avLst/>
            </a:prstGeom>
            <a:grpFill/>
            <a:ln>
              <a:solidFill>
                <a:schemeClr val="bg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ak koppling 10">
              <a:extLst>
                <a:ext uri="{FF2B5EF4-FFF2-40B4-BE49-F238E27FC236}">
                  <a16:creationId xmlns:a16="http://schemas.microsoft.com/office/drawing/2014/main" id="{731B1122-002F-0D20-3AD9-6062348EDDC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85893" y="2627320"/>
              <a:ext cx="854242" cy="468123"/>
            </a:xfrm>
            <a:prstGeom prst="line">
              <a:avLst/>
            </a:prstGeom>
            <a:grpFill/>
            <a:ln>
              <a:solidFill>
                <a:schemeClr val="bg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ak koppling 12">
              <a:extLst>
                <a:ext uri="{FF2B5EF4-FFF2-40B4-BE49-F238E27FC236}">
                  <a16:creationId xmlns:a16="http://schemas.microsoft.com/office/drawing/2014/main" id="{A938F8CC-E972-7DC5-6795-85FBEA3DDE8B}"/>
                </a:ext>
              </a:extLst>
            </p:cNvPr>
            <p:cNvCxnSpPr>
              <a:cxnSpLocks/>
              <a:stCxn id="7" idx="6"/>
            </p:cNvCxnSpPr>
            <p:nvPr/>
          </p:nvCxnSpPr>
          <p:spPr>
            <a:xfrm flipH="1" flipV="1">
              <a:off x="7590430" y="3792038"/>
              <a:ext cx="986589" cy="1"/>
            </a:xfrm>
            <a:prstGeom prst="line">
              <a:avLst/>
            </a:prstGeom>
            <a:grpFill/>
            <a:ln>
              <a:solidFill>
                <a:schemeClr val="bg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ak koppling 14">
              <a:extLst>
                <a:ext uri="{FF2B5EF4-FFF2-40B4-BE49-F238E27FC236}">
                  <a16:creationId xmlns:a16="http://schemas.microsoft.com/office/drawing/2014/main" id="{796829C5-5589-960D-060D-A188D873FE7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385893" y="4488634"/>
              <a:ext cx="854242" cy="471317"/>
            </a:xfrm>
            <a:prstGeom prst="line">
              <a:avLst/>
            </a:prstGeom>
            <a:grpFill/>
            <a:ln>
              <a:solidFill>
                <a:schemeClr val="bg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ak koppling 16">
              <a:extLst>
                <a:ext uri="{FF2B5EF4-FFF2-40B4-BE49-F238E27FC236}">
                  <a16:creationId xmlns:a16="http://schemas.microsoft.com/office/drawing/2014/main" id="{A02565FD-E88A-818F-9432-9B79D04D2F19}"/>
                </a:ext>
              </a:extLst>
            </p:cNvPr>
            <p:cNvCxnSpPr/>
            <p:nvPr/>
          </p:nvCxnSpPr>
          <p:spPr>
            <a:xfrm flipV="1">
              <a:off x="6808377" y="1757586"/>
              <a:ext cx="577516" cy="824040"/>
            </a:xfrm>
            <a:prstGeom prst="line">
              <a:avLst/>
            </a:prstGeom>
            <a:grpFill/>
            <a:ln>
              <a:solidFill>
                <a:schemeClr val="bg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Rak koppling 24">
              <a:extLst>
                <a:ext uri="{FF2B5EF4-FFF2-40B4-BE49-F238E27FC236}">
                  <a16:creationId xmlns:a16="http://schemas.microsoft.com/office/drawing/2014/main" id="{C7A07CD9-D642-D180-C433-494554B20789}"/>
                </a:ext>
              </a:extLst>
            </p:cNvPr>
            <p:cNvCxnSpPr/>
            <p:nvPr/>
          </p:nvCxnSpPr>
          <p:spPr>
            <a:xfrm>
              <a:off x="6892598" y="4959951"/>
              <a:ext cx="493295" cy="863531"/>
            </a:xfrm>
            <a:prstGeom prst="line">
              <a:avLst/>
            </a:prstGeom>
            <a:grpFill/>
            <a:ln>
              <a:solidFill>
                <a:schemeClr val="bg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Rak koppling 26">
              <a:extLst>
                <a:ext uri="{FF2B5EF4-FFF2-40B4-BE49-F238E27FC236}">
                  <a16:creationId xmlns:a16="http://schemas.microsoft.com/office/drawing/2014/main" id="{A22A7306-25F6-53EC-4C48-2AA747A8DD42}"/>
                </a:ext>
              </a:extLst>
            </p:cNvPr>
            <p:cNvCxnSpPr>
              <a:cxnSpLocks/>
              <a:endCxn id="7" idx="4"/>
            </p:cNvCxnSpPr>
            <p:nvPr/>
          </p:nvCxnSpPr>
          <p:spPr>
            <a:xfrm>
              <a:off x="6079393" y="5192479"/>
              <a:ext cx="1" cy="977885"/>
            </a:xfrm>
            <a:prstGeom prst="line">
              <a:avLst/>
            </a:prstGeom>
            <a:grpFill/>
            <a:ln>
              <a:solidFill>
                <a:schemeClr val="bg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Rak koppling 29">
              <a:extLst>
                <a:ext uri="{FF2B5EF4-FFF2-40B4-BE49-F238E27FC236}">
                  <a16:creationId xmlns:a16="http://schemas.microsoft.com/office/drawing/2014/main" id="{16E1FAD7-7B9F-1E34-D8E3-91EA4E5CF6B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66717" y="4959951"/>
              <a:ext cx="528618" cy="863531"/>
            </a:xfrm>
            <a:prstGeom prst="line">
              <a:avLst/>
            </a:prstGeom>
            <a:grpFill/>
            <a:ln>
              <a:solidFill>
                <a:schemeClr val="bg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Rak koppling 31">
              <a:extLst>
                <a:ext uri="{FF2B5EF4-FFF2-40B4-BE49-F238E27FC236}">
                  <a16:creationId xmlns:a16="http://schemas.microsoft.com/office/drawing/2014/main" id="{841510D9-42BD-6E6A-5F25-2DBA179648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08767" y="4488634"/>
              <a:ext cx="857950" cy="471317"/>
            </a:xfrm>
            <a:prstGeom prst="line">
              <a:avLst/>
            </a:prstGeom>
            <a:grpFill/>
            <a:ln>
              <a:solidFill>
                <a:schemeClr val="bg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Rak koppling 33">
              <a:extLst>
                <a:ext uri="{FF2B5EF4-FFF2-40B4-BE49-F238E27FC236}">
                  <a16:creationId xmlns:a16="http://schemas.microsoft.com/office/drawing/2014/main" id="{3BBDA66D-922E-1CDC-088A-FECF3F7AFB22}"/>
                </a:ext>
              </a:extLst>
            </p:cNvPr>
            <p:cNvCxnSpPr>
              <a:cxnSpLocks/>
              <a:stCxn id="7" idx="2"/>
            </p:cNvCxnSpPr>
            <p:nvPr/>
          </p:nvCxnSpPr>
          <p:spPr>
            <a:xfrm flipV="1">
              <a:off x="3581768" y="3792038"/>
              <a:ext cx="976704" cy="1"/>
            </a:xfrm>
            <a:prstGeom prst="line">
              <a:avLst/>
            </a:prstGeom>
            <a:grpFill/>
            <a:ln>
              <a:solidFill>
                <a:schemeClr val="bg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Rak koppling 35">
              <a:extLst>
                <a:ext uri="{FF2B5EF4-FFF2-40B4-BE49-F238E27FC236}">
                  <a16:creationId xmlns:a16="http://schemas.microsoft.com/office/drawing/2014/main" id="{5351FAAE-8106-3BC2-6352-F29CCD25BAE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76917" y="2527482"/>
              <a:ext cx="789800" cy="567961"/>
            </a:xfrm>
            <a:prstGeom prst="line">
              <a:avLst/>
            </a:prstGeom>
            <a:grpFill/>
            <a:ln>
              <a:solidFill>
                <a:schemeClr val="bg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Rak koppling 37">
              <a:extLst>
                <a:ext uri="{FF2B5EF4-FFF2-40B4-BE49-F238E27FC236}">
                  <a16:creationId xmlns:a16="http://schemas.microsoft.com/office/drawing/2014/main" id="{4B516FDC-A6F6-8C80-99FE-5F453D9357F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831159" y="1735670"/>
              <a:ext cx="464176" cy="864000"/>
            </a:xfrm>
            <a:prstGeom prst="line">
              <a:avLst/>
            </a:prstGeom>
            <a:grpFill/>
            <a:ln>
              <a:solidFill>
                <a:schemeClr val="bg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ruta 69">
              <a:extLst>
                <a:ext uri="{FF2B5EF4-FFF2-40B4-BE49-F238E27FC236}">
                  <a16:creationId xmlns:a16="http://schemas.microsoft.com/office/drawing/2014/main" id="{5E910BDF-92E0-6274-482B-E9CAD4657530}"/>
                </a:ext>
              </a:extLst>
            </p:cNvPr>
            <p:cNvSpPr txBox="1"/>
            <p:nvPr/>
          </p:nvSpPr>
          <p:spPr>
            <a:xfrm>
              <a:off x="6126305" y="1831554"/>
              <a:ext cx="986587" cy="2308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sv-SE" sz="1500">
                  <a:cs typeface="Gill Sans Infant Std"/>
                </a:rPr>
                <a:t>Januari</a:t>
              </a:r>
            </a:p>
          </p:txBody>
        </p:sp>
        <p:sp>
          <p:nvSpPr>
            <p:cNvPr id="71" name="textruta 70">
              <a:extLst>
                <a:ext uri="{FF2B5EF4-FFF2-40B4-BE49-F238E27FC236}">
                  <a16:creationId xmlns:a16="http://schemas.microsoft.com/office/drawing/2014/main" id="{39BCF32D-73AB-4856-1F42-7E06A25E61E2}"/>
                </a:ext>
              </a:extLst>
            </p:cNvPr>
            <p:cNvSpPr txBox="1"/>
            <p:nvPr/>
          </p:nvSpPr>
          <p:spPr>
            <a:xfrm>
              <a:off x="7032966" y="2350826"/>
              <a:ext cx="942474" cy="2308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sv-SE" sz="1500">
                  <a:cs typeface="Gill Sans Infant Std"/>
                </a:rPr>
                <a:t>Februari</a:t>
              </a:r>
            </a:p>
          </p:txBody>
        </p:sp>
        <p:sp>
          <p:nvSpPr>
            <p:cNvPr id="77" name="textruta 76">
              <a:extLst>
                <a:ext uri="{FF2B5EF4-FFF2-40B4-BE49-F238E27FC236}">
                  <a16:creationId xmlns:a16="http://schemas.microsoft.com/office/drawing/2014/main" id="{6CFA9140-F0C4-5D57-FCE4-20C7433563F5}"/>
                </a:ext>
              </a:extLst>
            </p:cNvPr>
            <p:cNvSpPr txBox="1"/>
            <p:nvPr/>
          </p:nvSpPr>
          <p:spPr>
            <a:xfrm>
              <a:off x="7504203" y="3153011"/>
              <a:ext cx="942474" cy="2308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sv-SE" sz="1500">
                  <a:cs typeface="Gill Sans Infant Std"/>
                </a:rPr>
                <a:t>Mars</a:t>
              </a:r>
            </a:p>
          </p:txBody>
        </p:sp>
        <p:sp>
          <p:nvSpPr>
            <p:cNvPr id="78" name="textruta 77">
              <a:extLst>
                <a:ext uri="{FF2B5EF4-FFF2-40B4-BE49-F238E27FC236}">
                  <a16:creationId xmlns:a16="http://schemas.microsoft.com/office/drawing/2014/main" id="{B55904F9-00DB-A977-EB08-913374352B16}"/>
                </a:ext>
              </a:extLst>
            </p:cNvPr>
            <p:cNvSpPr txBox="1"/>
            <p:nvPr/>
          </p:nvSpPr>
          <p:spPr>
            <a:xfrm>
              <a:off x="7504203" y="4108388"/>
              <a:ext cx="942474" cy="2308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sv-SE" sz="1500">
                  <a:cs typeface="Gill Sans Infant Std"/>
                </a:rPr>
                <a:t>April</a:t>
              </a:r>
            </a:p>
          </p:txBody>
        </p:sp>
        <p:sp>
          <p:nvSpPr>
            <p:cNvPr id="79" name="textruta 78">
              <a:extLst>
                <a:ext uri="{FF2B5EF4-FFF2-40B4-BE49-F238E27FC236}">
                  <a16:creationId xmlns:a16="http://schemas.microsoft.com/office/drawing/2014/main" id="{664EDB9F-3B0A-A8D7-9013-C62682A37995}"/>
                </a:ext>
              </a:extLst>
            </p:cNvPr>
            <p:cNvSpPr txBox="1"/>
            <p:nvPr/>
          </p:nvSpPr>
          <p:spPr>
            <a:xfrm>
              <a:off x="7032966" y="4961647"/>
              <a:ext cx="942474" cy="2308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sv-SE" sz="1500">
                  <a:cs typeface="Gill Sans Infant Std"/>
                </a:rPr>
                <a:t>Maj</a:t>
              </a:r>
            </a:p>
          </p:txBody>
        </p:sp>
        <p:sp>
          <p:nvSpPr>
            <p:cNvPr id="80" name="textruta 79">
              <a:extLst>
                <a:ext uri="{FF2B5EF4-FFF2-40B4-BE49-F238E27FC236}">
                  <a16:creationId xmlns:a16="http://schemas.microsoft.com/office/drawing/2014/main" id="{EBDDFADF-72B1-8742-4A75-99D20ADD36FA}"/>
                </a:ext>
              </a:extLst>
            </p:cNvPr>
            <p:cNvSpPr txBox="1"/>
            <p:nvPr/>
          </p:nvSpPr>
          <p:spPr>
            <a:xfrm>
              <a:off x="6108539" y="5486987"/>
              <a:ext cx="942474" cy="2308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sv-SE" sz="1500">
                  <a:cs typeface="Gill Sans Infant Std"/>
                </a:rPr>
                <a:t>Juni</a:t>
              </a:r>
            </a:p>
          </p:txBody>
        </p:sp>
        <p:sp>
          <p:nvSpPr>
            <p:cNvPr id="81" name="textruta 80">
              <a:extLst>
                <a:ext uri="{FF2B5EF4-FFF2-40B4-BE49-F238E27FC236}">
                  <a16:creationId xmlns:a16="http://schemas.microsoft.com/office/drawing/2014/main" id="{FF14361F-34BA-7807-6768-974A827E50F7}"/>
                </a:ext>
              </a:extLst>
            </p:cNvPr>
            <p:cNvSpPr txBox="1"/>
            <p:nvPr/>
          </p:nvSpPr>
          <p:spPr>
            <a:xfrm>
              <a:off x="4119017" y="4961647"/>
              <a:ext cx="942474" cy="2308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sv-SE" sz="1500">
                  <a:cs typeface="Gill Sans Infant Std"/>
                </a:rPr>
                <a:t>Augusti</a:t>
              </a:r>
            </a:p>
          </p:txBody>
        </p:sp>
        <p:sp>
          <p:nvSpPr>
            <p:cNvPr id="82" name="textruta 81">
              <a:extLst>
                <a:ext uri="{FF2B5EF4-FFF2-40B4-BE49-F238E27FC236}">
                  <a16:creationId xmlns:a16="http://schemas.microsoft.com/office/drawing/2014/main" id="{27BE899B-185E-65E3-2E71-A08511298F1A}"/>
                </a:ext>
              </a:extLst>
            </p:cNvPr>
            <p:cNvSpPr txBox="1"/>
            <p:nvPr/>
          </p:nvSpPr>
          <p:spPr>
            <a:xfrm>
              <a:off x="5089866" y="5486987"/>
              <a:ext cx="942474" cy="2308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sv-SE" sz="1500">
                  <a:cs typeface="Gill Sans Infant Std"/>
                </a:rPr>
                <a:t>Juli</a:t>
              </a:r>
            </a:p>
          </p:txBody>
        </p:sp>
        <p:sp>
          <p:nvSpPr>
            <p:cNvPr id="83" name="textruta 82">
              <a:extLst>
                <a:ext uri="{FF2B5EF4-FFF2-40B4-BE49-F238E27FC236}">
                  <a16:creationId xmlns:a16="http://schemas.microsoft.com/office/drawing/2014/main" id="{77456E61-A4C6-D8B3-A09C-C03CF6B16DC6}"/>
                </a:ext>
              </a:extLst>
            </p:cNvPr>
            <p:cNvSpPr txBox="1"/>
            <p:nvPr/>
          </p:nvSpPr>
          <p:spPr>
            <a:xfrm>
              <a:off x="3647780" y="4108388"/>
              <a:ext cx="942474" cy="2308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sv-SE" sz="1500" dirty="0">
                  <a:cs typeface="Gill Sans Infant Std"/>
                </a:rPr>
                <a:t>September</a:t>
              </a:r>
            </a:p>
          </p:txBody>
        </p:sp>
        <p:sp>
          <p:nvSpPr>
            <p:cNvPr id="84" name="textruta 83">
              <a:extLst>
                <a:ext uri="{FF2B5EF4-FFF2-40B4-BE49-F238E27FC236}">
                  <a16:creationId xmlns:a16="http://schemas.microsoft.com/office/drawing/2014/main" id="{525873CC-BF85-320B-08EC-3E843F514742}"/>
                </a:ext>
              </a:extLst>
            </p:cNvPr>
            <p:cNvSpPr txBox="1"/>
            <p:nvPr/>
          </p:nvSpPr>
          <p:spPr>
            <a:xfrm>
              <a:off x="5061491" y="1831554"/>
              <a:ext cx="942474" cy="2308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sv-SE" sz="1500">
                  <a:cs typeface="Gill Sans Infant Std"/>
                </a:rPr>
                <a:t>December</a:t>
              </a:r>
            </a:p>
          </p:txBody>
        </p:sp>
        <p:sp>
          <p:nvSpPr>
            <p:cNvPr id="85" name="textruta 84">
              <a:extLst>
                <a:ext uri="{FF2B5EF4-FFF2-40B4-BE49-F238E27FC236}">
                  <a16:creationId xmlns:a16="http://schemas.microsoft.com/office/drawing/2014/main" id="{FA5F90A9-E111-AAB5-01FA-3A23DB3EA73A}"/>
                </a:ext>
              </a:extLst>
            </p:cNvPr>
            <p:cNvSpPr txBox="1"/>
            <p:nvPr/>
          </p:nvSpPr>
          <p:spPr>
            <a:xfrm>
              <a:off x="4176398" y="2328479"/>
              <a:ext cx="942474" cy="2308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sv-SE" sz="1500">
                  <a:cs typeface="Gill Sans Infant Std"/>
                </a:rPr>
                <a:t>November</a:t>
              </a:r>
            </a:p>
          </p:txBody>
        </p:sp>
        <p:sp>
          <p:nvSpPr>
            <p:cNvPr id="86" name="textruta 85">
              <a:extLst>
                <a:ext uri="{FF2B5EF4-FFF2-40B4-BE49-F238E27FC236}">
                  <a16:creationId xmlns:a16="http://schemas.microsoft.com/office/drawing/2014/main" id="{974B253D-4532-2386-0A02-CB119D696E3A}"/>
                </a:ext>
              </a:extLst>
            </p:cNvPr>
            <p:cNvSpPr txBox="1"/>
            <p:nvPr/>
          </p:nvSpPr>
          <p:spPr>
            <a:xfrm>
              <a:off x="3664895" y="3153011"/>
              <a:ext cx="942474" cy="2308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sv-SE" sz="1500">
                  <a:cs typeface="Gill Sans Infant Std"/>
                </a:rPr>
                <a:t>Oktober</a:t>
              </a:r>
            </a:p>
          </p:txBody>
        </p:sp>
      </p:grpSp>
      <p:sp>
        <p:nvSpPr>
          <p:cNvPr id="2" name="Rektangel: rundade hörn 1">
            <a:extLst>
              <a:ext uri="{FF2B5EF4-FFF2-40B4-BE49-F238E27FC236}">
                <a16:creationId xmlns:a16="http://schemas.microsoft.com/office/drawing/2014/main" id="{856F96DF-1B62-3059-60FC-4E67F8655819}"/>
              </a:ext>
            </a:extLst>
          </p:cNvPr>
          <p:cNvSpPr/>
          <p:nvPr/>
        </p:nvSpPr>
        <p:spPr>
          <a:xfrm>
            <a:off x="588213" y="5634847"/>
            <a:ext cx="2395302" cy="384968"/>
          </a:xfrm>
          <a:prstGeom prst="roundRect">
            <a:avLst/>
          </a:prstGeom>
          <a:solidFill>
            <a:srgbClr val="FF6A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Valberedningsutbildning</a:t>
            </a:r>
          </a:p>
        </p:txBody>
      </p:sp>
      <p:sp>
        <p:nvSpPr>
          <p:cNvPr id="26" name="Title 4">
            <a:extLst>
              <a:ext uri="{FF2B5EF4-FFF2-40B4-BE49-F238E27FC236}">
                <a16:creationId xmlns:a16="http://schemas.microsoft.com/office/drawing/2014/main" id="{2B393823-65DE-BED4-404D-23DA7896E975}"/>
              </a:ext>
            </a:extLst>
          </p:cNvPr>
          <p:cNvSpPr txBox="1">
            <a:spLocks/>
          </p:cNvSpPr>
          <p:nvPr/>
        </p:nvSpPr>
        <p:spPr>
          <a:xfrm>
            <a:off x="851408" y="307718"/>
            <a:ext cx="4758648" cy="82424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swald Medium" pitchFamily="2" charset="77"/>
                <a:ea typeface="+mj-ea"/>
                <a:cs typeface="+mj-cs"/>
              </a:defRPr>
            </a:lvl1pPr>
          </a:lstStyle>
          <a:p>
            <a:pPr algn="just"/>
            <a:r>
              <a:rPr lang="sv-SE" dirty="0" err="1"/>
              <a:t>Årshjul</a:t>
            </a:r>
            <a:endParaRPr lang="sv-SE" dirty="0"/>
          </a:p>
        </p:txBody>
      </p:sp>
      <p:sp>
        <p:nvSpPr>
          <p:cNvPr id="29" name="Title 4">
            <a:extLst>
              <a:ext uri="{FF2B5EF4-FFF2-40B4-BE49-F238E27FC236}">
                <a16:creationId xmlns:a16="http://schemas.microsoft.com/office/drawing/2014/main" id="{8CFE1094-1002-750A-1FD9-C725033893B6}"/>
              </a:ext>
            </a:extLst>
          </p:cNvPr>
          <p:cNvSpPr txBox="1">
            <a:spLocks/>
          </p:cNvSpPr>
          <p:nvPr/>
        </p:nvSpPr>
        <p:spPr>
          <a:xfrm>
            <a:off x="851408" y="939996"/>
            <a:ext cx="2348298" cy="82424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swald Medium" pitchFamily="2" charset="77"/>
                <a:ea typeface="+mj-ea"/>
                <a:cs typeface="+mj-cs"/>
              </a:defRPr>
            </a:lvl1pPr>
          </a:lstStyle>
          <a:p>
            <a:r>
              <a:rPr lang="sv-SE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Förening</a:t>
            </a:r>
          </a:p>
          <a:p>
            <a:endParaRPr lang="sv-SE" sz="20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endParaRPr lang="sv-SE" sz="2000" dirty="0">
              <a:latin typeface="+mn-lt"/>
            </a:endParaRPr>
          </a:p>
        </p:txBody>
      </p:sp>
      <p:sp>
        <p:nvSpPr>
          <p:cNvPr id="37" name="Rektangel: rundade hörn 36">
            <a:extLst>
              <a:ext uri="{FF2B5EF4-FFF2-40B4-BE49-F238E27FC236}">
                <a16:creationId xmlns:a16="http://schemas.microsoft.com/office/drawing/2014/main" id="{CB450852-6369-81AA-985D-40E78AA90770}"/>
              </a:ext>
            </a:extLst>
          </p:cNvPr>
          <p:cNvSpPr/>
          <p:nvPr/>
        </p:nvSpPr>
        <p:spPr>
          <a:xfrm>
            <a:off x="571067" y="3838920"/>
            <a:ext cx="2407463" cy="572810"/>
          </a:xfrm>
          <a:prstGeom prst="roundRect">
            <a:avLst/>
          </a:prstGeom>
          <a:solidFill>
            <a:srgbClr val="71CC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Samplanering medlemsrörelse och kansli</a:t>
            </a:r>
          </a:p>
        </p:txBody>
      </p:sp>
      <p:sp>
        <p:nvSpPr>
          <p:cNvPr id="23" name="Båge 22">
            <a:extLst>
              <a:ext uri="{FF2B5EF4-FFF2-40B4-BE49-F238E27FC236}">
                <a16:creationId xmlns:a16="http://schemas.microsoft.com/office/drawing/2014/main" id="{D8DB3B8F-6C7A-F530-BFC9-8B1525C76DE7}"/>
              </a:ext>
            </a:extLst>
          </p:cNvPr>
          <p:cNvSpPr/>
          <p:nvPr/>
        </p:nvSpPr>
        <p:spPr>
          <a:xfrm rot="3357949">
            <a:off x="4350650" y="1229210"/>
            <a:ext cx="4707904" cy="4810017"/>
          </a:xfrm>
          <a:prstGeom prst="arc">
            <a:avLst>
              <a:gd name="adj1" fmla="val 19118536"/>
              <a:gd name="adj2" fmla="val 138794"/>
            </a:avLst>
          </a:prstGeom>
          <a:ln w="38100" cap="flat" cmpd="sng" algn="ctr">
            <a:solidFill>
              <a:srgbClr val="71CC98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Båge 27">
            <a:extLst>
              <a:ext uri="{FF2B5EF4-FFF2-40B4-BE49-F238E27FC236}">
                <a16:creationId xmlns:a16="http://schemas.microsoft.com/office/drawing/2014/main" id="{40E23CC5-6DF6-44E6-B5D1-5E7E31470815}"/>
              </a:ext>
            </a:extLst>
          </p:cNvPr>
          <p:cNvSpPr/>
          <p:nvPr/>
        </p:nvSpPr>
        <p:spPr>
          <a:xfrm rot="14741619">
            <a:off x="3683246" y="1149196"/>
            <a:ext cx="4903422" cy="4810017"/>
          </a:xfrm>
          <a:prstGeom prst="arc">
            <a:avLst>
              <a:gd name="adj1" fmla="val 17810637"/>
              <a:gd name="adj2" fmla="val 19685533"/>
            </a:avLst>
          </a:prstGeom>
          <a:ln w="38100" cap="flat" cmpd="sng" algn="ctr">
            <a:solidFill>
              <a:srgbClr val="71CC98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Båge 30">
            <a:extLst>
              <a:ext uri="{FF2B5EF4-FFF2-40B4-BE49-F238E27FC236}">
                <a16:creationId xmlns:a16="http://schemas.microsoft.com/office/drawing/2014/main" id="{2F50D696-016B-A9B7-47E8-5E862A12A96C}"/>
              </a:ext>
            </a:extLst>
          </p:cNvPr>
          <p:cNvSpPr/>
          <p:nvPr/>
        </p:nvSpPr>
        <p:spPr>
          <a:xfrm rot="17136168">
            <a:off x="3921158" y="862362"/>
            <a:ext cx="4707904" cy="4810017"/>
          </a:xfrm>
          <a:prstGeom prst="arc">
            <a:avLst>
              <a:gd name="adj1" fmla="val 17061156"/>
              <a:gd name="adj2" fmla="val 20925767"/>
            </a:avLst>
          </a:prstGeom>
          <a:ln w="38100" cap="flat" cmpd="sng" algn="ctr">
            <a:solidFill>
              <a:srgbClr val="A57FB2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Ellips 5">
            <a:extLst>
              <a:ext uri="{FF2B5EF4-FFF2-40B4-BE49-F238E27FC236}">
                <a16:creationId xmlns:a16="http://schemas.microsoft.com/office/drawing/2014/main" id="{E6FA0919-B924-0DAA-58E4-84F3AA07785D}"/>
              </a:ext>
            </a:extLst>
          </p:cNvPr>
          <p:cNvSpPr/>
          <p:nvPr/>
        </p:nvSpPr>
        <p:spPr>
          <a:xfrm>
            <a:off x="4085172" y="4120176"/>
            <a:ext cx="170121" cy="170121"/>
          </a:xfrm>
          <a:prstGeom prst="ellipse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Ellips 20">
            <a:extLst>
              <a:ext uri="{FF2B5EF4-FFF2-40B4-BE49-F238E27FC236}">
                <a16:creationId xmlns:a16="http://schemas.microsoft.com/office/drawing/2014/main" id="{2E3C71C3-3DBB-8F36-0D49-C92A5CBC46BA}"/>
              </a:ext>
            </a:extLst>
          </p:cNvPr>
          <p:cNvSpPr/>
          <p:nvPr/>
        </p:nvSpPr>
        <p:spPr>
          <a:xfrm>
            <a:off x="8686685" y="3917649"/>
            <a:ext cx="170121" cy="170121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Ellips 34">
            <a:extLst>
              <a:ext uri="{FF2B5EF4-FFF2-40B4-BE49-F238E27FC236}">
                <a16:creationId xmlns:a16="http://schemas.microsoft.com/office/drawing/2014/main" id="{243D25CA-307B-576C-5331-B221E94A6A97}"/>
              </a:ext>
            </a:extLst>
          </p:cNvPr>
          <p:cNvSpPr/>
          <p:nvPr/>
        </p:nvSpPr>
        <p:spPr>
          <a:xfrm>
            <a:off x="8375067" y="2185614"/>
            <a:ext cx="170121" cy="170121"/>
          </a:xfrm>
          <a:prstGeom prst="ellipse">
            <a:avLst/>
          </a:prstGeom>
          <a:solidFill>
            <a:srgbClr val="A57F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9" name="Ellips 38">
            <a:extLst>
              <a:ext uri="{FF2B5EF4-FFF2-40B4-BE49-F238E27FC236}">
                <a16:creationId xmlns:a16="http://schemas.microsoft.com/office/drawing/2014/main" id="{DF6D0C24-E331-B70B-776A-A7DA75DF2394}"/>
              </a:ext>
            </a:extLst>
          </p:cNvPr>
          <p:cNvSpPr/>
          <p:nvPr/>
        </p:nvSpPr>
        <p:spPr>
          <a:xfrm>
            <a:off x="8478950" y="4465668"/>
            <a:ext cx="170121" cy="170121"/>
          </a:xfrm>
          <a:prstGeom prst="ellipse">
            <a:avLst/>
          </a:prstGeom>
          <a:solidFill>
            <a:srgbClr val="00B2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0" name="Ellips 39">
            <a:extLst>
              <a:ext uri="{FF2B5EF4-FFF2-40B4-BE49-F238E27FC236}">
                <a16:creationId xmlns:a16="http://schemas.microsoft.com/office/drawing/2014/main" id="{BBECAAC9-DE49-67C4-18E1-ED6F40AA1C41}"/>
              </a:ext>
            </a:extLst>
          </p:cNvPr>
          <p:cNvSpPr/>
          <p:nvPr/>
        </p:nvSpPr>
        <p:spPr>
          <a:xfrm>
            <a:off x="8227058" y="4837097"/>
            <a:ext cx="170121" cy="170121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Rektangel: rundade hörn 44">
            <a:extLst>
              <a:ext uri="{FF2B5EF4-FFF2-40B4-BE49-F238E27FC236}">
                <a16:creationId xmlns:a16="http://schemas.microsoft.com/office/drawing/2014/main" id="{7675A87E-CDDA-93F1-B4DF-00AD1BD36458}"/>
              </a:ext>
            </a:extLst>
          </p:cNvPr>
          <p:cNvSpPr/>
          <p:nvPr/>
        </p:nvSpPr>
        <p:spPr>
          <a:xfrm>
            <a:off x="10234142" y="966187"/>
            <a:ext cx="1769161" cy="695605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Årsmötesperiod </a:t>
            </a:r>
            <a:r>
              <a:rPr lang="sv-SE" sz="1400" dirty="0" err="1"/>
              <a:t>Distriksföreningar</a:t>
            </a:r>
            <a:r>
              <a:rPr lang="sv-SE" sz="1400" dirty="0"/>
              <a:t> (15 april) </a:t>
            </a:r>
          </a:p>
        </p:txBody>
      </p:sp>
      <p:sp>
        <p:nvSpPr>
          <p:cNvPr id="46" name="Rektangel: rundade hörn 45">
            <a:extLst>
              <a:ext uri="{FF2B5EF4-FFF2-40B4-BE49-F238E27FC236}">
                <a16:creationId xmlns:a16="http://schemas.microsoft.com/office/drawing/2014/main" id="{A63A6C69-0021-831C-3D4F-C71DEEB39BA1}"/>
              </a:ext>
            </a:extLst>
          </p:cNvPr>
          <p:cNvSpPr/>
          <p:nvPr/>
        </p:nvSpPr>
        <p:spPr>
          <a:xfrm>
            <a:off x="10238806" y="1737901"/>
            <a:ext cx="1769161" cy="695604"/>
          </a:xfrm>
          <a:prstGeom prst="roundRect">
            <a:avLst/>
          </a:prstGeom>
          <a:solidFill>
            <a:srgbClr val="00B2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Period för årsredovisningar (15 mars, 30 april)</a:t>
            </a:r>
          </a:p>
        </p:txBody>
      </p:sp>
      <p:sp>
        <p:nvSpPr>
          <p:cNvPr id="47" name="Rektangel: rundade hörn 46">
            <a:extLst>
              <a:ext uri="{FF2B5EF4-FFF2-40B4-BE49-F238E27FC236}">
                <a16:creationId xmlns:a16="http://schemas.microsoft.com/office/drawing/2014/main" id="{906C869A-69CC-6F05-9796-AA90CE5EAD21}"/>
              </a:ext>
            </a:extLst>
          </p:cNvPr>
          <p:cNvSpPr/>
          <p:nvPr/>
        </p:nvSpPr>
        <p:spPr>
          <a:xfrm>
            <a:off x="10221253" y="167705"/>
            <a:ext cx="1782049" cy="735945"/>
          </a:xfrm>
          <a:prstGeom prst="roundRect">
            <a:avLst/>
          </a:prstGeom>
          <a:solidFill>
            <a:srgbClr val="A57F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Årsmötesperiod Lokalföreningar (28 feb)</a:t>
            </a:r>
          </a:p>
        </p:txBody>
      </p:sp>
      <p:sp>
        <p:nvSpPr>
          <p:cNvPr id="48" name="Rektangel: rundade hörn 47">
            <a:extLst>
              <a:ext uri="{FF2B5EF4-FFF2-40B4-BE49-F238E27FC236}">
                <a16:creationId xmlns:a16="http://schemas.microsoft.com/office/drawing/2014/main" id="{D1A86293-C2CB-1B9B-A90E-F1D76EE7DE5C}"/>
              </a:ext>
            </a:extLst>
          </p:cNvPr>
          <p:cNvSpPr/>
          <p:nvPr/>
        </p:nvSpPr>
        <p:spPr>
          <a:xfrm>
            <a:off x="10280355" y="3247883"/>
            <a:ext cx="1727613" cy="695603"/>
          </a:xfrm>
          <a:prstGeom prst="roundRect">
            <a:avLst/>
          </a:prstGeom>
          <a:solidFill>
            <a:srgbClr val="FF6A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Söka extra medel (30 april)</a:t>
            </a:r>
          </a:p>
          <a:p>
            <a:pPr algn="ctr"/>
            <a:r>
              <a:rPr lang="sv-SE" sz="1400" dirty="0"/>
              <a:t>Redovisas (20 jan)</a:t>
            </a:r>
          </a:p>
        </p:txBody>
      </p:sp>
      <p:sp>
        <p:nvSpPr>
          <p:cNvPr id="49" name="Rektangel: rundade hörn 48">
            <a:extLst>
              <a:ext uri="{FF2B5EF4-FFF2-40B4-BE49-F238E27FC236}">
                <a16:creationId xmlns:a16="http://schemas.microsoft.com/office/drawing/2014/main" id="{0478D22F-0EF8-7FFA-B75C-F1A967183E68}"/>
              </a:ext>
            </a:extLst>
          </p:cNvPr>
          <p:cNvSpPr/>
          <p:nvPr/>
        </p:nvSpPr>
        <p:spPr>
          <a:xfrm>
            <a:off x="10238806" y="4792185"/>
            <a:ext cx="1727473" cy="51396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err="1"/>
              <a:t>Distriksordförandekonferens</a:t>
            </a:r>
            <a:endParaRPr lang="sv-SE" sz="1400" dirty="0"/>
          </a:p>
        </p:txBody>
      </p:sp>
      <p:sp>
        <p:nvSpPr>
          <p:cNvPr id="50" name="Ellips 49">
            <a:extLst>
              <a:ext uri="{FF2B5EF4-FFF2-40B4-BE49-F238E27FC236}">
                <a16:creationId xmlns:a16="http://schemas.microsoft.com/office/drawing/2014/main" id="{35965B4E-D489-4F2B-1CBD-17B55DC009F1}"/>
              </a:ext>
            </a:extLst>
          </p:cNvPr>
          <p:cNvSpPr/>
          <p:nvPr/>
        </p:nvSpPr>
        <p:spPr>
          <a:xfrm>
            <a:off x="5275793" y="2355555"/>
            <a:ext cx="2347734" cy="2347734"/>
          </a:xfrm>
          <a:prstGeom prst="ellipse">
            <a:avLst/>
          </a:prstGeom>
          <a:solidFill>
            <a:srgbClr val="F2A9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err="1">
                <a:solidFill>
                  <a:srgbClr val="F3F2EE"/>
                </a:solidFill>
              </a:rPr>
              <a:t>Årshjul</a:t>
            </a:r>
            <a:r>
              <a:rPr lang="sv-SE" sz="1600" dirty="0">
                <a:solidFill>
                  <a:srgbClr val="F3F2EE"/>
                </a:solidFill>
              </a:rPr>
              <a:t> Folkrörelse och engagemang</a:t>
            </a:r>
          </a:p>
        </p:txBody>
      </p:sp>
      <p:sp>
        <p:nvSpPr>
          <p:cNvPr id="4" name="Båge 3">
            <a:extLst>
              <a:ext uri="{FF2B5EF4-FFF2-40B4-BE49-F238E27FC236}">
                <a16:creationId xmlns:a16="http://schemas.microsoft.com/office/drawing/2014/main" id="{5AF6D0AD-2146-FE8D-8D53-BE43F130CABE}"/>
              </a:ext>
            </a:extLst>
          </p:cNvPr>
          <p:cNvSpPr/>
          <p:nvPr/>
        </p:nvSpPr>
        <p:spPr>
          <a:xfrm rot="19349165">
            <a:off x="4350651" y="882054"/>
            <a:ext cx="4707904" cy="4810017"/>
          </a:xfrm>
          <a:prstGeom prst="arc">
            <a:avLst>
              <a:gd name="adj1" fmla="val 18303906"/>
              <a:gd name="adj2" fmla="val 668246"/>
            </a:avLst>
          </a:prstGeom>
          <a:ln w="38100" cap="flat" cmpd="sng" algn="ctr">
            <a:solidFill>
              <a:srgbClr val="A57FB2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0" name="Båge 9">
            <a:extLst>
              <a:ext uri="{FF2B5EF4-FFF2-40B4-BE49-F238E27FC236}">
                <a16:creationId xmlns:a16="http://schemas.microsoft.com/office/drawing/2014/main" id="{AC7D807F-8EA7-214D-6FB7-2EDDF6E4020E}"/>
              </a:ext>
            </a:extLst>
          </p:cNvPr>
          <p:cNvSpPr/>
          <p:nvPr/>
        </p:nvSpPr>
        <p:spPr>
          <a:xfrm rot="1526476">
            <a:off x="4411794" y="1026771"/>
            <a:ext cx="4707904" cy="4810017"/>
          </a:xfrm>
          <a:prstGeom prst="arc">
            <a:avLst>
              <a:gd name="adj1" fmla="val 18303906"/>
              <a:gd name="adj2" fmla="val 21202171"/>
            </a:avLst>
          </a:prstGeom>
          <a:ln w="38100" cap="flat" cmpd="sng" algn="ctr">
            <a:solidFill>
              <a:srgbClr val="FFC000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4" name="Båge 13">
            <a:extLst>
              <a:ext uri="{FF2B5EF4-FFF2-40B4-BE49-F238E27FC236}">
                <a16:creationId xmlns:a16="http://schemas.microsoft.com/office/drawing/2014/main" id="{7EF9C1C8-53EE-0675-F8F4-90F27054597D}"/>
              </a:ext>
            </a:extLst>
          </p:cNvPr>
          <p:cNvSpPr/>
          <p:nvPr/>
        </p:nvSpPr>
        <p:spPr>
          <a:xfrm rot="1160928">
            <a:off x="4725806" y="1105314"/>
            <a:ext cx="4618112" cy="4927720"/>
          </a:xfrm>
          <a:prstGeom prst="arc">
            <a:avLst>
              <a:gd name="adj1" fmla="val 18303906"/>
              <a:gd name="adj2" fmla="val 2016469"/>
            </a:avLst>
          </a:prstGeom>
          <a:ln w="38100" cap="flat" cmpd="sng" algn="ctr">
            <a:solidFill>
              <a:srgbClr val="00B2A9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6" name="Stjärna: 5 punkter 15">
            <a:extLst>
              <a:ext uri="{FF2B5EF4-FFF2-40B4-BE49-F238E27FC236}">
                <a16:creationId xmlns:a16="http://schemas.microsoft.com/office/drawing/2014/main" id="{E9CFB003-724D-9672-66B3-9FA84EEF5332}"/>
              </a:ext>
            </a:extLst>
          </p:cNvPr>
          <p:cNvSpPr/>
          <p:nvPr/>
        </p:nvSpPr>
        <p:spPr>
          <a:xfrm>
            <a:off x="8339592" y="1238583"/>
            <a:ext cx="528639" cy="416511"/>
          </a:xfrm>
          <a:prstGeom prst="star5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Stjärna: 5 punkter 17">
            <a:extLst>
              <a:ext uri="{FF2B5EF4-FFF2-40B4-BE49-F238E27FC236}">
                <a16:creationId xmlns:a16="http://schemas.microsoft.com/office/drawing/2014/main" id="{8B60E21D-EED9-C59A-9AA7-33669F2E7358}"/>
              </a:ext>
            </a:extLst>
          </p:cNvPr>
          <p:cNvSpPr/>
          <p:nvPr/>
        </p:nvSpPr>
        <p:spPr>
          <a:xfrm>
            <a:off x="5385546" y="485636"/>
            <a:ext cx="528639" cy="416511"/>
          </a:xfrm>
          <a:prstGeom prst="star5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Stjärna: 5 punkter 21">
            <a:extLst>
              <a:ext uri="{FF2B5EF4-FFF2-40B4-BE49-F238E27FC236}">
                <a16:creationId xmlns:a16="http://schemas.microsoft.com/office/drawing/2014/main" id="{EC57F113-3852-CD77-2A38-855C6D88C9A7}"/>
              </a:ext>
            </a:extLst>
          </p:cNvPr>
          <p:cNvSpPr/>
          <p:nvPr/>
        </p:nvSpPr>
        <p:spPr>
          <a:xfrm>
            <a:off x="6946620" y="5967065"/>
            <a:ext cx="528639" cy="416511"/>
          </a:xfrm>
          <a:prstGeom prst="star5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Stjärna: 5 punkter 23">
            <a:extLst>
              <a:ext uri="{FF2B5EF4-FFF2-40B4-BE49-F238E27FC236}">
                <a16:creationId xmlns:a16="http://schemas.microsoft.com/office/drawing/2014/main" id="{18692BEE-280C-496F-DBEC-7B12D2D5FDCD}"/>
              </a:ext>
            </a:extLst>
          </p:cNvPr>
          <p:cNvSpPr/>
          <p:nvPr/>
        </p:nvSpPr>
        <p:spPr>
          <a:xfrm>
            <a:off x="5509898" y="572559"/>
            <a:ext cx="528639" cy="416511"/>
          </a:xfrm>
          <a:prstGeom prst="star5">
            <a:avLst>
              <a:gd name="adj" fmla="val 0"/>
              <a:gd name="hf" fmla="val 105146"/>
              <a:gd name="vf" fmla="val 110557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Rektangel: rundade hörn 51">
            <a:extLst>
              <a:ext uri="{FF2B5EF4-FFF2-40B4-BE49-F238E27FC236}">
                <a16:creationId xmlns:a16="http://schemas.microsoft.com/office/drawing/2014/main" id="{7DE4CC6E-B058-6562-D30D-E790B468FB1B}"/>
              </a:ext>
            </a:extLst>
          </p:cNvPr>
          <p:cNvSpPr/>
          <p:nvPr/>
        </p:nvSpPr>
        <p:spPr>
          <a:xfrm>
            <a:off x="10280355" y="6132758"/>
            <a:ext cx="1685923" cy="59870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Medlemsträff/fest i hela föreningen</a:t>
            </a:r>
          </a:p>
        </p:txBody>
      </p:sp>
      <p:sp>
        <p:nvSpPr>
          <p:cNvPr id="53" name="Ellips 52">
            <a:extLst>
              <a:ext uri="{FF2B5EF4-FFF2-40B4-BE49-F238E27FC236}">
                <a16:creationId xmlns:a16="http://schemas.microsoft.com/office/drawing/2014/main" id="{A509075D-0D0C-D892-4BEE-B010154609BC}"/>
              </a:ext>
            </a:extLst>
          </p:cNvPr>
          <p:cNvSpPr/>
          <p:nvPr/>
        </p:nvSpPr>
        <p:spPr>
          <a:xfrm>
            <a:off x="8275284" y="4352667"/>
            <a:ext cx="170121" cy="170121"/>
          </a:xfrm>
          <a:prstGeom prst="ellipse">
            <a:avLst/>
          </a:prstGeom>
          <a:solidFill>
            <a:srgbClr val="FF6A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Rektangel: rundade hörn 53">
            <a:extLst>
              <a:ext uri="{FF2B5EF4-FFF2-40B4-BE49-F238E27FC236}">
                <a16:creationId xmlns:a16="http://schemas.microsoft.com/office/drawing/2014/main" id="{AC330D35-D3B5-BD11-8298-7176395D18A8}"/>
              </a:ext>
            </a:extLst>
          </p:cNvPr>
          <p:cNvSpPr/>
          <p:nvPr/>
        </p:nvSpPr>
        <p:spPr>
          <a:xfrm>
            <a:off x="10275301" y="4039099"/>
            <a:ext cx="1744831" cy="644235"/>
          </a:xfrm>
          <a:prstGeom prst="roundRect">
            <a:avLst/>
          </a:prstGeom>
          <a:solidFill>
            <a:srgbClr val="71CC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Utbildningar styrelse, revisor, kassör </a:t>
            </a:r>
          </a:p>
        </p:txBody>
      </p:sp>
      <p:sp>
        <p:nvSpPr>
          <p:cNvPr id="56" name="Ellips 55">
            <a:extLst>
              <a:ext uri="{FF2B5EF4-FFF2-40B4-BE49-F238E27FC236}">
                <a16:creationId xmlns:a16="http://schemas.microsoft.com/office/drawing/2014/main" id="{87D0198C-5F78-D32C-B3AF-5505A8A0F226}"/>
              </a:ext>
            </a:extLst>
          </p:cNvPr>
          <p:cNvSpPr/>
          <p:nvPr/>
        </p:nvSpPr>
        <p:spPr>
          <a:xfrm>
            <a:off x="4643840" y="1801664"/>
            <a:ext cx="170121" cy="170121"/>
          </a:xfrm>
          <a:prstGeom prst="ellipse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7" name="Rektangel: rundade hörn 56">
            <a:extLst>
              <a:ext uri="{FF2B5EF4-FFF2-40B4-BE49-F238E27FC236}">
                <a16:creationId xmlns:a16="http://schemas.microsoft.com/office/drawing/2014/main" id="{8AADFDF5-2360-BFFC-A677-76A8692464CC}"/>
              </a:ext>
            </a:extLst>
          </p:cNvPr>
          <p:cNvSpPr/>
          <p:nvPr/>
        </p:nvSpPr>
        <p:spPr>
          <a:xfrm>
            <a:off x="10262013" y="5498846"/>
            <a:ext cx="1713417" cy="520969"/>
          </a:xfrm>
          <a:prstGeom prst="roundRect">
            <a:avLst/>
          </a:prstGeom>
          <a:solidFill>
            <a:srgbClr val="F8B5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Dialogmöten inför riksmöte</a:t>
            </a:r>
          </a:p>
        </p:txBody>
      </p:sp>
      <p:sp>
        <p:nvSpPr>
          <p:cNvPr id="58" name="Rektangel: rundade hörn 57">
            <a:extLst>
              <a:ext uri="{FF2B5EF4-FFF2-40B4-BE49-F238E27FC236}">
                <a16:creationId xmlns:a16="http://schemas.microsoft.com/office/drawing/2014/main" id="{74B79AD5-DE5B-B1EB-B883-1D277A298E53}"/>
              </a:ext>
            </a:extLst>
          </p:cNvPr>
          <p:cNvSpPr/>
          <p:nvPr/>
        </p:nvSpPr>
        <p:spPr>
          <a:xfrm>
            <a:off x="564586" y="3185344"/>
            <a:ext cx="2413944" cy="576080"/>
          </a:xfrm>
          <a:prstGeom prst="roundRect">
            <a:avLst/>
          </a:prstGeom>
          <a:solidFill>
            <a:srgbClr val="A57FB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Förberedelse årsmöte</a:t>
            </a:r>
          </a:p>
          <a:p>
            <a:pPr algn="ctr"/>
            <a:r>
              <a:rPr lang="sv-SE" sz="1400" dirty="0"/>
              <a:t>(budget, VP, handlingar</a:t>
            </a:r>
            <a:r>
              <a:rPr lang="sv-SE" sz="1600" dirty="0"/>
              <a:t>)</a:t>
            </a:r>
          </a:p>
        </p:txBody>
      </p:sp>
      <p:sp>
        <p:nvSpPr>
          <p:cNvPr id="59" name="textruta 58">
            <a:extLst>
              <a:ext uri="{FF2B5EF4-FFF2-40B4-BE49-F238E27FC236}">
                <a16:creationId xmlns:a16="http://schemas.microsoft.com/office/drawing/2014/main" id="{CC4B192E-2243-CBF5-F20E-D694EF7EDBC6}"/>
              </a:ext>
            </a:extLst>
          </p:cNvPr>
          <p:cNvSpPr txBox="1"/>
          <p:nvPr/>
        </p:nvSpPr>
        <p:spPr>
          <a:xfrm>
            <a:off x="6725576" y="6381906"/>
            <a:ext cx="10823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1200" dirty="0">
                <a:solidFill>
                  <a:srgbClr val="999999"/>
                </a:solidFill>
              </a:rPr>
              <a:t>Sommarfest!</a:t>
            </a:r>
            <a:r>
              <a:rPr lang="sv-SE" sz="1200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60" name="textruta 59">
            <a:extLst>
              <a:ext uri="{FF2B5EF4-FFF2-40B4-BE49-F238E27FC236}">
                <a16:creationId xmlns:a16="http://schemas.microsoft.com/office/drawing/2014/main" id="{73C41B8F-EC8C-55A4-F524-21308C87E878}"/>
              </a:ext>
            </a:extLst>
          </p:cNvPr>
          <p:cNvSpPr txBox="1"/>
          <p:nvPr/>
        </p:nvSpPr>
        <p:spPr>
          <a:xfrm>
            <a:off x="5173991" y="226477"/>
            <a:ext cx="9044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1200" dirty="0" err="1">
                <a:solidFill>
                  <a:srgbClr val="999999"/>
                </a:solidFill>
              </a:rPr>
              <a:t>Vinterfest</a:t>
            </a:r>
            <a:r>
              <a:rPr lang="sv-SE" sz="1200" dirty="0">
                <a:solidFill>
                  <a:srgbClr val="999999"/>
                </a:solidFill>
              </a:rPr>
              <a:t>!</a:t>
            </a:r>
          </a:p>
        </p:txBody>
      </p:sp>
      <p:sp>
        <p:nvSpPr>
          <p:cNvPr id="61" name="textruta 60">
            <a:extLst>
              <a:ext uri="{FF2B5EF4-FFF2-40B4-BE49-F238E27FC236}">
                <a16:creationId xmlns:a16="http://schemas.microsoft.com/office/drawing/2014/main" id="{14F5A836-E190-E3F2-CB19-BC33E42B4181}"/>
              </a:ext>
            </a:extLst>
          </p:cNvPr>
          <p:cNvSpPr txBox="1"/>
          <p:nvPr/>
        </p:nvSpPr>
        <p:spPr>
          <a:xfrm>
            <a:off x="8037980" y="963306"/>
            <a:ext cx="11705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1200" dirty="0">
                <a:solidFill>
                  <a:srgbClr val="999999"/>
                </a:solidFill>
              </a:rPr>
              <a:t>Årsmötesfest!</a:t>
            </a:r>
            <a:r>
              <a:rPr lang="sv-SE" sz="1200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62" name="Båge 61">
            <a:extLst>
              <a:ext uri="{FF2B5EF4-FFF2-40B4-BE49-F238E27FC236}">
                <a16:creationId xmlns:a16="http://schemas.microsoft.com/office/drawing/2014/main" id="{32175F34-B3A4-BE74-361C-EC322CB90670}"/>
              </a:ext>
            </a:extLst>
          </p:cNvPr>
          <p:cNvSpPr/>
          <p:nvPr/>
        </p:nvSpPr>
        <p:spPr>
          <a:xfrm rot="11445489">
            <a:off x="3772242" y="1295013"/>
            <a:ext cx="4903422" cy="4810017"/>
          </a:xfrm>
          <a:prstGeom prst="arc">
            <a:avLst>
              <a:gd name="adj1" fmla="val 18248457"/>
              <a:gd name="adj2" fmla="val 20185644"/>
            </a:avLst>
          </a:prstGeom>
          <a:ln w="3810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3" name="Rektangel: rundade hörn 62">
            <a:extLst>
              <a:ext uri="{FF2B5EF4-FFF2-40B4-BE49-F238E27FC236}">
                <a16:creationId xmlns:a16="http://schemas.microsoft.com/office/drawing/2014/main" id="{52635DC2-4053-B014-B6E3-B380BC1BAEB1}"/>
              </a:ext>
            </a:extLst>
          </p:cNvPr>
          <p:cNvSpPr/>
          <p:nvPr/>
        </p:nvSpPr>
        <p:spPr>
          <a:xfrm>
            <a:off x="588213" y="5114594"/>
            <a:ext cx="2390317" cy="445346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Utbildningar inför riksmöte</a:t>
            </a:r>
          </a:p>
        </p:txBody>
      </p:sp>
      <p:sp>
        <p:nvSpPr>
          <p:cNvPr id="64" name="Båge 63">
            <a:extLst>
              <a:ext uri="{FF2B5EF4-FFF2-40B4-BE49-F238E27FC236}">
                <a16:creationId xmlns:a16="http://schemas.microsoft.com/office/drawing/2014/main" id="{AD0E8D27-712D-E280-38E2-41C41C9B3E66}"/>
              </a:ext>
            </a:extLst>
          </p:cNvPr>
          <p:cNvSpPr/>
          <p:nvPr/>
        </p:nvSpPr>
        <p:spPr>
          <a:xfrm rot="12877679">
            <a:off x="3553994" y="954299"/>
            <a:ext cx="4903422" cy="4810017"/>
          </a:xfrm>
          <a:prstGeom prst="arc">
            <a:avLst>
              <a:gd name="adj1" fmla="val 18415997"/>
              <a:gd name="adj2" fmla="val 20185644"/>
            </a:avLst>
          </a:prstGeom>
          <a:ln w="38100" cap="flat" cmpd="sng" algn="ctr">
            <a:solidFill>
              <a:srgbClr val="FF6A39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5" name="Ellips 64">
            <a:extLst>
              <a:ext uri="{FF2B5EF4-FFF2-40B4-BE49-F238E27FC236}">
                <a16:creationId xmlns:a16="http://schemas.microsoft.com/office/drawing/2014/main" id="{5DEC4B8A-CE1E-7CDC-CE7B-F059238AD459}"/>
              </a:ext>
            </a:extLst>
          </p:cNvPr>
          <p:cNvSpPr/>
          <p:nvPr/>
        </p:nvSpPr>
        <p:spPr>
          <a:xfrm>
            <a:off x="8708307" y="2931480"/>
            <a:ext cx="170121" cy="170121"/>
          </a:xfrm>
          <a:prstGeom prst="ellipse">
            <a:avLst/>
          </a:prstGeom>
          <a:solidFill>
            <a:srgbClr val="00B2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6" name="Ellips 65">
            <a:extLst>
              <a:ext uri="{FF2B5EF4-FFF2-40B4-BE49-F238E27FC236}">
                <a16:creationId xmlns:a16="http://schemas.microsoft.com/office/drawing/2014/main" id="{99C09D63-D001-208B-3854-13DA282CF763}"/>
              </a:ext>
            </a:extLst>
          </p:cNvPr>
          <p:cNvSpPr/>
          <p:nvPr/>
        </p:nvSpPr>
        <p:spPr>
          <a:xfrm>
            <a:off x="8732568" y="3580476"/>
            <a:ext cx="170121" cy="170121"/>
          </a:xfrm>
          <a:prstGeom prst="ellipse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8" name="Båge 67">
            <a:extLst>
              <a:ext uri="{FF2B5EF4-FFF2-40B4-BE49-F238E27FC236}">
                <a16:creationId xmlns:a16="http://schemas.microsoft.com/office/drawing/2014/main" id="{3995A1C6-340B-2E55-311C-16FA32750B3E}"/>
              </a:ext>
            </a:extLst>
          </p:cNvPr>
          <p:cNvSpPr/>
          <p:nvPr/>
        </p:nvSpPr>
        <p:spPr>
          <a:xfrm rot="4091669">
            <a:off x="4686689" y="1394866"/>
            <a:ext cx="4707904" cy="4810017"/>
          </a:xfrm>
          <a:prstGeom prst="arc">
            <a:avLst>
              <a:gd name="adj1" fmla="val 18263234"/>
              <a:gd name="adj2" fmla="val 20089215"/>
            </a:avLst>
          </a:prstGeom>
          <a:ln w="38100" cap="flat" cmpd="sng" algn="ctr">
            <a:solidFill>
              <a:srgbClr val="F8B5C4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9" name="Rektangel: rundade hörn 68">
            <a:extLst>
              <a:ext uri="{FF2B5EF4-FFF2-40B4-BE49-F238E27FC236}">
                <a16:creationId xmlns:a16="http://schemas.microsoft.com/office/drawing/2014/main" id="{CEA7EDDF-EF59-DC8D-0B1A-0F61289CB527}"/>
              </a:ext>
            </a:extLst>
          </p:cNvPr>
          <p:cNvSpPr/>
          <p:nvPr/>
        </p:nvSpPr>
        <p:spPr>
          <a:xfrm>
            <a:off x="571067" y="4476355"/>
            <a:ext cx="2437028" cy="572810"/>
          </a:xfrm>
          <a:prstGeom prst="roundRect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Riksmöte, jämna år</a:t>
            </a:r>
          </a:p>
          <a:p>
            <a:pPr algn="ctr"/>
            <a:r>
              <a:rPr lang="sv-SE" sz="1400" dirty="0"/>
              <a:t>Barnrättskonferens, udda år</a:t>
            </a:r>
          </a:p>
        </p:txBody>
      </p:sp>
      <p:sp>
        <p:nvSpPr>
          <p:cNvPr id="72" name="Rektangel: rundade hörn 71">
            <a:extLst>
              <a:ext uri="{FF2B5EF4-FFF2-40B4-BE49-F238E27FC236}">
                <a16:creationId xmlns:a16="http://schemas.microsoft.com/office/drawing/2014/main" id="{25FC2190-B5EF-8378-FEDC-8E20B47D1D8C}"/>
              </a:ext>
            </a:extLst>
          </p:cNvPr>
          <p:cNvSpPr/>
          <p:nvPr/>
        </p:nvSpPr>
        <p:spPr>
          <a:xfrm>
            <a:off x="10250971" y="2501965"/>
            <a:ext cx="1769161" cy="695604"/>
          </a:xfrm>
          <a:prstGeom prst="roundRect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Motioner till riksmötet (1 april)</a:t>
            </a:r>
          </a:p>
        </p:txBody>
      </p:sp>
      <p:sp>
        <p:nvSpPr>
          <p:cNvPr id="73" name="Båge 72">
            <a:extLst>
              <a:ext uri="{FF2B5EF4-FFF2-40B4-BE49-F238E27FC236}">
                <a16:creationId xmlns:a16="http://schemas.microsoft.com/office/drawing/2014/main" id="{FA3DB1E8-AAC5-89FE-4334-B65D3E784319}"/>
              </a:ext>
            </a:extLst>
          </p:cNvPr>
          <p:cNvSpPr/>
          <p:nvPr/>
        </p:nvSpPr>
        <p:spPr>
          <a:xfrm rot="3069702">
            <a:off x="4928328" y="1447801"/>
            <a:ext cx="4707904" cy="4810017"/>
          </a:xfrm>
          <a:prstGeom prst="arc">
            <a:avLst>
              <a:gd name="adj1" fmla="val 18263234"/>
              <a:gd name="adj2" fmla="val 20089215"/>
            </a:avLst>
          </a:prstGeom>
          <a:ln w="38100" cap="flat" cmpd="sng" algn="ctr">
            <a:solidFill>
              <a:srgbClr val="FF6A39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4" name="Ellips 73">
            <a:extLst>
              <a:ext uri="{FF2B5EF4-FFF2-40B4-BE49-F238E27FC236}">
                <a16:creationId xmlns:a16="http://schemas.microsoft.com/office/drawing/2014/main" id="{FFE80D35-77C8-0D56-CF3E-35E160C2892B}"/>
              </a:ext>
            </a:extLst>
          </p:cNvPr>
          <p:cNvSpPr/>
          <p:nvPr/>
        </p:nvSpPr>
        <p:spPr>
          <a:xfrm>
            <a:off x="7350995" y="1305312"/>
            <a:ext cx="170121" cy="170121"/>
          </a:xfrm>
          <a:prstGeom prst="ellipse">
            <a:avLst/>
          </a:prstGeom>
          <a:solidFill>
            <a:srgbClr val="FF6A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Båge 2">
            <a:extLst>
              <a:ext uri="{FF2B5EF4-FFF2-40B4-BE49-F238E27FC236}">
                <a16:creationId xmlns:a16="http://schemas.microsoft.com/office/drawing/2014/main" id="{C63EAA34-77DE-A875-C334-F6A47C9CAC53}"/>
              </a:ext>
            </a:extLst>
          </p:cNvPr>
          <p:cNvSpPr/>
          <p:nvPr/>
        </p:nvSpPr>
        <p:spPr>
          <a:xfrm rot="19813901">
            <a:off x="3858394" y="808812"/>
            <a:ext cx="4981640" cy="4302333"/>
          </a:xfrm>
          <a:prstGeom prst="arc">
            <a:avLst>
              <a:gd name="adj1" fmla="val 19187502"/>
              <a:gd name="adj2" fmla="val 20089215"/>
            </a:avLst>
          </a:prstGeom>
          <a:ln w="38100" cap="flat" cmpd="sng" algn="ctr">
            <a:solidFill>
              <a:srgbClr val="FF6A39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043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6" grpId="0" animBg="1"/>
      <p:bldP spid="66" grpId="0" animBg="1"/>
    </p:bldLst>
  </p:timing>
</p:sld>
</file>

<file path=ppt/theme/theme1.xml><?xml version="1.0" encoding="utf-8"?>
<a:theme xmlns:a="http://schemas.openxmlformats.org/drawingml/2006/main" name="Save the Children Theme">
  <a:themeElements>
    <a:clrScheme name="STC Colours">
      <a:dk1>
        <a:srgbClr val="000000"/>
      </a:dk1>
      <a:lt1>
        <a:srgbClr val="FFFFFF"/>
      </a:lt1>
      <a:dk2>
        <a:srgbClr val="A51414"/>
      </a:dk2>
      <a:lt2>
        <a:srgbClr val="F3F2EE"/>
      </a:lt2>
      <a:accent1>
        <a:srgbClr val="DA291C"/>
      </a:accent1>
      <a:accent2>
        <a:srgbClr val="D1CCBD"/>
      </a:accent2>
      <a:accent3>
        <a:srgbClr val="9A3324"/>
      </a:accent3>
      <a:accent4>
        <a:srgbClr val="FF6A39"/>
      </a:accent4>
      <a:accent5>
        <a:srgbClr val="F2A900"/>
      </a:accent5>
      <a:accent6>
        <a:srgbClr val="00B2A9"/>
      </a:accent6>
      <a:hlink>
        <a:srgbClr val="E1251B"/>
      </a:hlink>
      <a:folHlink>
        <a:srgbClr val="9A3324"/>
      </a:folHlink>
    </a:clrScheme>
    <a:fontScheme name="Save the Children fonts">
      <a:majorFont>
        <a:latin typeface="Oswald Medium"/>
        <a:ea typeface=""/>
        <a:cs typeface=""/>
      </a:majorFont>
      <a:minorFont>
        <a:latin typeface="Lato"/>
        <a:ea typeface=""/>
        <a:cs typeface=""/>
      </a:minorFont>
    </a:fontScheme>
    <a:fmtScheme name="Flat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>
            <a:shade val="65000"/>
          </a:schemeClr>
        </a:solidFill>
      </a:fillStyleLst>
      <a:lnStyleLst>
        <a:ln w="3175" cap="flat" cmpd="sng" algn="ctr">
          <a:solidFill>
            <a:schemeClr val="phClr">
              <a:shade val="65000"/>
            </a:schemeClr>
          </a:solidFill>
          <a:prstDash val="solid"/>
        </a:ln>
        <a:ln w="3175" cap="flat" cmpd="sng" algn="ctr">
          <a:solidFill>
            <a:schemeClr val="phClr"/>
          </a:solidFill>
          <a:prstDash val="solid"/>
        </a:ln>
        <a:ln w="0" cap="flat" cmpd="sng" algn="ctr">
          <a:noFill/>
        </a:ln>
      </a:lnStyleLst>
      <a:effectStyleLst>
        <a:effectStyle>
          <a:effectLst>
            <a:blur/>
          </a:effectLst>
        </a:effectStyle>
        <a:effectStyle>
          <a:effectLst>
            <a:blur/>
          </a:effectLst>
        </a:effectStyle>
        <a:effectStyle>
          <a:effectLst>
            <a:fillOverlay blend="darken">
              <a:solidFill>
                <a:schemeClr val="phClr">
                  <a:shade val="30000"/>
                </a:schemeClr>
              </a:solidFill>
            </a:fillOverlay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chemeClr val="accent1"/>
        </a:solidFill>
      </a:spPr>
      <a:bodyPr wrap="square" rtlCol="0">
        <a:spAutoFit/>
      </a:bodyPr>
      <a:lstStyle>
        <a:defPPr algn="l">
          <a:defRPr dirty="0" smtClean="0">
            <a:solidFill>
              <a:schemeClr val="bg1"/>
            </a:solidFill>
          </a:defRPr>
        </a:defPPr>
      </a:lstStyle>
    </a:txDef>
  </a:objectDefaults>
  <a:extraClrSchemeLst/>
  <a:custClrLst>
    <a:custClr name="Green">
      <a:srgbClr val="71CC98"/>
    </a:custClr>
    <a:custClr name="Pink">
      <a:srgbClr val="F8B5C4"/>
    </a:custClr>
    <a:custClr name="Purple">
      <a:srgbClr val="A57FB2"/>
    </a:custClr>
    <a:custClr name="Biscuit 25%">
      <a:srgbClr val="F3F2EE"/>
    </a:custClr>
    <a:custClr name="Light Grey">
      <a:srgbClr val="999999"/>
    </a:custClr>
    <a:custClr name="Dark Grey">
      <a:srgbClr val="4A4F53"/>
    </a:custClr>
  </a:custClrLst>
  <a:extLst>
    <a:ext uri="{05A4C25C-085E-4340-85A3-A5531E510DB2}">
      <thm15:themeFamily xmlns:thm15="http://schemas.microsoft.com/office/thememl/2012/main" name="Powerpointmall_SV_2023 (1).pptx" id="{B33447CA-2FF9-4951-BF04-56A363C7140D}" vid="{688067B6-F4CB-463E-9BD2-C0BA1FC9B2A5}"/>
    </a:ext>
  </a:extLst>
</a:theme>
</file>

<file path=ppt/theme/theme2.xml><?xml version="1.0" encoding="utf-8"?>
<a:theme xmlns:a="http://schemas.openxmlformats.org/drawingml/2006/main" name="Save the Children Theme">
  <a:themeElements>
    <a:clrScheme name="STC Colours">
      <a:dk1>
        <a:srgbClr val="000000"/>
      </a:dk1>
      <a:lt1>
        <a:srgbClr val="FFFFFF"/>
      </a:lt1>
      <a:dk2>
        <a:srgbClr val="A51414"/>
      </a:dk2>
      <a:lt2>
        <a:srgbClr val="F3F2EE"/>
      </a:lt2>
      <a:accent1>
        <a:srgbClr val="DA291C"/>
      </a:accent1>
      <a:accent2>
        <a:srgbClr val="D1CCBD"/>
      </a:accent2>
      <a:accent3>
        <a:srgbClr val="9A3324"/>
      </a:accent3>
      <a:accent4>
        <a:srgbClr val="FF6A39"/>
      </a:accent4>
      <a:accent5>
        <a:srgbClr val="F2A900"/>
      </a:accent5>
      <a:accent6>
        <a:srgbClr val="00B2A9"/>
      </a:accent6>
      <a:hlink>
        <a:srgbClr val="E1251B"/>
      </a:hlink>
      <a:folHlink>
        <a:srgbClr val="9A3324"/>
      </a:folHlink>
    </a:clrScheme>
    <a:fontScheme name="Save the Children fonts">
      <a:majorFont>
        <a:latin typeface="Oswald Medium"/>
        <a:ea typeface=""/>
        <a:cs typeface=""/>
      </a:majorFont>
      <a:minorFont>
        <a:latin typeface="Lato"/>
        <a:ea typeface=""/>
        <a:cs typeface=""/>
      </a:minorFont>
    </a:fontScheme>
    <a:fmtScheme name="Flat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>
            <a:shade val="65000"/>
          </a:schemeClr>
        </a:solidFill>
      </a:fillStyleLst>
      <a:lnStyleLst>
        <a:ln w="3175" cap="flat" cmpd="sng" algn="ctr">
          <a:solidFill>
            <a:schemeClr val="phClr">
              <a:shade val="65000"/>
            </a:schemeClr>
          </a:solidFill>
          <a:prstDash val="solid"/>
        </a:ln>
        <a:ln w="3175" cap="flat" cmpd="sng" algn="ctr">
          <a:solidFill>
            <a:schemeClr val="phClr"/>
          </a:solidFill>
          <a:prstDash val="solid"/>
        </a:ln>
        <a:ln w="0" cap="flat" cmpd="sng" algn="ctr">
          <a:noFill/>
        </a:ln>
      </a:lnStyleLst>
      <a:effectStyleLst>
        <a:effectStyle>
          <a:effectLst>
            <a:blur/>
          </a:effectLst>
        </a:effectStyle>
        <a:effectStyle>
          <a:effectLst>
            <a:blur/>
          </a:effectLst>
        </a:effectStyle>
        <a:effectStyle>
          <a:effectLst>
            <a:fillOverlay blend="darken">
              <a:solidFill>
                <a:schemeClr val="phClr">
                  <a:shade val="30000"/>
                </a:schemeClr>
              </a:solidFill>
            </a:fillOverlay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chemeClr val="accent1"/>
        </a:solidFill>
      </a:spPr>
      <a:bodyPr wrap="square" rtlCol="0">
        <a:spAutoFit/>
      </a:bodyPr>
      <a:lstStyle>
        <a:defPPr algn="l">
          <a:defRPr dirty="0" smtClean="0">
            <a:solidFill>
              <a:schemeClr val="bg1"/>
            </a:solidFill>
          </a:defRPr>
        </a:defPPr>
      </a:lstStyle>
    </a:txDef>
  </a:objectDefaults>
  <a:extraClrSchemeLst/>
  <a:custClrLst>
    <a:custClr name="Green">
      <a:srgbClr val="71CC98"/>
    </a:custClr>
    <a:custClr name="Pink">
      <a:srgbClr val="F8B5C4"/>
    </a:custClr>
    <a:custClr name="Purple">
      <a:srgbClr val="A57FB2"/>
    </a:custClr>
    <a:custClr name="Biscuit 25%">
      <a:srgbClr val="F3F2EE"/>
    </a:custClr>
    <a:custClr name="Light Grey">
      <a:srgbClr val="999999"/>
    </a:custClr>
    <a:custClr name="Dark Grey">
      <a:srgbClr val="4A4F53"/>
    </a:custClr>
  </a:custClrLst>
  <a:extLst>
    <a:ext uri="{05A4C25C-085E-4340-85A3-A5531E510DB2}">
      <thm15:themeFamily xmlns:thm15="http://schemas.microsoft.com/office/thememl/2012/main" name="SCUK 4.potx" id="{54C92407-FB20-455C-8653-A464E1A62228}" vid="{EE82997C-2C2B-4978-8C9F-A1B4E8F65C00}"/>
    </a:ext>
  </a:extLst>
</a:theme>
</file>

<file path=ppt/theme/theme3.xml><?xml version="1.0" encoding="utf-8"?>
<a:theme xmlns:a="http://schemas.openxmlformats.org/drawingml/2006/main" name="Save the Children Theme">
  <a:themeElements>
    <a:clrScheme name="STC Colours">
      <a:dk1>
        <a:srgbClr val="000000"/>
      </a:dk1>
      <a:lt1>
        <a:srgbClr val="FFFFFF"/>
      </a:lt1>
      <a:dk2>
        <a:srgbClr val="A51414"/>
      </a:dk2>
      <a:lt2>
        <a:srgbClr val="F3F2EE"/>
      </a:lt2>
      <a:accent1>
        <a:srgbClr val="DA291C"/>
      </a:accent1>
      <a:accent2>
        <a:srgbClr val="D1CCBD"/>
      </a:accent2>
      <a:accent3>
        <a:srgbClr val="9A3324"/>
      </a:accent3>
      <a:accent4>
        <a:srgbClr val="FF6A39"/>
      </a:accent4>
      <a:accent5>
        <a:srgbClr val="F2A900"/>
      </a:accent5>
      <a:accent6>
        <a:srgbClr val="00B2A9"/>
      </a:accent6>
      <a:hlink>
        <a:srgbClr val="E1251B"/>
      </a:hlink>
      <a:folHlink>
        <a:srgbClr val="9A3324"/>
      </a:folHlink>
    </a:clrScheme>
    <a:fontScheme name="Save the Children fonts">
      <a:majorFont>
        <a:latin typeface="Oswald Medium"/>
        <a:ea typeface=""/>
        <a:cs typeface=""/>
      </a:majorFont>
      <a:minorFont>
        <a:latin typeface="Lato"/>
        <a:ea typeface=""/>
        <a:cs typeface=""/>
      </a:minorFont>
    </a:fontScheme>
    <a:fmtScheme name="Flat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>
            <a:shade val="65000"/>
          </a:schemeClr>
        </a:solidFill>
      </a:fillStyleLst>
      <a:lnStyleLst>
        <a:ln w="3175" cap="flat" cmpd="sng" algn="ctr">
          <a:solidFill>
            <a:schemeClr val="phClr">
              <a:shade val="65000"/>
            </a:schemeClr>
          </a:solidFill>
          <a:prstDash val="solid"/>
        </a:ln>
        <a:ln w="3175" cap="flat" cmpd="sng" algn="ctr">
          <a:solidFill>
            <a:schemeClr val="phClr"/>
          </a:solidFill>
          <a:prstDash val="solid"/>
        </a:ln>
        <a:ln w="0" cap="flat" cmpd="sng" algn="ctr">
          <a:noFill/>
        </a:ln>
      </a:lnStyleLst>
      <a:effectStyleLst>
        <a:effectStyle>
          <a:effectLst>
            <a:blur/>
          </a:effectLst>
        </a:effectStyle>
        <a:effectStyle>
          <a:effectLst>
            <a:blur/>
          </a:effectLst>
        </a:effectStyle>
        <a:effectStyle>
          <a:effectLst>
            <a:fillOverlay blend="darken">
              <a:solidFill>
                <a:schemeClr val="phClr">
                  <a:shade val="30000"/>
                </a:schemeClr>
              </a:solidFill>
            </a:fillOverlay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chemeClr val="accent1"/>
        </a:solidFill>
      </a:spPr>
      <a:bodyPr wrap="square" rtlCol="0">
        <a:spAutoFit/>
      </a:bodyPr>
      <a:lstStyle>
        <a:defPPr algn="l">
          <a:defRPr dirty="0" smtClean="0">
            <a:solidFill>
              <a:schemeClr val="bg1"/>
            </a:solidFill>
          </a:defRPr>
        </a:defPPr>
      </a:lstStyle>
    </a:txDef>
  </a:objectDefaults>
  <a:extraClrSchemeLst/>
  <a:custClrLst>
    <a:custClr name="Green">
      <a:srgbClr val="71CC98"/>
    </a:custClr>
    <a:custClr name="Pink">
      <a:srgbClr val="F8B5C4"/>
    </a:custClr>
    <a:custClr name="Purple">
      <a:srgbClr val="A57FB2"/>
    </a:custClr>
    <a:custClr name="Biscuit 25%">
      <a:srgbClr val="F3F2EE"/>
    </a:custClr>
    <a:custClr name="Light Grey">
      <a:srgbClr val="999999"/>
    </a:custClr>
    <a:custClr name="Dark Grey">
      <a:srgbClr val="4A4F53"/>
    </a:custClr>
  </a:custClrLst>
  <a:extLst>
    <a:ext uri="{05A4C25C-085E-4340-85A3-A5531E510DB2}">
      <thm15:themeFamily xmlns:thm15="http://schemas.microsoft.com/office/thememl/2012/main" name="SCUK 4.potx" id="{54C92407-FB20-455C-8653-A464E1A62228}" vid="{EE82997C-2C2B-4978-8C9F-A1B4E8F65C0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380e7dc-617b-4ed9-85eb-e8fca6b8bb28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EF17F00806564EBE39A471F47BAC50" ma:contentTypeVersion="11" ma:contentTypeDescription="Create a new document." ma:contentTypeScope="" ma:versionID="99336ae13b894d0ddf6f0398a68be9ab">
  <xsd:schema xmlns:xsd="http://www.w3.org/2001/XMLSchema" xmlns:xs="http://www.w3.org/2001/XMLSchema" xmlns:p="http://schemas.microsoft.com/office/2006/metadata/properties" xmlns:ns2="6380e7dc-617b-4ed9-85eb-e8fca6b8bb28" targetNamespace="http://schemas.microsoft.com/office/2006/metadata/properties" ma:root="true" ma:fieldsID="b9c35e5402c515cf98f521c66240fd10" ns2:_="">
    <xsd:import namespace="6380e7dc-617b-4ed9-85eb-e8fca6b8bb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80e7dc-617b-4ed9-85eb-e8fca6b8bb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b23ec234-cbf3-4cc2-a0ae-2bfafc310c7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444437D-3756-439E-B7E6-CB150341009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C100087-3BD2-44B1-A0B4-40D3B21AFA4C}">
  <ds:schemaRefs>
    <ds:schemaRef ds:uri="6380e7dc-617b-4ed9-85eb-e8fca6b8bb28"/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C98568B-A714-48BD-A1E9-2C8B61BDFF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80e7dc-617b-4ed9-85eb-e8fca6b8bb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7b51482f-3a46-4168-9d2f-51a1bf3cb1a4}" enabled="1" method="Privileged" siteId="{37ef3d19-1651-4452-b761-dc2414bf041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Powerpointmall_SV_2023 (1)</Template>
  <TotalTime>4777</TotalTime>
  <Words>121</Words>
  <Application>Microsoft Office PowerPoint</Application>
  <PresentationFormat>Bredbild</PresentationFormat>
  <Paragraphs>38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Gill Sans Infant Std</vt:lpstr>
      <vt:lpstr>Lato</vt:lpstr>
      <vt:lpstr>Oswald Medium</vt:lpstr>
      <vt:lpstr>Save the Children Theme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Kronheffer, Ylva</dc:creator>
  <cp:lastModifiedBy>Wikström, Mikaela</cp:lastModifiedBy>
  <cp:revision>4</cp:revision>
  <dcterms:created xsi:type="dcterms:W3CDTF">2024-09-25T11:33:57Z</dcterms:created>
  <dcterms:modified xsi:type="dcterms:W3CDTF">2026-03-27T11:31:49Z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0x0101004CEF17F00806564EBE39A471F47BAC50</vt:lpwstr>
  </property>
  <property fmtid="{D5CDD505-2E9C-101B-9397-08002B2CF9AE}" pid="3" name="SC Sweden Topic">
    <vt:lpwstr/>
  </property>
  <property fmtid="{D5CDD505-2E9C-101B-9397-08002B2CF9AE}" pid="4" name="MediaServiceImageTags">
    <vt:lpwstr/>
  </property>
  <property fmtid="{D5CDD505-2E9C-101B-9397-08002B2CF9AE}" pid="5" name="SC Sweden Location">
    <vt:lpwstr/>
  </property>
  <property fmtid="{D5CDD505-2E9C-101B-9397-08002B2CF9AE}" pid="6" name="SC Sweden Department">
    <vt:lpwstr>13;#Kommunikation och Insamling|023f9a7e-10da-44a3-9392-561a92d387a7</vt:lpwstr>
  </property>
  <property fmtid="{D5CDD505-2E9C-101B-9397-08002B2CF9AE}" pid="7" name="lcf76f155ced4ddcb4097134ff3c332f">
    <vt:lpwstr/>
  </property>
  <property fmtid="{D5CDD505-2E9C-101B-9397-08002B2CF9AE}" pid="8" name="Document type">
    <vt:lpwstr>14;#Mallar|a504c005-2948-42bb-8c75-558869c92acb</vt:lpwstr>
  </property>
  <property fmtid="{D5CDD505-2E9C-101B-9397-08002B2CF9AE}" pid="9" name="SharedWithUsers">
    <vt:lpwstr>469;#Grenstedt, Elisabet</vt:lpwstr>
  </property>
  <property fmtid="{D5CDD505-2E9C-101B-9397-08002B2CF9AE}" pid="10" name="MSIP_Label_7b51482f-3a46-4168-9d2f-51a1bf3cb1a4_Enabled">
    <vt:lpwstr>true</vt:lpwstr>
  </property>
  <property fmtid="{D5CDD505-2E9C-101B-9397-08002B2CF9AE}" pid="11" name="MSIP_Label_7b51482f-3a46-4168-9d2f-51a1bf3cb1a4_SetDate">
    <vt:lpwstr>2025-12-02T12:45:41Z</vt:lpwstr>
  </property>
  <property fmtid="{D5CDD505-2E9C-101B-9397-08002B2CF9AE}" pid="12" name="MSIP_Label_7b51482f-3a46-4168-9d2f-51a1bf3cb1a4_Method">
    <vt:lpwstr>Privileged</vt:lpwstr>
  </property>
  <property fmtid="{D5CDD505-2E9C-101B-9397-08002B2CF9AE}" pid="13" name="MSIP_Label_7b51482f-3a46-4168-9d2f-51a1bf3cb1a4_Name">
    <vt:lpwstr>Intern(Sweden)</vt:lpwstr>
  </property>
  <property fmtid="{D5CDD505-2E9C-101B-9397-08002B2CF9AE}" pid="14" name="MSIP_Label_7b51482f-3a46-4168-9d2f-51a1bf3cb1a4_SiteId">
    <vt:lpwstr>37ef3d19-1651-4452-b761-dc2414bf0416</vt:lpwstr>
  </property>
  <property fmtid="{D5CDD505-2E9C-101B-9397-08002B2CF9AE}" pid="15" name="MSIP_Label_7b51482f-3a46-4168-9d2f-51a1bf3cb1a4_ActionId">
    <vt:lpwstr>c567ce1f-264e-451d-a981-104035bad3b6</vt:lpwstr>
  </property>
  <property fmtid="{D5CDD505-2E9C-101B-9397-08002B2CF9AE}" pid="16" name="MSIP_Label_7b51482f-3a46-4168-9d2f-51a1bf3cb1a4_ContentBits">
    <vt:lpwstr>0</vt:lpwstr>
  </property>
  <property fmtid="{D5CDD505-2E9C-101B-9397-08002B2CF9AE}" pid="17" name="MSIP_Label_7b51482f-3a46-4168-9d2f-51a1bf3cb1a4_Tag">
    <vt:lpwstr>10, 0, 1, 2</vt:lpwstr>
  </property>
</Properties>
</file>