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3"/>
  </p:notesMasterIdLst>
  <p:handoutMasterIdLst>
    <p:handoutMasterId r:id="rId14"/>
  </p:handoutMasterIdLst>
  <p:sldIdLst>
    <p:sldId id="300" r:id="rId5"/>
    <p:sldId id="266" r:id="rId6"/>
    <p:sldId id="301" r:id="rId7"/>
    <p:sldId id="302" r:id="rId8"/>
    <p:sldId id="303" r:id="rId9"/>
    <p:sldId id="304" r:id="rId10"/>
    <p:sldId id="305" r:id="rId11"/>
    <p:sldId id="306" r:id="rId12"/>
  </p:sldIdLst>
  <p:sldSz cx="12192000" cy="6858000"/>
  <p:notesSz cx="6858000" cy="9144000"/>
  <p:defaultTextStyle>
    <a:defPPr>
      <a:defRPr lang="en-U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D78CCC-5145-49EA-9790-BD3C7E16D809}" v="39" dt="2025-03-05T15:03:02.884"/>
    <p1510:client id="{2FC3B94B-E1D0-F8FD-7929-3B617D2B827F}" v="62" dt="2025-03-05T14:45:33.6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5770" autoAdjust="0"/>
  </p:normalViewPr>
  <p:slideViewPr>
    <p:cSldViewPr snapToGrid="0">
      <p:cViewPr varScale="1">
        <p:scale>
          <a:sx n="49" d="100"/>
          <a:sy n="49" d="100"/>
        </p:scale>
        <p:origin x="1336" y="32"/>
      </p:cViewPr>
      <p:guideLst>
        <p:guide orient="horz" pos="2160"/>
        <p:guide pos="3863"/>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mberg, Suzanna" userId="c396fa69-7f9b-49b1-99b0-f649e2bfaf7c" providerId="ADAL" clId="{25D78CCC-5145-49EA-9790-BD3C7E16D809}"/>
    <pc:docChg chg="custSel addSld modSld">
      <pc:chgData name="Holmberg, Suzanna" userId="c396fa69-7f9b-49b1-99b0-f649e2bfaf7c" providerId="ADAL" clId="{25D78CCC-5145-49EA-9790-BD3C7E16D809}" dt="2025-03-05T15:03:28.636" v="1513" actId="20577"/>
      <pc:docMkLst>
        <pc:docMk/>
      </pc:docMkLst>
      <pc:sldChg chg="modSp modNotesTx">
        <pc:chgData name="Holmberg, Suzanna" userId="c396fa69-7f9b-49b1-99b0-f649e2bfaf7c" providerId="ADAL" clId="{25D78CCC-5145-49EA-9790-BD3C7E16D809}" dt="2025-03-05T14:50:02.962" v="623" actId="20577"/>
        <pc:sldMkLst>
          <pc:docMk/>
          <pc:sldMk cId="1935129275" sldId="302"/>
        </pc:sldMkLst>
        <pc:spChg chg="mod">
          <ac:chgData name="Holmberg, Suzanna" userId="c396fa69-7f9b-49b1-99b0-f649e2bfaf7c" providerId="ADAL" clId="{25D78CCC-5145-49EA-9790-BD3C7E16D809}" dt="2025-03-05T14:49:19.102" v="513" actId="20577"/>
          <ac:spMkLst>
            <pc:docMk/>
            <pc:sldMk cId="1935129275" sldId="302"/>
            <ac:spMk id="2" creationId="{4C0350FE-5BCC-0A38-8BE2-F7A2FF8FE8FA}"/>
          </ac:spMkLst>
        </pc:spChg>
      </pc:sldChg>
      <pc:sldChg chg="modNotesTx">
        <pc:chgData name="Holmberg, Suzanna" userId="c396fa69-7f9b-49b1-99b0-f649e2bfaf7c" providerId="ADAL" clId="{25D78CCC-5145-49EA-9790-BD3C7E16D809}" dt="2025-03-05T14:55:48.693" v="820" actId="20577"/>
        <pc:sldMkLst>
          <pc:docMk/>
          <pc:sldMk cId="1725772802" sldId="303"/>
        </pc:sldMkLst>
      </pc:sldChg>
      <pc:sldChg chg="modSp mod modNotesTx">
        <pc:chgData name="Holmberg, Suzanna" userId="c396fa69-7f9b-49b1-99b0-f649e2bfaf7c" providerId="ADAL" clId="{25D78CCC-5145-49EA-9790-BD3C7E16D809}" dt="2025-03-05T15:01:32.160" v="1321" actId="20577"/>
        <pc:sldMkLst>
          <pc:docMk/>
          <pc:sldMk cId="2749474237" sldId="304"/>
        </pc:sldMkLst>
        <pc:spChg chg="mod">
          <ac:chgData name="Holmberg, Suzanna" userId="c396fa69-7f9b-49b1-99b0-f649e2bfaf7c" providerId="ADAL" clId="{25D78CCC-5145-49EA-9790-BD3C7E16D809}" dt="2025-03-05T14:57:34.527" v="923" actId="313"/>
          <ac:spMkLst>
            <pc:docMk/>
            <pc:sldMk cId="2749474237" sldId="304"/>
            <ac:spMk id="2" creationId="{5EDB5E1F-1046-E80E-9776-E74286D37DD2}"/>
          </ac:spMkLst>
        </pc:spChg>
        <pc:spChg chg="mod">
          <ac:chgData name="Holmberg, Suzanna" userId="c396fa69-7f9b-49b1-99b0-f649e2bfaf7c" providerId="ADAL" clId="{25D78CCC-5145-49EA-9790-BD3C7E16D809}" dt="2025-03-05T14:57:12.979" v="864" actId="20577"/>
          <ac:spMkLst>
            <pc:docMk/>
            <pc:sldMk cId="2749474237" sldId="304"/>
            <ac:spMk id="3" creationId="{DB891FA7-9235-0B12-8DF0-C05772F6B129}"/>
          </ac:spMkLst>
        </pc:spChg>
      </pc:sldChg>
      <pc:sldChg chg="modSp mod">
        <pc:chgData name="Holmberg, Suzanna" userId="c396fa69-7f9b-49b1-99b0-f649e2bfaf7c" providerId="ADAL" clId="{25D78CCC-5145-49EA-9790-BD3C7E16D809}" dt="2025-03-05T15:03:28.636" v="1513" actId="20577"/>
        <pc:sldMkLst>
          <pc:docMk/>
          <pc:sldMk cId="288268195" sldId="305"/>
        </pc:sldMkLst>
        <pc:spChg chg="mod">
          <ac:chgData name="Holmberg, Suzanna" userId="c396fa69-7f9b-49b1-99b0-f649e2bfaf7c" providerId="ADAL" clId="{25D78CCC-5145-49EA-9790-BD3C7E16D809}" dt="2025-03-05T15:03:28.636" v="1513" actId="20577"/>
          <ac:spMkLst>
            <pc:docMk/>
            <pc:sldMk cId="288268195" sldId="305"/>
            <ac:spMk id="2" creationId="{1562334B-9A26-C451-EA79-5DB8F2015E8C}"/>
          </ac:spMkLst>
        </pc:spChg>
      </pc:sldChg>
      <pc:sldChg chg="modSp add mod">
        <pc:chgData name="Holmberg, Suzanna" userId="c396fa69-7f9b-49b1-99b0-f649e2bfaf7c" providerId="ADAL" clId="{25D78CCC-5145-49EA-9790-BD3C7E16D809}" dt="2025-03-05T15:03:06.121" v="1492" actId="20577"/>
        <pc:sldMkLst>
          <pc:docMk/>
          <pc:sldMk cId="1888602126" sldId="306"/>
        </pc:sldMkLst>
        <pc:spChg chg="mod">
          <ac:chgData name="Holmberg, Suzanna" userId="c396fa69-7f9b-49b1-99b0-f649e2bfaf7c" providerId="ADAL" clId="{25D78CCC-5145-49EA-9790-BD3C7E16D809}" dt="2025-03-05T15:03:06.121" v="1492" actId="20577"/>
          <ac:spMkLst>
            <pc:docMk/>
            <pc:sldMk cId="1888602126" sldId="306"/>
            <ac:spMk id="2" creationId="{2357660D-7276-E93D-49A7-B6AADC11EDFC}"/>
          </ac:spMkLst>
        </pc:spChg>
        <pc:spChg chg="mod">
          <ac:chgData name="Holmberg, Suzanna" userId="c396fa69-7f9b-49b1-99b0-f649e2bfaf7c" providerId="ADAL" clId="{25D78CCC-5145-49EA-9790-BD3C7E16D809}" dt="2025-03-05T15:02:21.845" v="1346" actId="20577"/>
          <ac:spMkLst>
            <pc:docMk/>
            <pc:sldMk cId="1888602126" sldId="306"/>
            <ac:spMk id="3" creationId="{23DC7018-7DCE-A5A3-0FF7-23AC950FC780}"/>
          </ac:spMkLst>
        </pc:spChg>
      </pc:sldChg>
    </pc:docChg>
  </pc:docChgLst>
  <pc:docChgLst>
    <pc:chgData name="Holmberg, Suzanna" userId="S::suzanna.holmberg@rb.se::c396fa69-7f9b-49b1-99b0-f649e2bfaf7c" providerId="AD" clId="Web-{2FC3B94B-E1D0-F8FD-7929-3B617D2B827F}"/>
    <pc:docChg chg="modSld">
      <pc:chgData name="Holmberg, Suzanna" userId="S::suzanna.holmberg@rb.se::c396fa69-7f9b-49b1-99b0-f649e2bfaf7c" providerId="AD" clId="Web-{2FC3B94B-E1D0-F8FD-7929-3B617D2B827F}" dt="2025-03-05T14:45:33.652" v="60" actId="20577"/>
      <pc:docMkLst>
        <pc:docMk/>
      </pc:docMkLst>
      <pc:sldChg chg="modSp">
        <pc:chgData name="Holmberg, Suzanna" userId="S::suzanna.holmberg@rb.se::c396fa69-7f9b-49b1-99b0-f649e2bfaf7c" providerId="AD" clId="Web-{2FC3B94B-E1D0-F8FD-7929-3B617D2B827F}" dt="2025-03-05T14:44:40.431" v="26" actId="20577"/>
        <pc:sldMkLst>
          <pc:docMk/>
          <pc:sldMk cId="3204558346" sldId="266"/>
        </pc:sldMkLst>
        <pc:spChg chg="mod">
          <ac:chgData name="Holmberg, Suzanna" userId="S::suzanna.holmberg@rb.se::c396fa69-7f9b-49b1-99b0-f649e2bfaf7c" providerId="AD" clId="Web-{2FC3B94B-E1D0-F8FD-7929-3B617D2B827F}" dt="2025-03-05T14:44:40.431" v="26" actId="20577"/>
          <ac:spMkLst>
            <pc:docMk/>
            <pc:sldMk cId="3204558346" sldId="266"/>
            <ac:spMk id="3" creationId="{A086D398-7930-43E5-B54C-621E4A76C880}"/>
          </ac:spMkLst>
        </pc:spChg>
      </pc:sldChg>
      <pc:sldChg chg="modSp">
        <pc:chgData name="Holmberg, Suzanna" userId="S::suzanna.holmberg@rb.se::c396fa69-7f9b-49b1-99b0-f649e2bfaf7c" providerId="AD" clId="Web-{2FC3B94B-E1D0-F8FD-7929-3B617D2B827F}" dt="2025-03-05T14:44:17.711" v="6" actId="20577"/>
        <pc:sldMkLst>
          <pc:docMk/>
          <pc:sldMk cId="2822107211" sldId="300"/>
        </pc:sldMkLst>
        <pc:spChg chg="mod">
          <ac:chgData name="Holmberg, Suzanna" userId="S::suzanna.holmberg@rb.se::c396fa69-7f9b-49b1-99b0-f649e2bfaf7c" providerId="AD" clId="Web-{2FC3B94B-E1D0-F8FD-7929-3B617D2B827F}" dt="2025-03-05T14:44:17.711" v="6" actId="20577"/>
          <ac:spMkLst>
            <pc:docMk/>
            <pc:sldMk cId="2822107211" sldId="300"/>
            <ac:spMk id="4" creationId="{ABB25802-FC39-BC49-92F3-6F6EC2C4DE5A}"/>
          </ac:spMkLst>
        </pc:spChg>
      </pc:sldChg>
      <pc:sldChg chg="modSp">
        <pc:chgData name="Holmberg, Suzanna" userId="S::suzanna.holmberg@rb.se::c396fa69-7f9b-49b1-99b0-f649e2bfaf7c" providerId="AD" clId="Web-{2FC3B94B-E1D0-F8FD-7929-3B617D2B827F}" dt="2025-03-05T14:45:33.652" v="60" actId="20577"/>
        <pc:sldMkLst>
          <pc:docMk/>
          <pc:sldMk cId="1935129275" sldId="302"/>
        </pc:sldMkLst>
        <pc:spChg chg="mod">
          <ac:chgData name="Holmberg, Suzanna" userId="S::suzanna.holmberg@rb.se::c396fa69-7f9b-49b1-99b0-f649e2bfaf7c" providerId="AD" clId="Web-{2FC3B94B-E1D0-F8FD-7929-3B617D2B827F}" dt="2025-03-05T14:45:33.652" v="60" actId="20577"/>
          <ac:spMkLst>
            <pc:docMk/>
            <pc:sldMk cId="1935129275" sldId="302"/>
            <ac:spMk id="2" creationId="{4C0350FE-5BCC-0A38-8BE2-F7A2FF8FE8F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C5FF01-0D94-45B5-A6AA-51FA22C2D7C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K"/>
          </a:p>
        </p:txBody>
      </p:sp>
      <p:sp>
        <p:nvSpPr>
          <p:cNvPr id="3" name="Date Placeholder 2">
            <a:extLst>
              <a:ext uri="{FF2B5EF4-FFF2-40B4-BE49-F238E27FC236}">
                <a16:creationId xmlns:a16="http://schemas.microsoft.com/office/drawing/2014/main" id="{DEBE48C1-6ABD-41A7-94C6-4068055F5DA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9BEB0D-DCF5-4FA8-AF0D-9BEE183CA743}" type="datetime1">
              <a:rPr lang="LID4096" smtClean="0"/>
              <a:t>03/05/2025</a:t>
            </a:fld>
            <a:endParaRPr lang="en-UK"/>
          </a:p>
        </p:txBody>
      </p:sp>
      <p:sp>
        <p:nvSpPr>
          <p:cNvPr id="4" name="Footer Placeholder 3">
            <a:extLst>
              <a:ext uri="{FF2B5EF4-FFF2-40B4-BE49-F238E27FC236}">
                <a16:creationId xmlns:a16="http://schemas.microsoft.com/office/drawing/2014/main" id="{CCD394F4-9201-492F-B8CE-18E39EC1BF4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K"/>
          </a:p>
        </p:txBody>
      </p:sp>
      <p:sp>
        <p:nvSpPr>
          <p:cNvPr id="5" name="Slide Number Placeholder 4">
            <a:extLst>
              <a:ext uri="{FF2B5EF4-FFF2-40B4-BE49-F238E27FC236}">
                <a16:creationId xmlns:a16="http://schemas.microsoft.com/office/drawing/2014/main" id="{C08ED2BF-2B65-42C4-97F8-F99B793B91B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8CF2DD2-20A7-4DD7-8E44-09CE7E29F5C4}" type="slidenum">
              <a:rPr lang="en-UK" smtClean="0"/>
              <a:t>‹#›</a:t>
            </a:fld>
            <a:endParaRPr lang="en-UK"/>
          </a:p>
        </p:txBody>
      </p:sp>
    </p:spTree>
    <p:extLst>
      <p:ext uri="{BB962C8B-B14F-4D97-AF65-F5344CB8AC3E}">
        <p14:creationId xmlns:p14="http://schemas.microsoft.com/office/powerpoint/2010/main" val="211721891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164A73-71B3-4B38-B7DE-210C724A0AED}" type="datetime1">
              <a:rPr lang="LID4096" smtClean="0"/>
              <a:t>03/05/2025</a:t>
            </a:fld>
            <a:endParaRPr lang="en-U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K"/>
              <a:t>Click to edit Master text styles</a:t>
            </a:r>
          </a:p>
          <a:p>
            <a:pPr lvl="1"/>
            <a:r>
              <a:rPr lang="en-UK"/>
              <a:t>Second level</a:t>
            </a:r>
          </a:p>
          <a:p>
            <a:pPr lvl="2"/>
            <a:r>
              <a:rPr lang="en-UK"/>
              <a:t>Third level</a:t>
            </a:r>
          </a:p>
          <a:p>
            <a:pPr lvl="3"/>
            <a:r>
              <a:rPr lang="en-UK"/>
              <a:t>Fourth level</a:t>
            </a:r>
          </a:p>
          <a:p>
            <a:pPr lvl="4"/>
            <a:r>
              <a:rPr lang="en-UK"/>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63DF67-57A7-4E60-B412-2E26C2D4287B}" type="slidenum">
              <a:rPr lang="en-UK" smtClean="0"/>
              <a:t>‹#›</a:t>
            </a:fld>
            <a:endParaRPr lang="en-UK"/>
          </a:p>
        </p:txBody>
      </p:sp>
    </p:spTree>
    <p:extLst>
      <p:ext uri="{BB962C8B-B14F-4D97-AF65-F5344CB8AC3E}">
        <p14:creationId xmlns:p14="http://schemas.microsoft.com/office/powerpoint/2010/main" val="3929256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Vilka brott är det fråga om:</a:t>
            </a:r>
          </a:p>
          <a:p>
            <a:pPr marL="800100" lvl="2" indent="-342900"/>
            <a:r>
              <a:rPr lang="sv-SE" dirty="0"/>
              <a:t>Mord, dråp</a:t>
            </a:r>
          </a:p>
          <a:p>
            <a:pPr marL="800100" lvl="2" indent="-342900"/>
            <a:r>
              <a:rPr lang="sv-SE" dirty="0"/>
              <a:t>Människorov</a:t>
            </a:r>
          </a:p>
          <a:p>
            <a:pPr marL="800100" lvl="2" indent="-342900"/>
            <a:r>
              <a:rPr lang="sv-SE" dirty="0"/>
              <a:t>Grovt rån</a:t>
            </a:r>
          </a:p>
          <a:p>
            <a:pPr marL="800100" lvl="2" indent="-342900"/>
            <a:r>
              <a:rPr lang="sv-SE" dirty="0"/>
              <a:t>Synnerligen grov misshandel </a:t>
            </a:r>
          </a:p>
          <a:p>
            <a:pPr marL="800100" lvl="2" indent="-342900"/>
            <a:r>
              <a:rPr lang="sv-SE" dirty="0"/>
              <a:t>Grov allmänfarlig ödeläggelse</a:t>
            </a:r>
          </a:p>
          <a:p>
            <a:pPr marL="800100" lvl="2" indent="-342900"/>
            <a:r>
              <a:rPr lang="sv-SE" dirty="0"/>
              <a:t>Grov mordbrand</a:t>
            </a:r>
          </a:p>
          <a:p>
            <a:pPr marL="800100" lvl="2" indent="-342900"/>
            <a:r>
              <a:rPr lang="sv-SE" dirty="0"/>
              <a:t>Grovt vapenbrott </a:t>
            </a:r>
          </a:p>
          <a:p>
            <a:pPr marL="800100" lvl="2" indent="-342900"/>
            <a:r>
              <a:rPr lang="sv-SE" dirty="0"/>
              <a:t>Grovt och synnerligen grovt brott mot tillståndsplikten av explosiva varor </a:t>
            </a:r>
          </a:p>
          <a:p>
            <a:pPr marL="800100" lvl="2" indent="-342900"/>
            <a:r>
              <a:rPr lang="sv-SE" dirty="0"/>
              <a:t>Terroristbrott </a:t>
            </a:r>
          </a:p>
          <a:p>
            <a:pPr marL="800100" lvl="2" indent="-342900"/>
            <a:r>
              <a:rPr lang="sv-SE" dirty="0"/>
              <a:t>Synnerligen grovt narkotikabrott och synnerligen grov narkotikasmuggling</a:t>
            </a:r>
          </a:p>
          <a:p>
            <a:pPr marL="800100" lvl="2" indent="-342900"/>
            <a:r>
              <a:rPr lang="sv-SE" dirty="0"/>
              <a:t>Grov våldtäkt </a:t>
            </a:r>
          </a:p>
          <a:p>
            <a:pPr marL="800100" lvl="2" indent="-342900"/>
            <a:r>
              <a:rPr lang="sv-SE" dirty="0"/>
              <a:t>Grov våldtäkt mot barn</a:t>
            </a:r>
          </a:p>
          <a:p>
            <a:endParaRPr lang="sv-SE" dirty="0"/>
          </a:p>
        </p:txBody>
      </p:sp>
      <p:sp>
        <p:nvSpPr>
          <p:cNvPr id="4" name="Platshållare för datum 3"/>
          <p:cNvSpPr>
            <a:spLocks noGrp="1"/>
          </p:cNvSpPr>
          <p:nvPr>
            <p:ph type="dt" idx="1"/>
          </p:nvPr>
        </p:nvSpPr>
        <p:spPr/>
        <p:txBody>
          <a:bodyPr/>
          <a:lstStyle/>
          <a:p>
            <a:fld id="{D0164A73-71B3-4B38-B7DE-210C724A0AED}" type="datetime1">
              <a:rPr lang="LID4096" smtClean="0"/>
              <a:t>03/05/2025</a:t>
            </a:fld>
            <a:endParaRPr lang="en-UK"/>
          </a:p>
        </p:txBody>
      </p:sp>
      <p:sp>
        <p:nvSpPr>
          <p:cNvPr id="5" name="Platshållare för bildnummer 4"/>
          <p:cNvSpPr>
            <a:spLocks noGrp="1"/>
          </p:cNvSpPr>
          <p:nvPr>
            <p:ph type="sldNum" sz="quarter" idx="5"/>
          </p:nvPr>
        </p:nvSpPr>
        <p:spPr/>
        <p:txBody>
          <a:bodyPr/>
          <a:lstStyle/>
          <a:p>
            <a:fld id="{B963DF67-57A7-4E60-B412-2E26C2D4287B}" type="slidenum">
              <a:rPr lang="en-UK" smtClean="0"/>
              <a:t>2</a:t>
            </a:fld>
            <a:endParaRPr lang="en-UK"/>
          </a:p>
        </p:txBody>
      </p:sp>
    </p:spTree>
    <p:extLst>
      <p:ext uri="{BB962C8B-B14F-4D97-AF65-F5344CB8AC3E}">
        <p14:creationId xmlns:p14="http://schemas.microsoft.com/office/powerpoint/2010/main" val="1858057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Artikel 40.3 (a) – en lägsta straffbarhetsålder ska finnas.</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Barnrättskommittén lämnar inge rekommendationer kring </a:t>
            </a:r>
            <a:r>
              <a:rPr lang="sv-SE" i="1" dirty="0"/>
              <a:t>vilken</a:t>
            </a:r>
            <a:r>
              <a:rPr lang="sv-SE" dirty="0"/>
              <a:t> ålder det ska vara. </a:t>
            </a:r>
          </a:p>
          <a:p>
            <a:endParaRPr lang="sv-SE" dirty="0"/>
          </a:p>
          <a:p>
            <a:r>
              <a:rPr lang="sv-SE" dirty="0"/>
              <a:t>Tolkning av FN:s barnrättskommitté</a:t>
            </a:r>
          </a:p>
          <a:p>
            <a:pPr marL="342900" indent="-342900">
              <a:buFont typeface="Arial" panose="020B0604020202020204" pitchFamily="34" charset="0"/>
              <a:buChar char="•"/>
            </a:pPr>
            <a:r>
              <a:rPr lang="sv-SE" dirty="0"/>
              <a:t>Baserat på forskning – minst 14 år</a:t>
            </a:r>
          </a:p>
          <a:p>
            <a:r>
              <a:rPr lang="sv-SE" dirty="0"/>
              <a:t>Barnrättskommittén anser att den lägsta straffbarhetsåldern ska ligga på 14 år, globalt. </a:t>
            </a:r>
          </a:p>
          <a:p>
            <a:pPr marL="342900" indent="-342900">
              <a:buFont typeface="Arial" panose="020B0604020202020204" pitchFamily="34" charset="0"/>
              <a:buChar char="•"/>
            </a:pPr>
            <a:r>
              <a:rPr lang="sv-SE" dirty="0"/>
              <a:t>Berömmer de som har högre ålder – 15-16 år</a:t>
            </a:r>
          </a:p>
          <a:p>
            <a:pPr marL="0" indent="0">
              <a:buFont typeface="Arial" panose="020B0604020202020204" pitchFamily="34" charset="0"/>
              <a:buNone/>
            </a:pPr>
            <a:r>
              <a:rPr lang="sv-SE" dirty="0"/>
              <a:t>Barnrättskommittén berömmer de stater som har en högre ålder än 14 år. </a:t>
            </a:r>
          </a:p>
          <a:p>
            <a:pPr marL="342900" indent="-342900">
              <a:buFont typeface="Arial" panose="020B0604020202020204" pitchFamily="34" charset="0"/>
              <a:buChar char="•"/>
            </a:pPr>
            <a:r>
              <a:rPr lang="sv-SE" u="sng" dirty="0"/>
              <a:t>Under inga omständigheter sänka </a:t>
            </a:r>
            <a:r>
              <a:rPr lang="sv-SE" dirty="0"/>
              <a:t>– i strid med artikel 41</a:t>
            </a:r>
          </a:p>
          <a:p>
            <a:pPr marL="0" indent="0">
              <a:buFont typeface="Arial" panose="020B0604020202020204" pitchFamily="34" charset="0"/>
              <a:buNone/>
            </a:pPr>
            <a:r>
              <a:rPr lang="sv-SE" dirty="0"/>
              <a:t>Barnrättskommittén menar att stater med en redan fastställs straffbarhetsålder inte får sänka, då detta strider mot artikel 41 i Barnkonventionen. </a:t>
            </a:r>
          </a:p>
          <a:p>
            <a:pPr marL="0" indent="0">
              <a:buFont typeface="Arial" panose="020B0604020202020204" pitchFamily="34" charset="0"/>
              <a:buNone/>
            </a:pPr>
            <a:endParaRPr lang="sv-SE" dirty="0"/>
          </a:p>
          <a:p>
            <a:pPr marL="0" indent="0">
              <a:buFont typeface="Arial" panose="020B0604020202020204" pitchFamily="34" charset="0"/>
              <a:buNone/>
            </a:pPr>
            <a:r>
              <a:rPr lang="sv-SE" dirty="0"/>
              <a:t>Barnrättskommitténs rekommendationer är inte rättsligt bindande men ska vara rättsligt styrande.</a:t>
            </a:r>
          </a:p>
          <a:p>
            <a:endParaRPr lang="sv-SE" dirty="0"/>
          </a:p>
        </p:txBody>
      </p:sp>
      <p:sp>
        <p:nvSpPr>
          <p:cNvPr id="4" name="Platshållare för datum 3"/>
          <p:cNvSpPr>
            <a:spLocks noGrp="1"/>
          </p:cNvSpPr>
          <p:nvPr>
            <p:ph type="dt" idx="1"/>
          </p:nvPr>
        </p:nvSpPr>
        <p:spPr/>
        <p:txBody>
          <a:bodyPr/>
          <a:lstStyle/>
          <a:p>
            <a:fld id="{D0164A73-71B3-4B38-B7DE-210C724A0AED}" type="datetime1">
              <a:rPr lang="LID4096" smtClean="0"/>
              <a:t>03/05/2025</a:t>
            </a:fld>
            <a:endParaRPr lang="en-UK"/>
          </a:p>
        </p:txBody>
      </p:sp>
      <p:sp>
        <p:nvSpPr>
          <p:cNvPr id="5" name="Platshållare för bildnummer 4"/>
          <p:cNvSpPr>
            <a:spLocks noGrp="1"/>
          </p:cNvSpPr>
          <p:nvPr>
            <p:ph type="sldNum" sz="quarter" idx="5"/>
          </p:nvPr>
        </p:nvSpPr>
        <p:spPr/>
        <p:txBody>
          <a:bodyPr/>
          <a:lstStyle/>
          <a:p>
            <a:fld id="{B963DF67-57A7-4E60-B412-2E26C2D4287B}" type="slidenum">
              <a:rPr lang="en-UK" smtClean="0"/>
              <a:t>4</a:t>
            </a:fld>
            <a:endParaRPr lang="en-UK"/>
          </a:p>
        </p:txBody>
      </p:sp>
    </p:spTree>
    <p:extLst>
      <p:ext uri="{BB962C8B-B14F-4D97-AF65-F5344CB8AC3E}">
        <p14:creationId xmlns:p14="http://schemas.microsoft.com/office/powerpoint/2010/main" val="2715575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Barns kognitiva förmågor </a:t>
            </a:r>
          </a:p>
          <a:p>
            <a:r>
              <a:rPr lang="sv-SE" sz="2800" b="0" i="0" dirty="0">
                <a:solidFill>
                  <a:srgbClr val="000000"/>
                </a:solidFill>
                <a:effectLst/>
                <a:latin typeface="WordVisi_MSFontService"/>
              </a:rPr>
              <a:t>En sänkning går mot forskning om barns kognitiva och emotionella utveckling, med en begränsad förmåga att se konsekvenser av och ta ansvar för sina handlingar.</a:t>
            </a:r>
            <a:r>
              <a:rPr lang="sv-SE" sz="1800" b="0" i="0" dirty="0">
                <a:solidFill>
                  <a:srgbClr val="000000"/>
                </a:solidFill>
                <a:effectLst/>
                <a:latin typeface="Lato" panose="020F0502020204030203" pitchFamily="34" charset="0"/>
              </a:rPr>
              <a:t> Forskning om barns utveckling och neurovetenskap visar att mognad och förmåga till abstrakta resonemang fortfarande utvecklas hos barn i åldern 12–13 år, eftersom deras frontallober fortfarande utvecklas. FN:s barnrättskommitté har i sin allmänna kommentar om genomförandet av barnets rättigheter under ungdomsåren påpekat, att denna tid är ett unikt definierande stadium i livet som kännetecknas av snabb utveckling av hjärnan, vilket påverkar risktagande, vissa typer av beslutsfattande och förmågan till impulskontroll. De utvecklings- och neurovetenskapliga beläggen tyder dessutom på att unga människors hjärnor fortsätter att mogna även efter tonåren, vilket påverkar vissa typer av beslutsfattande. </a:t>
            </a:r>
            <a:endParaRPr lang="sv-SE" dirty="0"/>
          </a:p>
          <a:p>
            <a:endParaRPr lang="sv-SE" dirty="0"/>
          </a:p>
          <a:p>
            <a:r>
              <a:rPr lang="sv-SE" dirty="0"/>
              <a:t>Brottsprevention</a:t>
            </a:r>
          </a:p>
          <a:p>
            <a:r>
              <a:rPr lang="sv-SE" sz="1800" b="0" i="0" dirty="0">
                <a:solidFill>
                  <a:srgbClr val="000000"/>
                </a:solidFill>
                <a:effectLst/>
                <a:latin typeface="Lato" panose="020F0502020204030203" pitchFamily="34" charset="0"/>
              </a:rPr>
              <a:t>Det saknas stöd i forskningen för att en sänkning av straffbarhetsåldern minskar brottslighet. Det är också bevisat skadligt för barn att exponeras för det straffrättsliga systemet.  </a:t>
            </a:r>
            <a:endParaRPr lang="sv-SE" dirty="0"/>
          </a:p>
          <a:p>
            <a:endParaRPr lang="sv-SE" dirty="0"/>
          </a:p>
          <a:p>
            <a:r>
              <a:rPr lang="sv-SE" dirty="0"/>
              <a:t>Återfall i brottslighet</a:t>
            </a:r>
          </a:p>
          <a:p>
            <a:r>
              <a:rPr lang="sv-SE" sz="1200" b="0" i="0" dirty="0">
                <a:solidFill>
                  <a:srgbClr val="000000"/>
                </a:solidFill>
                <a:effectLst/>
                <a:latin typeface="Lato" panose="020F0502020204030203" pitchFamily="34" charset="0"/>
              </a:rPr>
              <a:t>Det saknas stöd i forskning för att en sänkning av straffbarhetsåldern motverkar återfall i brott bland barn.</a:t>
            </a:r>
            <a:r>
              <a:rPr lang="sv-SE" sz="1200" b="0" i="0" dirty="0">
                <a:solidFill>
                  <a:srgbClr val="0078D4"/>
                </a:solidFill>
                <a:effectLst/>
                <a:latin typeface="Lato" panose="020F0502020204030203" pitchFamily="34" charset="0"/>
              </a:rPr>
              <a:t> </a:t>
            </a:r>
            <a:endParaRPr lang="sv-SE" dirty="0"/>
          </a:p>
        </p:txBody>
      </p:sp>
      <p:sp>
        <p:nvSpPr>
          <p:cNvPr id="4" name="Platshållare för datum 3"/>
          <p:cNvSpPr>
            <a:spLocks noGrp="1"/>
          </p:cNvSpPr>
          <p:nvPr>
            <p:ph type="dt" idx="1"/>
          </p:nvPr>
        </p:nvSpPr>
        <p:spPr/>
        <p:txBody>
          <a:bodyPr/>
          <a:lstStyle/>
          <a:p>
            <a:fld id="{D0164A73-71B3-4B38-B7DE-210C724A0AED}" type="datetime1">
              <a:rPr lang="LID4096" smtClean="0"/>
              <a:t>03/05/2025</a:t>
            </a:fld>
            <a:endParaRPr lang="en-UK"/>
          </a:p>
        </p:txBody>
      </p:sp>
      <p:sp>
        <p:nvSpPr>
          <p:cNvPr id="5" name="Platshållare för bildnummer 4"/>
          <p:cNvSpPr>
            <a:spLocks noGrp="1"/>
          </p:cNvSpPr>
          <p:nvPr>
            <p:ph type="sldNum" sz="quarter" idx="5"/>
          </p:nvPr>
        </p:nvSpPr>
        <p:spPr/>
        <p:txBody>
          <a:bodyPr/>
          <a:lstStyle/>
          <a:p>
            <a:fld id="{B963DF67-57A7-4E60-B412-2E26C2D4287B}" type="slidenum">
              <a:rPr lang="en-UK" smtClean="0"/>
              <a:t>5</a:t>
            </a:fld>
            <a:endParaRPr lang="en-UK"/>
          </a:p>
        </p:txBody>
      </p:sp>
    </p:spTree>
    <p:extLst>
      <p:ext uri="{BB962C8B-B14F-4D97-AF65-F5344CB8AC3E}">
        <p14:creationId xmlns:p14="http://schemas.microsoft.com/office/powerpoint/2010/main" val="4125381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Exponering för det straffrättsliga systemet</a:t>
            </a:r>
          </a:p>
          <a:p>
            <a:pPr algn="l" rtl="0" fontAlgn="base">
              <a:lnSpc>
                <a:spcPts val="1350"/>
              </a:lnSpc>
            </a:pPr>
            <a:r>
              <a:rPr lang="sv-SE" sz="1200" b="0" i="0" dirty="0">
                <a:solidFill>
                  <a:srgbClr val="000000"/>
                </a:solidFill>
                <a:effectLst/>
                <a:latin typeface="Lato" panose="020F0502020204030203" pitchFamily="34" charset="0"/>
              </a:rPr>
              <a:t>Det är bevisat skadligt för barn att exponeras för det straffrättsliga systemet och detta begränsar deras möjligheter att växa upp till ansvarstagande vuxna.  Barn som tidigt exponeras för rättssystemet blir ofta stigmatiserade och stämplade som kriminella. Forskning visar att risken för fortsatt kriminalitet i dessa fall är stor. </a:t>
            </a:r>
            <a:endParaRPr lang="sv-SE" b="0" i="0" dirty="0">
              <a:solidFill>
                <a:srgbClr val="000000"/>
              </a:solidFill>
              <a:effectLst/>
              <a:latin typeface="Segoe UI" panose="020B0502040204020203" pitchFamily="34" charset="0"/>
            </a:endParaRPr>
          </a:p>
          <a:p>
            <a:endParaRPr lang="sv-SE" dirty="0"/>
          </a:p>
          <a:p>
            <a:r>
              <a:rPr lang="sv-SE" dirty="0"/>
              <a:t>Tidigare rekrytering</a:t>
            </a:r>
          </a:p>
          <a:p>
            <a:r>
              <a:rPr lang="sv-SE" dirty="0"/>
              <a:t>Det finns inget stöd för att anta att en sänkt straffbarhetsålder skulle stoppa rekryteringen av barn till de kriminella nätverket. Rädda Barnen ser snarare än risk för att de kriminella nätverken anpassar sig och rekryterar ännu yngre barn. </a:t>
            </a:r>
          </a:p>
          <a:p>
            <a:endParaRPr lang="sv-SE" dirty="0"/>
          </a:p>
          <a:p>
            <a:r>
              <a:rPr lang="sv-SE" dirty="0"/>
              <a:t>Straffar barn – inte de vuxna bakom</a:t>
            </a:r>
          </a:p>
          <a:p>
            <a:endParaRPr lang="sv-SE" dirty="0"/>
          </a:p>
          <a:p>
            <a:pPr marL="0" marR="0" lvl="0" indent="0" algn="l" defTabSz="914400" rtl="0" eaLnBrk="1" fontAlgn="base" latinLnBrk="0" hangingPunct="1">
              <a:lnSpc>
                <a:spcPts val="1350"/>
              </a:lnSpc>
              <a:spcBef>
                <a:spcPts val="0"/>
              </a:spcBef>
              <a:spcAft>
                <a:spcPts val="0"/>
              </a:spcAft>
              <a:buClrTx/>
              <a:buSzTx/>
              <a:buFontTx/>
              <a:buNone/>
              <a:tabLst/>
              <a:defRPr/>
            </a:pPr>
            <a:r>
              <a:rPr lang="sv-SE" sz="3600" dirty="0"/>
              <a:t>En principiell förflyttning av synen på barnet</a:t>
            </a:r>
          </a:p>
          <a:p>
            <a:pPr algn="l" rtl="0" fontAlgn="base">
              <a:lnSpc>
                <a:spcPts val="1350"/>
              </a:lnSpc>
            </a:pPr>
            <a:r>
              <a:rPr lang="sv-SE" sz="1800" b="0" i="0" dirty="0">
                <a:solidFill>
                  <a:srgbClr val="000000"/>
                </a:solidFill>
                <a:effectLst/>
                <a:latin typeface="Lato" panose="020F0502020204030203" pitchFamily="34" charset="0"/>
              </a:rPr>
              <a:t>En sänkning av straffbarhetsåldern skulle innebära den största och mest principiellt negativa förflyttningen av synen på barn och barns rättigheter på mycket lång tid. Historiskt har Sverige präglats av en barnsyn som bygger på huvudregeln att barn inte ska behandlas som vuxna, utan som en extra skyddsvärd grupp med unika förutsättningar och behov. Detta har hittills avspeglat sig i hur vi ser på denna grupp i den straffrättsliga processen. Om detta förslag blir verklighet överger vi den barnsynen till förmån för en där vi anser att barn under 15 år i mångt och mycket ska behandlas som vuxna straffrättsligt. </a:t>
            </a:r>
            <a:endParaRPr lang="sv-SE" b="0" i="0" dirty="0">
              <a:solidFill>
                <a:srgbClr val="000000"/>
              </a:solidFill>
              <a:effectLst/>
              <a:latin typeface="Segoe UI" panose="020B0502040204020203" pitchFamily="34" charset="0"/>
            </a:endParaRPr>
          </a:p>
          <a:p>
            <a:pPr algn="l" rtl="0" fontAlgn="base">
              <a:lnSpc>
                <a:spcPts val="1350"/>
              </a:lnSpc>
            </a:pPr>
            <a:r>
              <a:rPr lang="sv-SE" sz="1800" b="0" i="0" dirty="0">
                <a:solidFill>
                  <a:srgbClr val="000000"/>
                </a:solidFill>
                <a:effectLst/>
                <a:latin typeface="Lato" panose="020F0502020204030203" pitchFamily="34" charset="0"/>
              </a:rPr>
              <a:t> </a:t>
            </a:r>
            <a:endParaRPr lang="sv-SE" b="0" i="0" dirty="0">
              <a:solidFill>
                <a:srgbClr val="000000"/>
              </a:solidFill>
              <a:effectLst/>
              <a:latin typeface="Segoe UI" panose="020B0502040204020203" pitchFamily="34" charset="0"/>
            </a:endParaRPr>
          </a:p>
          <a:p>
            <a:pPr algn="l" rtl="0" fontAlgn="base">
              <a:lnSpc>
                <a:spcPts val="1350"/>
              </a:lnSpc>
            </a:pPr>
            <a:r>
              <a:rPr lang="sv-SE" sz="1800" b="0" i="0" dirty="0">
                <a:solidFill>
                  <a:srgbClr val="000000"/>
                </a:solidFill>
                <a:effectLst/>
                <a:latin typeface="Lato" panose="020F0502020204030203" pitchFamily="34" charset="0"/>
              </a:rPr>
              <a:t>Sänkt straffbarhetsålder måste ses som en åtgärd i ett större sammanhang vad gäller barn och unga. Det rör sig om dels lagstiftning som direkt tar sikte på vissa åldrar, dels sådan som i praktiken särskilt rör barn och unga. Dessutom riktas den ökade repressionen i särskilt hög grad mot barn och unga.  Lagar som införts eller är under utredning är bland annat:  </a:t>
            </a:r>
            <a:endParaRPr lang="sv-SE" b="0" i="0" dirty="0">
              <a:solidFill>
                <a:srgbClr val="000000"/>
              </a:solidFill>
              <a:effectLst/>
              <a:latin typeface="Segoe UI" panose="020B0502040204020203" pitchFamily="34" charset="0"/>
            </a:endParaRPr>
          </a:p>
          <a:p>
            <a:pPr algn="l" rtl="0" fontAlgn="base">
              <a:lnSpc>
                <a:spcPts val="1350"/>
              </a:lnSpc>
            </a:pPr>
            <a:endParaRPr lang="sv-SE" sz="1800" b="0" i="0" dirty="0">
              <a:solidFill>
                <a:srgbClr val="000000"/>
              </a:solidFill>
              <a:effectLst/>
              <a:latin typeface="Lato" panose="020F0502020204030203" pitchFamily="34" charset="0"/>
            </a:endParaRPr>
          </a:p>
          <a:p>
            <a:pPr algn="l" rtl="0" fontAlgn="base">
              <a:lnSpc>
                <a:spcPts val="1350"/>
              </a:lnSpc>
            </a:pPr>
            <a:r>
              <a:rPr lang="sv-SE" sz="1800" b="0" i="0" dirty="0">
                <a:solidFill>
                  <a:srgbClr val="000000"/>
                </a:solidFill>
                <a:effectLst/>
                <a:latin typeface="Lato" panose="020F0502020204030203" pitchFamily="34" charset="0"/>
              </a:rPr>
              <a:t>Straffreduktionen för unga tas bort eller inskränks  </a:t>
            </a:r>
            <a:endParaRPr lang="sv-SE" b="0" i="0" dirty="0">
              <a:solidFill>
                <a:srgbClr val="000000"/>
              </a:solidFill>
              <a:effectLst/>
              <a:latin typeface="Segoe UI" panose="020B0502040204020203" pitchFamily="34" charset="0"/>
            </a:endParaRPr>
          </a:p>
          <a:p>
            <a:pPr algn="l" rtl="0" fontAlgn="base">
              <a:lnSpc>
                <a:spcPts val="1350"/>
              </a:lnSpc>
            </a:pPr>
            <a:r>
              <a:rPr lang="sv-SE" sz="1800" b="0" i="0" dirty="0">
                <a:solidFill>
                  <a:srgbClr val="000000"/>
                </a:solidFill>
                <a:effectLst/>
                <a:latin typeface="Lato" panose="020F0502020204030203" pitchFamily="34" charset="0"/>
              </a:rPr>
              <a:t>Barnfängelse  </a:t>
            </a:r>
            <a:endParaRPr lang="sv-SE" b="0" i="0" dirty="0">
              <a:solidFill>
                <a:srgbClr val="000000"/>
              </a:solidFill>
              <a:effectLst/>
              <a:latin typeface="Segoe UI" panose="020B0502040204020203" pitchFamily="34" charset="0"/>
            </a:endParaRPr>
          </a:p>
          <a:p>
            <a:pPr algn="l" rtl="0" fontAlgn="base">
              <a:lnSpc>
                <a:spcPts val="1350"/>
              </a:lnSpc>
            </a:pPr>
            <a:r>
              <a:rPr lang="sv-SE" sz="1800" b="0" i="0" dirty="0">
                <a:solidFill>
                  <a:srgbClr val="000000"/>
                </a:solidFill>
                <a:effectLst/>
                <a:latin typeface="Lato" panose="020F0502020204030203" pitchFamily="34" charset="0"/>
              </a:rPr>
              <a:t>Hemliga tvångsmedel mot barn under 15 år  </a:t>
            </a:r>
            <a:endParaRPr lang="sv-SE" b="0" i="0" dirty="0">
              <a:solidFill>
                <a:srgbClr val="000000"/>
              </a:solidFill>
              <a:effectLst/>
              <a:latin typeface="Segoe UI" panose="020B0502040204020203" pitchFamily="34" charset="0"/>
            </a:endParaRPr>
          </a:p>
          <a:p>
            <a:pPr algn="l" rtl="0" fontAlgn="base">
              <a:lnSpc>
                <a:spcPts val="1350"/>
              </a:lnSpc>
            </a:pPr>
            <a:r>
              <a:rPr lang="sv-SE" sz="1800" b="0" i="0" dirty="0">
                <a:solidFill>
                  <a:srgbClr val="000000"/>
                </a:solidFill>
                <a:effectLst/>
                <a:latin typeface="Lato" panose="020F0502020204030203" pitchFamily="34" charset="0"/>
              </a:rPr>
              <a:t>Livstid för 18-åringar  </a:t>
            </a:r>
            <a:endParaRPr lang="sv-SE" b="0" i="0" dirty="0">
              <a:solidFill>
                <a:srgbClr val="000000"/>
              </a:solidFill>
              <a:effectLst/>
              <a:latin typeface="Segoe UI" panose="020B0502040204020203" pitchFamily="34" charset="0"/>
            </a:endParaRPr>
          </a:p>
          <a:p>
            <a:pPr algn="l" rtl="0" fontAlgn="base">
              <a:lnSpc>
                <a:spcPts val="1350"/>
              </a:lnSpc>
            </a:pPr>
            <a:r>
              <a:rPr lang="sv-SE" sz="1800" b="0" i="0" dirty="0">
                <a:solidFill>
                  <a:srgbClr val="000000"/>
                </a:solidFill>
                <a:effectLst/>
                <a:latin typeface="Lato" panose="020F0502020204030203" pitchFamily="34" charset="0"/>
              </a:rPr>
              <a:t>Kriminalisering av deltagande i kriminella gäng  </a:t>
            </a:r>
            <a:endParaRPr lang="sv-SE" b="0" i="0" dirty="0">
              <a:solidFill>
                <a:srgbClr val="000000"/>
              </a:solidFill>
              <a:effectLst/>
              <a:latin typeface="Segoe UI" panose="020B0502040204020203" pitchFamily="34" charset="0"/>
            </a:endParaRPr>
          </a:p>
          <a:p>
            <a:pPr algn="l" rtl="0" fontAlgn="base">
              <a:lnSpc>
                <a:spcPts val="1350"/>
              </a:lnSpc>
            </a:pPr>
            <a:r>
              <a:rPr lang="sv-SE" sz="1800" b="0" i="0" dirty="0">
                <a:solidFill>
                  <a:srgbClr val="000000"/>
                </a:solidFill>
                <a:effectLst/>
                <a:latin typeface="Lato" panose="020F0502020204030203" pitchFamily="34" charset="0"/>
              </a:rPr>
              <a:t>Mängdrabatten avskaffas i sin nuvarande form </a:t>
            </a:r>
            <a:endParaRPr lang="sv-SE" b="0" i="0" dirty="0">
              <a:solidFill>
                <a:srgbClr val="000000"/>
              </a:solidFill>
              <a:effectLst/>
              <a:latin typeface="Segoe UI" panose="020B0502040204020203" pitchFamily="34" charset="0"/>
            </a:endParaRPr>
          </a:p>
          <a:p>
            <a:pPr algn="l" rtl="0" fontAlgn="base">
              <a:lnSpc>
                <a:spcPts val="1350"/>
              </a:lnSpc>
            </a:pPr>
            <a:r>
              <a:rPr lang="sv-SE" sz="1800" b="0" i="0" dirty="0">
                <a:solidFill>
                  <a:srgbClr val="000000"/>
                </a:solidFill>
                <a:effectLst/>
                <a:latin typeface="Lato" panose="020F0502020204030203" pitchFamily="34" charset="0"/>
              </a:rPr>
              <a:t> </a:t>
            </a:r>
            <a:endParaRPr lang="sv-SE" b="0" i="0" dirty="0">
              <a:solidFill>
                <a:srgbClr val="000000"/>
              </a:solidFill>
              <a:effectLst/>
              <a:latin typeface="Segoe UI" panose="020B0502040204020203" pitchFamily="34" charset="0"/>
            </a:endParaRPr>
          </a:p>
          <a:p>
            <a:pPr algn="l" rtl="0" fontAlgn="base">
              <a:lnSpc>
                <a:spcPts val="1350"/>
              </a:lnSpc>
            </a:pPr>
            <a:r>
              <a:rPr lang="sv-SE" sz="1800" b="0" i="0" dirty="0">
                <a:solidFill>
                  <a:srgbClr val="000000"/>
                </a:solidFill>
                <a:effectLst/>
                <a:latin typeface="Lato" panose="020F0502020204030203" pitchFamily="34" charset="0"/>
              </a:rPr>
              <a:t>Som exempel på hur olika förslag kommer att samverka kan nämnas att Kriminalvården har, trots att lagförslaget ännu inte är klart, fått i uppdrag att förbereda så kallade barnavdelningar på vuxenanstalter runt om i landet. Dessa ska vara klara att tas i bruk 1 juli 2026. Om förslaget om sänkt straffbarhetsålder blir verklighet kommer alltså 14-åringar att kunna sitta i fängelse. Av den informationen Rädda Barnen får från Kriminalvården är det tydligt att barn inte kommer få den utbildning, hälso- och sjukvård, rehabilitering och fritid som de har rätt till.  </a:t>
            </a:r>
            <a:endParaRPr lang="sv-SE" b="0" i="0" dirty="0">
              <a:solidFill>
                <a:srgbClr val="000000"/>
              </a:solidFill>
              <a:effectLst/>
              <a:latin typeface="Segoe UI" panose="020B0502040204020203" pitchFamily="34" charset="0"/>
            </a:endParaRPr>
          </a:p>
          <a:p>
            <a:pPr algn="l" rtl="0" fontAlgn="base">
              <a:lnSpc>
                <a:spcPts val="1350"/>
              </a:lnSpc>
            </a:pPr>
            <a:r>
              <a:rPr lang="sv-SE" sz="1800" b="0" i="0" dirty="0">
                <a:solidFill>
                  <a:srgbClr val="000000"/>
                </a:solidFill>
                <a:effectLst/>
                <a:latin typeface="Lato" panose="020F0502020204030203" pitchFamily="34" charset="0"/>
              </a:rPr>
              <a:t> </a:t>
            </a:r>
            <a:endParaRPr lang="sv-SE" b="0" i="0" dirty="0">
              <a:solidFill>
                <a:srgbClr val="000000"/>
              </a:solidFill>
              <a:effectLst/>
              <a:latin typeface="Segoe UI" panose="020B0502040204020203" pitchFamily="34" charset="0"/>
            </a:endParaRPr>
          </a:p>
          <a:p>
            <a:endParaRPr lang="sv-SE" dirty="0"/>
          </a:p>
        </p:txBody>
      </p:sp>
      <p:sp>
        <p:nvSpPr>
          <p:cNvPr id="4" name="Platshållare för datum 3"/>
          <p:cNvSpPr>
            <a:spLocks noGrp="1"/>
          </p:cNvSpPr>
          <p:nvPr>
            <p:ph type="dt" idx="1"/>
          </p:nvPr>
        </p:nvSpPr>
        <p:spPr/>
        <p:txBody>
          <a:bodyPr/>
          <a:lstStyle/>
          <a:p>
            <a:fld id="{D0164A73-71B3-4B38-B7DE-210C724A0AED}" type="datetime1">
              <a:rPr lang="LID4096" smtClean="0"/>
              <a:t>03/05/2025</a:t>
            </a:fld>
            <a:endParaRPr lang="en-UK"/>
          </a:p>
        </p:txBody>
      </p:sp>
      <p:sp>
        <p:nvSpPr>
          <p:cNvPr id="5" name="Platshållare för bildnummer 4"/>
          <p:cNvSpPr>
            <a:spLocks noGrp="1"/>
          </p:cNvSpPr>
          <p:nvPr>
            <p:ph type="sldNum" sz="quarter" idx="5"/>
          </p:nvPr>
        </p:nvSpPr>
        <p:spPr/>
        <p:txBody>
          <a:bodyPr/>
          <a:lstStyle/>
          <a:p>
            <a:fld id="{B963DF67-57A7-4E60-B412-2E26C2D4287B}" type="slidenum">
              <a:rPr lang="en-UK" smtClean="0"/>
              <a:t>6</a:t>
            </a:fld>
            <a:endParaRPr lang="en-UK"/>
          </a:p>
        </p:txBody>
      </p:sp>
    </p:spTree>
    <p:extLst>
      <p:ext uri="{BB962C8B-B14F-4D97-AF65-F5344CB8AC3E}">
        <p14:creationId xmlns:p14="http://schemas.microsoft.com/office/powerpoint/2010/main" val="3503071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EBDF8-3294-F243-8E02-B6435E5E5394}"/>
              </a:ext>
            </a:extLst>
          </p:cNvPr>
          <p:cNvSpPr>
            <a:spLocks noGrp="1"/>
          </p:cNvSpPr>
          <p:nvPr>
            <p:ph type="ctrTitle"/>
          </p:nvPr>
        </p:nvSpPr>
        <p:spPr>
          <a:xfrm>
            <a:off x="1524000" y="1268413"/>
            <a:ext cx="9144000" cy="2241550"/>
          </a:xfrm>
          <a:prstGeom prst="rect">
            <a:avLst/>
          </a:prstGeom>
        </p:spPr>
        <p:txBody>
          <a:bodyPr anchor="b"/>
          <a:lstStyle>
            <a:lvl1pPr algn="ctr">
              <a:defRPr sz="6000"/>
            </a:lvl1pPr>
          </a:lstStyle>
          <a:p>
            <a:r>
              <a:rPr lang="sv-SE"/>
              <a:t>Klicka här för att ändra mall för rubrikformat</a:t>
            </a:r>
            <a:endParaRPr lang="en-UK"/>
          </a:p>
        </p:txBody>
      </p:sp>
      <p:sp>
        <p:nvSpPr>
          <p:cNvPr id="3" name="Subtitle 2">
            <a:extLst>
              <a:ext uri="{FF2B5EF4-FFF2-40B4-BE49-F238E27FC236}">
                <a16:creationId xmlns:a16="http://schemas.microsoft.com/office/drawing/2014/main" id="{2E6F2B1C-7582-114C-B870-5C836A680550}"/>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K"/>
          </a:p>
        </p:txBody>
      </p:sp>
      <p:sp>
        <p:nvSpPr>
          <p:cNvPr id="4" name="Platshållare för datum 3">
            <a:extLst>
              <a:ext uri="{FF2B5EF4-FFF2-40B4-BE49-F238E27FC236}">
                <a16:creationId xmlns:a16="http://schemas.microsoft.com/office/drawing/2014/main" id="{11006A92-8224-65D5-A67B-D7D7B290E885}"/>
              </a:ext>
            </a:extLst>
          </p:cNvPr>
          <p:cNvSpPr>
            <a:spLocks noGrp="1"/>
          </p:cNvSpPr>
          <p:nvPr>
            <p:ph type="dt" sz="half" idx="10"/>
          </p:nvPr>
        </p:nvSpPr>
        <p:spPr/>
        <p:txBody>
          <a:bodyPr/>
          <a:lstStyle/>
          <a:p>
            <a:fld id="{374C9444-0CD7-4263-9F30-938D9711D762}" type="datetime1">
              <a:rPr lang="sv-SE" smtClean="0"/>
              <a:t>2025-03-05</a:t>
            </a:fld>
            <a:endParaRPr lang="en-UK"/>
          </a:p>
        </p:txBody>
      </p:sp>
      <p:sp>
        <p:nvSpPr>
          <p:cNvPr id="5" name="Platshållare för sidfot 4">
            <a:extLst>
              <a:ext uri="{FF2B5EF4-FFF2-40B4-BE49-F238E27FC236}">
                <a16:creationId xmlns:a16="http://schemas.microsoft.com/office/drawing/2014/main" id="{6851FB78-34C1-EE06-E26C-F903DFE978E7}"/>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9207808F-9FA4-9F6B-D8ED-9CFF8BF67CBF}"/>
              </a:ext>
            </a:extLst>
          </p:cNvPr>
          <p:cNvSpPr>
            <a:spLocks noGrp="1"/>
          </p:cNvSpPr>
          <p:nvPr>
            <p:ph type="sldNum" sz="quarter" idx="12"/>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3237088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2">
    <p:bg>
      <p:bgPr>
        <a:solidFill>
          <a:schemeClr val="accent1"/>
        </a:solidFill>
        <a:effectLst/>
      </p:bgPr>
    </p:bg>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C0FC662E-5766-3987-B567-276D1CE51276}"/>
              </a:ext>
            </a:extLst>
          </p:cNvPr>
          <p:cNvPicPr>
            <a:picLocks noChangeAspect="1"/>
          </p:cNvPicPr>
          <p:nvPr userDrawn="1"/>
        </p:nvPicPr>
        <p:blipFill>
          <a:blip r:embed="rId2"/>
          <a:srcRect/>
          <a:stretch/>
        </p:blipFill>
        <p:spPr>
          <a:xfrm>
            <a:off x="10349907" y="6349706"/>
            <a:ext cx="1431763" cy="440918"/>
          </a:xfrm>
          <a:prstGeom prst="rect">
            <a:avLst/>
          </a:prstGeom>
        </p:spPr>
      </p:pic>
    </p:spTree>
    <p:extLst>
      <p:ext uri="{BB962C8B-B14F-4D97-AF65-F5344CB8AC3E}">
        <p14:creationId xmlns:p14="http://schemas.microsoft.com/office/powerpoint/2010/main" val="4019852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ät rubrik och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EA29B1-FF2C-5D44-9076-0C2ECB267F4A}"/>
              </a:ext>
            </a:extLst>
          </p:cNvPr>
          <p:cNvSpPr>
            <a:spLocks noGrp="1"/>
          </p:cNvSpPr>
          <p:nvPr>
            <p:ph type="title" orient="vert"/>
          </p:nvPr>
        </p:nvSpPr>
        <p:spPr>
          <a:xfrm>
            <a:off x="8724900" y="365125"/>
            <a:ext cx="2628900" cy="5811838"/>
          </a:xfrm>
          <a:prstGeom prst="rect">
            <a:avLst/>
          </a:prstGeom>
        </p:spPr>
        <p:txBody>
          <a:bodyPr vert="eaVert"/>
          <a:lstStyle/>
          <a:p>
            <a:r>
              <a:rPr lang="sv-SE"/>
              <a:t>Klicka här för att ändra mall för rubrikformat</a:t>
            </a:r>
            <a:endParaRPr lang="en-UK"/>
          </a:p>
        </p:txBody>
      </p:sp>
      <p:sp>
        <p:nvSpPr>
          <p:cNvPr id="3" name="Vertical Text Placeholder 2">
            <a:extLst>
              <a:ext uri="{FF2B5EF4-FFF2-40B4-BE49-F238E27FC236}">
                <a16:creationId xmlns:a16="http://schemas.microsoft.com/office/drawing/2014/main" id="{4712C061-2248-9248-9E14-C827AD0EA249}"/>
              </a:ext>
            </a:extLst>
          </p:cNvPr>
          <p:cNvSpPr>
            <a:spLocks noGrp="1"/>
          </p:cNvSpPr>
          <p:nvPr>
            <p:ph type="body" orient="vert" idx="1"/>
          </p:nvPr>
        </p:nvSpPr>
        <p:spPr>
          <a:xfrm>
            <a:off x="838200" y="365125"/>
            <a:ext cx="7734300" cy="5811838"/>
          </a:xfrm>
          <a:prstGeom prst="rect">
            <a:avLst/>
          </a:prstGeo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K"/>
          </a:p>
        </p:txBody>
      </p:sp>
      <p:pic>
        <p:nvPicPr>
          <p:cNvPr id="8" name="Picture 7">
            <a:extLst>
              <a:ext uri="{FF2B5EF4-FFF2-40B4-BE49-F238E27FC236}">
                <a16:creationId xmlns:a16="http://schemas.microsoft.com/office/drawing/2014/main" id="{A38B412C-FF15-0145-9A45-54D2DADA8F43}"/>
              </a:ext>
            </a:extLst>
          </p:cNvPr>
          <p:cNvPicPr>
            <a:picLocks noChangeAspect="1"/>
          </p:cNvPicPr>
          <p:nvPr userDrawn="1"/>
        </p:nvPicPr>
        <p:blipFill>
          <a:blip r:embed="rId2"/>
          <a:srcRect/>
          <a:stretch/>
        </p:blipFill>
        <p:spPr>
          <a:xfrm rot="5400000">
            <a:off x="-439372" y="5614935"/>
            <a:ext cx="1539875" cy="396979"/>
          </a:xfrm>
          <a:prstGeom prst="rect">
            <a:avLst/>
          </a:prstGeom>
        </p:spPr>
      </p:pic>
    </p:spTree>
    <p:extLst>
      <p:ext uri="{BB962C8B-B14F-4D97-AF65-F5344CB8AC3E}">
        <p14:creationId xmlns:p14="http://schemas.microsoft.com/office/powerpoint/2010/main" val="3016031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och lodrät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25D86D15-51D2-A24C-B04F-939835159E13}"/>
              </a:ext>
            </a:extLst>
          </p:cNvPr>
          <p:cNvSpPr>
            <a:spLocks noGrp="1"/>
          </p:cNvSpPr>
          <p:nvPr>
            <p:ph type="body" orient="vert" idx="1"/>
          </p:nvPr>
        </p:nvSpPr>
        <p:spPr>
          <a:xfrm>
            <a:off x="479425" y="576470"/>
            <a:ext cx="11233150" cy="5600493"/>
          </a:xfrm>
          <a:prstGeom prst="rect">
            <a:avLst/>
          </a:prstGeo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K"/>
          </a:p>
        </p:txBody>
      </p:sp>
    </p:spTree>
    <p:extLst>
      <p:ext uri="{BB962C8B-B14F-4D97-AF65-F5344CB8AC3E}">
        <p14:creationId xmlns:p14="http://schemas.microsoft.com/office/powerpoint/2010/main" val="4162578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24DC62C-F264-B946-B162-E7602E2A3E60}"/>
              </a:ext>
            </a:extLst>
          </p:cNvPr>
          <p:cNvSpPr/>
          <p:nvPr userDrawn="1"/>
        </p:nvSpPr>
        <p:spPr>
          <a:xfrm>
            <a:off x="0" y="0"/>
            <a:ext cx="479425"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latin typeface="Gill Sans Infant Std"/>
              <a:cs typeface="Gill Sans Infant Std"/>
            </a:endParaRPr>
          </a:p>
        </p:txBody>
      </p:sp>
      <p:sp>
        <p:nvSpPr>
          <p:cNvPr id="3" name="Content Placeholder 2">
            <a:extLst>
              <a:ext uri="{FF2B5EF4-FFF2-40B4-BE49-F238E27FC236}">
                <a16:creationId xmlns:a16="http://schemas.microsoft.com/office/drawing/2014/main" id="{9505CB6B-B954-8D4C-A951-369C766E6EC5}"/>
              </a:ext>
            </a:extLst>
          </p:cNvPr>
          <p:cNvSpPr>
            <a:spLocks noGrp="1"/>
          </p:cNvSpPr>
          <p:nvPr>
            <p:ph idx="1"/>
          </p:nvPr>
        </p:nvSpPr>
        <p:spPr>
          <a:xfrm>
            <a:off x="811733" y="1805142"/>
            <a:ext cx="9523556" cy="447675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K"/>
          </a:p>
        </p:txBody>
      </p:sp>
      <p:sp>
        <p:nvSpPr>
          <p:cNvPr id="2" name="Title 1">
            <a:extLst>
              <a:ext uri="{FF2B5EF4-FFF2-40B4-BE49-F238E27FC236}">
                <a16:creationId xmlns:a16="http://schemas.microsoft.com/office/drawing/2014/main" id="{B2A6A816-062C-43A9-9196-6111219BE960}"/>
              </a:ext>
            </a:extLst>
          </p:cNvPr>
          <p:cNvSpPr>
            <a:spLocks noGrp="1"/>
          </p:cNvSpPr>
          <p:nvPr>
            <p:ph type="title"/>
          </p:nvPr>
        </p:nvSpPr>
        <p:spPr/>
        <p:txBody>
          <a:bodyPr/>
          <a:lstStyle/>
          <a:p>
            <a:r>
              <a:rPr lang="sv-SE"/>
              <a:t>Klicka här för att ändra mall för rubrikformat</a:t>
            </a:r>
            <a:endParaRPr lang="en-UK"/>
          </a:p>
        </p:txBody>
      </p:sp>
      <p:sp>
        <p:nvSpPr>
          <p:cNvPr id="4" name="Platshållare för datum 3">
            <a:extLst>
              <a:ext uri="{FF2B5EF4-FFF2-40B4-BE49-F238E27FC236}">
                <a16:creationId xmlns:a16="http://schemas.microsoft.com/office/drawing/2014/main" id="{FB7A2149-42B2-ABD1-DCE7-EF150FA5BD5A}"/>
              </a:ext>
            </a:extLst>
          </p:cNvPr>
          <p:cNvSpPr>
            <a:spLocks noGrp="1"/>
          </p:cNvSpPr>
          <p:nvPr>
            <p:ph type="dt" sz="half" idx="10"/>
          </p:nvPr>
        </p:nvSpPr>
        <p:spPr/>
        <p:txBody>
          <a:bodyPr/>
          <a:lstStyle/>
          <a:p>
            <a:fld id="{4DB84A28-1971-4624-8B1B-676B387347F7}" type="datetime1">
              <a:rPr lang="sv-SE" smtClean="0"/>
              <a:t>2025-03-05</a:t>
            </a:fld>
            <a:endParaRPr lang="en-UK"/>
          </a:p>
        </p:txBody>
      </p:sp>
      <p:sp>
        <p:nvSpPr>
          <p:cNvPr id="5" name="Platshållare för sidfot 4">
            <a:extLst>
              <a:ext uri="{FF2B5EF4-FFF2-40B4-BE49-F238E27FC236}">
                <a16:creationId xmlns:a16="http://schemas.microsoft.com/office/drawing/2014/main" id="{ED6C876F-838D-EC8F-2C54-252C07A82DF6}"/>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A20DD810-B813-6A4A-F642-17894DD36C7D}"/>
              </a:ext>
            </a:extLst>
          </p:cNvPr>
          <p:cNvSpPr>
            <a:spLocks noGrp="1"/>
          </p:cNvSpPr>
          <p:nvPr>
            <p:ph type="sldNum" sz="quarter" idx="12"/>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617742718"/>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507C89-5F1B-9D47-9498-3C7F4510D874}"/>
              </a:ext>
            </a:extLst>
          </p:cNvPr>
          <p:cNvSpPr/>
          <p:nvPr userDrawn="1"/>
        </p:nvSpPr>
        <p:spPr>
          <a:xfrm>
            <a:off x="0" y="0"/>
            <a:ext cx="479425"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latin typeface="Gill Sans Infant Std"/>
              <a:cs typeface="Gill Sans Infant Std"/>
            </a:endParaRPr>
          </a:p>
        </p:txBody>
      </p:sp>
      <p:sp>
        <p:nvSpPr>
          <p:cNvPr id="3" name="Content Placeholder 2">
            <a:extLst>
              <a:ext uri="{FF2B5EF4-FFF2-40B4-BE49-F238E27FC236}">
                <a16:creationId xmlns:a16="http://schemas.microsoft.com/office/drawing/2014/main" id="{E5923481-21D1-8E46-828B-4243BA1244B4}"/>
              </a:ext>
            </a:extLst>
          </p:cNvPr>
          <p:cNvSpPr>
            <a:spLocks noGrp="1"/>
          </p:cNvSpPr>
          <p:nvPr>
            <p:ph idx="1"/>
          </p:nvPr>
        </p:nvSpPr>
        <p:spPr>
          <a:xfrm>
            <a:off x="811733" y="1805142"/>
            <a:ext cx="9523556" cy="447675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K"/>
          </a:p>
        </p:txBody>
      </p:sp>
      <p:sp>
        <p:nvSpPr>
          <p:cNvPr id="2" name="Title 1">
            <a:extLst>
              <a:ext uri="{FF2B5EF4-FFF2-40B4-BE49-F238E27FC236}">
                <a16:creationId xmlns:a16="http://schemas.microsoft.com/office/drawing/2014/main" id="{E6386036-21EF-4A07-A6CE-792BE9344D37}"/>
              </a:ext>
            </a:extLst>
          </p:cNvPr>
          <p:cNvSpPr>
            <a:spLocks noGrp="1"/>
          </p:cNvSpPr>
          <p:nvPr>
            <p:ph type="title"/>
          </p:nvPr>
        </p:nvSpPr>
        <p:spPr/>
        <p:txBody>
          <a:bodyPr/>
          <a:lstStyle/>
          <a:p>
            <a:r>
              <a:rPr lang="sv-SE"/>
              <a:t>Klicka här för att ändra mall för rubrikformat</a:t>
            </a:r>
            <a:endParaRPr lang="en-UK"/>
          </a:p>
        </p:txBody>
      </p:sp>
      <p:sp>
        <p:nvSpPr>
          <p:cNvPr id="4" name="Platshållare för datum 3">
            <a:extLst>
              <a:ext uri="{FF2B5EF4-FFF2-40B4-BE49-F238E27FC236}">
                <a16:creationId xmlns:a16="http://schemas.microsoft.com/office/drawing/2014/main" id="{B6283D99-B745-688D-7639-7C9D20C57E12}"/>
              </a:ext>
            </a:extLst>
          </p:cNvPr>
          <p:cNvSpPr>
            <a:spLocks noGrp="1"/>
          </p:cNvSpPr>
          <p:nvPr>
            <p:ph type="dt" sz="half" idx="10"/>
          </p:nvPr>
        </p:nvSpPr>
        <p:spPr/>
        <p:txBody>
          <a:bodyPr/>
          <a:lstStyle/>
          <a:p>
            <a:fld id="{09D40E8D-A763-4D7D-939E-84981194A130}" type="datetime1">
              <a:rPr lang="sv-SE" smtClean="0"/>
              <a:t>2025-03-05</a:t>
            </a:fld>
            <a:endParaRPr lang="en-UK"/>
          </a:p>
        </p:txBody>
      </p:sp>
      <p:sp>
        <p:nvSpPr>
          <p:cNvPr id="5" name="Platshållare för sidfot 4">
            <a:extLst>
              <a:ext uri="{FF2B5EF4-FFF2-40B4-BE49-F238E27FC236}">
                <a16:creationId xmlns:a16="http://schemas.microsoft.com/office/drawing/2014/main" id="{0E9055B7-0423-2822-88EC-3E5E81711C78}"/>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CBC1150C-52F3-83D1-2406-250FC05DA8C0}"/>
              </a:ext>
            </a:extLst>
          </p:cNvPr>
          <p:cNvSpPr>
            <a:spLocks noGrp="1"/>
          </p:cNvSpPr>
          <p:nvPr>
            <p:ph type="sldNum" sz="quarter" idx="12"/>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4145086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5BC083B-0971-EE44-8965-5C1B1EAA73A2}"/>
              </a:ext>
            </a:extLst>
          </p:cNvPr>
          <p:cNvSpPr/>
          <p:nvPr userDrawn="1"/>
        </p:nvSpPr>
        <p:spPr>
          <a:xfrm>
            <a:off x="0" y="0"/>
            <a:ext cx="479425" cy="6858000"/>
          </a:xfrm>
          <a:prstGeom prst="rect">
            <a:avLst/>
          </a:prstGeom>
          <a:solidFill>
            <a:srgbClr val="A57FB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latin typeface="Gill Sans Infant Std"/>
              <a:cs typeface="Gill Sans Infant Std"/>
            </a:endParaRPr>
          </a:p>
        </p:txBody>
      </p:sp>
      <p:sp>
        <p:nvSpPr>
          <p:cNvPr id="3" name="Content Placeholder 2">
            <a:extLst>
              <a:ext uri="{FF2B5EF4-FFF2-40B4-BE49-F238E27FC236}">
                <a16:creationId xmlns:a16="http://schemas.microsoft.com/office/drawing/2014/main" id="{A93DC165-D8C6-2C4D-87D0-E01DC0039D82}"/>
              </a:ext>
            </a:extLst>
          </p:cNvPr>
          <p:cNvSpPr>
            <a:spLocks noGrp="1"/>
          </p:cNvSpPr>
          <p:nvPr>
            <p:ph idx="1"/>
          </p:nvPr>
        </p:nvSpPr>
        <p:spPr>
          <a:xfrm>
            <a:off x="811733" y="1805142"/>
            <a:ext cx="9523556" cy="447675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K"/>
          </a:p>
        </p:txBody>
      </p:sp>
      <p:sp>
        <p:nvSpPr>
          <p:cNvPr id="2" name="Title 1">
            <a:extLst>
              <a:ext uri="{FF2B5EF4-FFF2-40B4-BE49-F238E27FC236}">
                <a16:creationId xmlns:a16="http://schemas.microsoft.com/office/drawing/2014/main" id="{BF869DD1-EE61-4EBD-99D0-03078588FC7A}"/>
              </a:ext>
            </a:extLst>
          </p:cNvPr>
          <p:cNvSpPr>
            <a:spLocks noGrp="1"/>
          </p:cNvSpPr>
          <p:nvPr>
            <p:ph type="title"/>
          </p:nvPr>
        </p:nvSpPr>
        <p:spPr/>
        <p:txBody>
          <a:bodyPr/>
          <a:lstStyle/>
          <a:p>
            <a:r>
              <a:rPr lang="sv-SE"/>
              <a:t>Klicka här för att ändra mall för rubrikformat</a:t>
            </a:r>
            <a:endParaRPr lang="en-UK"/>
          </a:p>
        </p:txBody>
      </p:sp>
      <p:sp>
        <p:nvSpPr>
          <p:cNvPr id="4" name="Platshållare för datum 3">
            <a:extLst>
              <a:ext uri="{FF2B5EF4-FFF2-40B4-BE49-F238E27FC236}">
                <a16:creationId xmlns:a16="http://schemas.microsoft.com/office/drawing/2014/main" id="{450494A5-5071-613A-F185-BB758E992AA2}"/>
              </a:ext>
            </a:extLst>
          </p:cNvPr>
          <p:cNvSpPr>
            <a:spLocks noGrp="1"/>
          </p:cNvSpPr>
          <p:nvPr>
            <p:ph type="dt" sz="half" idx="10"/>
          </p:nvPr>
        </p:nvSpPr>
        <p:spPr/>
        <p:txBody>
          <a:bodyPr/>
          <a:lstStyle/>
          <a:p>
            <a:fld id="{A5268652-B9AF-42B1-B9DF-84890D6B36DF}" type="datetime1">
              <a:rPr lang="sv-SE" smtClean="0"/>
              <a:t>2025-03-05</a:t>
            </a:fld>
            <a:endParaRPr lang="en-UK"/>
          </a:p>
        </p:txBody>
      </p:sp>
      <p:sp>
        <p:nvSpPr>
          <p:cNvPr id="5" name="Platshållare för sidfot 4">
            <a:extLst>
              <a:ext uri="{FF2B5EF4-FFF2-40B4-BE49-F238E27FC236}">
                <a16:creationId xmlns:a16="http://schemas.microsoft.com/office/drawing/2014/main" id="{A5942E38-2138-2C34-C891-B644B4B158F8}"/>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0CE47A2E-309D-6E43-D026-B41347898292}"/>
              </a:ext>
            </a:extLst>
          </p:cNvPr>
          <p:cNvSpPr>
            <a:spLocks noGrp="1"/>
          </p:cNvSpPr>
          <p:nvPr>
            <p:ph type="sldNum" sz="quarter" idx="12"/>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367113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4">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7A1ED10-E662-2740-A36A-71074A6507B1}"/>
              </a:ext>
            </a:extLst>
          </p:cNvPr>
          <p:cNvSpPr/>
          <p:nvPr userDrawn="1"/>
        </p:nvSpPr>
        <p:spPr>
          <a:xfrm>
            <a:off x="0" y="0"/>
            <a:ext cx="479425"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latin typeface="Gill Sans Infant Std"/>
              <a:cs typeface="Gill Sans Infant Std"/>
            </a:endParaRPr>
          </a:p>
        </p:txBody>
      </p:sp>
      <p:sp>
        <p:nvSpPr>
          <p:cNvPr id="3" name="Content Placeholder 2">
            <a:extLst>
              <a:ext uri="{FF2B5EF4-FFF2-40B4-BE49-F238E27FC236}">
                <a16:creationId xmlns:a16="http://schemas.microsoft.com/office/drawing/2014/main" id="{51C3D6C7-3B5C-BB42-9770-788A38938171}"/>
              </a:ext>
            </a:extLst>
          </p:cNvPr>
          <p:cNvSpPr>
            <a:spLocks noGrp="1"/>
          </p:cNvSpPr>
          <p:nvPr>
            <p:ph idx="1"/>
          </p:nvPr>
        </p:nvSpPr>
        <p:spPr>
          <a:xfrm>
            <a:off x="811733" y="1805142"/>
            <a:ext cx="9523556" cy="447675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K"/>
          </a:p>
        </p:txBody>
      </p:sp>
      <p:sp>
        <p:nvSpPr>
          <p:cNvPr id="2" name="Title 1">
            <a:extLst>
              <a:ext uri="{FF2B5EF4-FFF2-40B4-BE49-F238E27FC236}">
                <a16:creationId xmlns:a16="http://schemas.microsoft.com/office/drawing/2014/main" id="{A84D9912-D5BE-49AD-A7AB-3DC8A9B05312}"/>
              </a:ext>
            </a:extLst>
          </p:cNvPr>
          <p:cNvSpPr>
            <a:spLocks noGrp="1"/>
          </p:cNvSpPr>
          <p:nvPr>
            <p:ph type="title"/>
          </p:nvPr>
        </p:nvSpPr>
        <p:spPr/>
        <p:txBody>
          <a:bodyPr/>
          <a:lstStyle/>
          <a:p>
            <a:r>
              <a:rPr lang="sv-SE"/>
              <a:t>Klicka här för att ändra mall för rubrikformat</a:t>
            </a:r>
            <a:endParaRPr lang="en-UK"/>
          </a:p>
        </p:txBody>
      </p:sp>
      <p:sp>
        <p:nvSpPr>
          <p:cNvPr id="4" name="Platshållare för datum 3">
            <a:extLst>
              <a:ext uri="{FF2B5EF4-FFF2-40B4-BE49-F238E27FC236}">
                <a16:creationId xmlns:a16="http://schemas.microsoft.com/office/drawing/2014/main" id="{EA97099A-4EF8-D112-FBF8-76BBEE3742D9}"/>
              </a:ext>
            </a:extLst>
          </p:cNvPr>
          <p:cNvSpPr>
            <a:spLocks noGrp="1"/>
          </p:cNvSpPr>
          <p:nvPr>
            <p:ph type="dt" sz="half" idx="10"/>
          </p:nvPr>
        </p:nvSpPr>
        <p:spPr/>
        <p:txBody>
          <a:bodyPr/>
          <a:lstStyle/>
          <a:p>
            <a:fld id="{24F9AF95-9288-4022-B96A-74BD1FF157FB}" type="datetime1">
              <a:rPr lang="sv-SE" smtClean="0"/>
              <a:t>2025-03-05</a:t>
            </a:fld>
            <a:endParaRPr lang="en-UK"/>
          </a:p>
        </p:txBody>
      </p:sp>
      <p:sp>
        <p:nvSpPr>
          <p:cNvPr id="5" name="Platshållare för sidfot 4">
            <a:extLst>
              <a:ext uri="{FF2B5EF4-FFF2-40B4-BE49-F238E27FC236}">
                <a16:creationId xmlns:a16="http://schemas.microsoft.com/office/drawing/2014/main" id="{AEA82478-A06D-E705-7081-1C39C7C96E65}"/>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F334D6C2-EA05-7152-6ABE-B2BC14C9EC33}"/>
              </a:ext>
            </a:extLst>
          </p:cNvPr>
          <p:cNvSpPr>
            <a:spLocks noGrp="1"/>
          </p:cNvSpPr>
          <p:nvPr>
            <p:ph type="sldNum" sz="quarter" idx="12"/>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4105626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5">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504226F4-18C7-4D48-8BBF-042243518ECB}"/>
              </a:ext>
            </a:extLst>
          </p:cNvPr>
          <p:cNvSpPr/>
          <p:nvPr userDrawn="1"/>
        </p:nvSpPr>
        <p:spPr>
          <a:xfrm>
            <a:off x="0" y="0"/>
            <a:ext cx="479425" cy="6858000"/>
          </a:xfrm>
          <a:prstGeom prst="rect">
            <a:avLst/>
          </a:prstGeom>
          <a:solidFill>
            <a:srgbClr val="71CC9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latin typeface="Gill Sans Infant Std"/>
              <a:cs typeface="Gill Sans Infant Std"/>
            </a:endParaRPr>
          </a:p>
        </p:txBody>
      </p:sp>
      <p:sp>
        <p:nvSpPr>
          <p:cNvPr id="3" name="Content Placeholder 2">
            <a:extLst>
              <a:ext uri="{FF2B5EF4-FFF2-40B4-BE49-F238E27FC236}">
                <a16:creationId xmlns:a16="http://schemas.microsoft.com/office/drawing/2014/main" id="{30D888EF-8511-8447-84C9-54FE5B1BCC73}"/>
              </a:ext>
            </a:extLst>
          </p:cNvPr>
          <p:cNvSpPr>
            <a:spLocks noGrp="1"/>
          </p:cNvSpPr>
          <p:nvPr>
            <p:ph idx="1"/>
          </p:nvPr>
        </p:nvSpPr>
        <p:spPr>
          <a:xfrm>
            <a:off x="811733" y="1805142"/>
            <a:ext cx="9523556" cy="447675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K"/>
          </a:p>
        </p:txBody>
      </p:sp>
      <p:sp>
        <p:nvSpPr>
          <p:cNvPr id="2" name="Title 1">
            <a:extLst>
              <a:ext uri="{FF2B5EF4-FFF2-40B4-BE49-F238E27FC236}">
                <a16:creationId xmlns:a16="http://schemas.microsoft.com/office/drawing/2014/main" id="{555AA1C7-A8C7-4EE0-83BE-36035D8460C5}"/>
              </a:ext>
            </a:extLst>
          </p:cNvPr>
          <p:cNvSpPr>
            <a:spLocks noGrp="1"/>
          </p:cNvSpPr>
          <p:nvPr>
            <p:ph type="title"/>
          </p:nvPr>
        </p:nvSpPr>
        <p:spPr/>
        <p:txBody>
          <a:bodyPr/>
          <a:lstStyle/>
          <a:p>
            <a:r>
              <a:rPr lang="sv-SE"/>
              <a:t>Klicka här för att ändra mall för rubrikformat</a:t>
            </a:r>
            <a:endParaRPr lang="en-UK"/>
          </a:p>
        </p:txBody>
      </p:sp>
      <p:sp>
        <p:nvSpPr>
          <p:cNvPr id="4" name="Platshållare för datum 3">
            <a:extLst>
              <a:ext uri="{FF2B5EF4-FFF2-40B4-BE49-F238E27FC236}">
                <a16:creationId xmlns:a16="http://schemas.microsoft.com/office/drawing/2014/main" id="{15C0AE6D-61CF-C1C3-8EB2-5109426A4F8E}"/>
              </a:ext>
            </a:extLst>
          </p:cNvPr>
          <p:cNvSpPr>
            <a:spLocks noGrp="1"/>
          </p:cNvSpPr>
          <p:nvPr>
            <p:ph type="dt" sz="half" idx="10"/>
          </p:nvPr>
        </p:nvSpPr>
        <p:spPr/>
        <p:txBody>
          <a:bodyPr/>
          <a:lstStyle/>
          <a:p>
            <a:fld id="{FAC38F67-1A77-44BD-9230-973E215D3669}" type="datetime1">
              <a:rPr lang="sv-SE" smtClean="0"/>
              <a:t>2025-03-05</a:t>
            </a:fld>
            <a:endParaRPr lang="en-UK"/>
          </a:p>
        </p:txBody>
      </p:sp>
      <p:sp>
        <p:nvSpPr>
          <p:cNvPr id="5" name="Platshållare för sidfot 4">
            <a:extLst>
              <a:ext uri="{FF2B5EF4-FFF2-40B4-BE49-F238E27FC236}">
                <a16:creationId xmlns:a16="http://schemas.microsoft.com/office/drawing/2014/main" id="{61C0D0F3-949B-B8EA-DDF7-6E4C90E5340C}"/>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68EA7938-E8F7-4765-1E3E-46CC3375CA6A}"/>
              </a:ext>
            </a:extLst>
          </p:cNvPr>
          <p:cNvSpPr>
            <a:spLocks noGrp="1"/>
          </p:cNvSpPr>
          <p:nvPr>
            <p:ph type="sldNum" sz="quarter" idx="12"/>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2551998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Pictur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34830938-9E79-4F9C-AB82-F47C6100B0F1}"/>
              </a:ext>
            </a:extLst>
          </p:cNvPr>
          <p:cNvSpPr>
            <a:spLocks noGrp="1"/>
          </p:cNvSpPr>
          <p:nvPr>
            <p:ph type="pic" sz="quarter" idx="10"/>
          </p:nvPr>
        </p:nvSpPr>
        <p:spPr>
          <a:xfrm>
            <a:off x="479425" y="257175"/>
            <a:ext cx="11501438" cy="6051550"/>
          </a:xfrm>
        </p:spPr>
        <p:txBody>
          <a:bodyPr/>
          <a:lstStyle/>
          <a:p>
            <a:r>
              <a:rPr lang="sv-SE"/>
              <a:t>Klicka på ikonen för att lägga till en bild</a:t>
            </a:r>
            <a:endParaRPr lang="en-UK"/>
          </a:p>
        </p:txBody>
      </p:sp>
      <p:sp>
        <p:nvSpPr>
          <p:cNvPr id="7" name="Rectangle 6">
            <a:extLst>
              <a:ext uri="{FF2B5EF4-FFF2-40B4-BE49-F238E27FC236}">
                <a16:creationId xmlns:a16="http://schemas.microsoft.com/office/drawing/2014/main" id="{D24DC62C-F264-B946-B162-E7602E2A3E60}"/>
              </a:ext>
            </a:extLst>
          </p:cNvPr>
          <p:cNvSpPr/>
          <p:nvPr userDrawn="1"/>
        </p:nvSpPr>
        <p:spPr>
          <a:xfrm>
            <a:off x="0" y="0"/>
            <a:ext cx="479425"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latin typeface="Gill Sans Infant Std"/>
              <a:cs typeface="Gill Sans Infant Std"/>
            </a:endParaRPr>
          </a:p>
        </p:txBody>
      </p:sp>
      <p:sp>
        <p:nvSpPr>
          <p:cNvPr id="2" name="Platshållare för datum 1">
            <a:extLst>
              <a:ext uri="{FF2B5EF4-FFF2-40B4-BE49-F238E27FC236}">
                <a16:creationId xmlns:a16="http://schemas.microsoft.com/office/drawing/2014/main" id="{C9D8F49B-F7EC-1E90-FD39-27BEEF011021}"/>
              </a:ext>
            </a:extLst>
          </p:cNvPr>
          <p:cNvSpPr>
            <a:spLocks noGrp="1"/>
          </p:cNvSpPr>
          <p:nvPr>
            <p:ph type="dt" sz="half" idx="11"/>
          </p:nvPr>
        </p:nvSpPr>
        <p:spPr/>
        <p:txBody>
          <a:bodyPr/>
          <a:lstStyle/>
          <a:p>
            <a:fld id="{27CF3D01-B940-4FD1-BFC8-C87F1D0681B8}" type="datetime1">
              <a:rPr lang="sv-SE" smtClean="0"/>
              <a:t>2025-03-05</a:t>
            </a:fld>
            <a:endParaRPr lang="en-UK"/>
          </a:p>
        </p:txBody>
      </p:sp>
      <p:sp>
        <p:nvSpPr>
          <p:cNvPr id="3" name="Platshållare för sidfot 2">
            <a:extLst>
              <a:ext uri="{FF2B5EF4-FFF2-40B4-BE49-F238E27FC236}">
                <a16:creationId xmlns:a16="http://schemas.microsoft.com/office/drawing/2014/main" id="{3D010ACD-7185-81EF-185D-2EEEF7D60886}"/>
              </a:ext>
            </a:extLst>
          </p:cNvPr>
          <p:cNvSpPr>
            <a:spLocks noGrp="1"/>
          </p:cNvSpPr>
          <p:nvPr>
            <p:ph type="ftr" sz="quarter" idx="12"/>
          </p:nvPr>
        </p:nvSpPr>
        <p:spPr/>
        <p:txBody>
          <a:bodyPr/>
          <a:lstStyle/>
          <a:p>
            <a:r>
              <a:rPr lang="sv-SE"/>
              <a:t>Varje dag gör vi världen lite bättre för barn.</a:t>
            </a:r>
            <a:endParaRPr lang="en-UK"/>
          </a:p>
        </p:txBody>
      </p:sp>
      <p:sp>
        <p:nvSpPr>
          <p:cNvPr id="4" name="Platshållare för bildnummer 3">
            <a:extLst>
              <a:ext uri="{FF2B5EF4-FFF2-40B4-BE49-F238E27FC236}">
                <a16:creationId xmlns:a16="http://schemas.microsoft.com/office/drawing/2014/main" id="{C59CF382-FEA4-69D1-8BD5-421AB7B704C0}"/>
              </a:ext>
            </a:extLst>
          </p:cNvPr>
          <p:cNvSpPr>
            <a:spLocks noGrp="1"/>
          </p:cNvSpPr>
          <p:nvPr>
            <p:ph type="sldNum" sz="quarter" idx="13"/>
          </p:nvPr>
        </p:nvSpPr>
        <p:spPr/>
        <p:txBody>
          <a:bodyPr/>
          <a:lstStyle/>
          <a:p>
            <a:fld id="{BF413B3B-BFB3-42E3-B409-FAAF558C2ACC}" type="slidenum">
              <a:rPr lang="en-UK" smtClean="0"/>
              <a:pPr/>
              <a:t>‹#›</a:t>
            </a:fld>
            <a:endParaRPr lang="en-UK"/>
          </a:p>
        </p:txBody>
      </p:sp>
    </p:spTree>
    <p:extLst>
      <p:ext uri="{BB962C8B-B14F-4D97-AF65-F5344CB8AC3E}">
        <p14:creationId xmlns:p14="http://schemas.microsoft.com/office/powerpoint/2010/main" val="3400672067"/>
      </p:ext>
    </p:extLst>
  </p:cSld>
  <p:clrMapOvr>
    <a:masterClrMapping/>
  </p:clrMapOvr>
  <p:extLst>
    <p:ext uri="{DCECCB84-F9BA-43D5-87BE-67443E8EF086}">
      <p15:sldGuideLst xmlns:p15="http://schemas.microsoft.com/office/powerpoint/2012/main">
        <p15:guide id="1"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ave the Children">
    <p:bg>
      <p:bgPr>
        <a:solidFill>
          <a:schemeClr val="accent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171B573-4064-4E6C-AB4B-578B45CB4EF8}"/>
              </a:ext>
            </a:extLst>
          </p:cNvPr>
          <p:cNvPicPr>
            <a:picLocks noChangeAspect="1"/>
          </p:cNvPicPr>
          <p:nvPr userDrawn="1"/>
        </p:nvPicPr>
        <p:blipFill>
          <a:blip r:embed="rId2"/>
          <a:srcRect/>
          <a:stretch/>
        </p:blipFill>
        <p:spPr>
          <a:xfrm>
            <a:off x="2854196" y="2204357"/>
            <a:ext cx="6496524" cy="2000638"/>
          </a:xfrm>
          <a:prstGeom prst="rect">
            <a:avLst/>
          </a:prstGeom>
        </p:spPr>
      </p:pic>
      <p:sp>
        <p:nvSpPr>
          <p:cNvPr id="2" name="Platshållare för datum 1">
            <a:extLst>
              <a:ext uri="{FF2B5EF4-FFF2-40B4-BE49-F238E27FC236}">
                <a16:creationId xmlns:a16="http://schemas.microsoft.com/office/drawing/2014/main" id="{34887711-FA48-FC94-E31C-3BFC0863D145}"/>
              </a:ext>
            </a:extLst>
          </p:cNvPr>
          <p:cNvSpPr>
            <a:spLocks noGrp="1"/>
          </p:cNvSpPr>
          <p:nvPr>
            <p:ph type="dt" sz="half" idx="10"/>
          </p:nvPr>
        </p:nvSpPr>
        <p:spPr/>
        <p:txBody>
          <a:bodyPr/>
          <a:lstStyle>
            <a:lvl1pPr>
              <a:defRPr>
                <a:solidFill>
                  <a:schemeClr val="bg1"/>
                </a:solidFill>
              </a:defRPr>
            </a:lvl1pPr>
          </a:lstStyle>
          <a:p>
            <a:fld id="{A06FB729-AA12-4ACC-8930-CFA9D2A72AB7}" type="datetime1">
              <a:rPr lang="sv-SE" smtClean="0"/>
              <a:t>2025-03-05</a:t>
            </a:fld>
            <a:endParaRPr lang="en-UK"/>
          </a:p>
        </p:txBody>
      </p:sp>
      <p:sp>
        <p:nvSpPr>
          <p:cNvPr id="4" name="Platshållare för sidfot 3">
            <a:extLst>
              <a:ext uri="{FF2B5EF4-FFF2-40B4-BE49-F238E27FC236}">
                <a16:creationId xmlns:a16="http://schemas.microsoft.com/office/drawing/2014/main" id="{C7E5F012-C191-CC22-28FF-B934292B14A2}"/>
              </a:ext>
            </a:extLst>
          </p:cNvPr>
          <p:cNvSpPr>
            <a:spLocks noGrp="1"/>
          </p:cNvSpPr>
          <p:nvPr>
            <p:ph type="ftr" sz="quarter" idx="11"/>
          </p:nvPr>
        </p:nvSpPr>
        <p:spPr/>
        <p:txBody>
          <a:bodyPr/>
          <a:lstStyle>
            <a:lvl1pPr>
              <a:defRPr>
                <a:solidFill>
                  <a:schemeClr val="bg1"/>
                </a:solidFill>
              </a:defRPr>
            </a:lvl1pPr>
          </a:lstStyle>
          <a:p>
            <a:r>
              <a:rPr lang="sv-SE"/>
              <a:t>Varje dag gör vi världen lite bättre för barn.</a:t>
            </a:r>
            <a:endParaRPr lang="en-UK"/>
          </a:p>
        </p:txBody>
      </p:sp>
      <p:sp>
        <p:nvSpPr>
          <p:cNvPr id="5" name="Platshållare för bildnummer 4">
            <a:extLst>
              <a:ext uri="{FF2B5EF4-FFF2-40B4-BE49-F238E27FC236}">
                <a16:creationId xmlns:a16="http://schemas.microsoft.com/office/drawing/2014/main" id="{B44BFF11-A334-8939-0324-0E61D63053D6}"/>
              </a:ext>
            </a:extLst>
          </p:cNvPr>
          <p:cNvSpPr>
            <a:spLocks noGrp="1"/>
          </p:cNvSpPr>
          <p:nvPr>
            <p:ph type="sldNum" sz="quarter" idx="12"/>
          </p:nvPr>
        </p:nvSpPr>
        <p:spPr/>
        <p:txBody>
          <a:bodyPr/>
          <a:lstStyle>
            <a:lvl1pPr>
              <a:defRPr>
                <a:solidFill>
                  <a:schemeClr val="bg1"/>
                </a:solidFill>
              </a:defRPr>
            </a:lvl1pPr>
          </a:lstStyle>
          <a:p>
            <a:fld id="{BF413B3B-BFB3-42E3-B409-FAAF558C2ACC}" type="slidenum">
              <a:rPr lang="en-UK" smtClean="0"/>
              <a:pPr/>
              <a:t>‹#›</a:t>
            </a:fld>
            <a:endParaRPr lang="en-UK"/>
          </a:p>
        </p:txBody>
      </p:sp>
    </p:spTree>
    <p:extLst>
      <p:ext uri="{BB962C8B-B14F-4D97-AF65-F5344CB8AC3E}">
        <p14:creationId xmlns:p14="http://schemas.microsoft.com/office/powerpoint/2010/main" val="14145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Tom">
    <p:bg>
      <p:bgPr>
        <a:solidFill>
          <a:schemeClr val="tx1"/>
        </a:solidFill>
        <a:effectLst/>
      </p:bgPr>
    </p:bg>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B3A9DF24-DAC3-2CF9-E9C2-3BFD5E46244F}"/>
              </a:ext>
            </a:extLst>
          </p:cNvPr>
          <p:cNvPicPr>
            <a:picLocks noChangeAspect="1"/>
          </p:cNvPicPr>
          <p:nvPr userDrawn="1"/>
        </p:nvPicPr>
        <p:blipFill>
          <a:blip r:embed="rId2"/>
          <a:srcRect/>
          <a:stretch/>
        </p:blipFill>
        <p:spPr>
          <a:xfrm>
            <a:off x="10349907" y="6349706"/>
            <a:ext cx="1431763" cy="440918"/>
          </a:xfrm>
          <a:prstGeom prst="rect">
            <a:avLst/>
          </a:prstGeom>
        </p:spPr>
      </p:pic>
    </p:spTree>
    <p:extLst>
      <p:ext uri="{BB962C8B-B14F-4D97-AF65-F5344CB8AC3E}">
        <p14:creationId xmlns:p14="http://schemas.microsoft.com/office/powerpoint/2010/main" val="89195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95BA18A-3EF3-4F77-BA84-CFDEC376884C}"/>
              </a:ext>
            </a:extLst>
          </p:cNvPr>
          <p:cNvPicPr>
            <a:picLocks noChangeAspect="1"/>
          </p:cNvPicPr>
          <p:nvPr userDrawn="1"/>
        </p:nvPicPr>
        <p:blipFill>
          <a:blip r:embed="rId14"/>
          <a:srcRect/>
          <a:stretch/>
        </p:blipFill>
        <p:spPr>
          <a:xfrm>
            <a:off x="10349907" y="6349706"/>
            <a:ext cx="1431763" cy="440919"/>
          </a:xfrm>
          <a:prstGeom prst="rect">
            <a:avLst/>
          </a:prstGeom>
        </p:spPr>
      </p:pic>
      <p:sp>
        <p:nvSpPr>
          <p:cNvPr id="2" name="Title Placeholder 1">
            <a:extLst>
              <a:ext uri="{FF2B5EF4-FFF2-40B4-BE49-F238E27FC236}">
                <a16:creationId xmlns:a16="http://schemas.microsoft.com/office/drawing/2014/main" id="{ADB3B62D-B5F3-43D5-AF61-262F4EDB8658}"/>
              </a:ext>
            </a:extLst>
          </p:cNvPr>
          <p:cNvSpPr>
            <a:spLocks noGrp="1"/>
          </p:cNvSpPr>
          <p:nvPr>
            <p:ph type="title"/>
          </p:nvPr>
        </p:nvSpPr>
        <p:spPr>
          <a:xfrm>
            <a:off x="832104" y="640184"/>
            <a:ext cx="9528048" cy="905256"/>
          </a:xfrm>
          <a:prstGeom prst="rect">
            <a:avLst/>
          </a:prstGeom>
        </p:spPr>
        <p:txBody>
          <a:bodyPr vert="horz" lIns="91440" tIns="45720" rIns="91440" bIns="45720" rtlCol="0" anchor="ctr">
            <a:normAutofit/>
          </a:bodyPr>
          <a:lstStyle/>
          <a:p>
            <a:r>
              <a:rPr lang="sv-SE"/>
              <a:t>Klicka här för att ändra mall för rubrikformat</a:t>
            </a:r>
            <a:endParaRPr lang="en-UK"/>
          </a:p>
        </p:txBody>
      </p:sp>
      <p:sp>
        <p:nvSpPr>
          <p:cNvPr id="3" name="Text Placeholder 2">
            <a:extLst>
              <a:ext uri="{FF2B5EF4-FFF2-40B4-BE49-F238E27FC236}">
                <a16:creationId xmlns:a16="http://schemas.microsoft.com/office/drawing/2014/main" id="{7782A019-0712-4C58-B69B-2E930E508FE7}"/>
              </a:ext>
            </a:extLst>
          </p:cNvPr>
          <p:cNvSpPr>
            <a:spLocks noGrp="1"/>
          </p:cNvSpPr>
          <p:nvPr>
            <p:ph type="body" idx="1"/>
          </p:nvPr>
        </p:nvSpPr>
        <p:spPr>
          <a:xfrm>
            <a:off x="813816" y="1673351"/>
            <a:ext cx="9528048" cy="463537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K"/>
          </a:p>
        </p:txBody>
      </p:sp>
      <p:sp>
        <p:nvSpPr>
          <p:cNvPr id="4" name="Date Placeholder 3">
            <a:extLst>
              <a:ext uri="{FF2B5EF4-FFF2-40B4-BE49-F238E27FC236}">
                <a16:creationId xmlns:a16="http://schemas.microsoft.com/office/drawing/2014/main" id="{E6990B4C-104C-4581-BE11-4D52BE864CF9}"/>
              </a:ext>
            </a:extLst>
          </p:cNvPr>
          <p:cNvSpPr>
            <a:spLocks noGrp="1"/>
          </p:cNvSpPr>
          <p:nvPr>
            <p:ph type="dt" sz="half" idx="2"/>
          </p:nvPr>
        </p:nvSpPr>
        <p:spPr>
          <a:xfrm>
            <a:off x="813816" y="6458740"/>
            <a:ext cx="1716733" cy="182880"/>
          </a:xfrm>
          <a:prstGeom prst="rect">
            <a:avLst/>
          </a:prstGeom>
        </p:spPr>
        <p:txBody>
          <a:bodyPr vert="horz" lIns="91440" tIns="45720" rIns="91440" bIns="45720" rtlCol="0" anchor="ctr"/>
          <a:lstStyle>
            <a:lvl1pPr algn="l">
              <a:defRPr sz="1200">
                <a:solidFill>
                  <a:schemeClr val="tx1"/>
                </a:solidFill>
              </a:defRPr>
            </a:lvl1pPr>
          </a:lstStyle>
          <a:p>
            <a:fld id="{04CAED83-AD50-4566-9BDE-9C7898E2A617}" type="datetime1">
              <a:rPr lang="sv-SE" smtClean="0"/>
              <a:t>2025-03-05</a:t>
            </a:fld>
            <a:endParaRPr lang="en-UK"/>
          </a:p>
        </p:txBody>
      </p:sp>
      <p:sp>
        <p:nvSpPr>
          <p:cNvPr id="5" name="Footer Placeholder 4">
            <a:extLst>
              <a:ext uri="{FF2B5EF4-FFF2-40B4-BE49-F238E27FC236}">
                <a16:creationId xmlns:a16="http://schemas.microsoft.com/office/drawing/2014/main" id="{DB45E446-7590-4BB6-A46F-9F209928531A}"/>
              </a:ext>
            </a:extLst>
          </p:cNvPr>
          <p:cNvSpPr>
            <a:spLocks noGrp="1"/>
          </p:cNvSpPr>
          <p:nvPr>
            <p:ph type="ftr" sz="quarter" idx="3"/>
          </p:nvPr>
        </p:nvSpPr>
        <p:spPr>
          <a:xfrm>
            <a:off x="2530549" y="6458740"/>
            <a:ext cx="7130902" cy="182880"/>
          </a:xfrm>
          <a:prstGeom prst="rect">
            <a:avLst/>
          </a:prstGeom>
        </p:spPr>
        <p:txBody>
          <a:bodyPr vert="horz" lIns="91440" tIns="45720" rIns="91440" bIns="45720" rtlCol="0" anchor="ctr"/>
          <a:lstStyle>
            <a:lvl1pPr algn="ctr">
              <a:defRPr sz="1200">
                <a:solidFill>
                  <a:schemeClr val="tx1"/>
                </a:solidFill>
              </a:defRPr>
            </a:lvl1pPr>
          </a:lstStyle>
          <a:p>
            <a:r>
              <a:rPr lang="sv-SE"/>
              <a:t>Varje dag gör vi världen lite bättre för barn.</a:t>
            </a:r>
            <a:endParaRPr lang="en-UK"/>
          </a:p>
        </p:txBody>
      </p:sp>
      <p:sp>
        <p:nvSpPr>
          <p:cNvPr id="6" name="Slide Number Placeholder 5">
            <a:extLst>
              <a:ext uri="{FF2B5EF4-FFF2-40B4-BE49-F238E27FC236}">
                <a16:creationId xmlns:a16="http://schemas.microsoft.com/office/drawing/2014/main" id="{55B05C91-E720-47F5-88B2-1B7D578E38F5}"/>
              </a:ext>
            </a:extLst>
          </p:cNvPr>
          <p:cNvSpPr>
            <a:spLocks noGrp="1"/>
          </p:cNvSpPr>
          <p:nvPr>
            <p:ph type="sldNum" sz="quarter" idx="4"/>
          </p:nvPr>
        </p:nvSpPr>
        <p:spPr>
          <a:xfrm>
            <a:off x="9661451" y="6458740"/>
            <a:ext cx="640589" cy="182880"/>
          </a:xfrm>
          <a:prstGeom prst="rect">
            <a:avLst/>
          </a:prstGeom>
        </p:spPr>
        <p:txBody>
          <a:bodyPr vert="horz" lIns="91440" tIns="45720" rIns="91440" bIns="45720" rtlCol="0" anchor="ctr"/>
          <a:lstStyle>
            <a:lvl1pPr algn="r">
              <a:defRPr sz="1200">
                <a:solidFill>
                  <a:schemeClr val="tx1"/>
                </a:solidFill>
              </a:defRPr>
            </a:lvl1pPr>
          </a:lstStyle>
          <a:p>
            <a:fld id="{BF413B3B-BFB3-42E3-B409-FAAF558C2ACC}" type="slidenum">
              <a:rPr lang="en-UK" smtClean="0"/>
              <a:pPr/>
              <a:t>‹#›</a:t>
            </a:fld>
            <a:endParaRPr lang="en-UK"/>
          </a:p>
        </p:txBody>
      </p:sp>
    </p:spTree>
    <p:extLst>
      <p:ext uri="{BB962C8B-B14F-4D97-AF65-F5344CB8AC3E}">
        <p14:creationId xmlns:p14="http://schemas.microsoft.com/office/powerpoint/2010/main" val="3746645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7" r:id="rId5"/>
    <p:sldLayoutId id="2147483653" r:id="rId6"/>
    <p:sldLayoutId id="2147483660" r:id="rId7"/>
    <p:sldLayoutId id="2147483654" r:id="rId8"/>
    <p:sldLayoutId id="2147483655" r:id="rId9"/>
    <p:sldLayoutId id="2147483656" r:id="rId10"/>
    <p:sldLayoutId id="2147483659" r:id="rId11"/>
    <p:sldLayoutId id="2147483658"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20000"/>
        </a:lnSpc>
        <a:spcBef>
          <a:spcPts val="0"/>
        </a:spcBef>
        <a:buFontTx/>
        <a:buNone/>
        <a:defRPr sz="2400" b="0" i="0" kern="1200">
          <a:solidFill>
            <a:schemeClr val="tx1"/>
          </a:solidFill>
          <a:latin typeface="+mn-lt"/>
          <a:ea typeface="Lato" panose="020F0502020204030203" pitchFamily="34" charset="0"/>
          <a:cs typeface="Lato" panose="020F0502020204030203" pitchFamily="34" charset="0"/>
        </a:defRPr>
      </a:lvl1pPr>
      <a:lvl2pPr marL="228600" indent="-228600" algn="l" defTabSz="914400" rtl="0" eaLnBrk="1" latinLnBrk="0" hangingPunct="1">
        <a:lnSpc>
          <a:spcPct val="120000"/>
        </a:lnSpc>
        <a:spcBef>
          <a:spcPts val="1000"/>
        </a:spcBef>
        <a:buFont typeface="Arial" panose="020B0604020202020204" pitchFamily="34" charset="0"/>
        <a:buChar char="•"/>
        <a:defRPr sz="2400" b="0" i="0" kern="1200">
          <a:solidFill>
            <a:schemeClr val="tx1"/>
          </a:solidFill>
          <a:latin typeface="+mn-lt"/>
          <a:ea typeface="Lato" panose="020F0502020204030203" pitchFamily="34" charset="0"/>
          <a:cs typeface="Lato" panose="020F0502020204030203" pitchFamily="34" charset="0"/>
        </a:defRPr>
      </a:lvl2pPr>
      <a:lvl3pPr marL="457200" indent="-228600" algn="l" defTabSz="914400" rtl="0" eaLnBrk="1" latinLnBrk="0" hangingPunct="1">
        <a:lnSpc>
          <a:spcPct val="120000"/>
        </a:lnSpc>
        <a:spcBef>
          <a:spcPts val="1000"/>
        </a:spcBef>
        <a:buFont typeface="Arial" panose="020B0604020202020204" pitchFamily="34" charset="0"/>
        <a:buChar char="•"/>
        <a:defRPr sz="2200" b="0" i="0" kern="1200">
          <a:solidFill>
            <a:schemeClr val="tx1"/>
          </a:solidFill>
          <a:latin typeface="+mn-lt"/>
          <a:ea typeface="Lato" panose="020F0502020204030203" pitchFamily="34" charset="0"/>
          <a:cs typeface="Lato" panose="020F0502020204030203" pitchFamily="34" charset="0"/>
        </a:defRPr>
      </a:lvl3pPr>
      <a:lvl4pPr marL="685800" indent="-228600" algn="l" defTabSz="914400" rtl="0" eaLnBrk="1" latinLnBrk="0" hangingPunct="1">
        <a:lnSpc>
          <a:spcPct val="120000"/>
        </a:lnSpc>
        <a:spcBef>
          <a:spcPts val="10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4pPr>
      <a:lvl5pPr marL="9144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99" userDrawn="1">
          <p15:clr>
            <a:srgbClr val="F26B43"/>
          </p15:clr>
        </p15:guide>
        <p15:guide id="2" pos="3840" userDrawn="1">
          <p15:clr>
            <a:srgbClr val="F26B43"/>
          </p15:clr>
        </p15:guide>
        <p15:guide id="3" orient="horz" pos="1049" userDrawn="1">
          <p15:clr>
            <a:srgbClr val="F26B43"/>
          </p15:clr>
        </p15:guide>
        <p15:guide id="4" orient="horz" pos="3974" userDrawn="1">
          <p15:clr>
            <a:srgbClr val="F26B43"/>
          </p15:clr>
        </p15:guide>
        <p15:guide id="5" pos="302" userDrawn="1">
          <p15:clr>
            <a:srgbClr val="F26B43"/>
          </p15:clr>
        </p15:guide>
        <p15:guide id="6" pos="7378" userDrawn="1">
          <p15:clr>
            <a:srgbClr val="F26B43"/>
          </p15:clr>
        </p15:guide>
        <p15:guide id="7" pos="506" userDrawn="1">
          <p15:clr>
            <a:srgbClr val="F26B43"/>
          </p15:clr>
        </p15:guide>
        <p15:guide id="8" orient="horz" pos="417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karin.sjomilla@rb.se" TargetMode="External"/><Relationship Id="rId2" Type="http://schemas.openxmlformats.org/officeDocument/2006/relationships/hyperlink" Target="mailto:suzanna.holmberg@rb.s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BB25802-FC39-BC49-92F3-6F6EC2C4DE5A}"/>
              </a:ext>
            </a:extLst>
          </p:cNvPr>
          <p:cNvSpPr txBox="1">
            <a:spLocks/>
          </p:cNvSpPr>
          <p:nvPr/>
        </p:nvSpPr>
        <p:spPr>
          <a:xfrm>
            <a:off x="479424" y="3304773"/>
            <a:ext cx="11233150" cy="903288"/>
          </a:xfrm>
          <a:prstGeom prst="rect">
            <a:avLst/>
          </a:prstGeom>
          <a:noFill/>
        </p:spPr>
        <p:txBody>
          <a:bodyPr lIns="91440" tIns="72000" rIns="91440" bIns="0" anchor="ctr"/>
          <a:lstStyle>
            <a:lvl1pPr algn="l" defTabSz="914400" rtl="0" eaLnBrk="1" latinLnBrk="0" hangingPunct="1">
              <a:lnSpc>
                <a:spcPct val="90000"/>
              </a:lnSpc>
              <a:spcBef>
                <a:spcPct val="0"/>
              </a:spcBef>
              <a:buNone/>
              <a:defRPr sz="4400" kern="1200">
                <a:solidFill>
                  <a:schemeClr val="tx1"/>
                </a:solidFill>
                <a:latin typeface="Oswald Medium" pitchFamily="2" charset="77"/>
                <a:ea typeface="+mj-ea"/>
                <a:cs typeface="+mj-cs"/>
              </a:defRPr>
            </a:lvl1pPr>
          </a:lstStyle>
          <a:p>
            <a:pPr algn="ctr">
              <a:lnSpc>
                <a:spcPct val="120000"/>
              </a:lnSpc>
            </a:pPr>
            <a:r>
              <a:rPr lang="sv-SE" sz="6000" dirty="0">
                <a:solidFill>
                  <a:schemeClr val="bg1"/>
                </a:solidFill>
                <a:latin typeface="Oswald Medium"/>
              </a:rPr>
              <a:t>Förslag om sänkt straffbarhethetsålder</a:t>
            </a:r>
            <a:endParaRPr lang="en-UK" sz="6000" dirty="0">
              <a:solidFill>
                <a:schemeClr val="bg1"/>
              </a:solidFill>
            </a:endParaRPr>
          </a:p>
        </p:txBody>
      </p:sp>
      <p:pic>
        <p:nvPicPr>
          <p:cNvPr id="5" name="Picture 4">
            <a:extLst>
              <a:ext uri="{FF2B5EF4-FFF2-40B4-BE49-F238E27FC236}">
                <a16:creationId xmlns:a16="http://schemas.microsoft.com/office/drawing/2014/main" id="{475C31DA-F392-457D-82A9-17F28C66B45E}"/>
              </a:ext>
            </a:extLst>
          </p:cNvPr>
          <p:cNvPicPr>
            <a:picLocks noChangeAspect="1"/>
          </p:cNvPicPr>
          <p:nvPr/>
        </p:nvPicPr>
        <p:blipFill>
          <a:blip r:embed="rId2"/>
          <a:srcRect/>
          <a:stretch/>
        </p:blipFill>
        <p:spPr>
          <a:xfrm>
            <a:off x="4197582" y="1273630"/>
            <a:ext cx="3796835" cy="1169255"/>
          </a:xfrm>
          <a:prstGeom prst="rect">
            <a:avLst/>
          </a:prstGeom>
        </p:spPr>
      </p:pic>
      <p:sp>
        <p:nvSpPr>
          <p:cNvPr id="2" name="textruta 1">
            <a:extLst>
              <a:ext uri="{FF2B5EF4-FFF2-40B4-BE49-F238E27FC236}">
                <a16:creationId xmlns:a16="http://schemas.microsoft.com/office/drawing/2014/main" id="{B8DC367F-9F5B-1B6B-39CB-7E86ECB0CFD1}"/>
              </a:ext>
            </a:extLst>
          </p:cNvPr>
          <p:cNvSpPr txBox="1"/>
          <p:nvPr/>
        </p:nvSpPr>
        <p:spPr>
          <a:xfrm>
            <a:off x="4066290" y="5375364"/>
            <a:ext cx="3928127" cy="646331"/>
          </a:xfrm>
          <a:prstGeom prst="rect">
            <a:avLst/>
          </a:prstGeom>
          <a:solidFill>
            <a:schemeClr val="accent1"/>
          </a:solidFill>
        </p:spPr>
        <p:txBody>
          <a:bodyPr wrap="none" rtlCol="0">
            <a:spAutoFit/>
          </a:bodyPr>
          <a:lstStyle/>
          <a:p>
            <a:pPr algn="ctr"/>
            <a:r>
              <a:rPr lang="sv-SE" dirty="0">
                <a:solidFill>
                  <a:schemeClr val="bg1"/>
                </a:solidFill>
              </a:rPr>
              <a:t>Suzanna Holmberg, politisk rådgivare</a:t>
            </a:r>
          </a:p>
          <a:p>
            <a:pPr algn="ctr"/>
            <a:r>
              <a:rPr lang="sv-SE" dirty="0">
                <a:solidFill>
                  <a:schemeClr val="bg1"/>
                </a:solidFill>
              </a:rPr>
              <a:t>Karin Sjömilla, barnrättsjurist</a:t>
            </a:r>
          </a:p>
        </p:txBody>
      </p:sp>
    </p:spTree>
    <p:extLst>
      <p:ext uri="{BB962C8B-B14F-4D97-AF65-F5344CB8AC3E}">
        <p14:creationId xmlns:p14="http://schemas.microsoft.com/office/powerpoint/2010/main" val="2822107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9C55A8-8D5F-9A44-A251-7381460D0CA8}"/>
              </a:ext>
            </a:extLst>
          </p:cNvPr>
          <p:cNvSpPr txBox="1"/>
          <p:nvPr/>
        </p:nvSpPr>
        <p:spPr>
          <a:xfrm>
            <a:off x="6092757" y="6581001"/>
            <a:ext cx="4704522" cy="276999"/>
          </a:xfrm>
          <a:prstGeom prst="rect">
            <a:avLst/>
          </a:prstGeom>
          <a:noFill/>
        </p:spPr>
        <p:txBody>
          <a:bodyPr wrap="square" rtlCol="0">
            <a:spAutoFit/>
          </a:bodyPr>
          <a:lstStyle/>
          <a:p>
            <a:r>
              <a:rPr lang="sv-SE" sz="1200">
                <a:solidFill>
                  <a:schemeClr val="bg1"/>
                </a:solidFill>
                <a:latin typeface="Lato" panose="020F0502020204030203" pitchFamily="34" charset="0"/>
                <a:ea typeface="Lato" panose="020F0502020204030203" pitchFamily="34" charset="0"/>
                <a:cs typeface="Lato" panose="020F0502020204030203" pitchFamily="34" charset="0"/>
              </a:rPr>
              <a:t>Content Hub: </a:t>
            </a:r>
            <a:r>
              <a:rPr lang="sv-SE" sz="1200">
                <a:solidFill>
                  <a:schemeClr val="bg1"/>
                </a:solidFill>
              </a:rPr>
              <a:t>CH1304412 </a:t>
            </a:r>
            <a:endParaRPr lang="sv-SE" sz="12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 name="Content Placeholder 2">
            <a:extLst>
              <a:ext uri="{FF2B5EF4-FFF2-40B4-BE49-F238E27FC236}">
                <a16:creationId xmlns:a16="http://schemas.microsoft.com/office/drawing/2014/main" id="{A086D398-7930-43E5-B54C-621E4A76C880}"/>
              </a:ext>
            </a:extLst>
          </p:cNvPr>
          <p:cNvSpPr>
            <a:spLocks noGrp="1"/>
          </p:cNvSpPr>
          <p:nvPr>
            <p:ph idx="1"/>
          </p:nvPr>
        </p:nvSpPr>
        <p:spPr/>
        <p:txBody>
          <a:bodyPr vert="horz" lIns="91440" tIns="45720" rIns="91440" bIns="45720" rtlCol="0" anchor="t">
            <a:normAutofit/>
          </a:bodyPr>
          <a:lstStyle/>
          <a:p>
            <a:r>
              <a:rPr lang="sv-SE" dirty="0">
                <a:ea typeface="Lato"/>
                <a:cs typeface="Lato"/>
              </a:rPr>
              <a:t>En differentierad straffbarhetsålder:</a:t>
            </a:r>
          </a:p>
          <a:p>
            <a:pPr marL="342900" indent="-342900">
              <a:buFont typeface="Arial" panose="020B0604020202020204" pitchFamily="34" charset="0"/>
              <a:buChar char="•"/>
            </a:pPr>
            <a:r>
              <a:rPr lang="sv-SE" dirty="0"/>
              <a:t>Generellt 15 år</a:t>
            </a:r>
          </a:p>
          <a:p>
            <a:pPr marL="342900" indent="-342900">
              <a:buFont typeface="Arial" panose="020B0604020202020204" pitchFamily="34" charset="0"/>
              <a:buChar char="•"/>
            </a:pPr>
            <a:r>
              <a:rPr lang="sv-SE" dirty="0"/>
              <a:t>14 år för de grövsta brotten – straffminimum 4 års fängelse</a:t>
            </a:r>
          </a:p>
          <a:p>
            <a:pPr marL="342900" indent="-342900">
              <a:buFont typeface="Arial" panose="020B0604020202020204" pitchFamily="34" charset="0"/>
              <a:buChar char="•"/>
            </a:pPr>
            <a:endParaRPr lang="sv-SE" dirty="0"/>
          </a:p>
          <a:p>
            <a:r>
              <a:rPr lang="sv-SE" dirty="0"/>
              <a:t>Förändringar i straffen för barn</a:t>
            </a:r>
          </a:p>
          <a:p>
            <a:pPr marL="342900" indent="-342900">
              <a:buFont typeface="Arial" panose="020B0604020202020204" pitchFamily="34" charset="0"/>
              <a:buChar char="•"/>
            </a:pPr>
            <a:r>
              <a:rPr lang="sv-SE" dirty="0"/>
              <a:t>Tar bort straffmaximum för barn</a:t>
            </a:r>
          </a:p>
          <a:p>
            <a:pPr marL="342900" indent="-342900">
              <a:buFont typeface="Arial" panose="020B0604020202020204" pitchFamily="34" charset="0"/>
              <a:buChar char="•"/>
            </a:pPr>
            <a:r>
              <a:rPr lang="sv-SE" dirty="0"/>
              <a:t>Inför förbud mot livstids fängelse </a:t>
            </a:r>
          </a:p>
          <a:p>
            <a:endParaRPr lang="sv-SE" dirty="0"/>
          </a:p>
        </p:txBody>
      </p:sp>
      <p:sp>
        <p:nvSpPr>
          <p:cNvPr id="6" name="Title 5">
            <a:extLst>
              <a:ext uri="{FF2B5EF4-FFF2-40B4-BE49-F238E27FC236}">
                <a16:creationId xmlns:a16="http://schemas.microsoft.com/office/drawing/2014/main" id="{C6AB759F-4765-4933-8E65-2CF201C9280E}"/>
              </a:ext>
            </a:extLst>
          </p:cNvPr>
          <p:cNvSpPr>
            <a:spLocks noGrp="1"/>
          </p:cNvSpPr>
          <p:nvPr>
            <p:ph type="title"/>
          </p:nvPr>
        </p:nvSpPr>
        <p:spPr/>
        <p:txBody>
          <a:bodyPr/>
          <a:lstStyle/>
          <a:p>
            <a:r>
              <a:rPr lang="sv-SE" dirty="0"/>
              <a:t>Vad är det som föreslås av utredningen? </a:t>
            </a:r>
          </a:p>
        </p:txBody>
      </p:sp>
      <p:sp>
        <p:nvSpPr>
          <p:cNvPr id="2" name="Platshållare för datum 1">
            <a:extLst>
              <a:ext uri="{FF2B5EF4-FFF2-40B4-BE49-F238E27FC236}">
                <a16:creationId xmlns:a16="http://schemas.microsoft.com/office/drawing/2014/main" id="{24C7B651-2555-A11C-34AF-E572DEC17C43}"/>
              </a:ext>
            </a:extLst>
          </p:cNvPr>
          <p:cNvSpPr>
            <a:spLocks noGrp="1"/>
          </p:cNvSpPr>
          <p:nvPr>
            <p:ph type="dt" sz="half" idx="10"/>
          </p:nvPr>
        </p:nvSpPr>
        <p:spPr/>
        <p:txBody>
          <a:bodyPr/>
          <a:lstStyle/>
          <a:p>
            <a:fld id="{4545CB1F-F496-4C5F-B755-E16D05FB6F35}" type="datetime1">
              <a:rPr lang="sv-SE" smtClean="0"/>
              <a:t>2025-03-05</a:t>
            </a:fld>
            <a:endParaRPr lang="en-UK"/>
          </a:p>
        </p:txBody>
      </p:sp>
      <p:sp>
        <p:nvSpPr>
          <p:cNvPr id="4" name="Platshållare för sidfot 3">
            <a:extLst>
              <a:ext uri="{FF2B5EF4-FFF2-40B4-BE49-F238E27FC236}">
                <a16:creationId xmlns:a16="http://schemas.microsoft.com/office/drawing/2014/main" id="{CE5FA94C-44F1-EBEB-9D53-32F9BDB89434}"/>
              </a:ext>
            </a:extLst>
          </p:cNvPr>
          <p:cNvSpPr>
            <a:spLocks noGrp="1"/>
          </p:cNvSpPr>
          <p:nvPr>
            <p:ph type="ftr" sz="quarter" idx="11"/>
          </p:nvPr>
        </p:nvSpPr>
        <p:spPr/>
        <p:txBody>
          <a:bodyPr/>
          <a:lstStyle/>
          <a:p>
            <a:r>
              <a:rPr lang="sv-SE"/>
              <a:t>Varje dag gör vi världen lite bättre för barn.</a:t>
            </a:r>
            <a:endParaRPr lang="en-UK"/>
          </a:p>
        </p:txBody>
      </p:sp>
      <p:sp>
        <p:nvSpPr>
          <p:cNvPr id="7" name="Platshållare för bildnummer 6">
            <a:extLst>
              <a:ext uri="{FF2B5EF4-FFF2-40B4-BE49-F238E27FC236}">
                <a16:creationId xmlns:a16="http://schemas.microsoft.com/office/drawing/2014/main" id="{A70C4429-E680-0193-BA47-0086879A3313}"/>
              </a:ext>
            </a:extLst>
          </p:cNvPr>
          <p:cNvSpPr>
            <a:spLocks noGrp="1"/>
          </p:cNvSpPr>
          <p:nvPr>
            <p:ph type="sldNum" sz="quarter" idx="12"/>
          </p:nvPr>
        </p:nvSpPr>
        <p:spPr/>
        <p:txBody>
          <a:bodyPr/>
          <a:lstStyle/>
          <a:p>
            <a:fld id="{BF413B3B-BFB3-42E3-B409-FAAF558C2ACC}" type="slidenum">
              <a:rPr lang="en-UK" smtClean="0"/>
              <a:pPr/>
              <a:t>2</a:t>
            </a:fld>
            <a:endParaRPr lang="en-UK"/>
          </a:p>
        </p:txBody>
      </p:sp>
    </p:spTree>
    <p:extLst>
      <p:ext uri="{BB962C8B-B14F-4D97-AF65-F5344CB8AC3E}">
        <p14:creationId xmlns:p14="http://schemas.microsoft.com/office/powerpoint/2010/main" val="3204558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7226654B-3B07-7A03-7CC4-190F420D3CEA}"/>
              </a:ext>
            </a:extLst>
          </p:cNvPr>
          <p:cNvSpPr>
            <a:spLocks noGrp="1"/>
          </p:cNvSpPr>
          <p:nvPr>
            <p:ph idx="1"/>
          </p:nvPr>
        </p:nvSpPr>
        <p:spPr/>
        <p:txBody>
          <a:bodyPr/>
          <a:lstStyle/>
          <a:p>
            <a:r>
              <a:rPr lang="sv-SE" dirty="0"/>
              <a:t>Gunnar Strömmer: 14 år generellt</a:t>
            </a:r>
          </a:p>
          <a:p>
            <a:endParaRPr lang="sv-SE" dirty="0"/>
          </a:p>
          <a:p>
            <a:r>
              <a:rPr lang="sv-SE" dirty="0"/>
              <a:t>Moderaterna partibeslut: 13 år</a:t>
            </a:r>
          </a:p>
          <a:p>
            <a:endParaRPr lang="sv-SE" dirty="0"/>
          </a:p>
          <a:p>
            <a:r>
              <a:rPr lang="sv-SE" dirty="0"/>
              <a:t>SD: minst 13 år</a:t>
            </a:r>
          </a:p>
        </p:txBody>
      </p:sp>
      <p:sp>
        <p:nvSpPr>
          <p:cNvPr id="3" name="Rubrik 2">
            <a:extLst>
              <a:ext uri="{FF2B5EF4-FFF2-40B4-BE49-F238E27FC236}">
                <a16:creationId xmlns:a16="http://schemas.microsoft.com/office/drawing/2014/main" id="{128BAAEC-3173-6176-332A-D2EAEA267345}"/>
              </a:ext>
            </a:extLst>
          </p:cNvPr>
          <p:cNvSpPr>
            <a:spLocks noGrp="1"/>
          </p:cNvSpPr>
          <p:nvPr>
            <p:ph type="title"/>
          </p:nvPr>
        </p:nvSpPr>
        <p:spPr/>
        <p:txBody>
          <a:bodyPr/>
          <a:lstStyle/>
          <a:p>
            <a:r>
              <a:rPr lang="sv-SE" dirty="0"/>
              <a:t>Politiken vill lite annorlunda </a:t>
            </a:r>
          </a:p>
        </p:txBody>
      </p:sp>
      <p:sp>
        <p:nvSpPr>
          <p:cNvPr id="4" name="Platshållare för datum 3">
            <a:extLst>
              <a:ext uri="{FF2B5EF4-FFF2-40B4-BE49-F238E27FC236}">
                <a16:creationId xmlns:a16="http://schemas.microsoft.com/office/drawing/2014/main" id="{DE93DDE6-6FED-A2FD-03F9-9333E4F7D62E}"/>
              </a:ext>
            </a:extLst>
          </p:cNvPr>
          <p:cNvSpPr>
            <a:spLocks noGrp="1"/>
          </p:cNvSpPr>
          <p:nvPr>
            <p:ph type="dt" sz="half" idx="10"/>
          </p:nvPr>
        </p:nvSpPr>
        <p:spPr/>
        <p:txBody>
          <a:bodyPr/>
          <a:lstStyle/>
          <a:p>
            <a:fld id="{4DB84A28-1971-4624-8B1B-676B387347F7}" type="datetime1">
              <a:rPr lang="sv-SE" smtClean="0"/>
              <a:t>2025-03-05</a:t>
            </a:fld>
            <a:endParaRPr lang="en-UK"/>
          </a:p>
        </p:txBody>
      </p:sp>
      <p:sp>
        <p:nvSpPr>
          <p:cNvPr id="5" name="Platshållare för sidfot 4">
            <a:extLst>
              <a:ext uri="{FF2B5EF4-FFF2-40B4-BE49-F238E27FC236}">
                <a16:creationId xmlns:a16="http://schemas.microsoft.com/office/drawing/2014/main" id="{53AD4AED-DD90-16DF-B17E-4D4BFA3C6DFD}"/>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F85A884D-3DFF-2A38-22E2-DB576B6D0D69}"/>
              </a:ext>
            </a:extLst>
          </p:cNvPr>
          <p:cNvSpPr>
            <a:spLocks noGrp="1"/>
          </p:cNvSpPr>
          <p:nvPr>
            <p:ph type="sldNum" sz="quarter" idx="12"/>
          </p:nvPr>
        </p:nvSpPr>
        <p:spPr/>
        <p:txBody>
          <a:bodyPr/>
          <a:lstStyle/>
          <a:p>
            <a:fld id="{BF413B3B-BFB3-42E3-B409-FAAF558C2ACC}" type="slidenum">
              <a:rPr lang="en-UK" smtClean="0"/>
              <a:pPr/>
              <a:t>3</a:t>
            </a:fld>
            <a:endParaRPr lang="en-UK"/>
          </a:p>
        </p:txBody>
      </p:sp>
    </p:spTree>
    <p:extLst>
      <p:ext uri="{BB962C8B-B14F-4D97-AF65-F5344CB8AC3E}">
        <p14:creationId xmlns:p14="http://schemas.microsoft.com/office/powerpoint/2010/main" val="1452511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4C0350FE-5BCC-0A38-8BE2-F7A2FF8FE8FA}"/>
              </a:ext>
            </a:extLst>
          </p:cNvPr>
          <p:cNvSpPr>
            <a:spLocks noGrp="1"/>
          </p:cNvSpPr>
          <p:nvPr>
            <p:ph idx="1"/>
          </p:nvPr>
        </p:nvSpPr>
        <p:spPr>
          <a:xfrm>
            <a:off x="778484" y="1648388"/>
            <a:ext cx="9523556" cy="4476750"/>
          </a:xfrm>
        </p:spPr>
        <p:txBody>
          <a:bodyPr vert="horz" lIns="91440" tIns="45720" rIns="91440" bIns="45720" rtlCol="0" anchor="t">
            <a:normAutofit lnSpcReduction="10000"/>
          </a:bodyPr>
          <a:lstStyle/>
          <a:p>
            <a:r>
              <a:rPr lang="sv-SE" dirty="0"/>
              <a:t>Artikel 40.3 (a) – en lägsta straffbarhetsålder ska finnas</a:t>
            </a:r>
          </a:p>
          <a:p>
            <a:endParaRPr lang="sv-SE" dirty="0"/>
          </a:p>
          <a:p>
            <a:r>
              <a:rPr lang="sv-SE" dirty="0"/>
              <a:t>Tolkning av FN:s barnrättskommitté</a:t>
            </a:r>
          </a:p>
          <a:p>
            <a:pPr marL="342900" indent="-342900">
              <a:buFont typeface="Arial" panose="020B0604020202020204" pitchFamily="34" charset="0"/>
              <a:buChar char="•"/>
            </a:pPr>
            <a:r>
              <a:rPr lang="sv-SE" dirty="0"/>
              <a:t>Baserat på forskning – minst 14 år</a:t>
            </a:r>
          </a:p>
          <a:p>
            <a:pPr marL="342900" indent="-342900">
              <a:buFont typeface="Arial" panose="020B0604020202020204" pitchFamily="34" charset="0"/>
              <a:buChar char="•"/>
            </a:pPr>
            <a:r>
              <a:rPr lang="sv-SE" dirty="0"/>
              <a:t>Berömmer de som har högre ålder – 15-16 år</a:t>
            </a:r>
          </a:p>
          <a:p>
            <a:pPr marL="342900" indent="-342900">
              <a:buFont typeface="Arial" panose="020B0604020202020204" pitchFamily="34" charset="0"/>
              <a:buChar char="•"/>
            </a:pPr>
            <a:r>
              <a:rPr lang="sv-SE" u="sng" dirty="0"/>
              <a:t>Under inga omständigheter sänka </a:t>
            </a:r>
            <a:r>
              <a:rPr lang="sv-SE" dirty="0"/>
              <a:t>– i strid med artikel 41</a:t>
            </a:r>
          </a:p>
          <a:p>
            <a:pPr marL="342900" indent="-342900">
              <a:buFont typeface="Arial" panose="020B0604020202020204" pitchFamily="34" charset="0"/>
              <a:buChar char="•"/>
            </a:pPr>
            <a:r>
              <a:rPr lang="sv-SE" dirty="0"/>
              <a:t>Rekommendation till Sverige:</a:t>
            </a:r>
          </a:p>
          <a:p>
            <a:pPr marL="571500" lvl="1" indent="-342900"/>
            <a:r>
              <a:rPr lang="sv-SE" dirty="0"/>
              <a:t>Behåll straffbarhetsåldern på 15 år</a:t>
            </a:r>
          </a:p>
          <a:p>
            <a:pPr lvl="1" indent="0">
              <a:buNone/>
            </a:pPr>
            <a:endParaRPr lang="sv-SE" dirty="0"/>
          </a:p>
          <a:p>
            <a:pPr>
              <a:defRPr/>
            </a:pPr>
            <a:r>
              <a:rPr lang="sv-SE" dirty="0">
                <a:solidFill>
                  <a:srgbClr val="000000"/>
                </a:solidFill>
                <a:latin typeface="Lato"/>
              </a:rPr>
              <a:t>Inte</a:t>
            </a:r>
            <a:r>
              <a:rPr kumimoji="0" lang="sv-SE" sz="2400" b="0" i="0" u="none" strike="noStrike" kern="1200" cap="none" spc="0" normalizeH="0" baseline="0" noProof="0" dirty="0">
                <a:ln>
                  <a:noFill/>
                </a:ln>
                <a:solidFill>
                  <a:srgbClr val="000000"/>
                </a:solidFill>
                <a:effectLst/>
                <a:uLnTx/>
                <a:uFillTx/>
                <a:latin typeface="Lato"/>
              </a:rPr>
              <a:t> rättsligt bindande – men rättsligt styrande</a:t>
            </a:r>
            <a:endParaRPr lang="sv-SE" sz="2400" b="0" i="0" u="none" strike="noStrike" kern="1200" cap="none" spc="0" normalizeH="0" baseline="0" noProof="0" dirty="0">
              <a:ln>
                <a:noFill/>
              </a:ln>
              <a:solidFill>
                <a:srgbClr val="000000"/>
              </a:solidFill>
              <a:effectLst/>
              <a:uLnTx/>
              <a:uFillTx/>
              <a:latin typeface="Lato"/>
            </a:endParaRPr>
          </a:p>
          <a:p>
            <a:pPr marL="571500" lvl="1" indent="-342900"/>
            <a:endParaRPr lang="sv-SE" dirty="0"/>
          </a:p>
        </p:txBody>
      </p:sp>
      <p:sp>
        <p:nvSpPr>
          <p:cNvPr id="3" name="Rubrik 2">
            <a:extLst>
              <a:ext uri="{FF2B5EF4-FFF2-40B4-BE49-F238E27FC236}">
                <a16:creationId xmlns:a16="http://schemas.microsoft.com/office/drawing/2014/main" id="{059553A2-A51D-DB5E-70FC-0FD9225E6F04}"/>
              </a:ext>
            </a:extLst>
          </p:cNvPr>
          <p:cNvSpPr>
            <a:spLocks noGrp="1"/>
          </p:cNvSpPr>
          <p:nvPr>
            <p:ph type="title"/>
          </p:nvPr>
        </p:nvSpPr>
        <p:spPr/>
        <p:txBody>
          <a:bodyPr/>
          <a:lstStyle/>
          <a:p>
            <a:r>
              <a:rPr lang="sv-SE" dirty="0"/>
              <a:t>Hur går det ihop med barnrätten?</a:t>
            </a:r>
          </a:p>
        </p:txBody>
      </p:sp>
      <p:sp>
        <p:nvSpPr>
          <p:cNvPr id="4" name="Platshållare för datum 3">
            <a:extLst>
              <a:ext uri="{FF2B5EF4-FFF2-40B4-BE49-F238E27FC236}">
                <a16:creationId xmlns:a16="http://schemas.microsoft.com/office/drawing/2014/main" id="{AF3F8338-390F-965F-09C7-6B7C6060D71E}"/>
              </a:ext>
            </a:extLst>
          </p:cNvPr>
          <p:cNvSpPr>
            <a:spLocks noGrp="1"/>
          </p:cNvSpPr>
          <p:nvPr>
            <p:ph type="dt" sz="half" idx="10"/>
          </p:nvPr>
        </p:nvSpPr>
        <p:spPr/>
        <p:txBody>
          <a:bodyPr/>
          <a:lstStyle/>
          <a:p>
            <a:fld id="{4DB84A28-1971-4624-8B1B-676B387347F7}" type="datetime1">
              <a:rPr lang="sv-SE" smtClean="0"/>
              <a:t>2025-03-05</a:t>
            </a:fld>
            <a:endParaRPr lang="en-UK"/>
          </a:p>
        </p:txBody>
      </p:sp>
      <p:sp>
        <p:nvSpPr>
          <p:cNvPr id="5" name="Platshållare för sidfot 4">
            <a:extLst>
              <a:ext uri="{FF2B5EF4-FFF2-40B4-BE49-F238E27FC236}">
                <a16:creationId xmlns:a16="http://schemas.microsoft.com/office/drawing/2014/main" id="{EC12A64F-3584-C439-984F-7EB439C4D232}"/>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C2C14947-9BF3-3735-50CF-980AF4BB3F62}"/>
              </a:ext>
            </a:extLst>
          </p:cNvPr>
          <p:cNvSpPr>
            <a:spLocks noGrp="1"/>
          </p:cNvSpPr>
          <p:nvPr>
            <p:ph type="sldNum" sz="quarter" idx="12"/>
          </p:nvPr>
        </p:nvSpPr>
        <p:spPr/>
        <p:txBody>
          <a:bodyPr/>
          <a:lstStyle/>
          <a:p>
            <a:fld id="{BF413B3B-BFB3-42E3-B409-FAAF558C2ACC}" type="slidenum">
              <a:rPr lang="en-UK" smtClean="0"/>
              <a:pPr/>
              <a:t>4</a:t>
            </a:fld>
            <a:endParaRPr lang="en-UK"/>
          </a:p>
        </p:txBody>
      </p:sp>
    </p:spTree>
    <p:extLst>
      <p:ext uri="{BB962C8B-B14F-4D97-AF65-F5344CB8AC3E}">
        <p14:creationId xmlns:p14="http://schemas.microsoft.com/office/powerpoint/2010/main" val="1935129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A0F72100-39E6-401F-6830-15987FC649BE}"/>
              </a:ext>
            </a:extLst>
          </p:cNvPr>
          <p:cNvSpPr>
            <a:spLocks noGrp="1"/>
          </p:cNvSpPr>
          <p:nvPr>
            <p:ph idx="1"/>
          </p:nvPr>
        </p:nvSpPr>
        <p:spPr/>
        <p:txBody>
          <a:bodyPr/>
          <a:lstStyle/>
          <a:p>
            <a:r>
              <a:rPr lang="sv-SE" dirty="0"/>
              <a:t>Barns kognitiva förmågor </a:t>
            </a:r>
          </a:p>
          <a:p>
            <a:endParaRPr lang="sv-SE" dirty="0"/>
          </a:p>
          <a:p>
            <a:r>
              <a:rPr lang="sv-SE" dirty="0"/>
              <a:t>Brottsprevention</a:t>
            </a:r>
          </a:p>
          <a:p>
            <a:endParaRPr lang="sv-SE" dirty="0"/>
          </a:p>
          <a:p>
            <a:r>
              <a:rPr lang="sv-SE" dirty="0"/>
              <a:t>Återfall i brottslighet</a:t>
            </a:r>
          </a:p>
        </p:txBody>
      </p:sp>
      <p:sp>
        <p:nvSpPr>
          <p:cNvPr id="3" name="Rubrik 2">
            <a:extLst>
              <a:ext uri="{FF2B5EF4-FFF2-40B4-BE49-F238E27FC236}">
                <a16:creationId xmlns:a16="http://schemas.microsoft.com/office/drawing/2014/main" id="{F0D44C86-6914-F637-9D5E-2F1204DF5AB4}"/>
              </a:ext>
            </a:extLst>
          </p:cNvPr>
          <p:cNvSpPr>
            <a:spLocks noGrp="1"/>
          </p:cNvSpPr>
          <p:nvPr>
            <p:ph type="title"/>
          </p:nvPr>
        </p:nvSpPr>
        <p:spPr/>
        <p:txBody>
          <a:bodyPr/>
          <a:lstStyle/>
          <a:p>
            <a:r>
              <a:rPr lang="sv-SE" dirty="0"/>
              <a:t>Vad säger forskning?</a:t>
            </a:r>
          </a:p>
        </p:txBody>
      </p:sp>
      <p:sp>
        <p:nvSpPr>
          <p:cNvPr id="4" name="Platshållare för datum 3">
            <a:extLst>
              <a:ext uri="{FF2B5EF4-FFF2-40B4-BE49-F238E27FC236}">
                <a16:creationId xmlns:a16="http://schemas.microsoft.com/office/drawing/2014/main" id="{824B0F2B-99CA-323D-EC67-9D5E34F6867B}"/>
              </a:ext>
            </a:extLst>
          </p:cNvPr>
          <p:cNvSpPr>
            <a:spLocks noGrp="1"/>
          </p:cNvSpPr>
          <p:nvPr>
            <p:ph type="dt" sz="half" idx="10"/>
          </p:nvPr>
        </p:nvSpPr>
        <p:spPr/>
        <p:txBody>
          <a:bodyPr/>
          <a:lstStyle/>
          <a:p>
            <a:fld id="{4DB84A28-1971-4624-8B1B-676B387347F7}" type="datetime1">
              <a:rPr lang="sv-SE" smtClean="0"/>
              <a:t>2025-03-05</a:t>
            </a:fld>
            <a:endParaRPr lang="en-UK"/>
          </a:p>
        </p:txBody>
      </p:sp>
      <p:sp>
        <p:nvSpPr>
          <p:cNvPr id="5" name="Platshållare för sidfot 4">
            <a:extLst>
              <a:ext uri="{FF2B5EF4-FFF2-40B4-BE49-F238E27FC236}">
                <a16:creationId xmlns:a16="http://schemas.microsoft.com/office/drawing/2014/main" id="{D65EC982-3489-4D32-E898-AFC9DE1EA53A}"/>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EC8B2113-C9AB-3051-4639-71AD54CF339F}"/>
              </a:ext>
            </a:extLst>
          </p:cNvPr>
          <p:cNvSpPr>
            <a:spLocks noGrp="1"/>
          </p:cNvSpPr>
          <p:nvPr>
            <p:ph type="sldNum" sz="quarter" idx="12"/>
          </p:nvPr>
        </p:nvSpPr>
        <p:spPr/>
        <p:txBody>
          <a:bodyPr/>
          <a:lstStyle/>
          <a:p>
            <a:fld id="{BF413B3B-BFB3-42E3-B409-FAAF558C2ACC}" type="slidenum">
              <a:rPr lang="en-UK" smtClean="0"/>
              <a:pPr/>
              <a:t>5</a:t>
            </a:fld>
            <a:endParaRPr lang="en-UK"/>
          </a:p>
        </p:txBody>
      </p:sp>
    </p:spTree>
    <p:extLst>
      <p:ext uri="{BB962C8B-B14F-4D97-AF65-F5344CB8AC3E}">
        <p14:creationId xmlns:p14="http://schemas.microsoft.com/office/powerpoint/2010/main" val="1725772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5EDB5E1F-1046-E80E-9776-E74286D37DD2}"/>
              </a:ext>
            </a:extLst>
          </p:cNvPr>
          <p:cNvSpPr>
            <a:spLocks noGrp="1"/>
          </p:cNvSpPr>
          <p:nvPr>
            <p:ph idx="1"/>
          </p:nvPr>
        </p:nvSpPr>
        <p:spPr>
          <a:xfrm>
            <a:off x="836596" y="1545440"/>
            <a:ext cx="9523556" cy="4476750"/>
          </a:xfrm>
        </p:spPr>
        <p:txBody>
          <a:bodyPr/>
          <a:lstStyle/>
          <a:p>
            <a:endParaRPr lang="sv-SE" dirty="0"/>
          </a:p>
          <a:p>
            <a:r>
              <a:rPr lang="sv-SE" dirty="0"/>
              <a:t>Exponering för det straffrättsliga systemet</a:t>
            </a:r>
          </a:p>
          <a:p>
            <a:endParaRPr lang="sv-SE" dirty="0"/>
          </a:p>
          <a:p>
            <a:r>
              <a:rPr lang="sv-SE" dirty="0"/>
              <a:t>Tidigare rekrytering</a:t>
            </a:r>
          </a:p>
          <a:p>
            <a:endParaRPr lang="sv-SE" dirty="0"/>
          </a:p>
          <a:p>
            <a:r>
              <a:rPr lang="sv-SE" dirty="0"/>
              <a:t>Straffar barn – inte de vuxna bakom</a:t>
            </a:r>
          </a:p>
          <a:p>
            <a:endParaRPr lang="sv-SE" dirty="0"/>
          </a:p>
          <a:p>
            <a:r>
              <a:rPr lang="sv-SE" dirty="0"/>
              <a:t>En principiell förflyttning av synen på barnet</a:t>
            </a:r>
          </a:p>
          <a:p>
            <a:endParaRPr lang="sv-SE" dirty="0"/>
          </a:p>
          <a:p>
            <a:endParaRPr lang="sv-SE" dirty="0"/>
          </a:p>
        </p:txBody>
      </p:sp>
      <p:sp>
        <p:nvSpPr>
          <p:cNvPr id="3" name="Rubrik 2">
            <a:extLst>
              <a:ext uri="{FF2B5EF4-FFF2-40B4-BE49-F238E27FC236}">
                <a16:creationId xmlns:a16="http://schemas.microsoft.com/office/drawing/2014/main" id="{DB891FA7-9235-0B12-8DF0-C05772F6B129}"/>
              </a:ext>
            </a:extLst>
          </p:cNvPr>
          <p:cNvSpPr>
            <a:spLocks noGrp="1"/>
          </p:cNvSpPr>
          <p:nvPr>
            <p:ph type="title"/>
          </p:nvPr>
        </p:nvSpPr>
        <p:spPr/>
        <p:txBody>
          <a:bodyPr>
            <a:normAutofit fontScale="90000"/>
          </a:bodyPr>
          <a:lstStyle/>
          <a:p>
            <a:r>
              <a:rPr lang="sv-SE" dirty="0"/>
              <a:t>Vilka konsekvenser får det för barn och barns rättigheter?</a:t>
            </a:r>
          </a:p>
        </p:txBody>
      </p:sp>
      <p:sp>
        <p:nvSpPr>
          <p:cNvPr id="4" name="Platshållare för datum 3">
            <a:extLst>
              <a:ext uri="{FF2B5EF4-FFF2-40B4-BE49-F238E27FC236}">
                <a16:creationId xmlns:a16="http://schemas.microsoft.com/office/drawing/2014/main" id="{50A5E70B-1DB8-DF71-D14E-6D2ADF52D862}"/>
              </a:ext>
            </a:extLst>
          </p:cNvPr>
          <p:cNvSpPr>
            <a:spLocks noGrp="1"/>
          </p:cNvSpPr>
          <p:nvPr>
            <p:ph type="dt" sz="half" idx="10"/>
          </p:nvPr>
        </p:nvSpPr>
        <p:spPr/>
        <p:txBody>
          <a:bodyPr/>
          <a:lstStyle/>
          <a:p>
            <a:fld id="{4DB84A28-1971-4624-8B1B-676B387347F7}" type="datetime1">
              <a:rPr lang="sv-SE" smtClean="0"/>
              <a:t>2025-03-05</a:t>
            </a:fld>
            <a:endParaRPr lang="en-UK"/>
          </a:p>
        </p:txBody>
      </p:sp>
      <p:sp>
        <p:nvSpPr>
          <p:cNvPr id="5" name="Platshållare för sidfot 4">
            <a:extLst>
              <a:ext uri="{FF2B5EF4-FFF2-40B4-BE49-F238E27FC236}">
                <a16:creationId xmlns:a16="http://schemas.microsoft.com/office/drawing/2014/main" id="{2615C70C-F9A9-46F0-0447-A896B0F8B84A}"/>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AF89FB7D-2AE6-6E9D-789A-9E8A962EF007}"/>
              </a:ext>
            </a:extLst>
          </p:cNvPr>
          <p:cNvSpPr>
            <a:spLocks noGrp="1"/>
          </p:cNvSpPr>
          <p:nvPr>
            <p:ph type="sldNum" sz="quarter" idx="12"/>
          </p:nvPr>
        </p:nvSpPr>
        <p:spPr/>
        <p:txBody>
          <a:bodyPr/>
          <a:lstStyle/>
          <a:p>
            <a:fld id="{BF413B3B-BFB3-42E3-B409-FAAF558C2ACC}" type="slidenum">
              <a:rPr lang="en-UK" smtClean="0"/>
              <a:pPr/>
              <a:t>6</a:t>
            </a:fld>
            <a:endParaRPr lang="en-UK"/>
          </a:p>
        </p:txBody>
      </p:sp>
    </p:spTree>
    <p:extLst>
      <p:ext uri="{BB962C8B-B14F-4D97-AF65-F5344CB8AC3E}">
        <p14:creationId xmlns:p14="http://schemas.microsoft.com/office/powerpoint/2010/main" val="2749474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1562334B-9A26-C451-EA79-5DB8F2015E8C}"/>
              </a:ext>
            </a:extLst>
          </p:cNvPr>
          <p:cNvSpPr>
            <a:spLocks noGrp="1"/>
          </p:cNvSpPr>
          <p:nvPr>
            <p:ph idx="1"/>
          </p:nvPr>
        </p:nvSpPr>
        <p:spPr/>
        <p:txBody>
          <a:bodyPr/>
          <a:lstStyle/>
          <a:p>
            <a:r>
              <a:rPr lang="sv-SE" dirty="0" err="1"/>
              <a:t>Lagstiftningprocessen</a:t>
            </a:r>
            <a:r>
              <a:rPr lang="sv-SE" dirty="0"/>
              <a:t>:</a:t>
            </a:r>
          </a:p>
          <a:p>
            <a:pPr marL="342900" indent="-342900">
              <a:buFont typeface="Arial" panose="020B0604020202020204" pitchFamily="34" charset="0"/>
              <a:buChar char="•"/>
            </a:pPr>
            <a:r>
              <a:rPr lang="sv-SE" dirty="0"/>
              <a:t>Remissvar senast den 14 maj</a:t>
            </a:r>
          </a:p>
          <a:p>
            <a:pPr marL="342900" indent="-342900">
              <a:buFont typeface="Arial" panose="020B0604020202020204" pitchFamily="34" charset="0"/>
              <a:buChar char="•"/>
            </a:pPr>
            <a:r>
              <a:rPr lang="sv-SE" dirty="0"/>
              <a:t>Politiskt påverkansarbete mot framförallt oppositionen</a:t>
            </a:r>
          </a:p>
          <a:p>
            <a:pPr marL="342900" indent="-342900">
              <a:buFont typeface="Arial" panose="020B0604020202020204" pitchFamily="34" charset="0"/>
              <a:buChar char="•"/>
            </a:pPr>
            <a:endParaRPr lang="sv-SE" dirty="0"/>
          </a:p>
          <a:p>
            <a:r>
              <a:rPr lang="sv-SE" dirty="0"/>
              <a:t>Kommunikation internt </a:t>
            </a:r>
            <a:r>
              <a:rPr lang="sv-SE"/>
              <a:t>och externt:</a:t>
            </a:r>
            <a:endParaRPr lang="sv-SE" dirty="0"/>
          </a:p>
          <a:p>
            <a:pPr marL="342900" indent="-342900">
              <a:buFont typeface="Arial" panose="020B0604020202020204" pitchFamily="34" charset="0"/>
              <a:buChar char="•"/>
            </a:pPr>
            <a:r>
              <a:rPr lang="sv-SE" dirty="0"/>
              <a:t>Paket till anställda och medlemsrörelse </a:t>
            </a:r>
          </a:p>
          <a:p>
            <a:pPr marL="342900" indent="-342900">
              <a:buFont typeface="Arial" panose="020B0604020202020204" pitchFamily="34" charset="0"/>
              <a:buChar char="•"/>
            </a:pPr>
            <a:r>
              <a:rPr lang="sv-SE" dirty="0"/>
              <a:t>Samarbete med Bris och övriga civilsamhället</a:t>
            </a:r>
          </a:p>
          <a:p>
            <a:pPr marL="342900" indent="-342900">
              <a:buFont typeface="Arial" panose="020B0604020202020204" pitchFamily="34" charset="0"/>
              <a:buChar char="•"/>
            </a:pPr>
            <a:r>
              <a:rPr lang="sv-SE" dirty="0"/>
              <a:t>Olika opinionsbildande aktiviteter </a:t>
            </a:r>
          </a:p>
        </p:txBody>
      </p:sp>
      <p:sp>
        <p:nvSpPr>
          <p:cNvPr id="3" name="Rubrik 2">
            <a:extLst>
              <a:ext uri="{FF2B5EF4-FFF2-40B4-BE49-F238E27FC236}">
                <a16:creationId xmlns:a16="http://schemas.microsoft.com/office/drawing/2014/main" id="{7B2BD5FE-779E-FB67-CB3B-5303A6762045}"/>
              </a:ext>
            </a:extLst>
          </p:cNvPr>
          <p:cNvSpPr>
            <a:spLocks noGrp="1"/>
          </p:cNvSpPr>
          <p:nvPr>
            <p:ph type="title"/>
          </p:nvPr>
        </p:nvSpPr>
        <p:spPr/>
        <p:txBody>
          <a:bodyPr/>
          <a:lstStyle/>
          <a:p>
            <a:r>
              <a:rPr lang="sv-SE" dirty="0"/>
              <a:t>Vad händer nu?</a:t>
            </a:r>
          </a:p>
        </p:txBody>
      </p:sp>
      <p:sp>
        <p:nvSpPr>
          <p:cNvPr id="4" name="Platshållare för datum 3">
            <a:extLst>
              <a:ext uri="{FF2B5EF4-FFF2-40B4-BE49-F238E27FC236}">
                <a16:creationId xmlns:a16="http://schemas.microsoft.com/office/drawing/2014/main" id="{60CD7F9E-D4E3-F871-E6BC-65F7BF2248DB}"/>
              </a:ext>
            </a:extLst>
          </p:cNvPr>
          <p:cNvSpPr>
            <a:spLocks noGrp="1"/>
          </p:cNvSpPr>
          <p:nvPr>
            <p:ph type="dt" sz="half" idx="10"/>
          </p:nvPr>
        </p:nvSpPr>
        <p:spPr/>
        <p:txBody>
          <a:bodyPr/>
          <a:lstStyle/>
          <a:p>
            <a:fld id="{4DB84A28-1971-4624-8B1B-676B387347F7}" type="datetime1">
              <a:rPr lang="sv-SE" smtClean="0"/>
              <a:t>2025-03-05</a:t>
            </a:fld>
            <a:endParaRPr lang="en-UK"/>
          </a:p>
        </p:txBody>
      </p:sp>
      <p:sp>
        <p:nvSpPr>
          <p:cNvPr id="5" name="Platshållare för sidfot 4">
            <a:extLst>
              <a:ext uri="{FF2B5EF4-FFF2-40B4-BE49-F238E27FC236}">
                <a16:creationId xmlns:a16="http://schemas.microsoft.com/office/drawing/2014/main" id="{E2A81B29-3457-3650-C932-7139C3028890}"/>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95E4B949-F51E-0F5E-6729-D9A10519F78E}"/>
              </a:ext>
            </a:extLst>
          </p:cNvPr>
          <p:cNvSpPr>
            <a:spLocks noGrp="1"/>
          </p:cNvSpPr>
          <p:nvPr>
            <p:ph type="sldNum" sz="quarter" idx="12"/>
          </p:nvPr>
        </p:nvSpPr>
        <p:spPr/>
        <p:txBody>
          <a:bodyPr/>
          <a:lstStyle/>
          <a:p>
            <a:fld id="{BF413B3B-BFB3-42E3-B409-FAAF558C2ACC}" type="slidenum">
              <a:rPr lang="en-UK" smtClean="0"/>
              <a:pPr/>
              <a:t>7</a:t>
            </a:fld>
            <a:endParaRPr lang="en-UK"/>
          </a:p>
        </p:txBody>
      </p:sp>
    </p:spTree>
    <p:extLst>
      <p:ext uri="{BB962C8B-B14F-4D97-AF65-F5344CB8AC3E}">
        <p14:creationId xmlns:p14="http://schemas.microsoft.com/office/powerpoint/2010/main" val="288268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6FC04E-4186-718A-E743-A7B3977C6925}"/>
            </a:ext>
          </a:extLst>
        </p:cNvPr>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2357660D-7276-E93D-49A7-B6AADC11EDFC}"/>
              </a:ext>
            </a:extLst>
          </p:cNvPr>
          <p:cNvSpPr>
            <a:spLocks noGrp="1"/>
          </p:cNvSpPr>
          <p:nvPr>
            <p:ph idx="1"/>
          </p:nvPr>
        </p:nvSpPr>
        <p:spPr/>
        <p:txBody>
          <a:bodyPr/>
          <a:lstStyle/>
          <a:p>
            <a:endParaRPr lang="sv-SE" dirty="0"/>
          </a:p>
          <a:p>
            <a:endParaRPr lang="sv-SE" dirty="0"/>
          </a:p>
          <a:p>
            <a:r>
              <a:rPr lang="sv-SE" dirty="0"/>
              <a:t>Kontakta Suzanna Holmberg, politisk rådgivare på </a:t>
            </a:r>
            <a:r>
              <a:rPr lang="sv-SE" dirty="0">
                <a:hlinkClick r:id="rId2"/>
              </a:rPr>
              <a:t>suzanna.holmberg@rb.se</a:t>
            </a:r>
            <a:r>
              <a:rPr lang="sv-SE" dirty="0"/>
              <a:t> eller</a:t>
            </a:r>
          </a:p>
          <a:p>
            <a:r>
              <a:rPr lang="sv-SE" dirty="0"/>
              <a:t>Karin Sjömilla, Barnrättsjurist på </a:t>
            </a:r>
            <a:r>
              <a:rPr lang="sv-SE" dirty="0">
                <a:hlinkClick r:id="rId3"/>
              </a:rPr>
              <a:t>karin.sjomilla@rb.se</a:t>
            </a:r>
            <a:r>
              <a:rPr lang="sv-SE" dirty="0"/>
              <a:t>	</a:t>
            </a:r>
          </a:p>
        </p:txBody>
      </p:sp>
      <p:sp>
        <p:nvSpPr>
          <p:cNvPr id="3" name="Rubrik 2">
            <a:extLst>
              <a:ext uri="{FF2B5EF4-FFF2-40B4-BE49-F238E27FC236}">
                <a16:creationId xmlns:a16="http://schemas.microsoft.com/office/drawing/2014/main" id="{23DC7018-7DCE-A5A3-0FF7-23AC950FC780}"/>
              </a:ext>
            </a:extLst>
          </p:cNvPr>
          <p:cNvSpPr>
            <a:spLocks noGrp="1"/>
          </p:cNvSpPr>
          <p:nvPr>
            <p:ph type="title"/>
          </p:nvPr>
        </p:nvSpPr>
        <p:spPr/>
        <p:txBody>
          <a:bodyPr/>
          <a:lstStyle/>
          <a:p>
            <a:r>
              <a:rPr lang="sv-SE" dirty="0"/>
              <a:t>Har du eller ni frågor?</a:t>
            </a:r>
          </a:p>
        </p:txBody>
      </p:sp>
      <p:sp>
        <p:nvSpPr>
          <p:cNvPr id="4" name="Platshållare för datum 3">
            <a:extLst>
              <a:ext uri="{FF2B5EF4-FFF2-40B4-BE49-F238E27FC236}">
                <a16:creationId xmlns:a16="http://schemas.microsoft.com/office/drawing/2014/main" id="{36530D83-6DBE-C35D-930D-C1E98DA9AA96}"/>
              </a:ext>
            </a:extLst>
          </p:cNvPr>
          <p:cNvSpPr>
            <a:spLocks noGrp="1"/>
          </p:cNvSpPr>
          <p:nvPr>
            <p:ph type="dt" sz="half" idx="10"/>
          </p:nvPr>
        </p:nvSpPr>
        <p:spPr/>
        <p:txBody>
          <a:bodyPr/>
          <a:lstStyle/>
          <a:p>
            <a:fld id="{4DB84A28-1971-4624-8B1B-676B387347F7}" type="datetime1">
              <a:rPr lang="sv-SE" smtClean="0"/>
              <a:t>2025-03-05</a:t>
            </a:fld>
            <a:endParaRPr lang="en-UK"/>
          </a:p>
        </p:txBody>
      </p:sp>
      <p:sp>
        <p:nvSpPr>
          <p:cNvPr id="5" name="Platshållare för sidfot 4">
            <a:extLst>
              <a:ext uri="{FF2B5EF4-FFF2-40B4-BE49-F238E27FC236}">
                <a16:creationId xmlns:a16="http://schemas.microsoft.com/office/drawing/2014/main" id="{3998B0B3-E6B8-6B20-3710-64736158888D}"/>
              </a:ext>
            </a:extLst>
          </p:cNvPr>
          <p:cNvSpPr>
            <a:spLocks noGrp="1"/>
          </p:cNvSpPr>
          <p:nvPr>
            <p:ph type="ftr" sz="quarter" idx="11"/>
          </p:nvPr>
        </p:nvSpPr>
        <p:spPr/>
        <p:txBody>
          <a:bodyPr/>
          <a:lstStyle/>
          <a:p>
            <a:r>
              <a:rPr lang="sv-SE"/>
              <a:t>Varje dag gör vi världen lite bättre för barn.</a:t>
            </a:r>
            <a:endParaRPr lang="en-UK"/>
          </a:p>
        </p:txBody>
      </p:sp>
      <p:sp>
        <p:nvSpPr>
          <p:cNvPr id="6" name="Platshållare för bildnummer 5">
            <a:extLst>
              <a:ext uri="{FF2B5EF4-FFF2-40B4-BE49-F238E27FC236}">
                <a16:creationId xmlns:a16="http://schemas.microsoft.com/office/drawing/2014/main" id="{B097E848-AA90-3738-940B-34B74B05D677}"/>
              </a:ext>
            </a:extLst>
          </p:cNvPr>
          <p:cNvSpPr>
            <a:spLocks noGrp="1"/>
          </p:cNvSpPr>
          <p:nvPr>
            <p:ph type="sldNum" sz="quarter" idx="12"/>
          </p:nvPr>
        </p:nvSpPr>
        <p:spPr/>
        <p:txBody>
          <a:bodyPr/>
          <a:lstStyle/>
          <a:p>
            <a:fld id="{BF413B3B-BFB3-42E3-B409-FAAF558C2ACC}" type="slidenum">
              <a:rPr lang="en-UK" smtClean="0"/>
              <a:pPr/>
              <a:t>8</a:t>
            </a:fld>
            <a:endParaRPr lang="en-UK"/>
          </a:p>
        </p:txBody>
      </p:sp>
    </p:spTree>
    <p:extLst>
      <p:ext uri="{BB962C8B-B14F-4D97-AF65-F5344CB8AC3E}">
        <p14:creationId xmlns:p14="http://schemas.microsoft.com/office/powerpoint/2010/main" val="1888602126"/>
      </p:ext>
    </p:extLst>
  </p:cSld>
  <p:clrMapOvr>
    <a:masterClrMapping/>
  </p:clrMapOvr>
</p:sld>
</file>

<file path=ppt/theme/theme1.xml><?xml version="1.0" encoding="utf-8"?>
<a:theme xmlns:a="http://schemas.openxmlformats.org/drawingml/2006/main" name="Save the Children Theme">
  <a:themeElements>
    <a:clrScheme name="STC Colours">
      <a:dk1>
        <a:srgbClr val="000000"/>
      </a:dk1>
      <a:lt1>
        <a:srgbClr val="FFFFFF"/>
      </a:lt1>
      <a:dk2>
        <a:srgbClr val="A51414"/>
      </a:dk2>
      <a:lt2>
        <a:srgbClr val="F3F2EE"/>
      </a:lt2>
      <a:accent1>
        <a:srgbClr val="DA291C"/>
      </a:accent1>
      <a:accent2>
        <a:srgbClr val="D1CCBD"/>
      </a:accent2>
      <a:accent3>
        <a:srgbClr val="9A3324"/>
      </a:accent3>
      <a:accent4>
        <a:srgbClr val="FF6A39"/>
      </a:accent4>
      <a:accent5>
        <a:srgbClr val="F2A900"/>
      </a:accent5>
      <a:accent6>
        <a:srgbClr val="00B2A9"/>
      </a:accent6>
      <a:hlink>
        <a:srgbClr val="E1251B"/>
      </a:hlink>
      <a:folHlink>
        <a:srgbClr val="9A3324"/>
      </a:folHlink>
    </a:clrScheme>
    <a:fontScheme name="Save the Children fonts">
      <a:majorFont>
        <a:latin typeface="Oswald Medium"/>
        <a:ea typeface=""/>
        <a:cs typeface=""/>
      </a:majorFont>
      <a:minorFont>
        <a:latin typeface="Lato"/>
        <a:ea typeface=""/>
        <a:cs typeface=""/>
      </a:minorFont>
    </a:fontScheme>
    <a:fmtScheme name="Flat">
      <a:fillStyleLst>
        <a:solidFill>
          <a:schemeClr val="phClr"/>
        </a:solidFill>
        <a:solidFill>
          <a:schemeClr val="phClr">
            <a:tint val="50000"/>
          </a:schemeClr>
        </a:solidFill>
        <a:solidFill>
          <a:schemeClr val="phClr">
            <a:shade val="65000"/>
          </a:schemeClr>
        </a:solidFill>
      </a:fillStyleLst>
      <a:lnStyleLst>
        <a:ln w="3175" cap="flat" cmpd="sng" algn="ctr">
          <a:solidFill>
            <a:schemeClr val="phClr">
              <a:shade val="65000"/>
            </a:schemeClr>
          </a:solidFill>
          <a:prstDash val="solid"/>
        </a:ln>
        <a:ln w="3175" cap="flat" cmpd="sng" algn="ctr">
          <a:solidFill>
            <a:schemeClr val="phClr"/>
          </a:solidFill>
          <a:prstDash val="solid"/>
        </a:ln>
        <a:ln w="0" cap="flat" cmpd="sng" algn="ctr">
          <a:noFill/>
        </a:ln>
      </a:lnStyleLst>
      <a:effectStyleLst>
        <a:effectStyle>
          <a:effectLst>
            <a:blur/>
          </a:effectLst>
        </a:effectStyle>
        <a:effectStyle>
          <a:effectLst>
            <a:blur/>
          </a:effectLst>
        </a:effectStyle>
        <a:effectStyle>
          <a:effectLst>
            <a:fillOverlay blend="darken">
              <a:solidFill>
                <a:schemeClr val="phClr">
                  <a:shade val="30000"/>
                </a:schemeClr>
              </a:solidFill>
            </a:fillOverlay>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accent1"/>
        </a:solidFill>
      </a:spPr>
      <a:bodyPr wrap="square" rtlCol="0">
        <a:spAutoFit/>
      </a:bodyPr>
      <a:lstStyle>
        <a:defPPr algn="l">
          <a:defRPr dirty="0" smtClean="0">
            <a:solidFill>
              <a:schemeClr val="bg1"/>
            </a:solidFill>
          </a:defRPr>
        </a:defPPr>
      </a:lstStyle>
    </a:txDef>
  </a:objectDefaults>
  <a:extraClrSchemeLst/>
  <a:custClrLst>
    <a:custClr name="Green">
      <a:srgbClr val="71CC98"/>
    </a:custClr>
    <a:custClr name="Pink">
      <a:srgbClr val="F8B5C4"/>
    </a:custClr>
    <a:custClr name="Purple">
      <a:srgbClr val="A57FB2"/>
    </a:custClr>
    <a:custClr name="Biscuit 25%">
      <a:srgbClr val="F3F2EE"/>
    </a:custClr>
    <a:custClr name="Light Grey">
      <a:srgbClr val="999999"/>
    </a:custClr>
    <a:custClr name="Dark Grey">
      <a:srgbClr val="4A4F53"/>
    </a:custClr>
  </a:custClrLst>
  <a:extLst>
    <a:ext uri="{05A4C25C-085E-4340-85A3-A5531E510DB2}">
      <thm15:themeFamily xmlns:thm15="http://schemas.microsoft.com/office/thememl/2012/main" name="Powerpointmall_SV_2023 (1).pptx" id="{B33447CA-2FF9-4951-BF04-56A363C7140D}" vid="{688067B6-F4CB-463E-9BD2-C0BA1FC9B2A5}"/>
    </a:ext>
  </a:extLst>
</a:theme>
</file>

<file path=ppt/theme/theme2.xml><?xml version="1.0" encoding="utf-8"?>
<a:theme xmlns:a="http://schemas.openxmlformats.org/drawingml/2006/main" name="Save the Children Theme">
  <a:themeElements>
    <a:clrScheme name="STC Colours">
      <a:dk1>
        <a:srgbClr val="000000"/>
      </a:dk1>
      <a:lt1>
        <a:srgbClr val="FFFFFF"/>
      </a:lt1>
      <a:dk2>
        <a:srgbClr val="A51414"/>
      </a:dk2>
      <a:lt2>
        <a:srgbClr val="F3F2EE"/>
      </a:lt2>
      <a:accent1>
        <a:srgbClr val="DA291C"/>
      </a:accent1>
      <a:accent2>
        <a:srgbClr val="D1CCBD"/>
      </a:accent2>
      <a:accent3>
        <a:srgbClr val="9A3324"/>
      </a:accent3>
      <a:accent4>
        <a:srgbClr val="FF6A39"/>
      </a:accent4>
      <a:accent5>
        <a:srgbClr val="F2A900"/>
      </a:accent5>
      <a:accent6>
        <a:srgbClr val="00B2A9"/>
      </a:accent6>
      <a:hlink>
        <a:srgbClr val="E1251B"/>
      </a:hlink>
      <a:folHlink>
        <a:srgbClr val="9A3324"/>
      </a:folHlink>
    </a:clrScheme>
    <a:fontScheme name="Save the Children fonts">
      <a:majorFont>
        <a:latin typeface="Oswald Medium"/>
        <a:ea typeface=""/>
        <a:cs typeface=""/>
      </a:majorFont>
      <a:minorFont>
        <a:latin typeface="Lato"/>
        <a:ea typeface=""/>
        <a:cs typeface=""/>
      </a:minorFont>
    </a:fontScheme>
    <a:fmtScheme name="Flat">
      <a:fillStyleLst>
        <a:solidFill>
          <a:schemeClr val="phClr"/>
        </a:solidFill>
        <a:solidFill>
          <a:schemeClr val="phClr">
            <a:tint val="50000"/>
          </a:schemeClr>
        </a:solidFill>
        <a:solidFill>
          <a:schemeClr val="phClr">
            <a:shade val="65000"/>
          </a:schemeClr>
        </a:solidFill>
      </a:fillStyleLst>
      <a:lnStyleLst>
        <a:ln w="3175" cap="flat" cmpd="sng" algn="ctr">
          <a:solidFill>
            <a:schemeClr val="phClr">
              <a:shade val="65000"/>
            </a:schemeClr>
          </a:solidFill>
          <a:prstDash val="solid"/>
        </a:ln>
        <a:ln w="3175" cap="flat" cmpd="sng" algn="ctr">
          <a:solidFill>
            <a:schemeClr val="phClr"/>
          </a:solidFill>
          <a:prstDash val="solid"/>
        </a:ln>
        <a:ln w="0" cap="flat" cmpd="sng" algn="ctr">
          <a:noFill/>
        </a:ln>
      </a:lnStyleLst>
      <a:effectStyleLst>
        <a:effectStyle>
          <a:effectLst>
            <a:blur/>
          </a:effectLst>
        </a:effectStyle>
        <a:effectStyle>
          <a:effectLst>
            <a:blur/>
          </a:effectLst>
        </a:effectStyle>
        <a:effectStyle>
          <a:effectLst>
            <a:fillOverlay blend="darken">
              <a:solidFill>
                <a:schemeClr val="phClr">
                  <a:shade val="30000"/>
                </a:schemeClr>
              </a:solidFill>
            </a:fillOverlay>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accent1"/>
        </a:solidFill>
      </a:spPr>
      <a:bodyPr wrap="square" rtlCol="0">
        <a:spAutoFit/>
      </a:bodyPr>
      <a:lstStyle>
        <a:defPPr algn="l">
          <a:defRPr dirty="0" smtClean="0">
            <a:solidFill>
              <a:schemeClr val="bg1"/>
            </a:solidFill>
          </a:defRPr>
        </a:defPPr>
      </a:lstStyle>
    </a:txDef>
  </a:objectDefaults>
  <a:extraClrSchemeLst/>
  <a:custClrLst>
    <a:custClr name="Green">
      <a:srgbClr val="71CC98"/>
    </a:custClr>
    <a:custClr name="Pink">
      <a:srgbClr val="F8B5C4"/>
    </a:custClr>
    <a:custClr name="Purple">
      <a:srgbClr val="A57FB2"/>
    </a:custClr>
    <a:custClr name="Biscuit 25%">
      <a:srgbClr val="F3F2EE"/>
    </a:custClr>
    <a:custClr name="Light Grey">
      <a:srgbClr val="999999"/>
    </a:custClr>
    <a:custClr name="Dark Grey">
      <a:srgbClr val="4A4F53"/>
    </a:custClr>
  </a:custClrLst>
  <a:extLst>
    <a:ext uri="{05A4C25C-085E-4340-85A3-A5531E510DB2}">
      <thm15:themeFamily xmlns:thm15="http://schemas.microsoft.com/office/thememl/2012/main" name="SCUK 4.potx" id="{54C92407-FB20-455C-8653-A464E1A62228}" vid="{EE82997C-2C2B-4978-8C9F-A1B4E8F65C00}"/>
    </a:ext>
  </a:extLst>
</a:theme>
</file>

<file path=ppt/theme/theme3.xml><?xml version="1.0" encoding="utf-8"?>
<a:theme xmlns:a="http://schemas.openxmlformats.org/drawingml/2006/main" name="Save the Children Theme">
  <a:themeElements>
    <a:clrScheme name="STC Colours">
      <a:dk1>
        <a:srgbClr val="000000"/>
      </a:dk1>
      <a:lt1>
        <a:srgbClr val="FFFFFF"/>
      </a:lt1>
      <a:dk2>
        <a:srgbClr val="A51414"/>
      </a:dk2>
      <a:lt2>
        <a:srgbClr val="F3F2EE"/>
      </a:lt2>
      <a:accent1>
        <a:srgbClr val="DA291C"/>
      </a:accent1>
      <a:accent2>
        <a:srgbClr val="D1CCBD"/>
      </a:accent2>
      <a:accent3>
        <a:srgbClr val="9A3324"/>
      </a:accent3>
      <a:accent4>
        <a:srgbClr val="FF6A39"/>
      </a:accent4>
      <a:accent5>
        <a:srgbClr val="F2A900"/>
      </a:accent5>
      <a:accent6>
        <a:srgbClr val="00B2A9"/>
      </a:accent6>
      <a:hlink>
        <a:srgbClr val="E1251B"/>
      </a:hlink>
      <a:folHlink>
        <a:srgbClr val="9A3324"/>
      </a:folHlink>
    </a:clrScheme>
    <a:fontScheme name="Save the Children fonts">
      <a:majorFont>
        <a:latin typeface="Oswald Medium"/>
        <a:ea typeface=""/>
        <a:cs typeface=""/>
      </a:majorFont>
      <a:minorFont>
        <a:latin typeface="Lato"/>
        <a:ea typeface=""/>
        <a:cs typeface=""/>
      </a:minorFont>
    </a:fontScheme>
    <a:fmtScheme name="Flat">
      <a:fillStyleLst>
        <a:solidFill>
          <a:schemeClr val="phClr"/>
        </a:solidFill>
        <a:solidFill>
          <a:schemeClr val="phClr">
            <a:tint val="50000"/>
          </a:schemeClr>
        </a:solidFill>
        <a:solidFill>
          <a:schemeClr val="phClr">
            <a:shade val="65000"/>
          </a:schemeClr>
        </a:solidFill>
      </a:fillStyleLst>
      <a:lnStyleLst>
        <a:ln w="3175" cap="flat" cmpd="sng" algn="ctr">
          <a:solidFill>
            <a:schemeClr val="phClr">
              <a:shade val="65000"/>
            </a:schemeClr>
          </a:solidFill>
          <a:prstDash val="solid"/>
        </a:ln>
        <a:ln w="3175" cap="flat" cmpd="sng" algn="ctr">
          <a:solidFill>
            <a:schemeClr val="phClr"/>
          </a:solidFill>
          <a:prstDash val="solid"/>
        </a:ln>
        <a:ln w="0" cap="flat" cmpd="sng" algn="ctr">
          <a:noFill/>
        </a:ln>
      </a:lnStyleLst>
      <a:effectStyleLst>
        <a:effectStyle>
          <a:effectLst>
            <a:blur/>
          </a:effectLst>
        </a:effectStyle>
        <a:effectStyle>
          <a:effectLst>
            <a:blur/>
          </a:effectLst>
        </a:effectStyle>
        <a:effectStyle>
          <a:effectLst>
            <a:fillOverlay blend="darken">
              <a:solidFill>
                <a:schemeClr val="phClr">
                  <a:shade val="30000"/>
                </a:schemeClr>
              </a:solidFill>
            </a:fillOverlay>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accent1"/>
        </a:solidFill>
      </a:spPr>
      <a:bodyPr wrap="square" rtlCol="0">
        <a:spAutoFit/>
      </a:bodyPr>
      <a:lstStyle>
        <a:defPPr algn="l">
          <a:defRPr dirty="0" smtClean="0">
            <a:solidFill>
              <a:schemeClr val="bg1"/>
            </a:solidFill>
          </a:defRPr>
        </a:defPPr>
      </a:lstStyle>
    </a:txDef>
  </a:objectDefaults>
  <a:extraClrSchemeLst/>
  <a:custClrLst>
    <a:custClr name="Green">
      <a:srgbClr val="71CC98"/>
    </a:custClr>
    <a:custClr name="Pink">
      <a:srgbClr val="F8B5C4"/>
    </a:custClr>
    <a:custClr name="Purple">
      <a:srgbClr val="A57FB2"/>
    </a:custClr>
    <a:custClr name="Biscuit 25%">
      <a:srgbClr val="F3F2EE"/>
    </a:custClr>
    <a:custClr name="Light Grey">
      <a:srgbClr val="999999"/>
    </a:custClr>
    <a:custClr name="Dark Grey">
      <a:srgbClr val="4A4F53"/>
    </a:custClr>
  </a:custClrLst>
  <a:extLst>
    <a:ext uri="{05A4C25C-085E-4340-85A3-A5531E510DB2}">
      <thm15:themeFamily xmlns:thm15="http://schemas.microsoft.com/office/thememl/2012/main" name="SCUK 4.potx" id="{54C92407-FB20-455C-8653-A464E1A62228}" vid="{EE82997C-2C2B-4978-8C9F-A1B4E8F65C0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1A334134A163B4B87F025E8719E0459" ma:contentTypeVersion="15" ma:contentTypeDescription="Create a new document." ma:contentTypeScope="" ma:versionID="5f1db0851ec8bd7852f52b245d3621c3">
  <xsd:schema xmlns:xsd="http://www.w3.org/2001/XMLSchema" xmlns:xs="http://www.w3.org/2001/XMLSchema" xmlns:p="http://schemas.microsoft.com/office/2006/metadata/properties" xmlns:ns2="0822b88b-39bc-4425-9dba-c59017aa6350" xmlns:ns3="ccaf3590-fa36-4b35-9124-15a43e57413a" targetNamespace="http://schemas.microsoft.com/office/2006/metadata/properties" ma:root="true" ma:fieldsID="29aa90b15890fb5dc5dacf79730d3eaa" ns2:_="" ns3:_="">
    <xsd:import namespace="0822b88b-39bc-4425-9dba-c59017aa6350"/>
    <xsd:import namespace="ccaf3590-fa36-4b35-9124-15a43e57413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ObjectDetectorVersions" minOccurs="0"/>
                <xsd:element ref="ns2:MediaServiceOCR" minOccurs="0"/>
                <xsd:element ref="ns2:MediaServiceLocation"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22b88b-39bc-4425-9dba-c59017aa63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3ec234-cbf3-4cc2-a0ae-2bfafc310c72"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caf3590-fa36-4b35-9124-15a43e57413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86f35328-101d-4a44-84cd-877d432259af}" ma:internalName="TaxCatchAll" ma:showField="CatchAllData" ma:web="ccaf3590-fa36-4b35-9124-15a43e57413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caf3590-fa36-4b35-9124-15a43e57413a" xsi:nil="true"/>
    <lcf76f155ced4ddcb4097134ff3c332f xmlns="0822b88b-39bc-4425-9dba-c59017aa6350">
      <Terms xmlns="http://schemas.microsoft.com/office/infopath/2007/PartnerControls"/>
    </lcf76f155ced4ddcb4097134ff3c332f>
    <SharedWithUsers xmlns="ccaf3590-fa36-4b35-9124-15a43e57413a">
      <UserInfo>
        <DisplayName>Grenstedt, Elisabet</DisplayName>
        <AccountId>469</AccountId>
        <AccountType/>
      </UserInfo>
    </SharedWithUsers>
  </documentManagement>
</p:properties>
</file>

<file path=customXml/itemProps1.xml><?xml version="1.0" encoding="utf-8"?>
<ds:datastoreItem xmlns:ds="http://schemas.openxmlformats.org/officeDocument/2006/customXml" ds:itemID="{FCFC410C-12CC-4A8E-A93F-64FE78FB19AA}"/>
</file>

<file path=customXml/itemProps2.xml><?xml version="1.0" encoding="utf-8"?>
<ds:datastoreItem xmlns:ds="http://schemas.openxmlformats.org/officeDocument/2006/customXml" ds:itemID="{C444437D-3756-439E-B7E6-CB1503410090}">
  <ds:schemaRefs>
    <ds:schemaRef ds:uri="http://schemas.microsoft.com/sharepoint/v3/contenttype/forms"/>
  </ds:schemaRefs>
</ds:datastoreItem>
</file>

<file path=customXml/itemProps3.xml><?xml version="1.0" encoding="utf-8"?>
<ds:datastoreItem xmlns:ds="http://schemas.openxmlformats.org/officeDocument/2006/customXml" ds:itemID="{EC100087-3BD2-44B1-A0B4-40D3B21AFA4C}">
  <ds:schemaRefs>
    <ds:schemaRef ds:uri="http://schemas.microsoft.com/office/infopath/2007/PartnerControls"/>
    <ds:schemaRef ds:uri="http://www.w3.org/XML/1998/namespace"/>
    <ds:schemaRef ds:uri="http://purl.org/dc/terms/"/>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ccaf3590-fa36-4b35-9124-15a43e57413a"/>
    <ds:schemaRef ds:uri="0822b88b-39bc-4425-9dba-c59017aa6350"/>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Powerpointmall_SV_2024</Template>
  <TotalTime>65</TotalTime>
  <Words>1108</Words>
  <Application>Microsoft Office PowerPoint</Application>
  <PresentationFormat>Bredbild</PresentationFormat>
  <Paragraphs>142</Paragraphs>
  <Slides>8</Slides>
  <Notes>4</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8</vt:i4>
      </vt:variant>
    </vt:vector>
  </HeadingPairs>
  <TitlesOfParts>
    <vt:vector size="15" baseType="lpstr">
      <vt:lpstr>Arial</vt:lpstr>
      <vt:lpstr>Gill Sans Infant Std</vt:lpstr>
      <vt:lpstr>Lato</vt:lpstr>
      <vt:lpstr>Oswald Medium</vt:lpstr>
      <vt:lpstr>Segoe UI</vt:lpstr>
      <vt:lpstr>WordVisi_MSFontService</vt:lpstr>
      <vt:lpstr>Save the Children Theme</vt:lpstr>
      <vt:lpstr>PowerPoint-presentation</vt:lpstr>
      <vt:lpstr>Vad är det som föreslås av utredningen? </vt:lpstr>
      <vt:lpstr>Politiken vill lite annorlunda </vt:lpstr>
      <vt:lpstr>Hur går det ihop med barnrätten?</vt:lpstr>
      <vt:lpstr>Vad säger forskning?</vt:lpstr>
      <vt:lpstr>Vilka konsekvenser får det för barn och barns rättigheter?</vt:lpstr>
      <vt:lpstr>Vad händer nu?</vt:lpstr>
      <vt:lpstr>Har du eller ni frågor?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Sjömilla, Karin</dc:creator>
  <cp:lastModifiedBy>Holmberg, Suzanna</cp:lastModifiedBy>
  <cp:revision>13</cp:revision>
  <dcterms:created xsi:type="dcterms:W3CDTF">2025-01-30T08:11:28Z</dcterms:created>
  <dcterms:modified xsi:type="dcterms:W3CDTF">2025-03-05T15:03:30Z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0x010100C1A334134A163B4B87F025E8719E0459</vt:lpwstr>
  </property>
  <property fmtid="{D5CDD505-2E9C-101B-9397-08002B2CF9AE}" pid="3" name="SC Sweden Topic">
    <vt:lpwstr/>
  </property>
  <property fmtid="{D5CDD505-2E9C-101B-9397-08002B2CF9AE}" pid="4" name="MediaServiceImageTags">
    <vt:lpwstr/>
  </property>
  <property fmtid="{D5CDD505-2E9C-101B-9397-08002B2CF9AE}" pid="5" name="SC Sweden Location">
    <vt:lpwstr/>
  </property>
  <property fmtid="{D5CDD505-2E9C-101B-9397-08002B2CF9AE}" pid="6" name="SC Sweden Department">
    <vt:lpwstr>13;#Kommunikation och Insamling|023f9a7e-10da-44a3-9392-561a92d387a7</vt:lpwstr>
  </property>
  <property fmtid="{D5CDD505-2E9C-101B-9397-08002B2CF9AE}" pid="7" name="lcf76f155ced4ddcb4097134ff3c332f">
    <vt:lpwstr/>
  </property>
  <property fmtid="{D5CDD505-2E9C-101B-9397-08002B2CF9AE}" pid="8" name="Document type">
    <vt:lpwstr>14;#Mallar|a504c005-2948-42bb-8c75-558869c92acb</vt:lpwstr>
  </property>
  <property fmtid="{D5CDD505-2E9C-101B-9397-08002B2CF9AE}" pid="9" name="SharedWithUsers">
    <vt:lpwstr>469;#Grenstedt, Elisabet</vt:lpwstr>
  </property>
</Properties>
</file>