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EE_E236D06E.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D9_9AACB865.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DA_D0C8749A.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E6_7F7C423D.xml" ContentType="application/vnd.ms-powerpoint.comments+xml"/>
  <Override PartName="/ppt/notesSlides/notesSlide30.xml" ContentType="application/vnd.openxmlformats-officedocument.presentationml.notesSlide+xml"/>
  <Override PartName="/ppt/comments/modernComment_195_8AA78127.xml" ContentType="application/vnd.ms-powerpoint.comments+xml"/>
  <Override PartName="/ppt/notesSlides/notesSlide31.xml" ContentType="application/vnd.openxmlformats-officedocument.presentationml.notesSlide+xml"/>
  <Override PartName="/ppt/comments/modernComment_1BE_1015983D.xml" ContentType="application/vnd.ms-powerpoint.comments+xml"/>
  <Override PartName="/ppt/notesSlides/notesSlide32.xml" ContentType="application/vnd.openxmlformats-officedocument.presentationml.notesSlide+xml"/>
  <Override PartName="/ppt/comments/modernComment_1BF_CD43067F.xml" ContentType="application/vnd.ms-powerpoint.comments+xml"/>
  <Override PartName="/ppt/notesSlides/notesSlide33.xml" ContentType="application/vnd.openxmlformats-officedocument.presentationml.notesSlide+xml"/>
  <Override PartName="/ppt/comments/modernComment_1DC_F9287C80.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1"/>
  </p:notesMasterIdLst>
  <p:handoutMasterIdLst>
    <p:handoutMasterId r:id="rId62"/>
  </p:handoutMasterIdLst>
  <p:sldIdLst>
    <p:sldId id="499" r:id="rId5"/>
    <p:sldId id="504" r:id="rId6"/>
    <p:sldId id="430" r:id="rId7"/>
    <p:sldId id="498" r:id="rId8"/>
    <p:sldId id="507" r:id="rId9"/>
    <p:sldId id="484" r:id="rId10"/>
    <p:sldId id="494" r:id="rId11"/>
    <p:sldId id="421" r:id="rId12"/>
    <p:sldId id="305" r:id="rId13"/>
    <p:sldId id="457" r:id="rId14"/>
    <p:sldId id="303" r:id="rId15"/>
    <p:sldId id="495" r:id="rId16"/>
    <p:sldId id="459" r:id="rId17"/>
    <p:sldId id="485" r:id="rId18"/>
    <p:sldId id="471" r:id="rId19"/>
    <p:sldId id="500" r:id="rId20"/>
    <p:sldId id="473" r:id="rId21"/>
    <p:sldId id="488" r:id="rId22"/>
    <p:sldId id="479" r:id="rId23"/>
    <p:sldId id="482" r:id="rId24"/>
    <p:sldId id="443" r:id="rId25"/>
    <p:sldId id="429" r:id="rId26"/>
    <p:sldId id="472" r:id="rId27"/>
    <p:sldId id="501" r:id="rId28"/>
    <p:sldId id="474" r:id="rId29"/>
    <p:sldId id="487" r:id="rId30"/>
    <p:sldId id="455" r:id="rId31"/>
    <p:sldId id="502" r:id="rId32"/>
    <p:sldId id="491" r:id="rId33"/>
    <p:sldId id="496" r:id="rId34"/>
    <p:sldId id="503" r:id="rId35"/>
    <p:sldId id="511" r:id="rId36"/>
    <p:sldId id="497" r:id="rId37"/>
    <p:sldId id="486" r:id="rId38"/>
    <p:sldId id="405" r:id="rId39"/>
    <p:sldId id="446" r:id="rId40"/>
    <p:sldId id="447" r:id="rId41"/>
    <p:sldId id="476" r:id="rId42"/>
    <p:sldId id="448" r:id="rId43"/>
    <p:sldId id="449" r:id="rId44"/>
    <p:sldId id="450" r:id="rId45"/>
    <p:sldId id="492" r:id="rId46"/>
    <p:sldId id="489" r:id="rId47"/>
    <p:sldId id="259" r:id="rId48"/>
    <p:sldId id="318" r:id="rId49"/>
    <p:sldId id="257" r:id="rId50"/>
    <p:sldId id="322" r:id="rId51"/>
    <p:sldId id="304" r:id="rId52"/>
    <p:sldId id="315" r:id="rId53"/>
    <p:sldId id="266" r:id="rId54"/>
    <p:sldId id="319" r:id="rId55"/>
    <p:sldId id="310" r:id="rId56"/>
    <p:sldId id="309" r:id="rId57"/>
    <p:sldId id="306" r:id="rId58"/>
    <p:sldId id="510" r:id="rId59"/>
    <p:sldId id="493" r:id="rId60"/>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2F8022-0F30-39AA-D14E-F7836D44D7BA}" name="Abutaleb Rosenlundh, Samira" initials="SA" userId="S::Samira.Abutaleb.Rosenlundh@rb.se::4696c8c2-ce5e-48d7-b539-d1df06673653" providerId="AD"/>
  <p188:author id="{476A853A-C43C-7B1A-B454-D2C9AA1FDAA3}" name="Lindman, Elisabeth" initials="EL" userId="S::elisabeth.lindman@rb.se::08e94497-0267-40d8-b7fc-d115bb584c32" providerId="AD"/>
  <p188:author id="{31C07B40-F917-BDDA-2AAB-BC8ECAE61E29}" name="Resborn,Lena" initials="Re" userId="S::lena.resborn@rb.se::d0499788-131d-45dc-81ce-a404b49c798f" providerId="AD"/>
  <p188:author id="{2B0A9246-20FF-E53C-BE6A-4DC9B34ED6E1}" name="Ekström, Lisa" initials="" userId="S::Lisa.Ekstrom@rb.se::be6fae6a-75c3-4ce7-88f1-e5ac7470a356" providerId="AD"/>
  <p188:author id="{9A6BB349-9166-7E04-8627-71D0C0ADF70D}" name="Åkerlind Guillén, Carolina" initials="CÅ" userId="S::carolina.akerlind.guillen@rb.se::df3442a4-434d-457b-a462-249cecb4b6dc" providerId="AD"/>
  <p188:author id="{73917B58-8D37-86D6-C8F2-1973F55BC5C9}" name="Abutaleb Rosenlundh, Samira" initials="AS" userId="S::samira.abutaleb.rosenlundh@rb.se::4696c8c2-ce5e-48d7-b539-d1df06673653" providerId="AD"/>
  <p188:author id="{3C0EB7AA-6147-5A4E-76BA-375DE4CBB1E2}" name="Pohjola, Matti" initials="MP" userId="S::matti.pohjola@rb.se::aa7f8b46-a4f6-4d3b-a93f-f4959ed2f2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C31CA-D052-4196-98EC-BE913188D08A}" v="3" dt="2025-11-25T10:14:04.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455" autoAdjust="0"/>
    <p:restoredTop sz="72365" autoAdjust="0"/>
  </p:normalViewPr>
  <p:slideViewPr>
    <p:cSldViewPr snapToGrid="0">
      <p:cViewPr varScale="1">
        <p:scale>
          <a:sx n="40" d="100"/>
          <a:sy n="40" d="100"/>
        </p:scale>
        <p:origin x="-328" y="19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utaleb Rosenlundh, Samira" userId="4696c8c2-ce5e-48d7-b539-d1df06673653" providerId="ADAL" clId="{02316C34-A2CF-4D72-B73E-079E35B19CEB}"/>
    <pc:docChg chg="undo custSel addSld delSld modSld">
      <pc:chgData name="Abutaleb Rosenlundh, Samira" userId="4696c8c2-ce5e-48d7-b539-d1df06673653" providerId="ADAL" clId="{02316C34-A2CF-4D72-B73E-079E35B19CEB}" dt="2025-11-25T10:14:44.549" v="173" actId="47"/>
      <pc:docMkLst>
        <pc:docMk/>
      </pc:docMkLst>
      <pc:sldChg chg="modSp del mod">
        <pc:chgData name="Abutaleb Rosenlundh, Samira" userId="4696c8c2-ce5e-48d7-b539-d1df06673653" providerId="ADAL" clId="{02316C34-A2CF-4D72-B73E-079E35B19CEB}" dt="2025-11-25T10:05:13.771" v="12" actId="47"/>
        <pc:sldMkLst>
          <pc:docMk/>
          <pc:sldMk cId="1093631359" sldId="323"/>
        </pc:sldMkLst>
        <pc:spChg chg="mod">
          <ac:chgData name="Abutaleb Rosenlundh, Samira" userId="4696c8c2-ce5e-48d7-b539-d1df06673653" providerId="ADAL" clId="{02316C34-A2CF-4D72-B73E-079E35B19CEB}" dt="2025-11-25T10:05:02.684" v="8" actId="20577"/>
          <ac:spMkLst>
            <pc:docMk/>
            <pc:sldMk cId="1093631359" sldId="323"/>
            <ac:spMk id="2" creationId="{CA53B421-7D8D-12D4-91A3-EBB7FE28FAF2}"/>
          </ac:spMkLst>
        </pc:spChg>
      </pc:sldChg>
      <pc:sldChg chg="mod modShow">
        <pc:chgData name="Abutaleb Rosenlundh, Samira" userId="4696c8c2-ce5e-48d7-b539-d1df06673653" providerId="ADAL" clId="{02316C34-A2CF-4D72-B73E-079E35B19CEB}" dt="2025-11-25T10:04:25.214" v="5" actId="729"/>
        <pc:sldMkLst>
          <pc:docMk/>
          <pc:sldMk cId="2326233383" sldId="405"/>
        </pc:sldMkLst>
      </pc:sldChg>
      <pc:sldChg chg="mod modShow">
        <pc:chgData name="Abutaleb Rosenlundh, Samira" userId="4696c8c2-ce5e-48d7-b539-d1df06673653" providerId="ADAL" clId="{02316C34-A2CF-4D72-B73E-079E35B19CEB}" dt="2025-11-25T10:04:28.230" v="6" actId="729"/>
        <pc:sldMkLst>
          <pc:docMk/>
          <pc:sldMk cId="269850685" sldId="446"/>
        </pc:sldMkLst>
      </pc:sldChg>
      <pc:sldChg chg="mod modShow">
        <pc:chgData name="Abutaleb Rosenlundh, Samira" userId="4696c8c2-ce5e-48d7-b539-d1df06673653" providerId="ADAL" clId="{02316C34-A2CF-4D72-B73E-079E35B19CEB}" dt="2025-11-25T10:04:32.258" v="7" actId="729"/>
        <pc:sldMkLst>
          <pc:docMk/>
          <pc:sldMk cId="3443721855" sldId="447"/>
        </pc:sldMkLst>
      </pc:sldChg>
      <pc:sldChg chg="mod modShow">
        <pc:chgData name="Abutaleb Rosenlundh, Samira" userId="4696c8c2-ce5e-48d7-b539-d1df06673653" providerId="ADAL" clId="{02316C34-A2CF-4D72-B73E-079E35B19CEB}" dt="2025-11-25T10:04:07.541" v="2" actId="729"/>
        <pc:sldMkLst>
          <pc:docMk/>
          <pc:sldMk cId="1147414930" sldId="448"/>
        </pc:sldMkLst>
      </pc:sldChg>
      <pc:sldChg chg="mod modShow">
        <pc:chgData name="Abutaleb Rosenlundh, Samira" userId="4696c8c2-ce5e-48d7-b539-d1df06673653" providerId="ADAL" clId="{02316C34-A2CF-4D72-B73E-079E35B19CEB}" dt="2025-11-25T10:04:02.434" v="1" actId="729"/>
        <pc:sldMkLst>
          <pc:docMk/>
          <pc:sldMk cId="885530851" sldId="449"/>
        </pc:sldMkLst>
      </pc:sldChg>
      <pc:sldChg chg="mod modShow">
        <pc:chgData name="Abutaleb Rosenlundh, Samira" userId="4696c8c2-ce5e-48d7-b539-d1df06673653" providerId="ADAL" clId="{02316C34-A2CF-4D72-B73E-079E35B19CEB}" dt="2025-11-25T10:03:58.006" v="0" actId="729"/>
        <pc:sldMkLst>
          <pc:docMk/>
          <pc:sldMk cId="1218609170" sldId="450"/>
        </pc:sldMkLst>
      </pc:sldChg>
      <pc:sldChg chg="mod modShow">
        <pc:chgData name="Abutaleb Rosenlundh, Samira" userId="4696c8c2-ce5e-48d7-b539-d1df06673653" providerId="ADAL" clId="{02316C34-A2CF-4D72-B73E-079E35B19CEB}" dt="2025-11-25T10:04:11.804" v="3" actId="729"/>
        <pc:sldMkLst>
          <pc:docMk/>
          <pc:sldMk cId="4180180096" sldId="476"/>
        </pc:sldMkLst>
      </pc:sldChg>
      <pc:sldChg chg="mod modShow">
        <pc:chgData name="Abutaleb Rosenlundh, Samira" userId="4696c8c2-ce5e-48d7-b539-d1df06673653" providerId="ADAL" clId="{02316C34-A2CF-4D72-B73E-079E35B19CEB}" dt="2025-11-25T10:04:19.453" v="4" actId="729"/>
        <pc:sldMkLst>
          <pc:docMk/>
          <pc:sldMk cId="2138849853" sldId="486"/>
        </pc:sldMkLst>
      </pc:sldChg>
      <pc:sldChg chg="modSp mod">
        <pc:chgData name="Abutaleb Rosenlundh, Samira" userId="4696c8c2-ce5e-48d7-b539-d1df06673653" providerId="ADAL" clId="{02316C34-A2CF-4D72-B73E-079E35B19CEB}" dt="2025-11-25T10:06:00.830" v="36" actId="20577"/>
        <pc:sldMkLst>
          <pc:docMk/>
          <pc:sldMk cId="106769470" sldId="504"/>
        </pc:sldMkLst>
        <pc:spChg chg="mod">
          <ac:chgData name="Abutaleb Rosenlundh, Samira" userId="4696c8c2-ce5e-48d7-b539-d1df06673653" providerId="ADAL" clId="{02316C34-A2CF-4D72-B73E-079E35B19CEB}" dt="2025-11-25T10:05:46.808" v="31" actId="20577"/>
          <ac:spMkLst>
            <pc:docMk/>
            <pc:sldMk cId="106769470" sldId="504"/>
            <ac:spMk id="2" creationId="{91ECF3CC-8927-6D99-41FE-3186E3EA6556}"/>
          </ac:spMkLst>
        </pc:spChg>
        <pc:spChg chg="mod">
          <ac:chgData name="Abutaleb Rosenlundh, Samira" userId="4696c8c2-ce5e-48d7-b539-d1df06673653" providerId="ADAL" clId="{02316C34-A2CF-4D72-B73E-079E35B19CEB}" dt="2025-11-25T10:06:00.830" v="36" actId="20577"/>
          <ac:spMkLst>
            <pc:docMk/>
            <pc:sldMk cId="106769470" sldId="504"/>
            <ac:spMk id="3" creationId="{CC077AF0-99EB-4A7D-1518-784512102DBA}"/>
          </ac:spMkLst>
        </pc:spChg>
      </pc:sldChg>
      <pc:sldChg chg="del">
        <pc:chgData name="Abutaleb Rosenlundh, Samira" userId="4696c8c2-ce5e-48d7-b539-d1df06673653" providerId="ADAL" clId="{02316C34-A2CF-4D72-B73E-079E35B19CEB}" dt="2025-11-25T10:11:38.742" v="37" actId="47"/>
        <pc:sldMkLst>
          <pc:docMk/>
          <pc:sldMk cId="2040843574" sldId="508"/>
        </pc:sldMkLst>
      </pc:sldChg>
      <pc:sldChg chg="del">
        <pc:chgData name="Abutaleb Rosenlundh, Samira" userId="4696c8c2-ce5e-48d7-b539-d1df06673653" providerId="ADAL" clId="{02316C34-A2CF-4D72-B73E-079E35B19CEB}" dt="2025-11-25T10:14:44.549" v="173" actId="47"/>
        <pc:sldMkLst>
          <pc:docMk/>
          <pc:sldMk cId="1165559404" sldId="509"/>
        </pc:sldMkLst>
      </pc:sldChg>
      <pc:sldChg chg="modSp mod">
        <pc:chgData name="Abutaleb Rosenlundh, Samira" userId="4696c8c2-ce5e-48d7-b539-d1df06673653" providerId="ADAL" clId="{02316C34-A2CF-4D72-B73E-079E35B19CEB}" dt="2025-11-25T10:05:10.098" v="11"/>
        <pc:sldMkLst>
          <pc:docMk/>
          <pc:sldMk cId="3979928996" sldId="510"/>
        </pc:sldMkLst>
        <pc:spChg chg="mod">
          <ac:chgData name="Abutaleb Rosenlundh, Samira" userId="4696c8c2-ce5e-48d7-b539-d1df06673653" providerId="ADAL" clId="{02316C34-A2CF-4D72-B73E-079E35B19CEB}" dt="2025-11-25T10:05:10.098" v="11"/>
          <ac:spMkLst>
            <pc:docMk/>
            <pc:sldMk cId="3979928996" sldId="510"/>
            <ac:spMk id="2" creationId="{BDCEDFAE-A473-7315-7AED-79BF4446818D}"/>
          </ac:spMkLst>
        </pc:spChg>
      </pc:sldChg>
      <pc:sldChg chg="addSp delSp modSp new mod modAnim modNotesTx">
        <pc:chgData name="Abutaleb Rosenlundh, Samira" userId="4696c8c2-ce5e-48d7-b539-d1df06673653" providerId="ADAL" clId="{02316C34-A2CF-4D72-B73E-079E35B19CEB}" dt="2025-11-25T10:14:41.701" v="172" actId="20577"/>
        <pc:sldMkLst>
          <pc:docMk/>
          <pc:sldMk cId="4222098092" sldId="511"/>
        </pc:sldMkLst>
        <pc:spChg chg="add del">
          <ac:chgData name="Abutaleb Rosenlundh, Samira" userId="4696c8c2-ce5e-48d7-b539-d1df06673653" providerId="ADAL" clId="{02316C34-A2CF-4D72-B73E-079E35B19CEB}" dt="2025-11-25T10:13:41.247" v="40" actId="22"/>
          <ac:spMkLst>
            <pc:docMk/>
            <pc:sldMk cId="4222098092" sldId="511"/>
            <ac:spMk id="3" creationId="{7984CDA3-4CF4-8169-84AE-56A493F9B9CC}"/>
          </ac:spMkLst>
        </pc:spChg>
        <pc:picChg chg="add mod">
          <ac:chgData name="Abutaleb Rosenlundh, Samira" userId="4696c8c2-ce5e-48d7-b539-d1df06673653" providerId="ADAL" clId="{02316C34-A2CF-4D72-B73E-079E35B19CEB}" dt="2025-11-25T10:14:12.191" v="43" actId="14100"/>
          <ac:picMkLst>
            <pc:docMk/>
            <pc:sldMk cId="4222098092" sldId="511"/>
            <ac:picMk id="4" creationId="{B4B4D971-0E2D-A2C9-8A8E-46A63A9E58F7}"/>
          </ac:picMkLst>
        </pc:picChg>
      </pc:sldChg>
    </pc:docChg>
  </pc:docChgLst>
</pc:chgInfo>
</file>

<file path=ppt/comments/modernComment_195_8AA78127.xml><?xml version="1.0" encoding="utf-8"?>
<p188:cmLst xmlns:a="http://schemas.openxmlformats.org/drawingml/2006/main" xmlns:r="http://schemas.openxmlformats.org/officeDocument/2006/relationships" xmlns:p188="http://schemas.microsoft.com/office/powerpoint/2018/8/main">
  <p188:cm id="{AAB76D65-50A1-4CA3-ADC5-4D98E7368A98}" authorId="{2B0A9246-20FF-E53C-BE6A-4DC9B34ED6E1}" status="resolved" created="2025-10-15T17:25:06.558">
    <ac:deMkLst xmlns:ac="http://schemas.microsoft.com/office/drawing/2013/main/command">
      <pc:docMk xmlns:pc="http://schemas.microsoft.com/office/powerpoint/2013/main/command"/>
      <pc:sldMk xmlns:pc="http://schemas.microsoft.com/office/powerpoint/2013/main/command" cId="2326233383" sldId="405"/>
      <ac:graphicFrameMk id="9" creationId="{85C22FBA-0F8F-6BC9-E19E-3F6900ECA31F}"/>
    </ac:deMkLst>
    <p188:pos x="8186057" y="0"/>
    <p188:txBody>
      <a:bodyPr/>
      <a:lstStyle/>
      <a:p>
        <a:r>
          <a:rPr lang="sv-SE"/>
          <a:t>Tabellen behöver bytas ut så att den är mer pedagogisk. </a:t>
        </a:r>
      </a:p>
    </p188:txBody>
  </p188:cm>
</p188:cmLst>
</file>

<file path=ppt/comments/modernComment_1BE_1015983D.xml><?xml version="1.0" encoding="utf-8"?>
<p188:cmLst xmlns:a="http://schemas.openxmlformats.org/drawingml/2006/main" xmlns:r="http://schemas.openxmlformats.org/officeDocument/2006/relationships" xmlns:p188="http://schemas.microsoft.com/office/powerpoint/2018/8/main">
  <p188:cm id="{85FBC3AE-99D6-49A8-9897-ADD97ED6053D}" authorId="{2B0A9246-20FF-E53C-BE6A-4DC9B34ED6E1}" status="resolved" created="2025-10-15T17:28:00.770">
    <ac:deMkLst xmlns:ac="http://schemas.microsoft.com/office/drawing/2013/main/command">
      <pc:docMk xmlns:pc="http://schemas.microsoft.com/office/powerpoint/2013/main/command"/>
      <pc:sldMk xmlns:pc="http://schemas.microsoft.com/office/powerpoint/2013/main/command" cId="269850685" sldId="446"/>
      <ac:graphicFrameMk id="14" creationId="{3C59C154-DB13-EB7A-AAEB-7EEFF2FF8C28}"/>
    </ac:deMkLst>
    <p188:txBody>
      <a:bodyPr/>
      <a:lstStyle/>
      <a:p>
        <a:r>
          <a:rPr lang="sv-SE"/>
          <a:t>Tabell behöver bytas ut</a:t>
        </a:r>
      </a:p>
    </p188:txBody>
  </p188:cm>
</p188:cmLst>
</file>

<file path=ppt/comments/modernComment_1BF_CD43067F.xml><?xml version="1.0" encoding="utf-8"?>
<p188:cmLst xmlns:a="http://schemas.openxmlformats.org/drawingml/2006/main" xmlns:r="http://schemas.openxmlformats.org/officeDocument/2006/relationships" xmlns:p188="http://schemas.microsoft.com/office/powerpoint/2018/8/main">
  <p188:cm id="{7943116B-3BDF-4B2D-A531-8209C38C9750}" authorId="{2B0A9246-20FF-E53C-BE6A-4DC9B34ED6E1}" status="resolved" created="2025-10-15T17:28:13.302">
    <ac:deMkLst xmlns:ac="http://schemas.microsoft.com/office/drawing/2013/main/command">
      <pc:docMk xmlns:pc="http://schemas.microsoft.com/office/powerpoint/2013/main/command"/>
      <pc:sldMk xmlns:pc="http://schemas.microsoft.com/office/powerpoint/2013/main/command" cId="3443721855" sldId="447"/>
      <ac:graphicFrameMk id="11" creationId="{87535BFB-FD89-302B-FCA2-929AF38232B5}"/>
    </ac:deMkLst>
    <p188:txBody>
      <a:bodyPr/>
      <a:lstStyle/>
      <a:p>
        <a:r>
          <a:rPr lang="sv-SE"/>
          <a:t>Tabell behöver bytas ut</a:t>
        </a:r>
      </a:p>
    </p188:txBody>
  </p188:cm>
</p188:cmLst>
</file>

<file path=ppt/comments/modernComment_1D9_9AACB865.xml><?xml version="1.0" encoding="utf-8"?>
<p188:cmLst xmlns:a="http://schemas.openxmlformats.org/drawingml/2006/main" xmlns:r="http://schemas.openxmlformats.org/officeDocument/2006/relationships" xmlns:p188="http://schemas.microsoft.com/office/powerpoint/2018/8/main">
  <p188:cm id="{154789C2-5D6F-410B-8815-157534796FF4}" authorId="{73917B58-8D37-86D6-C8F2-1973F55BC5C9}" status="resolved" created="2025-10-17T07:17:10.216">
    <pc:sldMkLst xmlns:pc="http://schemas.microsoft.com/office/powerpoint/2013/main/command">
      <pc:docMk/>
      <pc:sldMk cId="3781741312" sldId="473"/>
    </pc:sldMkLst>
    <p188:replyLst>
      <p188:reply id="{CC65184F-0D3D-4A52-960C-46C72A93B9D6}" authorId="{476A853A-C43C-7B1A-B454-D2C9AA1FDAA3}" created="2025-10-17T07:34:19.894">
        <p188:txBody>
          <a:bodyPr/>
          <a:lstStyle/>
          <a:p>
            <a:r>
              <a:rPr lang="sv-SE"/>
              <a:t>[@Abutaleb Rosenlundh, Samira]  har ändrat - menade du så?
</a:t>
            </a:r>
          </a:p>
        </p188:txBody>
        <p188:extLst>
          <p:ext xmlns:p="http://schemas.openxmlformats.org/presentationml/2006/main" uri="{57CB4572-C831-44C2-8A1C-0ADB6CCDFE69}">
            <p223:reactions xmlns:p223="http://schemas.microsoft.com/office/powerpoint/2022/03/main">
              <p223:rxn type="👍">
                <p223:instance time="2025-10-17T07:47:04.920" authorId="{73917B58-8D37-86D6-C8F2-1973F55BC5C9}"/>
              </p223:rxn>
            </p223:reactions>
          </p:ext>
        </p188:extLst>
      </p188:reply>
      <p188:reply id="{B602CE97-4590-4D54-9DB4-5195A429F1B9}" authorId="{73917B58-8D37-86D6-C8F2-1973F55BC5C9}" created="2025-10-17T07:47:02.295">
        <p188:txBody>
          <a:bodyPr/>
          <a:lstStyle/>
          <a:p>
            <a:r>
              <a:rPr lang="en-US"/>
              <a:t>JA! Jag la till fattigdomsmått i texten - ok? </a:t>
            </a:r>
          </a:p>
        </p188:txBody>
      </p188:reply>
    </p188:replyLst>
    <p188:txBody>
      <a:bodyPr/>
      <a:lstStyle/>
      <a:p>
        <a:r>
          <a:rPr lang="en-US"/>
          <a:t>Här går vi direkt till våra lösningar, och hoppar över att beskriva konsekvenserna. 
Föreslår ny underrubrik: 
-Försörjningsstödet är för lågt 
-Ribban (gränsvärdet) för låg inkomststandard är för låg. 
Text: Eftersom riksnormen är en del av SCB:s absoluta mått låg inkomststandard blir även gränsvärdet för den för låg =för få beräknas vara ekonomiskt utsatta. 
[@Lindman, Elisabeth] </a:t>
        </a:r>
      </a:p>
    </p188:txBody>
  </p188:cm>
</p188:cmLst>
</file>

<file path=ppt/comments/modernComment_1DA_D0C8749A.xml><?xml version="1.0" encoding="utf-8"?>
<p188:cmLst xmlns:a="http://schemas.openxmlformats.org/drawingml/2006/main" xmlns:r="http://schemas.openxmlformats.org/officeDocument/2006/relationships" xmlns:p188="http://schemas.microsoft.com/office/powerpoint/2018/8/main">
  <p188:cm id="{FE2FFE46-0E42-4909-B3D1-41915E59F4E2}" authorId="{2B0A9246-20FF-E53C-BE6A-4DC9B34ED6E1}" status="resolved" created="2025-10-15T17:19:41.690">
    <pc:sldMkLst xmlns:pc="http://schemas.microsoft.com/office/powerpoint/2013/main/command">
      <pc:docMk/>
      <pc:sldMk cId="3502797978" sldId="474"/>
    </pc:sldMkLst>
    <p188:replyLst>
      <p188:reply id="{351AD8E8-D288-4F19-A43F-87CB7521F7CB}" authorId="{31C07B40-F917-BDDA-2AAB-BC8ECAE61E29}" created="2025-10-16T13:39:38.906">
        <p188:txBody>
          <a:bodyPr/>
          <a:lstStyle/>
          <a:p>
            <a:r>
              <a:rPr lang="en-US"/>
              <a:t>[@Abutaleb Rosenlundh, Samira] - vilken bild från rapporten är det som ska in här? </a:t>
            </a:r>
          </a:p>
        </p188:txBody>
      </p188:reply>
      <p188:reply id="{94DA9771-2C76-4E61-A2F6-64F9C8293615}" authorId="{2B0A9246-20FF-E53C-BE6A-4DC9B34ED6E1}" created="2025-10-16T18:37:50.440">
        <p188:txBody>
          <a:bodyPr/>
          <a:lstStyle/>
          <a:p>
            <a:r>
              <a:rPr lang="sv-SE"/>
              <a:t>Jag har lagt in rätt bild [@Resborn,Lena]  och [@Abutaleb Rosenlundh, Samira] </a:t>
            </a:r>
          </a:p>
        </p188:txBody>
        <p188:extLst>
          <p:ext xmlns:p="http://schemas.openxmlformats.org/presentationml/2006/main" uri="{57CB4572-C831-44C2-8A1C-0ADB6CCDFE69}">
            <p223:reactions xmlns:p223="http://schemas.microsoft.com/office/powerpoint/2022/03/main">
              <p223:rxn type="👍">
                <p223:instance time="2025-10-17T06:53:35.974" authorId="{476A853A-C43C-7B1A-B454-D2C9AA1FDAA3}"/>
              </p223:rxn>
            </p223:reactions>
          </p:ext>
        </p188:extLst>
      </p188:reply>
    </p188:replyLst>
    <p188:txBody>
      <a:bodyPr/>
      <a:lstStyle/>
      <a:p>
        <a:r>
          <a:rPr lang="sv-SE"/>
          <a:t>Bilden behöver bytas ut - stapeln för Antal ggr högre ska bort. Göran ska ta fram ny bild och någon behöver klippa ut den från rapporten och lägga in här. </a:t>
        </a:r>
      </a:p>
    </p188:txBody>
  </p188:cm>
</p188:cmLst>
</file>

<file path=ppt/comments/modernComment_1DC_F9287C80.xml><?xml version="1.0" encoding="utf-8"?>
<p188:cmLst xmlns:a="http://schemas.openxmlformats.org/drawingml/2006/main" xmlns:r="http://schemas.openxmlformats.org/officeDocument/2006/relationships" xmlns:p188="http://schemas.microsoft.com/office/powerpoint/2018/8/main">
  <p188:cm id="{CB19C39B-CBDE-4E36-AE47-02BDD9F255AE}" authorId="{2B0A9246-20FF-E53C-BE6A-4DC9B34ED6E1}" status="resolved" created="2025-10-15T17:53:48.196">
    <pc:sldMkLst xmlns:pc="http://schemas.microsoft.com/office/powerpoint/2013/main/command">
      <pc:docMk/>
      <pc:sldMk cId="4180180096" sldId="476"/>
    </pc:sldMkLst>
    <p188:replyLst>
      <p188:reply id="{3FA6AE12-1266-472A-A04F-700F91F955AA}" authorId="{9A6BB349-9166-7E04-8627-71D0C0ADF70D}" created="2025-10-16T11:45:56.802">
        <p188:txBody>
          <a:bodyPr/>
          <a:lstStyle/>
          <a:p>
            <a:r>
              <a:rPr lang="sv-SE"/>
              <a:t>Tycker det funkar, gjorde diagrammet lite större</a:t>
            </a:r>
          </a:p>
        </p188:txBody>
      </p188:reply>
    </p188:replyLst>
    <p188:txBody>
      <a:bodyPr/>
      <a:lstStyle/>
      <a:p>
        <a:r>
          <a:rPr lang="sv-SE"/>
          <a:t>Lite text skulle kunna läggas i bilden, den är väldigt tom. </a:t>
        </a:r>
      </a:p>
    </p188:txBody>
    <p188:extLst>
      <p:ext xmlns:p="http://schemas.openxmlformats.org/presentationml/2006/main" uri="{57CB4572-C831-44C2-8A1C-0ADB6CCDFE69}">
        <p223:reactions xmlns:p223="http://schemas.microsoft.com/office/powerpoint/2022/03/main">
          <p223:rxn type="👍">
            <p223:instance time="2025-10-16T18:30:11.471" authorId="{2B0A9246-20FF-E53C-BE6A-4DC9B34ED6E1}"/>
          </p223:rxn>
        </p223:reactions>
      </p:ext>
    </p188:extLst>
  </p188:cm>
</p188:cmLst>
</file>

<file path=ppt/comments/modernComment_1E6_7F7C423D.xml><?xml version="1.0" encoding="utf-8"?>
<p188:cmLst xmlns:a="http://schemas.openxmlformats.org/drawingml/2006/main" xmlns:r="http://schemas.openxmlformats.org/officeDocument/2006/relationships" xmlns:p188="http://schemas.microsoft.com/office/powerpoint/2018/8/main">
  <p188:cm id="{D0ADB5AE-3D81-4340-84D4-E0702C8E00E1}" authorId="{2B0A9246-20FF-E53C-BE6A-4DC9B34ED6E1}" status="resolved" created="2025-10-17T06:51:02.355">
    <pc:sldMkLst xmlns:pc="http://schemas.microsoft.com/office/powerpoint/2013/main/command">
      <pc:docMk/>
      <pc:sldMk cId="2138849853" sldId="486"/>
    </pc:sldMkLst>
    <p188:txBody>
      <a:bodyPr/>
      <a:lstStyle/>
      <a:p>
        <a:r>
          <a:rPr lang="sv-SE"/>
          <a:t>Jag hann lägga till bilden för regioner!</a:t>
        </a:r>
      </a:p>
    </p188:txBody>
    <p188:extLst>
      <p:ext xmlns:p="http://schemas.openxmlformats.org/presentationml/2006/main" uri="{57CB4572-C831-44C2-8A1C-0ADB6CCDFE69}">
        <p223:reactions xmlns:p223="http://schemas.microsoft.com/office/powerpoint/2022/03/main">
          <p223:rxn type="👍">
            <p223:instance time="2025-10-17T06:54:59.561" authorId="{476A853A-C43C-7B1A-B454-D2C9AA1FDAA3}"/>
          </p223:rxn>
        </p223:reactions>
      </p:ext>
    </p188:extLst>
  </p188:cm>
</p188:cmLst>
</file>

<file path=ppt/comments/modernComment_1EE_E236D06E.xml><?xml version="1.0" encoding="utf-8"?>
<p188:cmLst xmlns:a="http://schemas.openxmlformats.org/drawingml/2006/main" xmlns:r="http://schemas.openxmlformats.org/officeDocument/2006/relationships" xmlns:p188="http://schemas.microsoft.com/office/powerpoint/2018/8/main">
  <p188:cm id="{3340E431-E8A2-48FC-B26A-17244B3E2BEC}" authorId="{9A6BB349-9166-7E04-8627-71D0C0ADF70D}" status="resolved" created="2025-10-16T09:03:37.671">
    <ac:txMkLst xmlns:ac="http://schemas.microsoft.com/office/drawing/2013/main/command">
      <pc:docMk xmlns:pc="http://schemas.microsoft.com/office/powerpoint/2013/main/command"/>
      <pc:sldMk xmlns:pc="http://schemas.microsoft.com/office/powerpoint/2013/main/command" cId="3795243118" sldId="494"/>
      <ac:spMk id="3" creationId="{A086D398-7930-43E5-B54C-621E4A76C880}"/>
      <ac:txMk cp="225" len="1">
        <ac:context len="276" hash="4264715668"/>
      </ac:txMk>
    </ac:txMkLst>
    <p188:pos x="5069777" y="3387747"/>
    <p188:replyLst>
      <p188:reply id="{7D3423A1-DB87-40EB-9342-1E382D0D0712}" authorId="{2B0A9246-20FF-E53C-BE6A-4DC9B34ED6E1}" created="2025-10-16T18:26:45.882">
        <p188:txBody>
          <a:bodyPr/>
          <a:lstStyle/>
          <a:p>
            <a:r>
              <a:rPr lang="sv-SE"/>
              <a:t>Jo, det blir ju konstigt. Omformulera till vad som behövs göras för att minska barnfattigdomen?</a:t>
            </a:r>
          </a:p>
        </p188:txBody>
        <p188:extLst>
          <p:ext xmlns:p="http://schemas.openxmlformats.org/presentationml/2006/main" uri="{57CB4572-C831-44C2-8A1C-0ADB6CCDFE69}">
            <p223:reactions xmlns:p223="http://schemas.microsoft.com/office/powerpoint/2022/03/main">
              <p223:rxn type="👍">
                <p223:instance time="2025-10-17T06:36:44.844" authorId="{73917B58-8D37-86D6-C8F2-1973F55BC5C9}"/>
              </p223:rxn>
            </p223:reactions>
          </p:ext>
        </p188:extLst>
      </p188:reply>
    </p188:replyLst>
    <p188:txBody>
      <a:bodyPr/>
      <a:lstStyle/>
      <a:p>
        <a:r>
          <a:rPr lang="sv-SE"/>
          <a:t>Är det inte lite konstigt att ställa oss själva frågan vad vi själva har för krav?</a:t>
        </a:r>
      </a:p>
    </p188:txBody>
    <p188:extLst>
      <p:ext xmlns:p="http://schemas.openxmlformats.org/presentationml/2006/main" uri="{57CB4572-C831-44C2-8A1C-0ADB6CCDFE69}">
        <p223:reactions xmlns:p223="http://schemas.microsoft.com/office/powerpoint/2022/03/main">
          <p223:rxn type="👍">
            <p223:instance time="2025-10-17T06:36:46.265" authorId="{73917B58-8D37-86D6-C8F2-1973F55BC5C9}"/>
          </p223:rxn>
        </p223:reactions>
      </p:ext>
    </p188:extLst>
  </p188:cm>
  <p188:cm id="{A7E462C0-8BDE-420F-A07F-989CC47449C2}" authorId="{73917B58-8D37-86D6-C8F2-1973F55BC5C9}" status="resolved" created="2025-10-17T06:39:22.845">
    <ac:txMkLst xmlns:ac="http://schemas.microsoft.com/office/drawing/2013/main/command">
      <pc:docMk xmlns:pc="http://schemas.microsoft.com/office/powerpoint/2013/main/command"/>
      <pc:sldMk xmlns:pc="http://schemas.microsoft.com/office/powerpoint/2013/main/command" cId="3795243118" sldId="494"/>
      <ac:spMk id="3" creationId="{A086D398-7930-43E5-B54C-621E4A76C880}"/>
      <ac:txMk cp="50">
        <ac:context len="276" hash="4264715668"/>
      </ac:txMk>
    </ac:txMkLst>
    <p188:pos x="1162372" y="3073830"/>
    <p188:replyLst>
      <p188:reply id="{3647BAA8-54D3-4889-827E-6D1473D742AF}" authorId="{73917B58-8D37-86D6-C8F2-1973F55BC5C9}" created="2025-10-17T06:39:51.533">
        <p188:txBody>
          <a:bodyPr/>
          <a:lstStyle/>
          <a:p>
            <a:r>
              <a:rPr lang="en-US"/>
              <a:t>[@Lindman, Elisabeth] [@Ekström, Lisa] </a:t>
            </a:r>
          </a:p>
        </p188:txBody>
      </p188:reply>
      <p188:reply id="{C455E80F-82D3-4316-AB87-029BD935C751}" authorId="{73917B58-8D37-86D6-C8F2-1973F55BC5C9}" created="2025-10-17T06:45:04.551">
        <p188:txBody>
          <a:bodyPr/>
          <a:lstStyle/>
          <a:p>
            <a:r>
              <a:rPr lang="en-US"/>
              <a:t>Särskilt frågan om hur vi kan mäta barnfattigdom på ett sätt som är förenlig med BK är helt central för rapporten! </a:t>
            </a:r>
          </a:p>
        </p188:txBody>
      </p188:reply>
      <p188:reply id="{EC424F3B-C345-4756-9AC1-41D580932610}" authorId="{476A853A-C43C-7B1A-B454-D2C9AA1FDAA3}" created="2025-10-17T06:51:54.408">
        <p188:txBody>
          <a:bodyPr/>
          <a:lstStyle/>
          <a:p>
            <a:r>
              <a:rPr lang="sv-SE"/>
              <a:t>[@Abutaleb Rosenlundh, Samira] ska vi ta bort den översta? Funkar det då?
</a:t>
            </a:r>
          </a:p>
        </p188:txBody>
      </p188:reply>
      <p188:reply id="{443E0A5D-B2F0-42D5-8482-741B55AFF481}" authorId="{73917B58-8D37-86D6-C8F2-1973F55BC5C9}" created="2025-10-17T07:45:06.950">
        <p188:txBody>
          <a:bodyPr/>
          <a:lstStyle/>
          <a:p>
            <a:r>
              <a:rPr lang="en-US"/>
              <a:t>Tycker vi kan byta ut den översta till - Hur har senaste åren påverkat barns ekonomiska utsatthet i Sverige? (så blir det lite bredare och fångar också in omvärldsanalysen) </a:t>
            </a:r>
          </a:p>
        </p188:txBody>
        <p188:extLst>
          <p:ext xmlns:p="http://schemas.openxmlformats.org/presentationml/2006/main" uri="{57CB4572-C831-44C2-8A1C-0ADB6CCDFE69}">
            <p223:reactions xmlns:p223="http://schemas.microsoft.com/office/powerpoint/2022/03/main">
              <p223:rxn type="👍">
                <p223:instance time="2025-10-17T07:54:27.619" authorId="{476A853A-C43C-7B1A-B454-D2C9AA1FDAA3}"/>
              </p223:rxn>
            </p223:reactions>
          </p:ext>
        </p188:extLst>
      </p188:reply>
      <p188:reply id="{4915C9A5-B5AE-45A9-87E4-29C4CE65EBA9}" authorId="{476A853A-C43C-7B1A-B454-D2C9AA1FDAA3}" created="2025-10-17T07:54:40.445">
        <p188:txBody>
          <a:bodyPr/>
          <a:lstStyle/>
          <a:p>
            <a:r>
              <a:rPr lang="sv-SE"/>
              <a:t>Snyggt! Då är den löst</a:t>
            </a:r>
          </a:p>
        </p188:txBody>
      </p188:reply>
    </p188:replyLst>
    <p188:txBody>
      <a:bodyPr/>
      <a:lstStyle/>
      <a:p>
        <a:r>
          <a:rPr lang="en-US"/>
          <a:t>Dessa frågor är ok, men vi skulle kunna formulera än mer själva kärnan i i årets rapport. 
- Hur har senaste åren påverkat barns ekonomiska utsatthet i Sverige? 
-  Hur kan vi mäta barnfattigdom på ett sätt som är förenligt med barns rätt till skälig levnadsstandard?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9BEB0D-DCF5-4FA8-AF0D-9BEE183CA743}" type="datetime1">
              <a:rPr lang="LID4096" smtClean="0"/>
              <a:t>11/28/2025</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64A73-71B3-4B38-B7DE-210C724A0AED}" type="datetime1">
              <a:rPr lang="LID4096" smtClean="0"/>
              <a:t>11/28/2025</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svt.se/nyheter/lokalt/orebro/hallefors-har-nast-hogst-barnfattigdom-i-sverige-enligt-radda-barnen"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raddabarnen.se/globalassets/dokument/medlem--volontar/medlem/barnfattigdom/engagemangsguide-barnfattigdom---revidering-sep.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kern="1200" dirty="0">
                <a:solidFill>
                  <a:schemeClr val="tx1"/>
                </a:solidFill>
                <a:effectLst/>
                <a:latin typeface="+mn-lt"/>
                <a:ea typeface="+mn-ea"/>
                <a:cs typeface="+mn-cs"/>
              </a:rPr>
              <a:t>Syfte</a:t>
            </a:r>
            <a:r>
              <a:rPr lang="sv-SE" dirty="0"/>
              <a:t> med bilden</a:t>
            </a:r>
            <a:r>
              <a:rPr lang="sv-SE" sz="1200" kern="1200" dirty="0">
                <a:solidFill>
                  <a:schemeClr val="tx1"/>
                </a:solidFill>
                <a:effectLst/>
                <a:latin typeface="+mn-lt"/>
                <a:ea typeface="+mn-ea"/>
                <a:cs typeface="+mn-cs"/>
              </a:rPr>
              <a:t>: </a:t>
            </a:r>
            <a:r>
              <a:rPr lang="sv-SE" i="1" dirty="0"/>
              <a:t>Synliggöra vår kunskap i frågan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Talarmanus:</a:t>
            </a:r>
            <a:endParaRPr lang="sv-SE" sz="120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har släppt barnfattigdomsrapporter sedan 2002, såväl kvantitativa som kvalitativa rapporter. </a:t>
            </a:r>
          </a:p>
          <a:p>
            <a:pPr>
              <a:defRPr/>
            </a:pPr>
            <a:r>
              <a:rPr lang="sv-SE" sz="1200" kern="1200" dirty="0">
                <a:solidFill>
                  <a:schemeClr val="tx1"/>
                </a:solidFill>
                <a:effectLst/>
                <a:latin typeface="+mn-lt"/>
                <a:ea typeface="+mn-ea"/>
                <a:cs typeface="+mn-cs"/>
              </a:rPr>
              <a:t>Rädda Barnens återkommande barnfattigdomsrapporter är viktiga för många olika aktörer; politiker, beslutsfattare, myndigheter och kommuner ,och civilsamhälle. </a:t>
            </a:r>
          </a:p>
          <a:p>
            <a:pPr>
              <a:defRPr/>
            </a:pPr>
            <a:endParaRPr lang="sv-SE" dirty="0"/>
          </a:p>
          <a:p>
            <a:pPr>
              <a:defRPr/>
            </a:pPr>
            <a:r>
              <a:rPr lang="sv-SE" sz="1200" kern="1200" dirty="0">
                <a:solidFill>
                  <a:schemeClr val="tx1"/>
                </a:solidFill>
                <a:effectLst/>
                <a:latin typeface="+mn-lt"/>
                <a:ea typeface="+mn-ea"/>
                <a:cs typeface="+mn-cs"/>
              </a:rPr>
              <a:t>Vår klassiska barnfattigdomsrapport bygger på inkomststatistik från SCB, </a:t>
            </a:r>
            <a:r>
              <a:rPr lang="sv-SE" sz="1200" b="1" kern="1200" dirty="0">
                <a:solidFill>
                  <a:schemeClr val="tx1"/>
                </a:solidFill>
                <a:effectLst/>
                <a:latin typeface="+mn-lt"/>
                <a:ea typeface="+mn-ea"/>
                <a:cs typeface="+mn-cs"/>
              </a:rPr>
              <a:t>som släpar efter 2 år. Den senaste statistiken som går att analysera är från 2023, därför bygger årets rapport på åren 2019-23.</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a:defRPr/>
            </a:pPr>
            <a:r>
              <a:rPr lang="sv-SE" sz="1200" b="0" i="0" kern="1200" dirty="0">
                <a:solidFill>
                  <a:schemeClr val="tx1"/>
                </a:solidFill>
                <a:effectLst/>
                <a:latin typeface="+mn-lt"/>
                <a:ea typeface="+mn-ea"/>
                <a:cs typeface="+mn-cs"/>
              </a:rPr>
              <a:t>Rapporten bygger på statistik </a:t>
            </a:r>
            <a:r>
              <a:rPr lang="sv-SE" dirty="0"/>
              <a:t>och uppgifter från</a:t>
            </a:r>
            <a:r>
              <a:rPr lang="sv-SE" sz="1200" b="0" i="0" kern="1200" dirty="0">
                <a:solidFill>
                  <a:schemeClr val="tx1"/>
                </a:solidFill>
                <a:effectLst/>
                <a:latin typeface="+mn-lt"/>
                <a:ea typeface="+mn-ea"/>
                <a:cs typeface="+mn-cs"/>
              </a:rPr>
              <a:t> Statistiska Central Byrån (SCB</a:t>
            </a:r>
            <a:r>
              <a:rPr lang="sv-SE" dirty="0"/>
              <a:t>),</a:t>
            </a:r>
            <a:r>
              <a:rPr lang="sv-SE" sz="1200" b="0" i="0" kern="1200" dirty="0">
                <a:solidFill>
                  <a:schemeClr val="tx1"/>
                </a:solidFill>
                <a:effectLst/>
                <a:latin typeface="+mn-lt"/>
                <a:ea typeface="+mn-ea"/>
                <a:cs typeface="+mn-cs"/>
              </a:rPr>
              <a:t> </a:t>
            </a:r>
            <a:r>
              <a:rPr lang="sv-SE" dirty="0"/>
              <a:t>socialstyrelsen  </a:t>
            </a:r>
            <a:r>
              <a:rPr lang="sv-SE" sz="1200" b="0" i="0" kern="1200" dirty="0">
                <a:solidFill>
                  <a:schemeClr val="tx1"/>
                </a:solidFill>
                <a:effectLst/>
                <a:latin typeface="+mn-lt"/>
                <a:ea typeface="+mn-ea"/>
                <a:cs typeface="+mn-cs"/>
              </a:rPr>
              <a:t>och Konsumentverket (</a:t>
            </a:r>
            <a:r>
              <a:rPr lang="sv-SE" sz="1200" b="0" i="0" kern="1200" dirty="0" err="1">
                <a:solidFill>
                  <a:schemeClr val="tx1"/>
                </a:solidFill>
                <a:effectLst/>
                <a:latin typeface="+mn-lt"/>
                <a:ea typeface="+mn-ea"/>
                <a:cs typeface="+mn-cs"/>
              </a:rPr>
              <a:t>KoV</a:t>
            </a:r>
            <a:r>
              <a:rPr lang="sv-SE" sz="1200" b="0" i="0" kern="1200" dirty="0">
                <a:solidFill>
                  <a:schemeClr val="tx1"/>
                </a:solidFill>
                <a:effectLst/>
                <a:latin typeface="+mn-lt"/>
                <a:ea typeface="+mn-ea"/>
                <a:cs typeface="+mn-cs"/>
              </a:rPr>
              <a:t>).</a:t>
            </a:r>
            <a:endParaRPr lang="sv-SE" sz="120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a:defRPr/>
            </a:pPr>
            <a:r>
              <a:rPr lang="sv-SE" sz="1200" b="0" i="0" kern="1200" dirty="0">
                <a:solidFill>
                  <a:schemeClr val="tx1"/>
                </a:solidFill>
                <a:effectLst/>
                <a:latin typeface="+mn-lt"/>
                <a:ea typeface="+mn-ea"/>
                <a:cs typeface="+mn-cs"/>
              </a:rPr>
              <a:t>Rädda Barnen Barnfattigdomsrapport har tagits fram i </a:t>
            </a:r>
            <a:r>
              <a:rPr lang="sv-SE" dirty="0"/>
              <a:t>nära samarbete</a:t>
            </a:r>
            <a:r>
              <a:rPr lang="sv-SE" sz="1200" b="0" i="0" kern="1200" dirty="0">
                <a:solidFill>
                  <a:schemeClr val="tx1"/>
                </a:solidFill>
                <a:effectLst/>
                <a:latin typeface="+mn-lt"/>
                <a:ea typeface="+mn-ea"/>
                <a:cs typeface="+mn-cs"/>
              </a:rPr>
              <a:t> med Tapio Salonen, seniorforskare på Malmö universitet. </a:t>
            </a:r>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2601700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ea typeface="Lato"/>
                <a:cs typeface="Lato"/>
              </a:rPr>
              <a:t>Samira </a:t>
            </a:r>
            <a:endParaRPr lang="sv-SE" i="0" dirty="0">
              <a:ea typeface="Lato"/>
              <a:cs typeface="Lato"/>
            </a:endParaRPr>
          </a:p>
          <a:p>
            <a:pPr>
              <a:defRPr/>
            </a:pPr>
            <a:r>
              <a:rPr lang="sv-SE" i="0" dirty="0"/>
              <a:t>Exempel Röda Korset </a:t>
            </a:r>
            <a:endParaRPr lang="sv-SE" i="1" dirty="0"/>
          </a:p>
          <a:p>
            <a:endParaRPr lang="sv-SE" dirty="0"/>
          </a:p>
          <a:p>
            <a:r>
              <a:rPr lang="sv-SE" dirty="0"/>
              <a:t> </a:t>
            </a:r>
            <a:r>
              <a:rPr lang="sv-SE" i="1" dirty="0"/>
              <a:t>Barnfamiljers ekonomiska svårigheter:</a:t>
            </a:r>
            <a:endParaRPr lang="sv-SE" dirty="0"/>
          </a:p>
          <a:p>
            <a:r>
              <a:rPr lang="sv-SE" dirty="0"/>
              <a:t>Den visar att en stor andel av föräldrar med låga inkomster har svårt att täcka familjens basala behov i vardagen. Särskilt utsatta är ensamstående föräldrar. En stor majoritet av föräldrar med låg inkomst oroar sig över den egna ekonomin och hur den påverkar barnen. Oron handlar t ex om att inte kunna ge barnen vad de behöver, att barnen ska känna oro på grund av familjens ekonomi eller att barnen ska känna sig utanför i sociala sammanhang. Undersökningen påvisar att den ekonomiska situationen för barnfamiljer med låga inkomster verkar ha försämrats mellan 2023–2025, t ex uppger en större andel ensamstående med låga inkomster att de har svårt att äta sig mätta. Undersökningen visar också att klyftorna också har ökat.  Oron över ekonomin har minskat bland barnfamiljer med bättre ekonomi, medan den varit konstant för familjer med låga inkomster. </a:t>
            </a:r>
            <a:endParaRPr lang="sv-SE" dirty="0">
              <a:ea typeface="Lato"/>
              <a:cs typeface="Lato"/>
            </a:endParaRPr>
          </a:p>
          <a:p>
            <a:endParaRPr lang="sv-SE" dirty="0"/>
          </a:p>
          <a:p>
            <a:endParaRPr lang="sv-SE" i="1" dirty="0">
              <a:solidFill>
                <a:srgbClr val="000000"/>
              </a:solidFill>
            </a:endParaRPr>
          </a:p>
          <a:p>
            <a:endParaRPr lang="sv-SE" dirty="0">
              <a:solidFill>
                <a:srgbClr val="444444"/>
              </a:solidFill>
            </a:endParaRPr>
          </a:p>
          <a:p>
            <a:endParaRPr lang="sv-SE" dirty="0">
              <a:solidFill>
                <a:srgbClr val="000000"/>
              </a:solidFill>
            </a:endParaRPr>
          </a:p>
          <a:p>
            <a:r>
              <a:rPr lang="sv-SE" b="1" dirty="0"/>
              <a:t>Röda Korsets</a:t>
            </a:r>
            <a:r>
              <a:rPr lang="sv-SE" dirty="0"/>
              <a:t> rapport från 83 kommuner: nya grupper söker hjälp (ensamstående föräldrar med barn, barnfamiljer och pensionärer med låga inkomster)</a:t>
            </a:r>
            <a:endParaRPr lang="sv-SE" dirty="0">
              <a:solidFill>
                <a:srgbClr val="444444"/>
              </a:solidFill>
            </a:endParaRPr>
          </a:p>
          <a:p>
            <a:endParaRPr lang="sv-SE" dirty="0">
              <a:solidFill>
                <a:srgbClr val="444444"/>
              </a:solidFill>
            </a:endParaRPr>
          </a:p>
          <a:p>
            <a:r>
              <a:rPr lang="sv-SE" b="1" dirty="0"/>
              <a:t>Sveriges Stadsmissioners </a:t>
            </a:r>
            <a:r>
              <a:rPr lang="sv-SE" dirty="0" err="1"/>
              <a:t>matinsatser</a:t>
            </a:r>
            <a:r>
              <a:rPr lang="sv-SE" dirty="0"/>
              <a:t> (Matmissionen) ökar och en majoritet av de hjälpsökande är personer med långvarigt försörjningsstöd. De lyfter att försörjningsstödets nivå är otillräckligt, och att många inte får den hjälp de har rätt till. </a:t>
            </a:r>
            <a:endParaRPr lang="en-US" dirty="0">
              <a:solidFill>
                <a:srgbClr val="444444"/>
              </a:solidFill>
            </a:endParaRPr>
          </a:p>
          <a:p>
            <a:r>
              <a:rPr lang="sv-SE" dirty="0"/>
              <a:t>Försörjningsstödet är mkt lågt, har justerats väldigt lite, trots att matpriserna hade skjutit i höjden. </a:t>
            </a:r>
            <a:endParaRPr lang="en-US" dirty="0">
              <a:solidFill>
                <a:srgbClr val="444444"/>
              </a:solidFill>
            </a:endParaRPr>
          </a:p>
          <a:p>
            <a:endParaRPr lang="sv-SE" dirty="0">
              <a:solidFill>
                <a:srgbClr val="444444"/>
              </a:solidFill>
            </a:endParaRPr>
          </a:p>
          <a:p>
            <a:r>
              <a:rPr lang="sv-SE" b="1" dirty="0"/>
              <a:t>Hyresgästföreningen, Majblomman, Rädda Barnen och Röda Korsets </a:t>
            </a:r>
            <a:r>
              <a:rPr lang="sv-SE" dirty="0"/>
              <a:t>gemensamma rapport </a:t>
            </a:r>
            <a:r>
              <a:rPr lang="sv-SE" i="1" dirty="0"/>
              <a:t>Barnfamiljers ekonomiska svårigheter </a:t>
            </a:r>
            <a:r>
              <a:rPr lang="sv-SE" dirty="0"/>
              <a:t>visar ökad oro hos föräldrar med låg inkomst, större andel ensamstående som inte kan äta sig mätta och ökade klyftor. </a:t>
            </a: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12</a:t>
            </a:fld>
            <a:endParaRPr lang="en-UK"/>
          </a:p>
        </p:txBody>
      </p:sp>
    </p:spTree>
    <p:extLst>
      <p:ext uri="{BB962C8B-B14F-4D97-AF65-F5344CB8AC3E}">
        <p14:creationId xmlns:p14="http://schemas.microsoft.com/office/powerpoint/2010/main" val="337978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Lato"/>
                <a:cs typeface="Lato"/>
              </a:rPr>
              <a:t>Samira </a:t>
            </a:r>
            <a:endParaRPr lang="sv-SE" dirty="0"/>
          </a:p>
          <a:p>
            <a:endParaRPr lang="sv-SE" dirty="0"/>
          </a:p>
          <a:p>
            <a:r>
              <a:rPr lang="sv-SE" dirty="0"/>
              <a:t>Speglar skuggan verkligheten på ett korrekt sätt? Eller är det något skevt i proportionerna? </a:t>
            </a:r>
          </a:p>
          <a:p>
            <a:r>
              <a:rPr lang="sv-SE" dirty="0"/>
              <a:t>Detta började vi fråga oss. Den utsatthet vi och andra civilsamhälles organisationer såg, och som vi mätte i vår egna sifo-undersökning. Hur speglades den i fattigdomsmått?</a:t>
            </a:r>
          </a:p>
          <a:p>
            <a:endParaRPr lang="sv-SE" dirty="0"/>
          </a:p>
          <a:p>
            <a:r>
              <a:rPr lang="sv-SE" dirty="0"/>
              <a:t>Vi kunde se att enkätbaserade mått fångade upp detta, där människor beskrev hur de har det.  Men inte inkomstbaserade måttet låg inkomststandard. Vi började granska det måttet, och hur det var uppbyggt. </a:t>
            </a:r>
            <a:endParaRPr lang="sv-SE" i="1" dirty="0"/>
          </a:p>
          <a:p>
            <a:r>
              <a:rPr lang="sv-SE" dirty="0"/>
              <a:t>Och ställa frågan: </a:t>
            </a:r>
          </a:p>
          <a:p>
            <a:r>
              <a:rPr lang="sv-SE" dirty="0">
                <a:solidFill>
                  <a:srgbClr val="000000"/>
                </a:solidFill>
              </a:rPr>
              <a:t>Fångar måttet upp verkligheten? Eller kan det finnas problem med måtten? </a:t>
            </a:r>
            <a:endParaRPr lang="sv-SE" dirty="0">
              <a:solidFill>
                <a:srgbClr val="444444"/>
              </a:solidFill>
            </a:endParaRPr>
          </a:p>
          <a:p>
            <a:r>
              <a:rPr lang="sv-SE" dirty="0">
                <a:solidFill>
                  <a:srgbClr val="000000"/>
                </a:solidFill>
              </a:rPr>
              <a:t>Vilka kostnader är inräknade? </a:t>
            </a:r>
          </a:p>
          <a:p>
            <a:r>
              <a:rPr lang="sv-SE" dirty="0">
                <a:solidFill>
                  <a:srgbClr val="000000"/>
                </a:solidFill>
              </a:rPr>
              <a:t>Är måtten förenliga med artikel 27 - barns rätt till skälig levnadsstandard? </a:t>
            </a:r>
            <a:endParaRPr lang="sv-SE" dirty="0"/>
          </a:p>
          <a:p>
            <a:endParaRPr lang="sv-SE" dirty="0">
              <a:solidFill>
                <a:srgbClr val="000000"/>
              </a:solidFill>
            </a:endParaRPr>
          </a:p>
          <a:p>
            <a:r>
              <a:rPr lang="sv-SE" b="1" dirty="0">
                <a:solidFill>
                  <a:srgbClr val="444444"/>
                </a:solidFill>
              </a:rPr>
              <a:t>Vi upptäckte att låg </a:t>
            </a:r>
            <a:r>
              <a:rPr lang="sv-SE" b="1" dirty="0" err="1">
                <a:solidFill>
                  <a:srgbClr val="444444"/>
                </a:solidFill>
              </a:rPr>
              <a:t>inkomsstandard</a:t>
            </a:r>
            <a:r>
              <a:rPr lang="sv-SE" b="1" dirty="0">
                <a:solidFill>
                  <a:srgbClr val="444444"/>
                </a:solidFill>
              </a:rPr>
              <a:t> byggde på riksnormen i försörjningsstödet. som i sin tur inte justerats på ett</a:t>
            </a:r>
            <a:r>
              <a:rPr lang="sv-SE" b="1" dirty="0"/>
              <a:t> korrekt eller tillräckligt sätt för att säkerställa barns rätt till skälig levnadsstandard under en längre tid. </a:t>
            </a:r>
          </a:p>
          <a:p>
            <a:endParaRPr lang="sv-SE" dirty="0"/>
          </a:p>
          <a:p>
            <a:endParaRPr lang="sv-SE" dirty="0"/>
          </a:p>
          <a:p>
            <a:endParaRPr lang="sv-SE" dirty="0"/>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13</a:t>
            </a:fld>
            <a:endParaRPr lang="en-UK"/>
          </a:p>
        </p:txBody>
      </p:sp>
    </p:spTree>
    <p:extLst>
      <p:ext uri="{BB962C8B-B14F-4D97-AF65-F5344CB8AC3E}">
        <p14:creationId xmlns:p14="http://schemas.microsoft.com/office/powerpoint/2010/main" val="2545867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dirty="0">
                <a:ea typeface="Lato"/>
                <a:cs typeface="Lato"/>
              </a:rPr>
              <a:t>Tapio 10-14</a:t>
            </a:r>
            <a:endParaRPr lang="sv-SE" dirty="0"/>
          </a:p>
          <a:p>
            <a:endParaRPr lang="sv-SE" dirty="0"/>
          </a:p>
          <a:p>
            <a:r>
              <a:rPr lang="sv-SE" dirty="0"/>
              <a:t>Syfte med bilden: </a:t>
            </a:r>
            <a:r>
              <a:rPr lang="sv-SE" i="1" dirty="0"/>
              <a:t>Introducera det nya måttet och visa att vi ska fördjupa oss i riksnormen. </a:t>
            </a:r>
            <a:endParaRPr lang="sv-SE" dirty="0"/>
          </a:p>
          <a:p>
            <a:pPr fontAlgn="base"/>
            <a:endParaRPr lang="sv-SE" dirty="0"/>
          </a:p>
          <a:p>
            <a:pPr fontAlgn="base"/>
            <a:r>
              <a:rPr lang="sv-SE" dirty="0"/>
              <a:t>Talarmanus: </a:t>
            </a:r>
            <a:endParaRPr lang="sv-SE" dirty="0">
              <a:ea typeface="Lato"/>
              <a:cs typeface="Lato"/>
            </a:endParaRPr>
          </a:p>
          <a:p>
            <a:pPr fontAlgn="base"/>
            <a:r>
              <a:rPr lang="sv-SE" dirty="0"/>
              <a:t>I denna rapport utvecklar och lanserar Rädda Barnen ett nytt barnfattigdomsmått. Liksom tidigare består det av två </a:t>
            </a:r>
            <a:r>
              <a:rPr lang="sv-SE" dirty="0" err="1"/>
              <a:t>delmått</a:t>
            </a:r>
            <a:r>
              <a:rPr lang="sv-SE" dirty="0"/>
              <a:t>; ”barn i familjer med låg inkomststandard och/eller som uppbär försörjningsstöd från socialtjänsten”. </a:t>
            </a:r>
            <a:endParaRPr lang="sv-SE" dirty="0">
              <a:ea typeface="Lato"/>
              <a:cs typeface="Lato"/>
            </a:endParaRPr>
          </a:p>
          <a:p>
            <a:pPr fontAlgn="base"/>
            <a:endParaRPr lang="sv-SE" dirty="0"/>
          </a:p>
          <a:p>
            <a:pPr fontAlgn="base"/>
            <a:r>
              <a:rPr lang="sv-SE" dirty="0"/>
              <a:t>Det nya består utav att vi utgår ifrån en</a:t>
            </a:r>
            <a:r>
              <a:rPr lang="sv-SE" b="1" dirty="0"/>
              <a:t> </a:t>
            </a:r>
            <a:r>
              <a:rPr lang="sv-SE" i="1" dirty="0"/>
              <a:t>alternativ beräkning av låg inkomststandard där basbehov utgår </a:t>
            </a:r>
            <a:endParaRPr lang="sv-SE" i="1" dirty="0">
              <a:ea typeface="Lato"/>
              <a:cs typeface="Lato"/>
            </a:endParaRPr>
          </a:p>
          <a:p>
            <a:pPr fontAlgn="base"/>
            <a:endParaRPr lang="sv-SE" i="1" dirty="0"/>
          </a:p>
          <a:p>
            <a:pPr fontAlgn="base"/>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14</a:t>
            </a:fld>
            <a:endParaRPr lang="en-UK"/>
          </a:p>
        </p:txBody>
      </p:sp>
    </p:spTree>
    <p:extLst>
      <p:ext uri="{BB962C8B-B14F-4D97-AF65-F5344CB8AC3E}">
        <p14:creationId xmlns:p14="http://schemas.microsoft.com/office/powerpoint/2010/main" val="373162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Särskilt centralt för revideringen är att riksnormen för försörjningsstöd är en grundläggande komponent i SCB:s mått låg inkomststandard. </a:t>
            </a:r>
          </a:p>
          <a:p>
            <a:r>
              <a:rPr lang="sv-SE" sz="1200" kern="1200">
                <a:solidFill>
                  <a:schemeClr val="tx1"/>
                </a:solidFill>
                <a:effectLst/>
                <a:latin typeface="+mn-lt"/>
                <a:ea typeface="+mn-ea"/>
                <a:cs typeface="+mn-cs"/>
              </a:rPr>
              <a:t> </a:t>
            </a:r>
            <a:endParaRPr lang="sv-SE" b="0"/>
          </a:p>
          <a:p>
            <a:r>
              <a:rPr lang="sv-SE" b="0"/>
              <a:t>Riksnormen beslutas av regeringen och ska enligt socialtjänstförordningen beräknas utifrån Konsumentverkets senaste pris- och konsumtionsundersökningar men har sedan 2006 beräknats utifrån Konsumentprisindex (KPI). </a:t>
            </a:r>
          </a:p>
          <a:p>
            <a:endParaRPr lang="sv-SE" b="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För barn i familjer som uppbär försörjningsstöd och är ekonomiskt utsatta har detta stor betydelse. En ensamstående med ett barn skulle exempelvis få 1 600 kronor mer i månaden om riksnormen i stället följde Konsumentverkets beräkningar. Nuvarande nivå av riksnormen i försörjningsstödet når inte längre upp till nivån för en skälig levnadsstandard för barn i Sverige.</a:t>
            </a:r>
          </a:p>
          <a:p>
            <a:endParaRPr lang="sv-SE" b="0"/>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Att riksnormen i försörjningsstödet tappat i värde har också påverkan på Rädda Barnens barnfattigdomsmått. Av den anledningen presenteras i denna rapport en alternativ beräkningsmetod av låg inkomststandard som bygger på Konsumentverkets hushållsbudget för samma basbehov. </a:t>
            </a:r>
          </a:p>
          <a:p>
            <a:endParaRPr lang="sv-SE" b="0"/>
          </a:p>
          <a:p>
            <a:endParaRPr lang="sv-SE"/>
          </a:p>
          <a:p>
            <a:pPr marL="0" marR="0" lvl="0" indent="0" algn="l" defTabSz="914400" rtl="0" eaLnBrk="1" fontAlgn="base" latinLnBrk="0" hangingPunct="1">
              <a:lnSpc>
                <a:spcPct val="100000"/>
              </a:lnSpc>
              <a:spcBef>
                <a:spcPts val="0"/>
              </a:spcBef>
              <a:spcAft>
                <a:spcPts val="0"/>
              </a:spcAft>
              <a:buClrTx/>
              <a:buSzTx/>
              <a:buFontTx/>
              <a:buNone/>
              <a:tabLst/>
              <a:defRPr/>
            </a:pPr>
            <a:r>
              <a:rPr lang="sv-SE" b="1"/>
              <a:t>Konsumentverkets senaste pris- och konsumtionsundersökningar </a:t>
            </a:r>
            <a:r>
              <a:rPr lang="sv-SE" sz="1200" b="0" i="0" kern="1200">
                <a:solidFill>
                  <a:schemeClr val="tx1"/>
                </a:solidFill>
                <a:effectLst/>
                <a:latin typeface="+mn-lt"/>
                <a:ea typeface="+mn-ea"/>
                <a:cs typeface="+mn-cs"/>
              </a:rPr>
              <a:t>fokuserar på hushållens faktiska </a:t>
            </a:r>
            <a:r>
              <a:rPr lang="sv-SE" sz="1200" b="0" i="0" kern="1200" err="1">
                <a:solidFill>
                  <a:schemeClr val="tx1"/>
                </a:solidFill>
                <a:effectLst/>
                <a:latin typeface="+mn-lt"/>
                <a:ea typeface="+mn-ea"/>
                <a:cs typeface="+mn-cs"/>
              </a:rPr>
              <a:t>vardagskostnader</a:t>
            </a:r>
            <a:r>
              <a:rPr lang="sv-SE" sz="1200" b="0" i="0" kern="1200">
                <a:solidFill>
                  <a:schemeClr val="tx1"/>
                </a:solidFill>
                <a:effectLst/>
                <a:latin typeface="+mn-lt"/>
                <a:ea typeface="+mn-ea"/>
                <a:cs typeface="+mn-cs"/>
              </a:rPr>
              <a:t>, vilket ger en mer rättvis och träffsäker bild av hur mycket pengar en barnfamilj behöver för att klara sig. Konsumentverkets beräkningar tar alltså hänsyn till just de kostnader som är mest relevanta för barnfamiljer – som mat, boende, kläder och fritid. Därför ger det nya måttet en mer verklighetsnära bild av ekonomisk utsatthet. </a:t>
            </a:r>
            <a:endParaRPr lang="sv-SE" sz="1200" b="0" i="0" kern="1200">
              <a:solidFill>
                <a:schemeClr val="tx1"/>
              </a:solidFill>
              <a:effectLst/>
              <a:latin typeface="+mn-lt"/>
            </a:endParaRP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15</a:t>
            </a:fld>
            <a:endParaRPr lang="en-UK"/>
          </a:p>
        </p:txBody>
      </p:sp>
    </p:spTree>
    <p:extLst>
      <p:ext uri="{BB962C8B-B14F-4D97-AF65-F5344CB8AC3E}">
        <p14:creationId xmlns:p14="http://schemas.microsoft.com/office/powerpoint/2010/main" val="398537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med bilden:</a:t>
            </a:r>
            <a:r>
              <a:rPr lang="sv-SE" i="1"/>
              <a:t> Att förklara konsekvenserna av att riksnormen inte följer Konsumentverkets senaste pris- och konsumtionsundersökningar </a:t>
            </a:r>
          </a:p>
          <a:p>
            <a:endParaRPr lang="sv-SE"/>
          </a:p>
          <a:p>
            <a:r>
              <a:rPr lang="sv-SE"/>
              <a:t>Talarmanus: </a:t>
            </a:r>
          </a:p>
          <a:p>
            <a:r>
              <a:rPr lang="sv-SE" b="1"/>
              <a:t>Försörjningsstödet är för lågt</a:t>
            </a:r>
          </a:p>
          <a:p>
            <a:r>
              <a:rPr lang="sv-SE"/>
              <a:t>Tex skulle en ensamstående med ett barn få 1 600 kronor mer i månaden med en riksnorm som följer kostnadsutvecklingen (alltså Konsumentverkets senaste pris- och konsumtionsundersökningar). </a:t>
            </a:r>
          </a:p>
          <a:p>
            <a:r>
              <a:rPr lang="sv-SE" i="1"/>
              <a:t>Nuvarande nivå av riksnormen i försörjningsstödet når inte längre upp till nivån för en skälig levnadsstandard för barn i Sverige. </a:t>
            </a:r>
          </a:p>
          <a:p>
            <a:pPr marL="342900" indent="-342900">
              <a:buFontTx/>
              <a:buChar char="-"/>
            </a:pPr>
            <a:endParaRPr lang="sv-SE"/>
          </a:p>
          <a:p>
            <a:r>
              <a:rPr lang="sv-SE" b="1"/>
              <a:t>Fler personer borde inkluderas i statistiken för låg inkomststandard</a:t>
            </a:r>
          </a:p>
          <a:p>
            <a:r>
              <a:rPr lang="sv-SE">
                <a:solidFill>
                  <a:srgbClr val="333333"/>
                </a:solidFill>
              </a:rPr>
              <a:t>Eftersom riksnormen är en central del av SCB:s absoluta mått låg inkomststandard blir ribban (gränsvärdet) för låg inkomststandard för låg. </a:t>
            </a:r>
            <a:endParaRPr lang="sv-SE">
              <a:solidFill>
                <a:srgbClr val="000000"/>
              </a:solidFill>
            </a:endParaRPr>
          </a:p>
          <a:p>
            <a:r>
              <a:rPr lang="sv-SE" i="1">
                <a:solidFill>
                  <a:srgbClr val="333333"/>
                </a:solidFill>
              </a:rPr>
              <a:t>Det gör att för få beräknas leva i ekonomisk utsatthet. </a:t>
            </a:r>
            <a:endParaRPr lang="sv-SE"/>
          </a:p>
          <a:p>
            <a:endParaRPr lang="sv-SE">
              <a:solidFill>
                <a:srgbClr val="333333"/>
              </a:solidFill>
            </a:endParaRPr>
          </a:p>
          <a:p>
            <a:r>
              <a:rPr lang="sv-SE"/>
              <a:t>Därför har Rädda Barnens tagit fram en </a:t>
            </a:r>
            <a:r>
              <a:rPr lang="sv-SE" i="1"/>
              <a:t>alternativ beräkning av låg inkomststandard </a:t>
            </a:r>
            <a:r>
              <a:rPr lang="sv-SE"/>
              <a:t>som baseras på Konsumentverkets senaste pris- och konsumtionsundersökningar </a:t>
            </a: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17</a:t>
            </a:fld>
            <a:endParaRPr lang="en-UK"/>
          </a:p>
        </p:txBody>
      </p:sp>
    </p:spTree>
    <p:extLst>
      <p:ext uri="{BB962C8B-B14F-4D97-AF65-F5344CB8AC3E}">
        <p14:creationId xmlns:p14="http://schemas.microsoft.com/office/powerpoint/2010/main" val="58349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*Summorna i denna tabell är öresavrundade till närmaste heltal. Därför kan den summerade totalsumman avvika marginellt från summan av de individuella posterna.</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SCB:s schabloniserade boendekostnad utgår ifrån trångboddhetsnorm 2, vilket innebär (högst) två</a:t>
            </a:r>
          </a:p>
          <a:p>
            <a:r>
              <a:rPr lang="sv-SE" sz="1200" b="0" i="0" u="none" strike="noStrike" kern="1200" baseline="0" dirty="0">
                <a:solidFill>
                  <a:schemeClr val="tx1"/>
                </a:solidFill>
                <a:latin typeface="+mn-lt"/>
                <a:ea typeface="+mn-ea"/>
                <a:cs typeface="+mn-cs"/>
              </a:rPr>
              <a:t>personer per sovrum, exklusive kök och vardagsrum. Det innebär att man här utgått ifrån att ensamstående med 9 åring bor i en tvåa och sammanboende vuxna med två barn bor i en trea. Många gånger är dock hyres- eller boendekostnaderna betydligt högre än i exemplet. </a:t>
            </a:r>
          </a:p>
          <a:p>
            <a:r>
              <a:rPr lang="sv-SE" sz="1200" b="0" i="0" u="none" strike="noStrike" kern="1200" baseline="0" dirty="0">
                <a:solidFill>
                  <a:schemeClr val="tx1"/>
                </a:solidFill>
                <a:latin typeface="+mn-lt"/>
                <a:ea typeface="+mn-ea"/>
                <a:cs typeface="+mn-cs"/>
              </a:rPr>
              <a:t>Alla bidrag såsom barnbidrag och bostadsbidrag är inräknade. </a:t>
            </a: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18</a:t>
            </a:fld>
            <a:endParaRPr lang="en-UK"/>
          </a:p>
        </p:txBody>
      </p:sp>
    </p:spTree>
    <p:extLst>
      <p:ext uri="{BB962C8B-B14F-4D97-AF65-F5344CB8AC3E}">
        <p14:creationId xmlns:p14="http://schemas.microsoft.com/office/powerpoint/2010/main" val="4098682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Samira 16-19</a:t>
            </a:r>
          </a:p>
        </p:txBody>
      </p:sp>
      <p:sp>
        <p:nvSpPr>
          <p:cNvPr id="4" name="Date Placeholder 3"/>
          <p:cNvSpPr>
            <a:spLocks noGrp="1"/>
          </p:cNvSpPr>
          <p:nvPr>
            <p:ph type="dt" idx="1"/>
          </p:nvPr>
        </p:nvSpPr>
        <p:spPr/>
        <p:txBody>
          <a:bodyPr/>
          <a:lstStyle/>
          <a:p>
            <a:fld id="{D0164A73-71B3-4B38-B7DE-210C724A0AED}" type="datetime1">
              <a:rPr lang="LID4096" smtClean="0"/>
              <a:t>11/28/2025</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19</a:t>
            </a:fld>
            <a:endParaRPr lang="en-UK"/>
          </a:p>
        </p:txBody>
      </p:sp>
    </p:spTree>
    <p:extLst>
      <p:ext uri="{BB962C8B-B14F-4D97-AF65-F5344CB8AC3E}">
        <p14:creationId xmlns:p14="http://schemas.microsoft.com/office/powerpoint/2010/main" val="1937225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ea typeface="Lato"/>
                <a:cs typeface="Lato"/>
              </a:rPr>
              <a:t>Samira: </a:t>
            </a:r>
            <a:r>
              <a:rPr lang="sv-SE" i="1" dirty="0"/>
              <a:t>Presentera resultatet för barnfattigdom i Sverige idag</a:t>
            </a:r>
            <a:endParaRPr lang="sv-SE" dirty="0"/>
          </a:p>
          <a:p>
            <a:endParaRPr lang="sv-SE" i="0"/>
          </a:p>
          <a:p>
            <a:r>
              <a:rPr lang="sv-SE" i="0" dirty="0"/>
              <a:t>Talarmanus:</a:t>
            </a:r>
            <a:endParaRPr lang="sv-SE" i="0" dirty="0">
              <a:ea typeface="Lato"/>
              <a:cs typeface="Lato"/>
            </a:endParaRPr>
          </a:p>
          <a:p>
            <a:r>
              <a:rPr lang="sv-SE" dirty="0"/>
              <a:t>Enligt det reviderade måttet uppgår barnfattigdomen i Sverige 2023 till </a:t>
            </a:r>
            <a:r>
              <a:rPr lang="sv-SE" b="1" dirty="0"/>
              <a:t>276 000 barn</a:t>
            </a:r>
            <a:r>
              <a:rPr lang="sv-SE" dirty="0"/>
              <a:t> vilket utgör mer än </a:t>
            </a:r>
            <a:r>
              <a:rPr lang="sv-SE" b="1" dirty="0"/>
              <a:t>vart åttonde barn </a:t>
            </a:r>
            <a:r>
              <a:rPr lang="sv-SE" dirty="0"/>
              <a:t>eller </a:t>
            </a:r>
            <a:r>
              <a:rPr lang="sv-SE" b="1" dirty="0"/>
              <a:t>12,9 procent av samtliga barn</a:t>
            </a:r>
            <a:r>
              <a:rPr lang="sv-SE" dirty="0"/>
              <a:t>. </a:t>
            </a:r>
            <a:endParaRPr lang="sv-SE" dirty="0">
              <a:ea typeface="Lato"/>
              <a:cs typeface="Lato"/>
            </a:endParaRPr>
          </a:p>
          <a:p>
            <a:endParaRPr lang="sv-SE"/>
          </a:p>
          <a:p>
            <a:r>
              <a:rPr lang="sv-SE" dirty="0"/>
              <a:t>Enligt det gamla sättet att mäta är siffran </a:t>
            </a:r>
            <a:r>
              <a:rPr lang="sv-SE" b="1" dirty="0"/>
              <a:t>175 000 barn</a:t>
            </a:r>
            <a:r>
              <a:rPr lang="sv-SE" dirty="0"/>
              <a:t>, eller </a:t>
            </a:r>
            <a:r>
              <a:rPr lang="sv-SE" b="1" dirty="0"/>
              <a:t>8,2 procent</a:t>
            </a:r>
            <a:r>
              <a:rPr lang="sv-SE" dirty="0"/>
              <a:t>. </a:t>
            </a:r>
            <a:endParaRPr lang="sv-SE" dirty="0">
              <a:ea typeface="Lato"/>
              <a:cs typeface="Lato"/>
            </a:endParaRPr>
          </a:p>
          <a:p>
            <a:endParaRPr lang="sv-SE"/>
          </a:p>
          <a:p>
            <a:r>
              <a:rPr lang="sv-SE" dirty="0"/>
              <a:t>Det är en skillnad på 100 000 fler barn i ekonomisk utsatthet. </a:t>
            </a:r>
            <a:endParaRPr lang="en-US" dirty="0"/>
          </a:p>
          <a:p>
            <a:endParaRPr lang="sv-SE" dirty="0"/>
          </a:p>
          <a:p>
            <a:r>
              <a:rPr lang="sv-SE" dirty="0"/>
              <a:t>Hur kan det bli så? </a:t>
            </a:r>
            <a:endParaRPr lang="en-US" dirty="0">
              <a:solidFill>
                <a:srgbClr val="000000"/>
              </a:solidFill>
            </a:endParaRPr>
          </a:p>
          <a:p>
            <a:r>
              <a:rPr lang="sv-SE" dirty="0"/>
              <a:t>Det är en stor skillnad mellan utfallet av det tidigare och det reviderade måttet. Skillnaden på 100 000 barn beror på att många barn och deras familjer ligger mellan inkomstgränserna för SCB:s lägre gränsvärde för låg inkomststandard, som är ett absolut mått, och Rädda Barnens nya alternativa gränsvärde. Detta kan i sin tur ses i ljuset av att försörjningsstödet halkat efter under flera år och påverkat hur många barn och deras familjer som beräknas ha en låg inkomststandard. </a:t>
            </a:r>
          </a:p>
          <a:p>
            <a:r>
              <a:rPr lang="sv-SE" dirty="0"/>
              <a:t>Vårt nya mått utgår från Barnkonventionen, socialtjänstlagen och socialtjänstförordning av vad en skälig levnadsstandard innebär. </a:t>
            </a:r>
          </a:p>
          <a:p>
            <a:endParaRPr lang="sv-SE">
              <a:ea typeface="Lato"/>
              <a:cs typeface="Lato"/>
            </a:endParaRPr>
          </a:p>
          <a:p>
            <a:endParaRPr lang="sv-SE" dirty="0"/>
          </a:p>
          <a:p>
            <a:endParaRPr lang="sv-SE"/>
          </a:p>
          <a:p>
            <a:endParaRPr lang="sv-SE"/>
          </a:p>
          <a:p>
            <a:endParaRPr lang="sv-SE"/>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20</a:t>
            </a:fld>
            <a:endParaRPr lang="en-UK"/>
          </a:p>
        </p:txBody>
      </p:sp>
    </p:spTree>
    <p:extLst>
      <p:ext uri="{BB962C8B-B14F-4D97-AF65-F5344CB8AC3E}">
        <p14:creationId xmlns:p14="http://schemas.microsoft.com/office/powerpoint/2010/main" val="366392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Syfte med bilden:</a:t>
            </a:r>
            <a:r>
              <a:rPr lang="sv-SE" i="1" dirty="0"/>
              <a:t> Att synliggöra hur det tidigare måttet och det reviderade måttet skiljer sig åt.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Talarmanus: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Trenden mellan det tidigare och det reviderade måttet är samma från 2019-2022 - barnfattigdomen minskar. Men pekar sedan åt olika håll. Det reviderade måttet visar på en ökning 2022-2023 medan det tidigare måttet visar på en minskning. </a:t>
            </a:r>
          </a:p>
          <a:p>
            <a:endParaRPr lang="sv-SE"/>
          </a:p>
          <a:p>
            <a:r>
              <a:rPr lang="sv-SE" dirty="0"/>
              <a:t>Fördjupning:</a:t>
            </a:r>
          </a:p>
          <a:p>
            <a:r>
              <a:rPr lang="sv-SE" dirty="0"/>
              <a:t>Generellt visar statistiken på en minskad ekonomisk utsatthet mellan 2019 och 2023 men den minskande trenden bryts ganska markant 2022 då barnfattigdomen ökar. År 2023 var det 17 000 fler barn som levde i ekonomisk utsatthet än året dessförinnan vilket motsvarar en ökning med 0,8 procentenheter. Det blir tydligt att den inflationsdrivna ekonomin med reallönesänkningar och prisökningar har gett negativa ekonomiska konsekvenser för barnfamiljer med låga inkomster det senaste </a:t>
            </a:r>
            <a:r>
              <a:rPr lang="sv-SE" dirty="0" err="1"/>
              <a:t>mätåret</a:t>
            </a:r>
            <a:r>
              <a:rPr lang="sv-SE" dirty="0"/>
              <a:t>. </a:t>
            </a:r>
          </a:p>
          <a:p>
            <a:endParaRPr lang="sv-SE"/>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21</a:t>
            </a:fld>
            <a:endParaRPr lang="en-UK"/>
          </a:p>
        </p:txBody>
      </p:sp>
    </p:spTree>
    <p:extLst>
      <p:ext uri="{BB962C8B-B14F-4D97-AF65-F5344CB8AC3E}">
        <p14:creationId xmlns:p14="http://schemas.microsoft.com/office/powerpoint/2010/main" val="1057368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Samira: Syfte med bilden:</a:t>
            </a:r>
            <a:r>
              <a:rPr lang="sv-SE" sz="1200" b="0" i="1" kern="1200" dirty="0">
                <a:solidFill>
                  <a:schemeClr val="tx1"/>
                </a:solidFill>
                <a:effectLst/>
                <a:latin typeface="+mn-lt"/>
                <a:ea typeface="+mn-ea"/>
                <a:cs typeface="+mn-cs"/>
              </a:rPr>
              <a:t> Att visa utvecklingen av barnfattigdom och skillnaden mellan måtten. </a:t>
            </a:r>
          </a:p>
          <a:p>
            <a:endParaRPr lang="sv-SE" dirty="0"/>
          </a:p>
          <a:p>
            <a:r>
              <a:rPr lang="sv-SE" dirty="0"/>
              <a:t>Talarmanus: </a:t>
            </a:r>
          </a:p>
          <a:p>
            <a:r>
              <a:rPr lang="sv-SE" dirty="0"/>
              <a:t>Mellan 2019–2022 visar det reviderade måttet en minskning från knappt 15 till 12 procent medan det tidigare måttet visar en minskning från drygt 11 till 9 procent. Fram till 2022 är alltså trenden med en minskad ekonomisk utsatthet ganska samstämmig mellan båda måtten. </a:t>
            </a:r>
          </a:p>
          <a:p>
            <a:r>
              <a:rPr lang="sv-SE" dirty="0"/>
              <a:t>Därefter bryts trenden, och det reviderade måttet visar att barnfattigdomen ökar medan det tidigare måttet visar en fortsatt minskning. </a:t>
            </a:r>
          </a:p>
          <a:p>
            <a:endParaRPr lang="sv-SE" dirty="0"/>
          </a:p>
          <a:p>
            <a:r>
              <a:rPr lang="sv-SE" dirty="0"/>
              <a:t>Antalet och andelen barn som lever under SCB:s gränsvärde av låg inkomststandard har minskat 2022–2023. </a:t>
            </a:r>
          </a:p>
          <a:p>
            <a:r>
              <a:rPr lang="sv-SE" dirty="0"/>
              <a:t>Däremot har andelen och antalet barn som lever under låg inkomststandard enligt det alternativa måttet med högre gränsvärde ökat under samma period. </a:t>
            </a:r>
          </a:p>
          <a:p>
            <a:endParaRPr lang="sv-SE" dirty="0"/>
          </a:p>
          <a:p>
            <a:r>
              <a:rPr lang="sv-SE" dirty="0"/>
              <a:t>Det nya måttet speglar en ökning som beror på senaste årens kostnadsökningar när det kommer till t ex matpriser, boende och el. </a:t>
            </a:r>
          </a:p>
          <a:p>
            <a:r>
              <a:rPr lang="sv-SE" dirty="0"/>
              <a:t>År 2023 visar alltså det reviderade måttet att 276 000 barn, levde i ekonomisk utsatthet medan det tidigare måttet visar att 176 000 barn, gjorde det. </a:t>
            </a:r>
            <a:endParaRPr lang="sv-SE" b="0"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22</a:t>
            </a:fld>
            <a:endParaRPr lang="en-UK"/>
          </a:p>
        </p:txBody>
      </p:sp>
    </p:spTree>
    <p:extLst>
      <p:ext uri="{BB962C8B-B14F-4D97-AF65-F5344CB8AC3E}">
        <p14:creationId xmlns:p14="http://schemas.microsoft.com/office/powerpoint/2010/main" val="56084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Syfte med bilden: </a:t>
            </a:r>
            <a:r>
              <a:rPr lang="sv-SE" i="1" dirty="0"/>
              <a:t>Synliggöra människorna bakom siffrorna. Lyfta barnens röster. </a:t>
            </a:r>
          </a:p>
          <a:p>
            <a:endParaRPr lang="sv-SE" dirty="0"/>
          </a:p>
          <a:p>
            <a:r>
              <a:rPr lang="sv-SE" dirty="0"/>
              <a:t>Talarmanus:</a:t>
            </a:r>
          </a:p>
          <a:p>
            <a:pPr rtl="0" fontAlgn="base"/>
            <a:r>
              <a:rPr lang="sv-SE" sz="1200" b="1" i="0" kern="1200" dirty="0">
                <a:solidFill>
                  <a:schemeClr val="tx1"/>
                </a:solidFill>
                <a:effectLst/>
                <a:latin typeface="+mn-lt"/>
                <a:ea typeface="+mn-ea"/>
                <a:cs typeface="+mn-cs"/>
              </a:rPr>
              <a:t>Fysisk och psykisk ohälsa</a:t>
            </a:r>
            <a:r>
              <a:rPr lang="sv-SE" sz="1200" b="0" i="0" kern="1200" dirty="0">
                <a:solidFill>
                  <a:schemeClr val="tx1"/>
                </a:solidFill>
                <a:effectLst/>
                <a:latin typeface="+mn-lt"/>
                <a:ea typeface="+mn-ea"/>
                <a:cs typeface="+mn-cs"/>
              </a:rPr>
              <a:t> </a:t>
            </a:r>
            <a:endParaRPr lang="sv-SE" sz="1200" b="0" i="0" kern="1200" dirty="0">
              <a:solidFill>
                <a:schemeClr val="tx1"/>
              </a:solidFill>
              <a:effectLst/>
              <a:latin typeface="+mn-lt"/>
            </a:endParaRPr>
          </a:p>
          <a:p>
            <a:pPr rtl="0" fontAlgn="base"/>
            <a:r>
              <a:rPr lang="sv-SE" sz="1200" b="0" i="0" kern="1200" dirty="0">
                <a:solidFill>
                  <a:schemeClr val="tx1"/>
                </a:solidFill>
                <a:effectLst/>
                <a:latin typeface="+mn-lt"/>
                <a:ea typeface="+mn-ea"/>
                <a:cs typeface="+mn-cs"/>
              </a:rPr>
              <a:t>Barn i ekonomiskt utsatta familjer löper högre risk att drabbas av både fysisk och psykisk ohälsa. Stress, oro och brist på resurser påverkar deras välbefinnande negativt.  </a:t>
            </a:r>
            <a:endParaRPr lang="sv-SE" sz="1200" b="0" i="0" kern="1200" dirty="0">
              <a:solidFill>
                <a:schemeClr val="tx1"/>
              </a:solidFill>
              <a:effectLst/>
              <a:latin typeface="+mn-lt"/>
            </a:endParaRPr>
          </a:p>
          <a:p>
            <a:pPr rtl="0" fontAlgn="base"/>
            <a:r>
              <a:rPr lang="sv-SE" sz="1200" b="0" i="0" kern="1200" dirty="0">
                <a:solidFill>
                  <a:schemeClr val="tx1"/>
                </a:solidFill>
                <a:effectLst/>
                <a:latin typeface="+mn-lt"/>
                <a:ea typeface="+mn-ea"/>
                <a:cs typeface="+mn-cs"/>
              </a:rPr>
              <a:t> </a:t>
            </a:r>
            <a:endParaRPr lang="sv-SE" sz="1200" b="0" i="0" kern="1200" dirty="0">
              <a:solidFill>
                <a:schemeClr val="tx1"/>
              </a:solidFill>
              <a:effectLst/>
              <a:latin typeface="+mn-lt"/>
            </a:endParaRPr>
          </a:p>
          <a:p>
            <a:pPr rtl="0" fontAlgn="base"/>
            <a:r>
              <a:rPr lang="sv-SE" sz="1200" b="1" i="0" kern="1200" dirty="0">
                <a:solidFill>
                  <a:schemeClr val="tx1"/>
                </a:solidFill>
                <a:effectLst/>
                <a:latin typeface="+mn-lt"/>
                <a:ea typeface="+mn-ea"/>
                <a:cs typeface="+mn-cs"/>
              </a:rPr>
              <a:t>Dåliga skolresultat</a:t>
            </a:r>
            <a:r>
              <a:rPr lang="sv-SE" sz="1200" b="0" i="0" kern="1200" dirty="0">
                <a:solidFill>
                  <a:schemeClr val="tx1"/>
                </a:solidFill>
                <a:effectLst/>
                <a:latin typeface="+mn-lt"/>
                <a:ea typeface="+mn-ea"/>
                <a:cs typeface="+mn-cs"/>
              </a:rPr>
              <a:t> </a:t>
            </a:r>
            <a:endParaRPr lang="sv-SE" sz="1200" b="0" i="0" kern="1200" dirty="0">
              <a:solidFill>
                <a:schemeClr val="tx1"/>
              </a:solidFill>
              <a:effectLst/>
              <a:latin typeface="+mn-lt"/>
            </a:endParaRPr>
          </a:p>
          <a:p>
            <a:pPr rtl="0" fontAlgn="base"/>
            <a:r>
              <a:rPr lang="sv-SE" sz="1200" b="0" i="0" kern="1200" dirty="0">
                <a:solidFill>
                  <a:schemeClr val="tx1"/>
                </a:solidFill>
                <a:effectLst/>
                <a:latin typeface="+mn-lt"/>
                <a:ea typeface="+mn-ea"/>
                <a:cs typeface="+mn-cs"/>
              </a:rPr>
              <a:t>Ekonomisk utsatthet kan leda till sämre skolresultat, bland annat på grund av brist på </a:t>
            </a:r>
            <a:r>
              <a:rPr lang="sv-SE" sz="1200" b="0" i="0" kern="1200" dirty="0" err="1">
                <a:solidFill>
                  <a:schemeClr val="tx1"/>
                </a:solidFill>
                <a:effectLst/>
                <a:latin typeface="+mn-lt"/>
                <a:ea typeface="+mn-ea"/>
                <a:cs typeface="+mn-cs"/>
              </a:rPr>
              <a:t>studiero</a:t>
            </a:r>
            <a:r>
              <a:rPr lang="sv-SE" sz="1200" b="0" i="0" kern="1200" dirty="0">
                <a:solidFill>
                  <a:schemeClr val="tx1"/>
                </a:solidFill>
                <a:effectLst/>
                <a:latin typeface="+mn-lt"/>
                <a:ea typeface="+mn-ea"/>
                <a:cs typeface="+mn-cs"/>
              </a:rPr>
              <a:t>, resurser som böcker och teknik, samt frånvaro från skolan.  </a:t>
            </a:r>
            <a:endParaRPr lang="sv-SE" sz="1200" b="0" i="0" kern="1200" dirty="0">
              <a:solidFill>
                <a:schemeClr val="tx1"/>
              </a:solidFill>
              <a:effectLst/>
              <a:latin typeface="+mn-lt"/>
            </a:endParaRPr>
          </a:p>
          <a:p>
            <a:pPr rtl="0" fontAlgn="base"/>
            <a:r>
              <a:rPr lang="sv-SE" sz="1200" b="0" i="0" kern="1200" dirty="0">
                <a:solidFill>
                  <a:schemeClr val="tx1"/>
                </a:solidFill>
                <a:effectLst/>
                <a:latin typeface="+mn-lt"/>
                <a:ea typeface="+mn-ea"/>
                <a:cs typeface="+mn-cs"/>
              </a:rPr>
              <a:t> </a:t>
            </a:r>
            <a:endParaRPr lang="sv-SE" sz="1200" b="0" i="0" kern="1200" dirty="0">
              <a:solidFill>
                <a:schemeClr val="tx1"/>
              </a:solidFill>
              <a:effectLst/>
              <a:latin typeface="+mn-lt"/>
            </a:endParaRPr>
          </a:p>
          <a:p>
            <a:pPr rtl="0" fontAlgn="base"/>
            <a:r>
              <a:rPr lang="sv-SE" sz="1200" b="1" i="0" kern="1200" dirty="0">
                <a:solidFill>
                  <a:schemeClr val="tx1"/>
                </a:solidFill>
                <a:effectLst/>
                <a:latin typeface="+mn-lt"/>
                <a:ea typeface="+mn-ea"/>
                <a:cs typeface="+mn-cs"/>
              </a:rPr>
              <a:t>Social exkludering</a:t>
            </a:r>
            <a:r>
              <a:rPr lang="sv-SE" sz="1200" b="0" i="0" kern="1200" dirty="0">
                <a:solidFill>
                  <a:schemeClr val="tx1"/>
                </a:solidFill>
                <a:effectLst/>
                <a:latin typeface="+mn-lt"/>
                <a:ea typeface="+mn-ea"/>
                <a:cs typeface="+mn-cs"/>
              </a:rPr>
              <a:t> </a:t>
            </a:r>
            <a:endParaRPr lang="sv-SE" sz="1200" b="0" i="0" kern="1200" dirty="0">
              <a:solidFill>
                <a:schemeClr val="tx1"/>
              </a:solidFill>
              <a:effectLst/>
              <a:latin typeface="+mn-lt"/>
            </a:endParaRPr>
          </a:p>
          <a:p>
            <a:pPr rtl="0" fontAlgn="base"/>
            <a:r>
              <a:rPr lang="sv-SE" sz="1200" b="0" i="0" kern="1200" dirty="0">
                <a:solidFill>
                  <a:schemeClr val="tx1"/>
                </a:solidFill>
                <a:effectLst/>
                <a:latin typeface="+mn-lt"/>
                <a:ea typeface="+mn-ea"/>
                <a:cs typeface="+mn-cs"/>
              </a:rPr>
              <a:t>Barn som inte har råd att delta i fritidsaktiviteter eller sociala sammanhang med jämnåriga riskerar att hamna utanför gemenskapen. Detta påverkar deras självkänsla och sociala utveckling.  </a:t>
            </a:r>
            <a:endParaRPr lang="sv-SE" sz="1200" b="0" i="0" kern="1200" dirty="0">
              <a:solidFill>
                <a:schemeClr val="tx1"/>
              </a:solidFill>
              <a:effectLst/>
              <a:latin typeface="+mn-lt"/>
            </a:endParaRPr>
          </a:p>
          <a:p>
            <a:pPr rtl="0" fontAlgn="base"/>
            <a:r>
              <a:rPr lang="sv-SE" sz="1200" b="0" i="0" kern="1200" dirty="0">
                <a:solidFill>
                  <a:schemeClr val="tx1"/>
                </a:solidFill>
                <a:effectLst/>
                <a:latin typeface="+mn-lt"/>
                <a:ea typeface="+mn-ea"/>
                <a:cs typeface="+mn-cs"/>
              </a:rPr>
              <a:t> </a:t>
            </a:r>
            <a:endParaRPr lang="sv-SE" sz="1200" b="0" i="0" kern="1200" dirty="0">
              <a:solidFill>
                <a:schemeClr val="tx1"/>
              </a:solidFill>
              <a:effectLst/>
              <a:latin typeface="+mn-lt"/>
            </a:endParaRPr>
          </a:p>
          <a:p>
            <a:pPr rtl="0" fontAlgn="base"/>
            <a:r>
              <a:rPr lang="sv-SE" sz="1200" b="0" i="0" kern="1200" dirty="0">
                <a:solidFill>
                  <a:schemeClr val="tx1"/>
                </a:solidFill>
                <a:effectLst/>
                <a:latin typeface="+mn-lt"/>
                <a:ea typeface="+mn-ea"/>
                <a:cs typeface="+mn-cs"/>
              </a:rPr>
              <a:t> </a:t>
            </a:r>
            <a:endParaRPr lang="sv-SE" sz="1200" b="0" i="0" kern="1200" dirty="0">
              <a:solidFill>
                <a:schemeClr val="tx1"/>
              </a:solidFill>
              <a:effectLst/>
              <a:latin typeface="+mn-lt"/>
            </a:endParaRPr>
          </a:p>
          <a:p>
            <a:pPr rtl="0" fontAlgn="base"/>
            <a:r>
              <a:rPr lang="sv-SE" sz="1200" b="1" i="0" kern="1200" dirty="0">
                <a:solidFill>
                  <a:schemeClr val="tx1"/>
                </a:solidFill>
                <a:effectLst/>
                <a:latin typeface="+mn-lt"/>
                <a:ea typeface="+mn-ea"/>
                <a:cs typeface="+mn-cs"/>
              </a:rPr>
              <a:t>Osäkra boendeförhållanden</a:t>
            </a:r>
            <a:r>
              <a:rPr lang="sv-SE" sz="1200" b="0" i="0" kern="1200" dirty="0">
                <a:solidFill>
                  <a:schemeClr val="tx1"/>
                </a:solidFill>
                <a:effectLst/>
                <a:latin typeface="+mn-lt"/>
                <a:ea typeface="+mn-ea"/>
                <a:cs typeface="+mn-cs"/>
              </a:rPr>
              <a:t> </a:t>
            </a:r>
            <a:endParaRPr lang="sv-SE" sz="1200" b="0" i="0" kern="1200" dirty="0">
              <a:solidFill>
                <a:schemeClr val="tx1"/>
              </a:solidFill>
              <a:effectLst/>
              <a:latin typeface="+mn-lt"/>
            </a:endParaRPr>
          </a:p>
          <a:p>
            <a:pPr rtl="0" fontAlgn="base"/>
            <a:r>
              <a:rPr lang="sv-SE" sz="1200" b="0" i="0" kern="1200" dirty="0">
                <a:solidFill>
                  <a:schemeClr val="tx1"/>
                </a:solidFill>
                <a:effectLst/>
                <a:latin typeface="+mn-lt"/>
                <a:ea typeface="+mn-ea"/>
                <a:cs typeface="+mn-cs"/>
              </a:rPr>
              <a:t>Barnfattigdom är ofta kopplad till osäkra eller undermåliga boendeförhållanden, vilket påverkar barnets trygghet och stabilitet.  </a:t>
            </a:r>
            <a:endParaRPr lang="sv-SE" sz="1200" b="0" i="0" kern="1200" dirty="0">
              <a:solidFill>
                <a:schemeClr val="tx1"/>
              </a:solidFill>
              <a:effectLst/>
              <a:latin typeface="+mn-lt"/>
            </a:endParaRPr>
          </a:p>
          <a:p>
            <a:pPr rtl="0" fontAlgn="base"/>
            <a:endParaRPr lang="sv-SE" sz="1200" b="0" i="0" kern="1200" dirty="0">
              <a:solidFill>
                <a:schemeClr val="tx1"/>
              </a:solidFill>
              <a:effectLst/>
              <a:latin typeface="+mn-lt"/>
              <a:ea typeface="+mn-ea"/>
              <a:cs typeface="+mn-cs"/>
            </a:endParaRPr>
          </a:p>
          <a:p>
            <a:r>
              <a:rPr lang="sv-SE" dirty="0"/>
              <a:t>Vid frågor kan följande nämnas: Rädda Barnens barnfattigdomsrapport 2025, som vi pratar om idag, lyfter inte barns röster om barnfattigdom eller orsaker till fattigdom. Den kunskapen har vi i andra rapporter. </a:t>
            </a: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a:t>
            </a:fld>
            <a:endParaRPr lang="en-UK"/>
          </a:p>
        </p:txBody>
      </p:sp>
    </p:spTree>
    <p:extLst>
      <p:ext uri="{BB962C8B-B14F-4D97-AF65-F5344CB8AC3E}">
        <p14:creationId xmlns:p14="http://schemas.microsoft.com/office/powerpoint/2010/main" val="744431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a:ea typeface="Lato"/>
                <a:cs typeface="Lato"/>
              </a:rPr>
              <a:t>Tapio </a:t>
            </a:r>
            <a:r>
              <a:rPr lang="sv-SE"/>
              <a:t>: </a:t>
            </a:r>
            <a:r>
              <a:rPr lang="sv-SE" i="1"/>
              <a:t>Visa överlappningen mellan de två delmåtten. </a:t>
            </a:r>
            <a:endParaRPr lang="en-US">
              <a:ea typeface="Lato"/>
              <a:cs typeface="Lato"/>
            </a:endParaRPr>
          </a:p>
          <a:p>
            <a:endParaRPr lang="sv-SE" i="1"/>
          </a:p>
          <a:p>
            <a:pPr fontAlgn="base"/>
            <a:r>
              <a:rPr lang="sv-SE" dirty="0"/>
              <a:t>Talarmanus:</a:t>
            </a:r>
            <a:endParaRPr lang="sv-SE" dirty="0">
              <a:ea typeface="Lato"/>
              <a:cs typeface="Lato"/>
            </a:endParaRPr>
          </a:p>
          <a:p>
            <a:pPr fontAlgn="base"/>
            <a:r>
              <a:rPr lang="sv-SE" dirty="0"/>
              <a:t>Det finns många barn som lever både med låg inkomststandard och i familjer som uppbär försörjningsstöd. Det ser ni genom att cirklarna överlappar,. Dessa barn räknas bara EN gång i statistiken. Som bilden visar lever fler barn  med </a:t>
            </a:r>
            <a:r>
              <a:rPr lang="sv-SE" i="1" dirty="0"/>
              <a:t>alternativ </a:t>
            </a:r>
            <a:r>
              <a:rPr lang="sv-SE" dirty="0"/>
              <a:t>beräkning av låg inkomststandard – den röda cirkeln till höger.  </a:t>
            </a:r>
            <a:endParaRPr lang="sv-SE" dirty="0">
              <a:ea typeface="Lato"/>
              <a:cs typeface="Lato"/>
            </a:endParaRPr>
          </a:p>
          <a:p>
            <a:pPr fontAlgn="base"/>
            <a:endParaRPr lang="sv-SE" b="1"/>
          </a:p>
          <a:p>
            <a:pPr fontAlgn="base"/>
            <a:r>
              <a:rPr lang="sv-SE" dirty="0"/>
              <a:t>Fördjupning:</a:t>
            </a:r>
            <a:endParaRPr lang="sv-SE" dirty="0">
              <a:ea typeface="Lato"/>
              <a:cs typeface="Lato"/>
            </a:endParaRPr>
          </a:p>
          <a:p>
            <a:r>
              <a:rPr lang="sv-SE" dirty="0"/>
              <a:t>3,85 procent av samtliga barn i åldern 0–17 bor i familjer som uppbär försörjningsstöd enligt båda måtten. Som bilden visar lever fler barn  med </a:t>
            </a:r>
            <a:r>
              <a:rPr lang="sv-SE" i="1" dirty="0"/>
              <a:t>alternativ </a:t>
            </a:r>
            <a:r>
              <a:rPr lang="sv-SE" dirty="0"/>
              <a:t>beräkning av låg inkomststandard – den röda cirkeln till höger. 25 500 barn tillkommer genom att de enbart uppbär försörjningsstöd och </a:t>
            </a:r>
            <a:r>
              <a:rPr lang="sv-SE" i="1" dirty="0"/>
              <a:t>inte</a:t>
            </a:r>
            <a:r>
              <a:rPr lang="sv-SE" dirty="0"/>
              <a:t> lever med alternativ låg inkomststandard. </a:t>
            </a:r>
            <a:endParaRPr lang="sv-SE" dirty="0">
              <a:ea typeface="Lato"/>
              <a:cs typeface="Lato"/>
            </a:endParaRPr>
          </a:p>
          <a:p>
            <a:endParaRPr lang="sv-SE" b="1">
              <a:solidFill>
                <a:srgbClr val="FF0000"/>
              </a:solidFill>
            </a:endParaRP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23</a:t>
            </a:fld>
            <a:endParaRPr lang="en-UK"/>
          </a:p>
        </p:txBody>
      </p:sp>
    </p:spTree>
    <p:extLst>
      <p:ext uri="{BB962C8B-B14F-4D97-AF65-F5344CB8AC3E}">
        <p14:creationId xmlns:p14="http://schemas.microsoft.com/office/powerpoint/2010/main" val="3367107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Lato"/>
                <a:cs typeface="Lato"/>
              </a:rPr>
              <a:t>Tapio </a:t>
            </a:r>
            <a:r>
              <a:rPr lang="sv-SE" dirty="0"/>
              <a:t>: </a:t>
            </a:r>
            <a:r>
              <a:rPr lang="sv-SE" i="1" dirty="0"/>
              <a:t>Att synliggöra hur ekonomisk utsatthet bland barn varierar beroende på familjesammansättning</a:t>
            </a:r>
            <a:endParaRPr lang="sv-SE" dirty="0"/>
          </a:p>
          <a:p>
            <a:endParaRPr lang="sv-SE" dirty="0"/>
          </a:p>
          <a:p>
            <a:r>
              <a:rPr lang="sv-SE" dirty="0"/>
              <a:t>Talarmanus:</a:t>
            </a:r>
            <a:endParaRPr lang="sv-SE" dirty="0">
              <a:ea typeface="Lato"/>
              <a:cs typeface="Lato"/>
            </a:endParaRPr>
          </a:p>
          <a:p>
            <a:r>
              <a:rPr lang="sv-SE" dirty="0"/>
              <a:t>Hur ser då den ekonomiska utsattheten ut bland de olika familjesammansättningarna? </a:t>
            </a:r>
            <a:endParaRPr lang="sv-SE" dirty="0">
              <a:ea typeface="Lato"/>
              <a:cs typeface="Lato"/>
            </a:endParaRPr>
          </a:p>
          <a:p>
            <a:r>
              <a:rPr lang="sv-SE" dirty="0"/>
              <a:t>Statistiken bekräftar att den ekonomiska sårbarheten är mycket hög bland barn till ensamstående föräldrar. Nästan fyra av tio (37 procent) av alla barn som lever med ensamstående förälder är ekonomisk utsatta. Utsattheten är särskilt hög bland barn med ensamstående mammor (39,3 procent) jämfört med barn med ensamstående pappa (25,3 procent). </a:t>
            </a:r>
            <a:endParaRPr lang="sv-SE" b="1" dirty="0"/>
          </a:p>
          <a:p>
            <a:r>
              <a:rPr lang="sv-SE" dirty="0"/>
              <a:t>Av de barn som bor med ensamstående förälder och är ekonomiskt utsatta bor 9 av 10 med sin mamma. </a:t>
            </a:r>
            <a:endParaRPr lang="sv-SE" dirty="0">
              <a:ea typeface="Lato"/>
              <a:cs typeface="Lato"/>
            </a:endParaRPr>
          </a:p>
          <a:p>
            <a:endParaRPr lang="sv-SE" dirty="0"/>
          </a:p>
          <a:p>
            <a:r>
              <a:rPr lang="sv-SE" dirty="0"/>
              <a:t>Barn som bor växelvis hos båda föräldrarna noterades tidigare som barn till ensamstående förälder men särredovisas numera som en egen hushållstyp. Fattigdomsrisken hos denna grupp är betydligt lägre, 8,4 procent. En trolig förklaring skulle kunna vara att barn som </a:t>
            </a:r>
            <a:r>
              <a:rPr lang="sv-SE" dirty="0" err="1"/>
              <a:t>växelbor</a:t>
            </a:r>
            <a:r>
              <a:rPr lang="sv-SE" dirty="0"/>
              <a:t> hos sina föräldrar är överrepresenterade bland mer resursstarka grupper än bland mer ekonomiskt utsatta barnfamiljer. Den låga fattigdomsrisken hos denna grupp är i nivå med den bland barn som bor med sammanboende föräldrar (9,7 procent). </a:t>
            </a:r>
            <a:endParaRPr lang="sv-SE" dirty="0">
              <a:ea typeface="Lato"/>
              <a:cs typeface="Lato"/>
            </a:endParaRPr>
          </a:p>
          <a:p>
            <a:endParaRPr lang="sv-SE" dirty="0"/>
          </a:p>
          <a:p>
            <a:r>
              <a:rPr lang="sv-SE" dirty="0"/>
              <a:t>Familjesammansättningens betydelse för att undvika ekonomisk press i vardagen är helt enkelt mycket stor. Bland barn i övrigkategorin är barnfattigdomen också hög, 23,2 procent.</a:t>
            </a:r>
            <a:endParaRPr lang="sv-SE" dirty="0">
              <a:ea typeface="Lato"/>
              <a:cs typeface="Lato"/>
            </a:endParaRPr>
          </a:p>
        </p:txBody>
      </p:sp>
      <p:sp>
        <p:nvSpPr>
          <p:cNvPr id="4" name="Platshållare för bildnummer 3"/>
          <p:cNvSpPr>
            <a:spLocks noGrp="1"/>
          </p:cNvSpPr>
          <p:nvPr>
            <p:ph type="sldNum" sz="quarter" idx="5"/>
          </p:nvPr>
        </p:nvSpPr>
        <p:spPr/>
        <p:txBody>
          <a:bodyPr/>
          <a:lstStyle/>
          <a:p>
            <a:fld id="{56960906-89A6-4569-B216-4EAD179535AB}" type="slidenum">
              <a:rPr lang="sv-SE" smtClean="0"/>
              <a:t>24</a:t>
            </a:fld>
            <a:endParaRPr lang="sv-SE"/>
          </a:p>
        </p:txBody>
      </p:sp>
    </p:spTree>
    <p:extLst>
      <p:ext uri="{BB962C8B-B14F-4D97-AF65-F5344CB8AC3E}">
        <p14:creationId xmlns:p14="http://schemas.microsoft.com/office/powerpoint/2010/main" val="4163933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 med bilden:</a:t>
            </a:r>
            <a:r>
              <a:rPr lang="sv-SE" i="1" dirty="0"/>
              <a:t> Att synliggöra hur ekonomisk utsatthet bland barn varierar beroende på bakgrund. </a:t>
            </a:r>
          </a:p>
          <a:p>
            <a:endParaRPr lang="en-US" dirty="0"/>
          </a:p>
          <a:p>
            <a:r>
              <a:rPr lang="sv-SE" dirty="0"/>
              <a:t>Talarmanus:</a:t>
            </a:r>
          </a:p>
          <a:p>
            <a:endParaRPr lang="sv-SE" dirty="0"/>
          </a:p>
          <a:p>
            <a:r>
              <a:rPr lang="sv-SE" dirty="0"/>
              <a:t>Drygt var fjärde barn i Sverige (26,7 procent 2024) har utländsk bakgrund. I denna rapport följer vi SCB:s definition som innebär att man har två föräldrar som är utrikesfödda eller att man själv är utrikesfödd. </a:t>
            </a:r>
            <a:r>
              <a:rPr lang="en-US" dirty="0"/>
              <a:t> Det </a:t>
            </a:r>
            <a:r>
              <a:rPr lang="en-US" dirty="0" err="1"/>
              <a:t>är</a:t>
            </a:r>
            <a:r>
              <a:rPr lang="en-US" dirty="0"/>
              <a:t> med </a:t>
            </a:r>
            <a:r>
              <a:rPr lang="en-US" dirty="0" err="1"/>
              <a:t>andra</a:t>
            </a:r>
            <a:r>
              <a:rPr lang="en-US" dirty="0"/>
              <a:t> </a:t>
            </a:r>
            <a:r>
              <a:rPr lang="en-US" dirty="0" err="1"/>
              <a:t>ord</a:t>
            </a:r>
            <a:r>
              <a:rPr lang="en-US" dirty="0"/>
              <a:t> </a:t>
            </a:r>
            <a:r>
              <a:rPr lang="en-US" dirty="0" err="1"/>
              <a:t>en</a:t>
            </a:r>
            <a:r>
              <a:rPr lang="en-US" dirty="0"/>
              <a:t> </a:t>
            </a:r>
            <a:r>
              <a:rPr lang="en-US" dirty="0" err="1"/>
              <a:t>mycket</a:t>
            </a:r>
            <a:r>
              <a:rPr lang="en-US" dirty="0"/>
              <a:t> </a:t>
            </a:r>
            <a:r>
              <a:rPr lang="en-US" dirty="0" err="1"/>
              <a:t>blandad</a:t>
            </a:r>
            <a:r>
              <a:rPr lang="en-US" dirty="0"/>
              <a:t> </a:t>
            </a:r>
            <a:r>
              <a:rPr lang="en-US" dirty="0" err="1"/>
              <a:t>grupp</a:t>
            </a:r>
            <a:r>
              <a:rPr lang="en-US" dirty="0"/>
              <a:t>. En del barn </a:t>
            </a:r>
            <a:r>
              <a:rPr lang="en-US" dirty="0" err="1"/>
              <a:t>har</a:t>
            </a:r>
            <a:r>
              <a:rPr lang="en-US" dirty="0"/>
              <a:t> </a:t>
            </a:r>
            <a:r>
              <a:rPr lang="en-US" dirty="0" err="1"/>
              <a:t>nyligen</a:t>
            </a:r>
            <a:r>
              <a:rPr lang="en-US" dirty="0"/>
              <a:t> </a:t>
            </a:r>
            <a:r>
              <a:rPr lang="en-US" dirty="0" err="1"/>
              <a:t>kommit</a:t>
            </a:r>
            <a:r>
              <a:rPr lang="en-US" dirty="0"/>
              <a:t> till Sverige </a:t>
            </a:r>
            <a:r>
              <a:rPr lang="en-US" dirty="0" err="1"/>
              <a:t>från</a:t>
            </a:r>
            <a:r>
              <a:rPr lang="en-US" dirty="0"/>
              <a:t> </a:t>
            </a:r>
            <a:r>
              <a:rPr lang="en-US" dirty="0" err="1"/>
              <a:t>länder</a:t>
            </a:r>
            <a:r>
              <a:rPr lang="en-US" dirty="0"/>
              <a:t> </a:t>
            </a:r>
            <a:r>
              <a:rPr lang="en-US" dirty="0" err="1"/>
              <a:t>där</a:t>
            </a:r>
            <a:r>
              <a:rPr lang="en-US" dirty="0"/>
              <a:t> det </a:t>
            </a:r>
            <a:r>
              <a:rPr lang="en-US" dirty="0" err="1"/>
              <a:t>är</a:t>
            </a:r>
            <a:r>
              <a:rPr lang="en-US" dirty="0"/>
              <a:t> </a:t>
            </a:r>
            <a:r>
              <a:rPr lang="en-US" dirty="0" err="1"/>
              <a:t>krig</a:t>
            </a:r>
            <a:r>
              <a:rPr lang="en-US" dirty="0"/>
              <a:t> </a:t>
            </a:r>
            <a:r>
              <a:rPr lang="en-US" dirty="0" err="1"/>
              <a:t>eller</a:t>
            </a:r>
            <a:r>
              <a:rPr lang="en-US" dirty="0"/>
              <a:t> </a:t>
            </a:r>
            <a:r>
              <a:rPr lang="en-US" dirty="0" err="1"/>
              <a:t>konflikt</a:t>
            </a:r>
            <a:r>
              <a:rPr lang="en-US" dirty="0"/>
              <a:t>. Andra </a:t>
            </a:r>
            <a:r>
              <a:rPr lang="en-US" dirty="0" err="1"/>
              <a:t>är</a:t>
            </a:r>
            <a:r>
              <a:rPr lang="en-US" dirty="0"/>
              <a:t> </a:t>
            </a:r>
            <a:r>
              <a:rPr lang="en-US" dirty="0" err="1"/>
              <a:t>födda</a:t>
            </a:r>
            <a:r>
              <a:rPr lang="en-US" dirty="0"/>
              <a:t> </a:t>
            </a:r>
            <a:r>
              <a:rPr lang="en-US" dirty="0" err="1"/>
              <a:t>i</a:t>
            </a:r>
            <a:r>
              <a:rPr lang="en-US" dirty="0"/>
              <a:t> Sverige och </a:t>
            </a:r>
            <a:r>
              <a:rPr lang="en-US" dirty="0" err="1"/>
              <a:t>har</a:t>
            </a:r>
            <a:r>
              <a:rPr lang="en-US" dirty="0"/>
              <a:t> </a:t>
            </a:r>
            <a:r>
              <a:rPr lang="en-US" dirty="0" err="1"/>
              <a:t>föräldrar</a:t>
            </a:r>
            <a:r>
              <a:rPr lang="en-US" dirty="0"/>
              <a:t> </a:t>
            </a:r>
            <a:r>
              <a:rPr lang="en-US" dirty="0" err="1"/>
              <a:t>som</a:t>
            </a:r>
            <a:r>
              <a:rPr lang="en-US" dirty="0"/>
              <a:t> </a:t>
            </a:r>
            <a:r>
              <a:rPr lang="en-US" dirty="0" err="1"/>
              <a:t>har</a:t>
            </a:r>
            <a:r>
              <a:rPr lang="en-US" dirty="0"/>
              <a:t> bott </a:t>
            </a:r>
            <a:r>
              <a:rPr lang="en-US" dirty="0" err="1"/>
              <a:t>här</a:t>
            </a:r>
            <a:r>
              <a:rPr lang="en-US" dirty="0"/>
              <a:t> </a:t>
            </a:r>
            <a:r>
              <a:rPr lang="en-US" dirty="0" err="1"/>
              <a:t>i</a:t>
            </a:r>
            <a:r>
              <a:rPr lang="en-US" dirty="0"/>
              <a:t> </a:t>
            </a:r>
            <a:r>
              <a:rPr lang="en-US" dirty="0" err="1"/>
              <a:t>många</a:t>
            </a:r>
            <a:r>
              <a:rPr lang="en-US" dirty="0"/>
              <a:t> </a:t>
            </a:r>
            <a:r>
              <a:rPr lang="en-US" dirty="0" err="1"/>
              <a:t>år</a:t>
            </a:r>
            <a:r>
              <a:rPr lang="en-US" dirty="0"/>
              <a:t>.</a:t>
            </a:r>
          </a:p>
          <a:p>
            <a:r>
              <a:rPr lang="sv-SE"/>
              <a:t>Svensk bakgrund innebär alltså att man har antingen en eller två </a:t>
            </a:r>
            <a:r>
              <a:rPr lang="sv-SE" err="1"/>
              <a:t>inrikesfödda</a:t>
            </a:r>
            <a:r>
              <a:rPr lang="sv-SE"/>
              <a:t> förälder. </a:t>
            </a:r>
          </a:p>
          <a:p>
            <a:endParaRPr lang="sv-SE"/>
          </a:p>
          <a:p>
            <a:r>
              <a:rPr lang="sv-SE" dirty="0"/>
              <a:t>Liksom i våra tidigare rapporter är skillnaden i ekonomisk sårbarhet generellt sett stor mellan föräldrar födda i Sverige och föräldrar födda i ett annat land. Barnfattigdomen bland barn med svensk bakgrund är 5,8 procent medan den bland barn med utländsk bakgrund är 33,6 procent. Fattigdomsrisken för barn med utländsk bakgrund är med andra ord nästan sex gånger så hög jämfört med barn med svensk bakgrund. Två av tre barn i Sverige som lever i ekonomiskt utsatta hushåll (2023) har utländsk bakgrund, det vill säga att barnen själva eller båda föräldrarna är födda i ett annat land.</a:t>
            </a:r>
          </a:p>
          <a:p>
            <a:endParaRPr lang="en-US" dirty="0"/>
          </a:p>
          <a:p>
            <a:r>
              <a:rPr lang="en-US" dirty="0"/>
              <a:t>Den </a:t>
            </a:r>
            <a:r>
              <a:rPr lang="en-US" dirty="0" err="1"/>
              <a:t>höga</a:t>
            </a:r>
            <a:r>
              <a:rPr lang="en-US" dirty="0"/>
              <a:t> </a:t>
            </a:r>
            <a:r>
              <a:rPr lang="en-US" dirty="0" err="1"/>
              <a:t>andelen</a:t>
            </a:r>
            <a:r>
              <a:rPr lang="en-US" dirty="0"/>
              <a:t> </a:t>
            </a:r>
            <a:r>
              <a:rPr lang="en-US" dirty="0" err="1"/>
              <a:t>barnfattigdom</a:t>
            </a:r>
            <a:r>
              <a:rPr lang="en-US" dirty="0"/>
              <a:t> bland </a:t>
            </a:r>
            <a:r>
              <a:rPr lang="en-US" dirty="0" err="1"/>
              <a:t>utrikesfödda</a:t>
            </a:r>
            <a:r>
              <a:rPr lang="en-US" dirty="0"/>
              <a:t> </a:t>
            </a:r>
            <a:r>
              <a:rPr lang="en-US" dirty="0" err="1"/>
              <a:t>beror</a:t>
            </a:r>
            <a:r>
              <a:rPr lang="en-US" dirty="0"/>
              <a:t> </a:t>
            </a:r>
            <a:r>
              <a:rPr lang="en-US" dirty="0" err="1"/>
              <a:t>ofta</a:t>
            </a:r>
            <a:r>
              <a:rPr lang="en-US" dirty="0"/>
              <a:t> </a:t>
            </a:r>
            <a:r>
              <a:rPr lang="en-US" dirty="0" err="1"/>
              <a:t>på</a:t>
            </a:r>
            <a:r>
              <a:rPr lang="en-US" dirty="0"/>
              <a:t> </a:t>
            </a:r>
            <a:r>
              <a:rPr lang="en-US" dirty="0" err="1"/>
              <a:t>strukturella</a:t>
            </a:r>
            <a:r>
              <a:rPr lang="en-US" dirty="0"/>
              <a:t> hinder – </a:t>
            </a:r>
            <a:r>
              <a:rPr lang="en-US" dirty="0" err="1"/>
              <a:t>som</a:t>
            </a:r>
            <a:r>
              <a:rPr lang="en-US" dirty="0"/>
              <a:t> </a:t>
            </a:r>
            <a:r>
              <a:rPr lang="en-US" dirty="0" err="1"/>
              <a:t>svårigheter</a:t>
            </a:r>
            <a:r>
              <a:rPr lang="en-US" dirty="0"/>
              <a:t> </a:t>
            </a:r>
            <a:r>
              <a:rPr lang="en-US" dirty="0" err="1"/>
              <a:t>att</a:t>
            </a:r>
            <a:r>
              <a:rPr lang="en-US" dirty="0"/>
              <a:t> </a:t>
            </a:r>
            <a:r>
              <a:rPr lang="en-US" dirty="0" err="1"/>
              <a:t>komma</a:t>
            </a:r>
            <a:r>
              <a:rPr lang="en-US" dirty="0"/>
              <a:t> in </a:t>
            </a:r>
            <a:r>
              <a:rPr lang="en-US" dirty="0" err="1"/>
              <a:t>på</a:t>
            </a:r>
            <a:r>
              <a:rPr lang="en-US" dirty="0"/>
              <a:t> </a:t>
            </a:r>
            <a:r>
              <a:rPr lang="en-US" dirty="0" err="1"/>
              <a:t>arbetsmarknaden</a:t>
            </a:r>
            <a:r>
              <a:rPr lang="en-US" dirty="0"/>
              <a:t>, </a:t>
            </a:r>
            <a:r>
              <a:rPr lang="en-US" dirty="0" err="1"/>
              <a:t>bristande</a:t>
            </a:r>
            <a:r>
              <a:rPr lang="en-US" dirty="0"/>
              <a:t> </a:t>
            </a:r>
            <a:r>
              <a:rPr lang="en-US" dirty="0" err="1"/>
              <a:t>tillgång</a:t>
            </a:r>
            <a:r>
              <a:rPr lang="en-US" dirty="0"/>
              <a:t> till </a:t>
            </a:r>
            <a:r>
              <a:rPr lang="en-US" dirty="0" err="1"/>
              <a:t>utbildning</a:t>
            </a:r>
            <a:r>
              <a:rPr lang="en-US" dirty="0"/>
              <a:t> och </a:t>
            </a:r>
            <a:r>
              <a:rPr lang="en-US" dirty="0" err="1"/>
              <a:t>lång</a:t>
            </a:r>
            <a:r>
              <a:rPr lang="en-US" dirty="0"/>
              <a:t> </a:t>
            </a:r>
            <a:r>
              <a:rPr lang="en-US" dirty="0" err="1"/>
              <a:t>etableringstid</a:t>
            </a:r>
            <a:r>
              <a:rPr lang="en-US" dirty="0"/>
              <a:t> </a:t>
            </a:r>
            <a:r>
              <a:rPr lang="en-US" dirty="0" err="1"/>
              <a:t>i</a:t>
            </a:r>
            <a:r>
              <a:rPr lang="en-US" dirty="0"/>
              <a:t> Sverige. I </a:t>
            </a:r>
            <a:r>
              <a:rPr lang="en-US" dirty="0" err="1"/>
              <a:t>dagens</a:t>
            </a:r>
            <a:r>
              <a:rPr lang="en-US" dirty="0"/>
              <a:t> </a:t>
            </a:r>
            <a:r>
              <a:rPr lang="en-US" dirty="0" err="1"/>
              <a:t>samhälle</a:t>
            </a:r>
            <a:r>
              <a:rPr lang="en-US" dirty="0"/>
              <a:t>  </a:t>
            </a:r>
            <a:r>
              <a:rPr lang="en-US" dirty="0" err="1"/>
              <a:t>är</a:t>
            </a:r>
            <a:r>
              <a:rPr lang="en-US" dirty="0"/>
              <a:t> det </a:t>
            </a:r>
            <a:r>
              <a:rPr lang="en-US" dirty="0" err="1"/>
              <a:t>en</a:t>
            </a:r>
            <a:r>
              <a:rPr lang="en-US" dirty="0"/>
              <a:t> </a:t>
            </a:r>
            <a:r>
              <a:rPr lang="en-US" dirty="0" err="1"/>
              <a:t>grupp</a:t>
            </a:r>
            <a:r>
              <a:rPr lang="en-US" dirty="0"/>
              <a:t> </a:t>
            </a:r>
            <a:r>
              <a:rPr lang="en-US" dirty="0" err="1"/>
              <a:t>som</a:t>
            </a:r>
            <a:r>
              <a:rPr lang="en-US" dirty="0"/>
              <a:t> </a:t>
            </a:r>
            <a:r>
              <a:rPr lang="en-US" dirty="0" err="1"/>
              <a:t>ofta</a:t>
            </a:r>
            <a:r>
              <a:rPr lang="en-US" dirty="0"/>
              <a:t> </a:t>
            </a:r>
            <a:r>
              <a:rPr lang="en-US" dirty="0" err="1"/>
              <a:t>får</a:t>
            </a:r>
            <a:r>
              <a:rPr lang="en-US" dirty="0"/>
              <a:t> </a:t>
            </a:r>
            <a:r>
              <a:rPr lang="en-US" dirty="0" err="1"/>
              <a:t>utstå</a:t>
            </a:r>
            <a:r>
              <a:rPr lang="en-US" dirty="0"/>
              <a:t> </a:t>
            </a:r>
            <a:r>
              <a:rPr lang="en-US" dirty="0" err="1"/>
              <a:t>stigmatisering</a:t>
            </a:r>
            <a:r>
              <a:rPr lang="en-US" dirty="0"/>
              <a:t>  och </a:t>
            </a:r>
            <a:r>
              <a:rPr lang="en-US" dirty="0" err="1"/>
              <a:t>en</a:t>
            </a:r>
            <a:r>
              <a:rPr lang="en-US" dirty="0"/>
              <a:t> </a:t>
            </a:r>
            <a:r>
              <a:rPr lang="en-US" dirty="0" err="1"/>
              <a:t>felaktig</a:t>
            </a:r>
            <a:r>
              <a:rPr lang="en-US" dirty="0"/>
              <a:t> </a:t>
            </a:r>
            <a:r>
              <a:rPr lang="en-US" dirty="0" err="1"/>
              <a:t>bild</a:t>
            </a:r>
            <a:r>
              <a:rPr lang="en-US" dirty="0"/>
              <a:t>. </a:t>
            </a:r>
            <a:r>
              <a:rPr lang="en-US" dirty="0" err="1"/>
              <a:t>Arbetslösheten</a:t>
            </a:r>
            <a:r>
              <a:rPr lang="en-US" dirty="0"/>
              <a:t> </a:t>
            </a:r>
            <a:r>
              <a:rPr lang="en-US" dirty="0" err="1"/>
              <a:t>har</a:t>
            </a:r>
            <a:r>
              <a:rPr lang="en-US" dirty="0"/>
              <a:t> </a:t>
            </a:r>
            <a:r>
              <a:rPr lang="en-US" dirty="0" err="1"/>
              <a:t>minskat</a:t>
            </a:r>
            <a:r>
              <a:rPr lang="en-US" dirty="0"/>
              <a:t> </a:t>
            </a:r>
            <a:r>
              <a:rPr lang="en-US" dirty="0" err="1"/>
              <a:t>mer</a:t>
            </a:r>
            <a:r>
              <a:rPr lang="en-US" dirty="0"/>
              <a:t> bland </a:t>
            </a:r>
            <a:r>
              <a:rPr lang="en-US" dirty="0" err="1"/>
              <a:t>utrikesfödda</a:t>
            </a:r>
            <a:r>
              <a:rPr lang="en-US" dirty="0"/>
              <a:t> och </a:t>
            </a:r>
            <a:r>
              <a:rPr lang="en-US" dirty="0" err="1"/>
              <a:t>nyanlända</a:t>
            </a:r>
            <a:r>
              <a:rPr lang="en-US" dirty="0"/>
              <a:t> </a:t>
            </a:r>
            <a:r>
              <a:rPr lang="en-US" dirty="0" err="1"/>
              <a:t>än</a:t>
            </a:r>
            <a:r>
              <a:rPr lang="en-US" dirty="0"/>
              <a:t> bland </a:t>
            </a:r>
            <a:r>
              <a:rPr lang="en-US" dirty="0" err="1"/>
              <a:t>inrikesfödda</a:t>
            </a:r>
            <a:r>
              <a:rPr lang="en-US" dirty="0"/>
              <a:t> sedan 2020. I </a:t>
            </a:r>
            <a:r>
              <a:rPr lang="en-US" dirty="0" err="1"/>
              <a:t>stapeln</a:t>
            </a:r>
            <a:r>
              <a:rPr lang="en-US" dirty="0"/>
              <a:t> </a:t>
            </a:r>
            <a:r>
              <a:rPr lang="en-US" dirty="0" err="1"/>
              <a:t>syns</a:t>
            </a:r>
            <a:r>
              <a:rPr lang="en-US" dirty="0"/>
              <a:t> det </a:t>
            </a:r>
            <a:r>
              <a:rPr lang="en-US" dirty="0" err="1"/>
              <a:t>att</a:t>
            </a:r>
            <a:r>
              <a:rPr lang="en-US" dirty="0"/>
              <a:t> den </a:t>
            </a:r>
            <a:r>
              <a:rPr lang="en-US" dirty="0" err="1"/>
              <a:t>ekonomiska</a:t>
            </a:r>
            <a:r>
              <a:rPr lang="en-US" dirty="0"/>
              <a:t> </a:t>
            </a:r>
            <a:r>
              <a:rPr lang="en-US" dirty="0" err="1"/>
              <a:t>utsattheten</a:t>
            </a:r>
            <a:r>
              <a:rPr lang="en-US" dirty="0"/>
              <a:t> </a:t>
            </a:r>
            <a:r>
              <a:rPr lang="en-US" dirty="0" err="1"/>
              <a:t>har</a:t>
            </a:r>
            <a:r>
              <a:rPr lang="en-US" dirty="0"/>
              <a:t> </a:t>
            </a:r>
            <a:r>
              <a:rPr lang="en-US" dirty="0" err="1"/>
              <a:t>minskat</a:t>
            </a:r>
            <a:r>
              <a:rPr lang="en-US" dirty="0"/>
              <a:t> </a:t>
            </a:r>
            <a:r>
              <a:rPr lang="en-US" dirty="0" err="1"/>
              <a:t>från</a:t>
            </a:r>
            <a:r>
              <a:rPr lang="en-US" dirty="0"/>
              <a:t> 40 </a:t>
            </a:r>
            <a:r>
              <a:rPr lang="en-US" dirty="0" err="1"/>
              <a:t>procent</a:t>
            </a:r>
            <a:r>
              <a:rPr lang="en-US" dirty="0"/>
              <a:t> (2019) till 33,5% 2023. </a:t>
            </a: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25</a:t>
            </a:fld>
            <a:endParaRPr lang="en-UK"/>
          </a:p>
        </p:txBody>
      </p:sp>
    </p:spTree>
    <p:extLst>
      <p:ext uri="{BB962C8B-B14F-4D97-AF65-F5344CB8AC3E}">
        <p14:creationId xmlns:p14="http://schemas.microsoft.com/office/powerpoint/2010/main" val="2579593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Oavsett</a:t>
            </a:r>
            <a:r>
              <a:rPr lang="en-US"/>
              <a:t> </a:t>
            </a:r>
            <a:r>
              <a:rPr lang="en-US" err="1"/>
              <a:t>mått</a:t>
            </a:r>
            <a:r>
              <a:rPr lang="en-US"/>
              <a:t> </a:t>
            </a:r>
            <a:r>
              <a:rPr lang="en-US" err="1"/>
              <a:t>finns</a:t>
            </a:r>
            <a:r>
              <a:rPr lang="en-US"/>
              <a:t> det </a:t>
            </a:r>
            <a:r>
              <a:rPr lang="en-US" err="1"/>
              <a:t>en</a:t>
            </a:r>
            <a:r>
              <a:rPr lang="en-US"/>
              <a:t> </a:t>
            </a:r>
            <a:r>
              <a:rPr lang="en-US" err="1"/>
              <a:t>extremt</a:t>
            </a:r>
            <a:r>
              <a:rPr lang="en-US"/>
              <a:t> </a:t>
            </a:r>
            <a:r>
              <a:rPr lang="en-US" err="1"/>
              <a:t>hög</a:t>
            </a:r>
            <a:r>
              <a:rPr lang="en-US"/>
              <a:t> </a:t>
            </a:r>
            <a:r>
              <a:rPr lang="en-US" err="1"/>
              <a:t>ekonomisk</a:t>
            </a:r>
            <a:r>
              <a:rPr lang="en-US"/>
              <a:t> </a:t>
            </a:r>
            <a:r>
              <a:rPr lang="en-US" err="1"/>
              <a:t>sårbarhet</a:t>
            </a:r>
            <a:r>
              <a:rPr lang="en-US"/>
              <a:t> bland de </a:t>
            </a:r>
            <a:r>
              <a:rPr lang="en-US" err="1"/>
              <a:t>utrikesfödda</a:t>
            </a:r>
            <a:r>
              <a:rPr lang="en-US"/>
              <a:t> </a:t>
            </a:r>
            <a:r>
              <a:rPr lang="en-US" err="1"/>
              <a:t>barnen</a:t>
            </a:r>
            <a:r>
              <a:rPr lang="en-US"/>
              <a:t> under </a:t>
            </a:r>
            <a:r>
              <a:rPr lang="en-US" err="1"/>
              <a:t>deras</a:t>
            </a:r>
            <a:r>
              <a:rPr lang="en-US"/>
              <a:t> </a:t>
            </a:r>
            <a:r>
              <a:rPr lang="en-US" err="1"/>
              <a:t>första</a:t>
            </a:r>
            <a:r>
              <a:rPr lang="en-US"/>
              <a:t> </a:t>
            </a:r>
            <a:r>
              <a:rPr lang="en-US" err="1"/>
              <a:t>tio</a:t>
            </a:r>
            <a:r>
              <a:rPr lang="en-US"/>
              <a:t> </a:t>
            </a:r>
            <a:r>
              <a:rPr lang="en-US" err="1"/>
              <a:t>år</a:t>
            </a:r>
            <a:r>
              <a:rPr lang="en-US"/>
              <a:t> </a:t>
            </a:r>
            <a:r>
              <a:rPr lang="en-US" err="1"/>
              <a:t>i</a:t>
            </a:r>
            <a:r>
              <a:rPr lang="en-US"/>
              <a:t> Sverige. 4 av 10 (41,5 procent) lever i barnfattigdom. </a:t>
            </a:r>
            <a:r>
              <a:rPr lang="en-US" err="1"/>
              <a:t>Statistiken</a:t>
            </a:r>
            <a:r>
              <a:rPr lang="en-US"/>
              <a:t> </a:t>
            </a:r>
            <a:r>
              <a:rPr lang="en-US" err="1"/>
              <a:t>visar</a:t>
            </a:r>
            <a:r>
              <a:rPr lang="en-US"/>
              <a:t> </a:t>
            </a:r>
            <a:r>
              <a:rPr lang="en-US" err="1"/>
              <a:t>att</a:t>
            </a:r>
            <a:r>
              <a:rPr lang="en-US"/>
              <a:t> det tar </a:t>
            </a:r>
            <a:r>
              <a:rPr lang="en-US" err="1"/>
              <a:t>lång</a:t>
            </a:r>
            <a:r>
              <a:rPr lang="en-US"/>
              <a:t> </a:t>
            </a:r>
            <a:r>
              <a:rPr lang="en-US" err="1"/>
              <a:t>tid</a:t>
            </a:r>
            <a:r>
              <a:rPr lang="en-US"/>
              <a:t> för </a:t>
            </a:r>
            <a:r>
              <a:rPr lang="en-US" err="1"/>
              <a:t>barnfamiljer</a:t>
            </a:r>
            <a:r>
              <a:rPr lang="en-US"/>
              <a:t> </a:t>
            </a:r>
            <a:r>
              <a:rPr lang="en-US" err="1"/>
              <a:t>att</a:t>
            </a:r>
            <a:r>
              <a:rPr lang="en-US"/>
              <a:t> </a:t>
            </a:r>
            <a:r>
              <a:rPr lang="en-US" err="1"/>
              <a:t>etablera</a:t>
            </a:r>
            <a:r>
              <a:rPr lang="en-US"/>
              <a:t> sig </a:t>
            </a:r>
            <a:r>
              <a:rPr lang="en-US" err="1"/>
              <a:t>i</a:t>
            </a:r>
            <a:r>
              <a:rPr lang="en-US"/>
              <a:t> Sverige. </a:t>
            </a:r>
          </a:p>
          <a:p>
            <a:endParaRPr lang="en-US"/>
          </a:p>
          <a:p>
            <a:r>
              <a:rPr lang="en-US" err="1"/>
              <a:t>Efter</a:t>
            </a:r>
            <a:r>
              <a:rPr lang="en-US"/>
              <a:t> </a:t>
            </a:r>
            <a:r>
              <a:rPr lang="en-US" err="1"/>
              <a:t>tio</a:t>
            </a:r>
            <a:r>
              <a:rPr lang="en-US"/>
              <a:t> </a:t>
            </a:r>
            <a:r>
              <a:rPr lang="en-US" err="1"/>
              <a:t>år</a:t>
            </a:r>
            <a:r>
              <a:rPr lang="en-US"/>
              <a:t>  </a:t>
            </a:r>
            <a:r>
              <a:rPr lang="en-US" err="1"/>
              <a:t>minskar</a:t>
            </a:r>
            <a:r>
              <a:rPr lang="en-US"/>
              <a:t> den </a:t>
            </a:r>
            <a:r>
              <a:rPr lang="en-US" err="1"/>
              <a:t>avsevärt</a:t>
            </a:r>
            <a:r>
              <a:rPr lang="en-US"/>
              <a:t> till </a:t>
            </a:r>
            <a:r>
              <a:rPr lang="en-US" err="1"/>
              <a:t>en</a:t>
            </a:r>
            <a:r>
              <a:rPr lang="en-US"/>
              <a:t> av </a:t>
            </a:r>
            <a:r>
              <a:rPr lang="en-US" err="1"/>
              <a:t>fyra</a:t>
            </a:r>
            <a:r>
              <a:rPr lang="en-US"/>
              <a:t> barn, </a:t>
            </a:r>
            <a:r>
              <a:rPr lang="en-US" err="1"/>
              <a:t>vilket</a:t>
            </a:r>
            <a:endParaRPr lang="en-US" err="1">
              <a:solidFill>
                <a:srgbClr val="444444"/>
              </a:solidFill>
            </a:endParaRPr>
          </a:p>
          <a:p>
            <a:r>
              <a:rPr lang="en-US" err="1"/>
              <a:t>är</a:t>
            </a:r>
            <a:r>
              <a:rPr lang="en-US"/>
              <a:t> </a:t>
            </a:r>
            <a:r>
              <a:rPr lang="en-US" err="1"/>
              <a:t>i</a:t>
            </a:r>
            <a:r>
              <a:rPr lang="en-US"/>
              <a:t> </a:t>
            </a:r>
            <a:r>
              <a:rPr lang="en-US" err="1"/>
              <a:t>samma</a:t>
            </a:r>
            <a:r>
              <a:rPr lang="en-US"/>
              <a:t> </a:t>
            </a:r>
            <a:r>
              <a:rPr lang="en-US" err="1"/>
              <a:t>nivå</a:t>
            </a:r>
            <a:r>
              <a:rPr lang="en-US"/>
              <a:t> </a:t>
            </a:r>
            <a:r>
              <a:rPr lang="en-US" err="1"/>
              <a:t>som</a:t>
            </a:r>
            <a:r>
              <a:rPr lang="en-US"/>
              <a:t> bland barn med </a:t>
            </a:r>
            <a:r>
              <a:rPr lang="en-US" err="1"/>
              <a:t>inrikesfödd</a:t>
            </a:r>
            <a:r>
              <a:rPr lang="en-US"/>
              <a:t> </a:t>
            </a:r>
            <a:r>
              <a:rPr lang="en-US" err="1"/>
              <a:t>ensamstående</a:t>
            </a:r>
            <a:r>
              <a:rPr lang="en-US"/>
              <a:t> Mamma.</a:t>
            </a:r>
            <a:endParaRPr lang="en-US" err="1">
              <a:solidFill>
                <a:srgbClr val="444444"/>
              </a:solidFill>
            </a:endParaRPr>
          </a:p>
          <a:p>
            <a:endParaRPr lang="en-US"/>
          </a:p>
          <a:p>
            <a:r>
              <a:rPr lang="en-US" err="1"/>
              <a:t>Resultatet</a:t>
            </a:r>
            <a:r>
              <a:rPr lang="en-US"/>
              <a:t> </a:t>
            </a:r>
            <a:r>
              <a:rPr lang="en-US" err="1"/>
              <a:t>visar</a:t>
            </a:r>
            <a:r>
              <a:rPr lang="en-US"/>
              <a:t> </a:t>
            </a:r>
            <a:r>
              <a:rPr lang="en-US" err="1"/>
              <a:t>att</a:t>
            </a:r>
            <a:r>
              <a:rPr lang="en-US"/>
              <a:t> det </a:t>
            </a:r>
            <a:r>
              <a:rPr lang="en-US" err="1"/>
              <a:t>ofta</a:t>
            </a:r>
            <a:r>
              <a:rPr lang="en-US"/>
              <a:t> tar </a:t>
            </a:r>
            <a:r>
              <a:rPr lang="en-US" err="1"/>
              <a:t>lång</a:t>
            </a:r>
            <a:r>
              <a:rPr lang="en-US"/>
              <a:t> </a:t>
            </a:r>
            <a:r>
              <a:rPr lang="en-US" err="1"/>
              <a:t>tid</a:t>
            </a:r>
            <a:r>
              <a:rPr lang="en-US"/>
              <a:t> för </a:t>
            </a:r>
            <a:r>
              <a:rPr lang="en-US" err="1"/>
              <a:t>föräldrar</a:t>
            </a:r>
            <a:r>
              <a:rPr lang="en-US"/>
              <a:t> </a:t>
            </a:r>
            <a:r>
              <a:rPr lang="en-US" err="1"/>
              <a:t>att</a:t>
            </a:r>
            <a:r>
              <a:rPr lang="en-US"/>
              <a:t> </a:t>
            </a:r>
            <a:r>
              <a:rPr lang="en-US" err="1"/>
              <a:t>komma</a:t>
            </a:r>
            <a:r>
              <a:rPr lang="en-US"/>
              <a:t> in </a:t>
            </a:r>
            <a:r>
              <a:rPr lang="en-US" err="1"/>
              <a:t>i</a:t>
            </a:r>
            <a:r>
              <a:rPr lang="en-US"/>
              <a:t> </a:t>
            </a:r>
            <a:r>
              <a:rPr lang="en-US" err="1"/>
              <a:t>samhället</a:t>
            </a:r>
            <a:r>
              <a:rPr lang="en-US"/>
              <a:t>, och </a:t>
            </a:r>
            <a:r>
              <a:rPr lang="en-US" err="1"/>
              <a:t>att</a:t>
            </a:r>
            <a:r>
              <a:rPr lang="en-US"/>
              <a:t> det </a:t>
            </a:r>
            <a:r>
              <a:rPr lang="en-US" err="1"/>
              <a:t>kan</a:t>
            </a:r>
            <a:r>
              <a:rPr lang="en-US"/>
              <a:t> </a:t>
            </a:r>
            <a:r>
              <a:rPr lang="en-US" err="1"/>
              <a:t>vara</a:t>
            </a:r>
            <a:r>
              <a:rPr lang="en-US"/>
              <a:t> </a:t>
            </a:r>
            <a:r>
              <a:rPr lang="en-US" err="1"/>
              <a:t>osäkert</a:t>
            </a:r>
            <a:r>
              <a:rPr lang="en-US"/>
              <a:t>. </a:t>
            </a:r>
            <a:r>
              <a:rPr lang="en-US" err="1"/>
              <a:t>Många</a:t>
            </a:r>
            <a:r>
              <a:rPr lang="en-US"/>
              <a:t> </a:t>
            </a:r>
            <a:r>
              <a:rPr lang="en-US" err="1"/>
              <a:t>har</a:t>
            </a:r>
            <a:r>
              <a:rPr lang="en-US"/>
              <a:t> </a:t>
            </a:r>
            <a:r>
              <a:rPr lang="en-US" err="1"/>
              <a:t>svårt</a:t>
            </a:r>
            <a:r>
              <a:rPr lang="en-US"/>
              <a:t> </a:t>
            </a:r>
            <a:r>
              <a:rPr lang="en-US" err="1"/>
              <a:t>att</a:t>
            </a:r>
            <a:r>
              <a:rPr lang="en-US"/>
              <a:t> </a:t>
            </a:r>
            <a:r>
              <a:rPr lang="en-US" err="1"/>
              <a:t>få</a:t>
            </a:r>
            <a:r>
              <a:rPr lang="en-US"/>
              <a:t> </a:t>
            </a:r>
            <a:r>
              <a:rPr lang="en-US" err="1"/>
              <a:t>jobb</a:t>
            </a:r>
            <a:r>
              <a:rPr lang="en-US"/>
              <a:t> </a:t>
            </a:r>
            <a:r>
              <a:rPr lang="en-US" err="1"/>
              <a:t>eller</a:t>
            </a:r>
            <a:r>
              <a:rPr lang="en-US"/>
              <a:t> </a:t>
            </a:r>
            <a:r>
              <a:rPr lang="en-US" err="1"/>
              <a:t>att</a:t>
            </a:r>
            <a:r>
              <a:rPr lang="en-US"/>
              <a:t> </a:t>
            </a:r>
            <a:r>
              <a:rPr lang="en-US" err="1"/>
              <a:t>få</a:t>
            </a:r>
            <a:r>
              <a:rPr lang="en-US"/>
              <a:t> </a:t>
            </a:r>
            <a:r>
              <a:rPr lang="en-US" err="1"/>
              <a:t>ersättning</a:t>
            </a:r>
            <a:r>
              <a:rPr lang="en-US"/>
              <a:t> </a:t>
            </a:r>
            <a:r>
              <a:rPr lang="en-US" err="1"/>
              <a:t>när</a:t>
            </a:r>
            <a:r>
              <a:rPr lang="en-US"/>
              <a:t> de till </a:t>
            </a:r>
            <a:r>
              <a:rPr lang="en-US" err="1"/>
              <a:t>exempel</a:t>
            </a:r>
            <a:r>
              <a:rPr lang="en-US"/>
              <a:t> </a:t>
            </a:r>
            <a:r>
              <a:rPr lang="en-US" err="1"/>
              <a:t>är</a:t>
            </a:r>
            <a:r>
              <a:rPr lang="en-US"/>
              <a:t> </a:t>
            </a:r>
            <a:r>
              <a:rPr lang="en-US" err="1"/>
              <a:t>föräldralediga</a:t>
            </a:r>
            <a:r>
              <a:rPr lang="en-US"/>
              <a:t>, </a:t>
            </a:r>
            <a:r>
              <a:rPr lang="en-US" err="1"/>
              <a:t>sjuka</a:t>
            </a:r>
            <a:r>
              <a:rPr lang="en-US"/>
              <a:t> </a:t>
            </a:r>
            <a:r>
              <a:rPr lang="en-US" err="1"/>
              <a:t>eller</a:t>
            </a:r>
            <a:r>
              <a:rPr lang="en-US"/>
              <a:t> </a:t>
            </a:r>
            <a:r>
              <a:rPr lang="en-US" err="1"/>
              <a:t>arbetslösa</a:t>
            </a:r>
            <a:r>
              <a:rPr lang="en-US"/>
              <a:t>. Det </a:t>
            </a:r>
            <a:r>
              <a:rPr lang="en-US" err="1"/>
              <a:t>påverkar</a:t>
            </a:r>
            <a:r>
              <a:rPr lang="en-US"/>
              <a:t> </a:t>
            </a:r>
            <a:r>
              <a:rPr lang="en-US" err="1"/>
              <a:t>familjens</a:t>
            </a:r>
            <a:r>
              <a:rPr lang="en-US"/>
              <a:t> </a:t>
            </a:r>
            <a:r>
              <a:rPr lang="en-US" err="1"/>
              <a:t>ekonomi</a:t>
            </a:r>
            <a:r>
              <a:rPr lang="en-US"/>
              <a:t>. Om man </a:t>
            </a:r>
            <a:r>
              <a:rPr lang="en-US" err="1"/>
              <a:t>inte</a:t>
            </a:r>
            <a:r>
              <a:rPr lang="en-US"/>
              <a:t> </a:t>
            </a:r>
            <a:r>
              <a:rPr lang="en-US" err="1"/>
              <a:t>har</a:t>
            </a:r>
            <a:r>
              <a:rPr lang="en-US"/>
              <a:t> </a:t>
            </a:r>
            <a:r>
              <a:rPr lang="en-US" err="1"/>
              <a:t>tillgång</a:t>
            </a:r>
            <a:r>
              <a:rPr lang="en-US"/>
              <a:t> till dessa </a:t>
            </a:r>
            <a:r>
              <a:rPr lang="en-US" err="1"/>
              <a:t>stöd</a:t>
            </a:r>
            <a:r>
              <a:rPr lang="en-US"/>
              <a:t> </a:t>
            </a:r>
            <a:r>
              <a:rPr lang="en-US" err="1"/>
              <a:t>kan</a:t>
            </a:r>
            <a:r>
              <a:rPr lang="en-US"/>
              <a:t> det </a:t>
            </a:r>
            <a:r>
              <a:rPr lang="en-US" err="1"/>
              <a:t>få</a:t>
            </a:r>
            <a:r>
              <a:rPr lang="en-US"/>
              <a:t> </a:t>
            </a:r>
            <a:r>
              <a:rPr lang="en-US" err="1"/>
              <a:t>stora</a:t>
            </a:r>
            <a:r>
              <a:rPr lang="en-US"/>
              <a:t> </a:t>
            </a:r>
            <a:r>
              <a:rPr lang="en-US" err="1"/>
              <a:t>konsekvenser</a:t>
            </a:r>
            <a:r>
              <a:rPr lang="en-US"/>
              <a:t>.  I Sverige </a:t>
            </a:r>
            <a:r>
              <a:rPr lang="en-US" err="1"/>
              <a:t>är</a:t>
            </a:r>
            <a:r>
              <a:rPr lang="en-US"/>
              <a:t> </a:t>
            </a:r>
            <a:r>
              <a:rPr lang="en-US" err="1"/>
              <a:t>skillnaderna</a:t>
            </a:r>
            <a:r>
              <a:rPr lang="en-US"/>
              <a:t> </a:t>
            </a:r>
            <a:r>
              <a:rPr lang="en-US" err="1"/>
              <a:t>mellan</a:t>
            </a:r>
            <a:r>
              <a:rPr lang="en-US"/>
              <a:t> </a:t>
            </a:r>
            <a:r>
              <a:rPr lang="en-US" err="1"/>
              <a:t>svenskfödda</a:t>
            </a:r>
            <a:r>
              <a:rPr lang="en-US"/>
              <a:t> och </a:t>
            </a:r>
            <a:r>
              <a:rPr lang="en-US" err="1"/>
              <a:t>utrikesfödda</a:t>
            </a:r>
            <a:r>
              <a:rPr lang="en-US"/>
              <a:t> </a:t>
            </a:r>
            <a:r>
              <a:rPr lang="en-US" err="1"/>
              <a:t>vuxna</a:t>
            </a:r>
            <a:r>
              <a:rPr lang="en-US"/>
              <a:t> </a:t>
            </a:r>
            <a:r>
              <a:rPr lang="en-US" err="1"/>
              <a:t>större</a:t>
            </a:r>
            <a:r>
              <a:rPr lang="en-US"/>
              <a:t> </a:t>
            </a:r>
            <a:r>
              <a:rPr lang="en-US" err="1"/>
              <a:t>än</a:t>
            </a:r>
            <a:r>
              <a:rPr lang="en-US"/>
              <a:t> </a:t>
            </a:r>
            <a:r>
              <a:rPr lang="en-US" err="1"/>
              <a:t>i</a:t>
            </a:r>
            <a:r>
              <a:rPr lang="en-US"/>
              <a:t> </a:t>
            </a:r>
            <a:r>
              <a:rPr lang="en-US" err="1"/>
              <a:t>många</a:t>
            </a:r>
            <a:r>
              <a:rPr lang="en-US"/>
              <a:t> </a:t>
            </a:r>
            <a:r>
              <a:rPr lang="en-US" err="1"/>
              <a:t>andra</a:t>
            </a:r>
            <a:r>
              <a:rPr lang="en-US"/>
              <a:t> </a:t>
            </a:r>
            <a:r>
              <a:rPr lang="en-US" err="1"/>
              <a:t>europeiska</a:t>
            </a:r>
            <a:r>
              <a:rPr lang="en-US"/>
              <a:t> </a:t>
            </a:r>
            <a:r>
              <a:rPr lang="en-US" err="1"/>
              <a:t>länder</a:t>
            </a:r>
            <a:r>
              <a:rPr lang="en-US"/>
              <a:t>, </a:t>
            </a:r>
            <a:r>
              <a:rPr lang="en-US" err="1"/>
              <a:t>både</a:t>
            </a:r>
            <a:r>
              <a:rPr lang="en-US"/>
              <a:t> </a:t>
            </a:r>
            <a:r>
              <a:rPr lang="en-US" err="1"/>
              <a:t>när</a:t>
            </a:r>
            <a:r>
              <a:rPr lang="en-US"/>
              <a:t> det </a:t>
            </a:r>
            <a:r>
              <a:rPr lang="en-US" err="1"/>
              <a:t>gäller</a:t>
            </a:r>
            <a:r>
              <a:rPr lang="en-US"/>
              <a:t> </a:t>
            </a:r>
            <a:r>
              <a:rPr lang="en-US" err="1"/>
              <a:t>arbete</a:t>
            </a:r>
            <a:r>
              <a:rPr lang="en-US"/>
              <a:t> och </a:t>
            </a:r>
            <a:r>
              <a:rPr lang="en-US" err="1"/>
              <a:t>inkomst</a:t>
            </a:r>
            <a:r>
              <a:rPr lang="en-US"/>
              <a:t>. Det </a:t>
            </a:r>
            <a:r>
              <a:rPr lang="en-US" err="1"/>
              <a:t>visar</a:t>
            </a:r>
            <a:r>
              <a:rPr lang="en-US"/>
              <a:t> </a:t>
            </a:r>
            <a:r>
              <a:rPr lang="en-US" err="1"/>
              <a:t>att</a:t>
            </a:r>
            <a:r>
              <a:rPr lang="en-US"/>
              <a:t> det </a:t>
            </a:r>
            <a:r>
              <a:rPr lang="en-US" err="1"/>
              <a:t>finns</a:t>
            </a:r>
            <a:r>
              <a:rPr lang="en-US"/>
              <a:t> </a:t>
            </a:r>
            <a:r>
              <a:rPr lang="en-US" err="1"/>
              <a:t>strukturella</a:t>
            </a:r>
            <a:r>
              <a:rPr lang="en-US"/>
              <a:t> problem </a:t>
            </a:r>
            <a:r>
              <a:rPr lang="en-US" err="1"/>
              <a:t>i</a:t>
            </a:r>
            <a:r>
              <a:rPr lang="en-US"/>
              <a:t> </a:t>
            </a:r>
            <a:r>
              <a:rPr lang="en-US" err="1"/>
              <a:t>hur</a:t>
            </a:r>
            <a:r>
              <a:rPr lang="en-US"/>
              <a:t> </a:t>
            </a:r>
            <a:r>
              <a:rPr lang="en-US" err="1"/>
              <a:t>etableringen</a:t>
            </a:r>
            <a:r>
              <a:rPr lang="en-US"/>
              <a:t> </a:t>
            </a:r>
            <a:r>
              <a:rPr lang="en-US" err="1"/>
              <a:t>fungerar</a:t>
            </a:r>
            <a:r>
              <a:rPr lang="en-US"/>
              <a:t> </a:t>
            </a:r>
            <a:r>
              <a:rPr lang="en-US" err="1"/>
              <a:t>i</a:t>
            </a:r>
            <a:r>
              <a:rPr lang="en-US"/>
              <a:t> Sverige, och det </a:t>
            </a:r>
            <a:r>
              <a:rPr lang="en-US" err="1"/>
              <a:t>påverkar</a:t>
            </a:r>
            <a:r>
              <a:rPr lang="en-US"/>
              <a:t> </a:t>
            </a:r>
            <a:r>
              <a:rPr lang="en-US" err="1"/>
              <a:t>också</a:t>
            </a:r>
            <a:r>
              <a:rPr lang="en-US"/>
              <a:t> </a:t>
            </a:r>
            <a:r>
              <a:rPr lang="en-US" err="1"/>
              <a:t>hur</a:t>
            </a:r>
            <a:r>
              <a:rPr lang="en-US"/>
              <a:t> </a:t>
            </a:r>
            <a:r>
              <a:rPr lang="en-US" err="1"/>
              <a:t>många</a:t>
            </a:r>
            <a:r>
              <a:rPr lang="en-US"/>
              <a:t> barn </a:t>
            </a:r>
            <a:r>
              <a:rPr lang="en-US" err="1"/>
              <a:t>som</a:t>
            </a:r>
            <a:r>
              <a:rPr lang="en-US"/>
              <a:t> lever </a:t>
            </a:r>
            <a:r>
              <a:rPr lang="en-US" err="1"/>
              <a:t>i</a:t>
            </a:r>
            <a:r>
              <a:rPr lang="en-US"/>
              <a:t> </a:t>
            </a:r>
            <a:r>
              <a:rPr lang="en-US" err="1"/>
              <a:t>fattigdom</a:t>
            </a:r>
            <a:r>
              <a:rPr lang="en-US"/>
              <a:t>.</a:t>
            </a:r>
          </a:p>
          <a:p>
            <a:endParaRPr lang="en-US"/>
          </a:p>
          <a:p>
            <a:endParaRPr lang="en-US"/>
          </a:p>
          <a:p>
            <a:endParaRPr lang="en-US"/>
          </a:p>
        </p:txBody>
      </p:sp>
      <p:sp>
        <p:nvSpPr>
          <p:cNvPr id="4" name="Date Placeholder 3"/>
          <p:cNvSpPr>
            <a:spLocks noGrp="1"/>
          </p:cNvSpPr>
          <p:nvPr>
            <p:ph type="dt" idx="1"/>
          </p:nvPr>
        </p:nvSpPr>
        <p:spPr/>
        <p:txBody>
          <a:bodyPr/>
          <a:lstStyle/>
          <a:p>
            <a:fld id="{D0164A73-71B3-4B38-B7DE-210C724A0AED}" type="datetime1">
              <a:rPr lang="LID4096" smtClean="0"/>
              <a:t>11/28/2025</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26</a:t>
            </a:fld>
            <a:endParaRPr lang="en-UK"/>
          </a:p>
        </p:txBody>
      </p:sp>
    </p:spTree>
    <p:extLst>
      <p:ext uri="{BB962C8B-B14F-4D97-AF65-F5344CB8AC3E}">
        <p14:creationId xmlns:p14="http://schemas.microsoft.com/office/powerpoint/2010/main" val="4129395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i="0" dirty="0"/>
              <a:t>Samira</a:t>
            </a:r>
            <a:r>
              <a:rPr lang="sv-SE" i="1" dirty="0"/>
              <a:t> : Att synliggöra hur ekonomisk utsatthet bland barn varierar beroende på bakgrund och familjekonstellation i kombination.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u="none" kern="1200" dirty="0">
                <a:solidFill>
                  <a:schemeClr val="tx1"/>
                </a:solidFill>
                <a:effectLst/>
                <a:latin typeface="+mn-lt"/>
                <a:ea typeface="+mn-ea"/>
                <a:cs typeface="+mn-cs"/>
              </a:rPr>
              <a:t>Talarmanus: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som barn ha utländsk bakgrund och leva med en ensamstående förälder är var för sig riskfaktorer för ekonomisk utsatthet. Tillsammans förstärker de båda faktorerna varandra och ett markant mönster av ojämlika villkor framträder mellan olika familjesammansättningar bland barn som är födda i Sverige.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Fattigdomsrisken är störst bland barn med en ensamstående utrikesfödd mamma av vilka hälften (52 %) lever i ekonomisk utsatthet. Motsvarande andel för barn med ensamstående mamma född i Sverige var samma år 25 procent (en av fyra).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Fattigdomsnivån är ungefär lika hög bland barn med sammanboende utrikesfödda föräldrar, 25,8 procent. Den ekonomiska utsattheten är som allra lägst bland barn med sammanboende svenska föräldrar, 2,7 procent. Sårbarheten har ökat något eller mycket bland alla familjesammansättningar.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Ojämlika livsvillkor.  </a:t>
            </a:r>
          </a:p>
        </p:txBody>
      </p:sp>
      <p:sp>
        <p:nvSpPr>
          <p:cNvPr id="4" name="Platshållare för bildnummer 3"/>
          <p:cNvSpPr>
            <a:spLocks noGrp="1"/>
          </p:cNvSpPr>
          <p:nvPr>
            <p:ph type="sldNum" sz="quarter" idx="5"/>
          </p:nvPr>
        </p:nvSpPr>
        <p:spPr/>
        <p:txBody>
          <a:bodyPr/>
          <a:lstStyle/>
          <a:p>
            <a:fld id="{56960906-89A6-4569-B216-4EAD179535AB}" type="slidenum">
              <a:rPr lang="sv-SE" smtClean="0"/>
              <a:t>27</a:t>
            </a:fld>
            <a:endParaRPr lang="sv-SE"/>
          </a:p>
        </p:txBody>
      </p:sp>
    </p:spTree>
    <p:extLst>
      <p:ext uri="{BB962C8B-B14F-4D97-AF65-F5344CB8AC3E}">
        <p14:creationId xmlns:p14="http://schemas.microsoft.com/office/powerpoint/2010/main" val="3906093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Tapio </a:t>
            </a:r>
          </a:p>
        </p:txBody>
      </p:sp>
      <p:sp>
        <p:nvSpPr>
          <p:cNvPr id="4" name="Date Placeholder 3"/>
          <p:cNvSpPr>
            <a:spLocks noGrp="1"/>
          </p:cNvSpPr>
          <p:nvPr>
            <p:ph type="dt" idx="1"/>
          </p:nvPr>
        </p:nvSpPr>
        <p:spPr/>
        <p:txBody>
          <a:bodyPr/>
          <a:lstStyle/>
          <a:p>
            <a:fld id="{D0164A73-71B3-4B38-B7DE-210C724A0AED}" type="datetime1">
              <a:rPr lang="LID4096" smtClean="0"/>
              <a:t>11/28/2025</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28</a:t>
            </a:fld>
            <a:endParaRPr lang="en-UK"/>
          </a:p>
        </p:txBody>
      </p:sp>
    </p:spTree>
    <p:extLst>
      <p:ext uri="{BB962C8B-B14F-4D97-AF65-F5344CB8AC3E}">
        <p14:creationId xmlns:p14="http://schemas.microsoft.com/office/powerpoint/2010/main" val="353887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i="1" dirty="0"/>
              <a:t>Tapio : Syfte</a:t>
            </a:r>
            <a:r>
              <a:rPr lang="sv-SE" sz="1200" i="1" kern="1200" dirty="0">
                <a:solidFill>
                  <a:schemeClr val="tx1"/>
                </a:solidFill>
                <a:effectLst/>
                <a:latin typeface="+mn-lt"/>
                <a:ea typeface="+mn-ea"/>
                <a:cs typeface="+mn-cs"/>
              </a:rPr>
              <a:t>: Att sammanfatta rapportens slutsatser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Talarmanus:</a:t>
            </a:r>
            <a:endParaRPr lang="sv-SE" sz="120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Denna rapport lanserar ett alternativt mått för beräkning av låg inkomststandard som ligger i linje med Konsumentverkets årliga </a:t>
            </a:r>
            <a:r>
              <a:rPr lang="sv-SE" sz="1200" kern="1200" dirty="0" err="1">
                <a:solidFill>
                  <a:schemeClr val="tx1"/>
                </a:solidFill>
                <a:effectLst/>
                <a:latin typeface="+mn-lt"/>
                <a:ea typeface="+mn-ea"/>
                <a:cs typeface="+mn-cs"/>
              </a:rPr>
              <a:t>hushå</a:t>
            </a:r>
            <a:r>
              <a:rPr lang="de-DE" sz="1200" kern="1200" dirty="0" err="1">
                <a:solidFill>
                  <a:schemeClr val="tx1"/>
                </a:solidFill>
                <a:effectLst/>
                <a:latin typeface="+mn-lt"/>
                <a:ea typeface="+mn-ea"/>
                <a:cs typeface="+mn-cs"/>
              </a:rPr>
              <a:t>llsber</a:t>
            </a:r>
            <a:r>
              <a:rPr lang="sv-SE" sz="1200" kern="1200" dirty="0" err="1">
                <a:solidFill>
                  <a:schemeClr val="tx1"/>
                </a:solidFill>
                <a:effectLst/>
                <a:latin typeface="+mn-lt"/>
                <a:ea typeface="+mn-ea"/>
                <a:cs typeface="+mn-cs"/>
              </a:rPr>
              <a:t>äkningar</a:t>
            </a:r>
            <a:r>
              <a:rPr lang="sv-SE" sz="1200" kern="1200" dirty="0">
                <a:solidFill>
                  <a:schemeClr val="tx1"/>
                </a:solidFill>
                <a:effectLst/>
                <a:latin typeface="+mn-lt"/>
                <a:ea typeface="+mn-ea"/>
                <a:cs typeface="+mn-cs"/>
              </a:rPr>
              <a:t> för baskonsumtion. Vår bedömning är också att det måttet är mer träffsäkert än det nuvarande LIS-måttet, då Konsumentverkets beräkningar bättre speglar barnfamiljers faktiska kostnader och levnadsvillkor i Sverige i dag än vad riksnormen gör. </a:t>
            </a:r>
            <a:endParaRPr lang="sv-SE" sz="120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riskabelt att knyta definitioner av fattigdom till politiskt beslutade miniminivåer, som det kommunala försörjningsstödet. </a:t>
            </a:r>
            <a:r>
              <a:rPr lang="sv-SE" sz="1200" kern="1200" dirty="0">
                <a:solidFill>
                  <a:schemeClr val="tx1"/>
                </a:solidFill>
                <a:effectLst/>
                <a:latin typeface="+mn-lt"/>
                <a:ea typeface="+mn-ea"/>
                <a:cs typeface="+mn-cs"/>
              </a:rPr>
              <a:t>Differensen dem emellan kan tolkas som den normförändring som skett när det gäller synen på nivån på försörjningsstödet.</a:t>
            </a:r>
            <a:endParaRPr lang="sv-SE" sz="120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Delmåttet försörjningsstöd har vi behållit. Det har både för- och nackdelar, till exempel påverkas det av politiska beslut och människors benägenhet att söka stöd, vilket kan förändras över tid. En viktig styrka är att det synliggör de barn som lever i djup ekonomisk kris, där familjen inte har något annat val än att söka hjälp för sin grundläggande försörjning. </a:t>
            </a:r>
            <a:endParaRPr lang="sv-SE" sz="120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En generell slutsats som kan dras från denna rapport är att det är riskabelt att knyta definitioner av fattigdom till politiskt beslutade miniminivåer, som det kommunala försörjningsstödet.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ndParaRP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29</a:t>
            </a:fld>
            <a:endParaRPr lang="en-UK"/>
          </a:p>
        </p:txBody>
      </p:sp>
    </p:spTree>
    <p:extLst>
      <p:ext uri="{BB962C8B-B14F-4D97-AF65-F5344CB8AC3E}">
        <p14:creationId xmlns:p14="http://schemas.microsoft.com/office/powerpoint/2010/main" val="2183708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D6374-C445-B697-D5B8-210E8741DA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C423DE4-94E3-2B74-7E84-ED215B52575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890FB208-9F90-BBD7-44B7-1236B477A670}"/>
              </a:ext>
            </a:extLst>
          </p:cNvPr>
          <p:cNvSpPr>
            <a:spLocks noGrp="1"/>
          </p:cNvSpPr>
          <p:nvPr>
            <p:ph type="body" idx="1"/>
          </p:nvPr>
        </p:nvSpPr>
        <p:spPr/>
        <p:txBody>
          <a:bodyPr/>
          <a:lstStyle/>
          <a:p>
            <a:pPr>
              <a:lnSpc>
                <a:spcPct val="120000"/>
              </a:lnSpc>
              <a:defRPr/>
            </a:pPr>
            <a:r>
              <a:rPr lang="sv-SE" noProof="0"/>
              <a:t>Syfte</a:t>
            </a:r>
            <a:r>
              <a:rPr lang="sv-SE"/>
              <a:t> med bilden</a:t>
            </a:r>
            <a:r>
              <a:rPr lang="sv-SE" noProof="0"/>
              <a:t>:</a:t>
            </a:r>
            <a:r>
              <a:rPr lang="sv-SE" i="1" noProof="0"/>
              <a:t> </a:t>
            </a:r>
            <a:r>
              <a:rPr lang="sv-SE" i="1"/>
              <a:t>Att</a:t>
            </a:r>
            <a:r>
              <a:rPr lang="sv-SE" i="1" noProof="0"/>
              <a:t> visa våra krav på regering och riksdag</a:t>
            </a:r>
          </a:p>
          <a:p>
            <a:pPr>
              <a:lnSpc>
                <a:spcPct val="120000"/>
              </a:lnSpc>
              <a:defRPr/>
            </a:pPr>
            <a:endParaRPr lang="sv-SE" b="1" noProof="0">
              <a:ea typeface="Lato"/>
              <a:cs typeface="Lato"/>
            </a:endParaRPr>
          </a:p>
          <a:p>
            <a:pPr>
              <a:lnSpc>
                <a:spcPct val="120000"/>
              </a:lnSpc>
              <a:defRPr/>
            </a:pPr>
            <a:r>
              <a:rPr lang="sv-SE" b="1" noProof="0"/>
              <a:t>Riksnormen för försörjningsstöd ska beräknas utifrån faktiska levnadskostnader och barns behov. </a:t>
            </a:r>
            <a:endParaRPr lang="sv-SE" noProof="0"/>
          </a:p>
          <a:p>
            <a:pPr>
              <a:lnSpc>
                <a:spcPct val="120000"/>
              </a:lnSpc>
              <a:defRPr/>
            </a:pPr>
            <a:r>
              <a:rPr lang="sv-SE" noProof="0"/>
              <a:t>Alla barn i Sverige har rätt till en skälig levnadsstandard. Staten behöver därför beräkna riksnormen utifrån Konsumentverkets beräknade hushållskostnader. Försörjningsstödet till barnfamiljer måste anpassas till de faktiska kostnaderna för att leva och justeras i relation till en allmänt accepterad levnadsstandard. Lagstiftningen som reglerar riksnormen och dess </a:t>
            </a:r>
            <a:endParaRPr lang="sv-SE" noProof="0">
              <a:ea typeface="Lato"/>
              <a:cs typeface="Lato"/>
            </a:endParaRPr>
          </a:p>
          <a:p>
            <a:pPr>
              <a:lnSpc>
                <a:spcPct val="120000"/>
              </a:lnSpc>
              <a:defRPr/>
            </a:pPr>
            <a:r>
              <a:rPr lang="sv-SE" noProof="0"/>
              <a:t>utformning får inte stå i strid med barnkonventionen. </a:t>
            </a:r>
            <a:endParaRPr lang="sv-SE" noProof="0">
              <a:ea typeface="Lato"/>
              <a:cs typeface="Lato"/>
            </a:endParaRPr>
          </a:p>
          <a:p>
            <a:pPr>
              <a:lnSpc>
                <a:spcPct val="120000"/>
              </a:lnSpc>
              <a:defRPr/>
            </a:pPr>
            <a:endParaRPr lang="sv-SE" noProof="0"/>
          </a:p>
          <a:p>
            <a:pPr>
              <a:lnSpc>
                <a:spcPct val="120000"/>
              </a:lnSpc>
              <a:defRPr/>
            </a:pPr>
            <a:r>
              <a:rPr lang="sv-SE" b="1" noProof="0"/>
              <a:t>Barnbidraget ska kontinuerligt höjas för att följa kostnadsutvecklingen.</a:t>
            </a:r>
            <a:endParaRPr lang="sv-SE" noProof="0"/>
          </a:p>
          <a:p>
            <a:pPr>
              <a:lnSpc>
                <a:spcPct val="120000"/>
              </a:lnSpc>
              <a:defRPr/>
            </a:pPr>
            <a:r>
              <a:rPr lang="sv-SE" noProof="0"/>
              <a:t>Barnbidraget är ett effektivt verktyg som når de flesta barn i Sverige. Barnbidraget släpar efter i kostnadsutvecklingen och har urholkats över tid. </a:t>
            </a:r>
            <a:endParaRPr lang="sv-SE" noProof="0">
              <a:ea typeface="Lato"/>
              <a:cs typeface="Lato"/>
            </a:endParaRPr>
          </a:p>
          <a:p>
            <a:pPr>
              <a:lnSpc>
                <a:spcPct val="120000"/>
              </a:lnSpc>
              <a:defRPr/>
            </a:pPr>
            <a:r>
              <a:rPr lang="sv-SE" noProof="0"/>
              <a:t>Barnfamiljer som får försörjningsstöd eller som har löneutmätning hos Kronofogden måste få ta del av dessa höjningar. </a:t>
            </a:r>
            <a:endParaRPr lang="sv-SE" noProof="0">
              <a:ea typeface="Lato"/>
              <a:cs typeface="Lato"/>
            </a:endParaRPr>
          </a:p>
          <a:p>
            <a:pPr>
              <a:lnSpc>
                <a:spcPct val="120000"/>
              </a:lnSpc>
              <a:defRPr/>
            </a:pPr>
            <a:endParaRPr lang="sv-SE" noProof="0"/>
          </a:p>
          <a:p>
            <a:pPr>
              <a:lnSpc>
                <a:spcPct val="120000"/>
              </a:lnSpc>
              <a:defRPr/>
            </a:pPr>
            <a:r>
              <a:rPr lang="sv-SE" b="1" noProof="0"/>
              <a:t>Höj bostadsbidraget kontinuerligt så att det följer hyres- och inkomstutvecklingen.</a:t>
            </a:r>
            <a:endParaRPr lang="sv-SE" noProof="0"/>
          </a:p>
          <a:p>
            <a:pPr>
              <a:lnSpc>
                <a:spcPct val="120000"/>
              </a:lnSpc>
              <a:defRPr/>
            </a:pPr>
            <a:r>
              <a:rPr lang="sv-SE" noProof="0"/>
              <a:t>Bostadsbidraget är inte anpassat till dagens hyres- och inkomstnivåer, och når därför allt färre barnfamiljer i behov. Höjningar av bostadsbidraget måste dessutom ske kontinuerligt för att inte tappa i värde över tid. </a:t>
            </a:r>
            <a:endParaRPr lang="sv-SE" noProof="0">
              <a:ea typeface="Lato"/>
              <a:cs typeface="Lato"/>
            </a:endParaRPr>
          </a:p>
          <a:p>
            <a:pPr marL="0" marR="0" lvl="0" indent="0" algn="l" defTabSz="914400">
              <a:lnSpc>
                <a:spcPct val="100000"/>
              </a:lnSpc>
              <a:spcBef>
                <a:spcPts val="0"/>
              </a:spcBef>
              <a:spcAft>
                <a:spcPts val="0"/>
              </a:spcAft>
              <a:buClrTx/>
              <a:buSzTx/>
              <a:buFontTx/>
              <a:buNone/>
              <a:tabLst/>
              <a:defRPr/>
            </a:pPr>
            <a:endParaRPr lang="en-US"/>
          </a:p>
        </p:txBody>
      </p:sp>
      <p:sp>
        <p:nvSpPr>
          <p:cNvPr id="4" name="Platshållare för datum 3">
            <a:extLst>
              <a:ext uri="{FF2B5EF4-FFF2-40B4-BE49-F238E27FC236}">
                <a16:creationId xmlns:a16="http://schemas.microsoft.com/office/drawing/2014/main" id="{BEA36ADC-E985-D25A-7441-D3D21CCC9206}"/>
              </a:ext>
            </a:extLst>
          </p:cNvPr>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a:extLst>
              <a:ext uri="{FF2B5EF4-FFF2-40B4-BE49-F238E27FC236}">
                <a16:creationId xmlns:a16="http://schemas.microsoft.com/office/drawing/2014/main" id="{B1A80BF2-16FD-743C-0128-8D0D286FED19}"/>
              </a:ext>
            </a:extLst>
          </p:cNvPr>
          <p:cNvSpPr>
            <a:spLocks noGrp="1"/>
          </p:cNvSpPr>
          <p:nvPr>
            <p:ph type="sldNum" sz="quarter" idx="5"/>
          </p:nvPr>
        </p:nvSpPr>
        <p:spPr/>
        <p:txBody>
          <a:bodyPr/>
          <a:lstStyle/>
          <a:p>
            <a:fld id="{B963DF67-57A7-4E60-B412-2E26C2D4287B}" type="slidenum">
              <a:rPr lang="en-UK" smtClean="0"/>
              <a:t>30</a:t>
            </a:fld>
            <a:endParaRPr lang="en-UK"/>
          </a:p>
        </p:txBody>
      </p:sp>
    </p:spTree>
    <p:extLst>
      <p:ext uri="{BB962C8B-B14F-4D97-AF65-F5344CB8AC3E}">
        <p14:creationId xmlns:p14="http://schemas.microsoft.com/office/powerpoint/2010/main" val="618957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Budskap från en av ungdomarna, Jasin, som var ung rådgivare i arbetet med rapporten </a:t>
            </a:r>
            <a:r>
              <a:rPr lang="sv-SE" dirty="0" err="1"/>
              <a:t>Missing</a:t>
            </a:r>
            <a:r>
              <a:rPr lang="sv-SE" dirty="0"/>
              <a:t> </a:t>
            </a:r>
            <a:r>
              <a:rPr lang="sv-SE" dirty="0" err="1"/>
              <a:t>out</a:t>
            </a:r>
            <a:r>
              <a:rPr lang="sv-SE" dirty="0"/>
              <a:t>. </a:t>
            </a: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32</a:t>
            </a:fld>
            <a:endParaRPr lang="en-UK"/>
          </a:p>
        </p:txBody>
      </p:sp>
    </p:spTree>
    <p:extLst>
      <p:ext uri="{BB962C8B-B14F-4D97-AF65-F5344CB8AC3E}">
        <p14:creationId xmlns:p14="http://schemas.microsoft.com/office/powerpoint/2010/main" val="2195437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a:t>Syfte med bilden: Visa resultat på regional nivå</a:t>
            </a:r>
          </a:p>
          <a:p>
            <a:endParaRPr lang="sv-SE"/>
          </a:p>
          <a:p>
            <a:r>
              <a:rPr lang="sv-SE"/>
              <a:t>Talarmanus:</a:t>
            </a:r>
          </a:p>
          <a:p>
            <a:r>
              <a:rPr lang="sv-SE"/>
              <a:t>Den procentuella skillnaden mellan det reviderade och tidigare måttet är störst i Norrbottens, Västerbottens och Västernorrlands län och minst i bl.a. Dalarnas, Jönköpings och Södermanlands län. </a:t>
            </a:r>
          </a:p>
          <a:p>
            <a:endParaRPr lang="sv-SE"/>
          </a:p>
          <a:p>
            <a:r>
              <a:rPr lang="sv-SE" b="1"/>
              <a:t>Inledande text för statistik på regional och kommunal nivå</a:t>
            </a:r>
          </a:p>
          <a:p>
            <a:r>
              <a:rPr lang="sv-SE"/>
              <a:t>Barn- och familjepolitiken är ett delat ansvar mellan stat och kommuner. Medan riksnivån anger de familjepolitiska ramvillkoren så är service, skola, fritid och kultur kommunernas ansvar. Barnfattigdomen varierar både mellan och inom Sveriges län och kommuner. Denna rapport baseras på data för alla folkbokförda barn och därför kan lokala variationer studeras. Fördelningen på länsnivå varierar högst avsevärt från Norrbottens län (8,5 procent) till Södermanlands län (18,2 procent)</a:t>
            </a: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34</a:t>
            </a:fld>
            <a:endParaRPr lang="en-UK"/>
          </a:p>
        </p:txBody>
      </p:sp>
    </p:spTree>
    <p:extLst>
      <p:ext uri="{BB962C8B-B14F-4D97-AF65-F5344CB8AC3E}">
        <p14:creationId xmlns:p14="http://schemas.microsoft.com/office/powerpoint/2010/main" val="233553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en film där unga rådgivare läser upp citat från </a:t>
            </a:r>
            <a:r>
              <a:rPr lang="sv-SE" dirty="0" err="1"/>
              <a:t>Missing</a:t>
            </a:r>
            <a:r>
              <a:rPr lang="sv-SE" dirty="0"/>
              <a:t> </a:t>
            </a:r>
            <a:r>
              <a:rPr lang="sv-SE" dirty="0" err="1"/>
              <a:t>out</a:t>
            </a:r>
            <a:r>
              <a:rPr lang="sv-SE" dirty="0"/>
              <a:t> rapporten. Vi tog fram rapporten i nära samarbete med de fyra unga </a:t>
            </a:r>
            <a:r>
              <a:rPr lang="sv-SE" dirty="0" err="1"/>
              <a:t>rådgivarana</a:t>
            </a:r>
            <a:r>
              <a:rPr lang="sv-SE" dirty="0"/>
              <a:t>. De var med och bland annat tolkade och analyserade vad som kom fram från fokusgruppintervjuer med 77 barn och ungdomar. </a:t>
            </a:r>
          </a:p>
          <a:p>
            <a:endParaRPr lang="sv-SE" dirty="0"/>
          </a:p>
          <a:p>
            <a:pPr rtl="0" fontAlgn="base"/>
            <a:r>
              <a:rPr lang="sv-SE" sz="1200" b="0" i="0" kern="1200" dirty="0">
                <a:solidFill>
                  <a:schemeClr val="tx1"/>
                </a:solidFill>
                <a:effectLst/>
                <a:latin typeface="+mn-lt"/>
                <a:ea typeface="+mn-ea"/>
                <a:cs typeface="+mn-cs"/>
              </a:rPr>
              <a:t>I vår rapport </a:t>
            </a:r>
            <a:r>
              <a:rPr lang="sv-SE" sz="1200" b="0" i="1" kern="1200" dirty="0" err="1">
                <a:solidFill>
                  <a:schemeClr val="tx1"/>
                </a:solidFill>
                <a:effectLst/>
                <a:latin typeface="+mn-lt"/>
                <a:ea typeface="+mn-ea"/>
                <a:cs typeface="+mn-cs"/>
              </a:rPr>
              <a:t>Missing</a:t>
            </a:r>
            <a:r>
              <a:rPr lang="sv-SE" sz="1200" b="0" i="1" kern="1200" dirty="0">
                <a:solidFill>
                  <a:schemeClr val="tx1"/>
                </a:solidFill>
                <a:effectLst/>
                <a:latin typeface="+mn-lt"/>
                <a:ea typeface="+mn-ea"/>
                <a:cs typeface="+mn-cs"/>
              </a:rPr>
              <a:t> </a:t>
            </a:r>
            <a:r>
              <a:rPr lang="sv-SE" sz="1200" b="0" i="1" kern="1200" dirty="0" err="1">
                <a:solidFill>
                  <a:schemeClr val="tx1"/>
                </a:solidFill>
                <a:effectLst/>
                <a:latin typeface="+mn-lt"/>
                <a:ea typeface="+mn-ea"/>
                <a:cs typeface="+mn-cs"/>
              </a:rPr>
              <a:t>out</a:t>
            </a:r>
            <a:r>
              <a:rPr lang="sv-SE" sz="1200" b="0" i="0" kern="1200" dirty="0">
                <a:solidFill>
                  <a:schemeClr val="tx1"/>
                </a:solidFill>
                <a:effectLst/>
                <a:latin typeface="+mn-lt"/>
                <a:ea typeface="+mn-ea"/>
                <a:cs typeface="+mn-cs"/>
              </a:rPr>
              <a:t> från 2024 berättar barn och unga själva om hur ekonomiska svårigheter påverkar deras vardag. </a:t>
            </a:r>
            <a:endParaRPr lang="sv-SE" sz="1200" b="0" i="0" kern="1200" dirty="0">
              <a:solidFill>
                <a:schemeClr val="tx1"/>
              </a:solidFill>
              <a:effectLst/>
              <a:latin typeface="+mn-lt"/>
            </a:endParaRPr>
          </a:p>
          <a:p>
            <a:pPr rtl="0" fontAlgn="base"/>
            <a:endParaRPr lang="sv-SE" sz="1200" b="0" i="0" kern="1200" dirty="0">
              <a:solidFill>
                <a:schemeClr val="tx1"/>
              </a:solidFill>
              <a:effectLst/>
              <a:latin typeface="+mn-lt"/>
              <a:ea typeface="+mn-ea"/>
              <a:cs typeface="+mn-cs"/>
            </a:endParaRPr>
          </a:p>
          <a:p>
            <a:pPr rtl="0" fontAlgn="base"/>
            <a:r>
              <a:rPr lang="sv-SE" sz="1200" b="1" i="0" kern="1200" dirty="0">
                <a:solidFill>
                  <a:schemeClr val="tx1"/>
                </a:solidFill>
                <a:effectLst/>
                <a:latin typeface="+mn-lt"/>
                <a:ea typeface="+mn-ea"/>
                <a:cs typeface="+mn-cs"/>
              </a:rPr>
              <a:t>Fördjupning </a:t>
            </a:r>
            <a:r>
              <a:rPr lang="sv-SE" sz="1200" b="1" i="0" kern="1200" dirty="0" err="1">
                <a:solidFill>
                  <a:schemeClr val="tx1"/>
                </a:solidFill>
                <a:effectLst/>
                <a:latin typeface="+mn-lt"/>
                <a:ea typeface="+mn-ea"/>
                <a:cs typeface="+mn-cs"/>
              </a:rPr>
              <a:t>Missing</a:t>
            </a:r>
            <a:r>
              <a:rPr lang="sv-SE" sz="1200" b="1" i="0" kern="1200" dirty="0">
                <a:solidFill>
                  <a:schemeClr val="tx1"/>
                </a:solidFill>
                <a:effectLst/>
                <a:latin typeface="+mn-lt"/>
                <a:ea typeface="+mn-ea"/>
                <a:cs typeface="+mn-cs"/>
              </a:rPr>
              <a:t> </a:t>
            </a:r>
            <a:r>
              <a:rPr lang="sv-SE" sz="1200" b="1" i="0" kern="1200" dirty="0" err="1">
                <a:solidFill>
                  <a:schemeClr val="tx1"/>
                </a:solidFill>
                <a:effectLst/>
                <a:latin typeface="+mn-lt"/>
                <a:ea typeface="+mn-ea"/>
                <a:cs typeface="+mn-cs"/>
              </a:rPr>
              <a:t>out</a:t>
            </a:r>
            <a:endParaRPr lang="sv-SE" sz="1200" b="1" i="0" kern="1200" dirty="0">
              <a:solidFill>
                <a:schemeClr val="tx1"/>
              </a:solidFill>
              <a:effectLst/>
              <a:latin typeface="+mn-lt"/>
            </a:endParaRPr>
          </a:p>
          <a:p>
            <a:pPr fontAlgn="base"/>
            <a:endParaRPr lang="sv-SE" dirty="0"/>
          </a:p>
          <a:p>
            <a:pPr marL="342900" lvl="0" indent="-342900">
              <a:lnSpc>
                <a:spcPct val="110000"/>
              </a:lnSpc>
              <a:spcAft>
                <a:spcPts val="600"/>
              </a:spcAft>
              <a:buFont typeface="Symbol" panose="05050102010706020507" pitchFamily="18" charset="2"/>
              <a:buChar char=""/>
            </a:pPr>
            <a:endParaRPr lang="sv-SE" sz="1200" dirty="0">
              <a:effectLst/>
            </a:endParaRPr>
          </a:p>
          <a:p>
            <a:pPr marL="342900" lvl="0" indent="-342900">
              <a:lnSpc>
                <a:spcPct val="110000"/>
              </a:lnSpc>
              <a:spcAft>
                <a:spcPts val="600"/>
              </a:spcAft>
              <a:buFont typeface="Symbol" panose="05050102010706020507" pitchFamily="18" charset="2"/>
              <a:buChar char=""/>
            </a:pPr>
            <a:endParaRPr lang="sv-SE" sz="1200" dirty="0">
              <a:effectLst/>
            </a:endParaRPr>
          </a:p>
          <a:p>
            <a:pPr marL="342900" lvl="0" indent="-342900">
              <a:lnSpc>
                <a:spcPct val="110000"/>
              </a:lnSpc>
              <a:spcAft>
                <a:spcPts val="600"/>
              </a:spcAft>
              <a:buFont typeface="Symbol" panose="05050102010706020507" pitchFamily="18" charset="2"/>
              <a:buChar char=""/>
            </a:pPr>
            <a:r>
              <a:rPr lang="sv-SE" sz="1200" dirty="0">
                <a:effectLst/>
              </a:rPr>
              <a:t>Barn och unga känner av föräldrarnas ekonomiska svårigheter och de uttrycker ett stort ansvarstagande i förhållande till familjens ekonomi.  </a:t>
            </a:r>
            <a:br>
              <a:rPr lang="sv-SE" sz="1200" dirty="0">
                <a:effectLst/>
              </a:rPr>
            </a:br>
            <a:endParaRPr lang="sv-SE" sz="1200" dirty="0">
              <a:effectLst/>
            </a:endParaRPr>
          </a:p>
          <a:p>
            <a:pPr marL="342900" lvl="0" indent="-342900">
              <a:lnSpc>
                <a:spcPct val="110000"/>
              </a:lnSpc>
              <a:spcAft>
                <a:spcPts val="600"/>
              </a:spcAft>
              <a:buFont typeface="Symbol" panose="05050102010706020507" pitchFamily="18" charset="2"/>
              <a:buChar char=""/>
            </a:pPr>
            <a:r>
              <a:rPr lang="sv-SE" sz="1200" dirty="0">
                <a:effectLst/>
              </a:rPr>
              <a:t>Ekonomiska svårigheter hindrar barn att delta i aktiviteter på fritiden såväl som i skolan. Det kan handla  om att behöva sjukskriva sig från klassresan, att inte kunna gå på fritidshem eller inte kunna delta i en organiserad fritidsaktivitet med kompisar. </a:t>
            </a:r>
            <a:br>
              <a:rPr lang="sv-SE" sz="1200" dirty="0">
                <a:effectLst/>
              </a:rPr>
            </a:br>
            <a:endParaRPr lang="sv-SE" sz="1200" dirty="0">
              <a:effectLst/>
            </a:endParaRPr>
          </a:p>
          <a:p>
            <a:pPr marL="342900" lvl="0" indent="-342900">
              <a:lnSpc>
                <a:spcPct val="110000"/>
              </a:lnSpc>
              <a:spcAft>
                <a:spcPts val="600"/>
              </a:spcAft>
              <a:buFont typeface="Symbol" panose="05050102010706020507" pitchFamily="18" charset="2"/>
              <a:buChar char=""/>
            </a:pPr>
            <a:r>
              <a:rPr lang="sv-SE" sz="1200" dirty="0">
                <a:effectLst/>
              </a:rPr>
              <a:t>Ekonomiska hinder i sociala sammanhang kan innebära en rädsla för att exkluderas socialt.  </a:t>
            </a:r>
            <a:br>
              <a:rPr lang="sv-SE" sz="1200" dirty="0">
                <a:effectLst/>
              </a:rPr>
            </a:br>
            <a:endParaRPr lang="sv-SE" sz="1200" dirty="0">
              <a:effectLst/>
            </a:endParaRPr>
          </a:p>
          <a:p>
            <a:pPr marL="342900" lvl="0" indent="-342900">
              <a:lnSpc>
                <a:spcPct val="110000"/>
              </a:lnSpc>
              <a:spcAft>
                <a:spcPts val="600"/>
              </a:spcAft>
              <a:buFont typeface="Symbol" panose="05050102010706020507" pitchFamily="18" charset="2"/>
              <a:buChar char=""/>
            </a:pPr>
            <a:r>
              <a:rPr lang="sv-SE" sz="1200" dirty="0">
                <a:effectLst/>
              </a:rPr>
              <a:t>Barn hanterar och bemöter ekonomiska svårigheter på olika sätt. Barn uttrycker olika strategier såsom att stötta varandra i den närmsta kompiskretsen. Men det förekommer också känslor av skam och försök att dölja varför de inte kan delta och följa med jämnåriga på aktiviteter.  </a:t>
            </a:r>
          </a:p>
          <a:p>
            <a:pPr marL="0" lvl="0" indent="0">
              <a:lnSpc>
                <a:spcPct val="110000"/>
              </a:lnSpc>
              <a:spcAft>
                <a:spcPts val="600"/>
              </a:spcAft>
              <a:buFont typeface="Symbol" panose="05050102010706020507" pitchFamily="18" charset="2"/>
              <a:buNone/>
            </a:pPr>
            <a:endParaRPr lang="sv-SE" sz="1200" b="0" i="0" u="none" strike="noStrike" baseline="0" dirty="0">
              <a:effectLst/>
            </a:endParaRPr>
          </a:p>
          <a:p>
            <a:pPr marL="342900" marR="0" lvl="0" indent="-342900" algn="l" defTabSz="914400" rtl="0" eaLnBrk="1" fontAlgn="auto" latinLnBrk="0" hangingPunct="1">
              <a:lnSpc>
                <a:spcPct val="110000"/>
              </a:lnSpc>
              <a:spcBef>
                <a:spcPts val="0"/>
              </a:spcBef>
              <a:spcAft>
                <a:spcPts val="600"/>
              </a:spcAft>
              <a:buClrTx/>
              <a:buSzTx/>
              <a:buFont typeface="Symbol" panose="05050102010706020507" pitchFamily="18" charset="2"/>
              <a:buChar char=""/>
              <a:tabLst/>
              <a:defRPr/>
            </a:pPr>
            <a:r>
              <a:rPr lang="sv-SE" sz="1200" b="0" i="0" u="none" strike="noStrike" baseline="0" dirty="0"/>
              <a:t>I barnens dialoger i fokusgrupperna har de ojämlika levnadsvillkoren i samhället varit närvarande. </a:t>
            </a:r>
            <a:r>
              <a:rPr lang="sv-SE" sz="1200" b="0" i="0" kern="1200" dirty="0">
                <a:solidFill>
                  <a:schemeClr val="tx1"/>
                </a:solidFill>
                <a:effectLst/>
                <a:latin typeface="+mn-lt"/>
                <a:ea typeface="+mn-ea"/>
                <a:cs typeface="+mn-cs"/>
              </a:rPr>
              <a:t>Barnen beskriver att ojämlika livsvillkor påverkar deras möjligheter att utvecklas, känna sig trygga och vara delaktiga. Det är ett tydligt brott mot barnkonventionens artikel 27 – varje barn har rätt till en levnadsstandard som möjliggör fysisk, psykisk, social och moralisk utveckling. </a:t>
            </a:r>
            <a:endParaRPr lang="sv-SE" dirty="0"/>
          </a:p>
          <a:p>
            <a:pPr marL="342900" lvl="0" indent="-342900">
              <a:lnSpc>
                <a:spcPct val="110000"/>
              </a:lnSpc>
              <a:spcAft>
                <a:spcPts val="600"/>
              </a:spcAft>
              <a:buFont typeface="Symbol" panose="05050102010706020507" pitchFamily="18" charset="2"/>
              <a:buChar char=""/>
            </a:pPr>
            <a:endParaRPr lang="sv-SE" sz="1200" dirty="0"/>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19269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a:latin typeface="Calibri"/>
                <a:ea typeface="Calibri"/>
                <a:cs typeface="Calibri"/>
              </a:rPr>
              <a:t>Syfte med bilden: Att visa vilka kommuner som har högst barnfattigdom </a:t>
            </a:r>
          </a:p>
          <a:p>
            <a:endParaRPr lang="sv-SE" noProof="0">
              <a:latin typeface="Calibri"/>
              <a:ea typeface="Calibri"/>
              <a:cs typeface="Calibri"/>
            </a:endParaRPr>
          </a:p>
          <a:p>
            <a:r>
              <a:rPr lang="sv-SE" noProof="0">
                <a:latin typeface="Calibri"/>
                <a:ea typeface="Calibri"/>
                <a:cs typeface="Calibri"/>
              </a:rPr>
              <a:t>Talarmanus</a:t>
            </a:r>
          </a:p>
          <a:p>
            <a:r>
              <a:rPr lang="sv-SE"/>
              <a:t>Barnfattigdomen varierar kraftigt mellan Sveriges kommuner, där lokala faktorer som arbetsmarknad, bostäder, utbildning och flyktingmottagande påverkar nivåerna. År 2023 låg barnfattigdomen mellan 3,1 procent (Vellinge) och 30,6 procent (Perstorp). I 98 kommuner låg den över 15 procent och i 9 kommuner lever minst vart fjärde barn i ekonomisk utsatthet. </a:t>
            </a:r>
          </a:p>
          <a:p>
            <a:endParaRPr lang="sv-SE"/>
          </a:p>
          <a:p>
            <a:r>
              <a:rPr lang="sv-SE"/>
              <a:t>Förändringar i kommunernas placeringar mellan åren visar att lokala förutsättningar snabbt kan förändras. </a:t>
            </a:r>
            <a:endParaRPr lang="sv-SE" noProof="0">
              <a:latin typeface="Calibri"/>
              <a:ea typeface="Calibri"/>
              <a:cs typeface="Calibri"/>
            </a:endParaRPr>
          </a:p>
          <a:p>
            <a:endParaRPr lang="sv-SE" noProof="0">
              <a:latin typeface="Calibri"/>
              <a:ea typeface="Calibri"/>
              <a:cs typeface="Calibri"/>
            </a:endParaRPr>
          </a:p>
        </p:txBody>
      </p:sp>
      <p:sp>
        <p:nvSpPr>
          <p:cNvPr id="4" name="Date Placeholder 3"/>
          <p:cNvSpPr>
            <a:spLocks noGrp="1"/>
          </p:cNvSpPr>
          <p:nvPr>
            <p:ph type="dt" idx="1"/>
          </p:nvPr>
        </p:nvSpPr>
        <p:spPr/>
        <p:txBody>
          <a:bodyPr/>
          <a:lstStyle/>
          <a:p>
            <a:fld id="{D0164A73-71B3-4B38-B7DE-210C724A0AED}" type="datetime1">
              <a:rPr lang="LID4096" smtClean="0"/>
              <a:t>11/28/2025</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35</a:t>
            </a:fld>
            <a:endParaRPr lang="en-UK"/>
          </a:p>
        </p:txBody>
      </p:sp>
    </p:spTree>
    <p:extLst>
      <p:ext uri="{BB962C8B-B14F-4D97-AF65-F5344CB8AC3E}">
        <p14:creationId xmlns:p14="http://schemas.microsoft.com/office/powerpoint/2010/main" val="285445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noProof="0">
                <a:latin typeface="Calibri"/>
                <a:ea typeface="Calibri"/>
                <a:cs typeface="Calibri"/>
              </a:rPr>
              <a:t>Syfte med bilden: Att visa vilka kommuner som har lägst barnfattigdom </a:t>
            </a:r>
          </a:p>
          <a:p>
            <a:endParaRPr lang="sv-SE" noProof="0">
              <a:latin typeface="Calibri"/>
              <a:ea typeface="Calibri"/>
              <a:cs typeface="Calibri"/>
            </a:endParaRPr>
          </a:p>
          <a:p>
            <a:r>
              <a:rPr lang="sv-SE" noProof="0">
                <a:latin typeface="Calibri"/>
                <a:ea typeface="Calibri"/>
                <a:cs typeface="Calibri"/>
              </a:rPr>
              <a:t>Talarmanus – samma som förra bilden</a:t>
            </a:r>
          </a:p>
          <a:p>
            <a:r>
              <a:rPr lang="sv-SE"/>
              <a:t>Barnfattigdomen varierar kraftigt mellan Sveriges kommuner, där lokala faktorer som arbetsmarknad, bostäder, utbildning och flyktingmottagande påverkar nivåerna. År 2023 låg barnfattigdomen mellan 3,1 procent (Vellinge) och 30,6 procent (Perstorp). I 98 kommuner låg den över 15 procent och i 9 kommuner lever minst vart fjärde barn i ekonomisk utsatthet. </a:t>
            </a:r>
          </a:p>
          <a:p>
            <a:endParaRPr lang="sv-SE"/>
          </a:p>
          <a:p>
            <a:r>
              <a:rPr lang="sv-SE"/>
              <a:t>Förändringar i kommunernas placeringar mellan åren visar att lokala förutsättningar snabbt kan förändras. </a:t>
            </a:r>
            <a:endParaRPr lang="sv-SE" noProof="0">
              <a:latin typeface="Calibri"/>
              <a:ea typeface="Calibri"/>
              <a:cs typeface="Calibri"/>
            </a:endParaRP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36</a:t>
            </a:fld>
            <a:endParaRPr lang="en-UK"/>
          </a:p>
        </p:txBody>
      </p:sp>
    </p:spTree>
    <p:extLst>
      <p:ext uri="{BB962C8B-B14F-4D97-AF65-F5344CB8AC3E}">
        <p14:creationId xmlns:p14="http://schemas.microsoft.com/office/powerpoint/2010/main" val="246916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noProof="0">
                <a:latin typeface="Calibri"/>
                <a:ea typeface="Calibri"/>
                <a:cs typeface="Calibri"/>
              </a:rPr>
              <a:t>Syfte med bilden: Att visa vilka kommuner där flest barn som lever i barnfattigdom </a:t>
            </a:r>
          </a:p>
          <a:p>
            <a:endParaRPr lang="sv-SE"/>
          </a:p>
          <a:p>
            <a:r>
              <a:rPr lang="sv-SE" noProof="0">
                <a:latin typeface="Calibri"/>
                <a:ea typeface="Calibri"/>
                <a:cs typeface="Calibri"/>
              </a:rPr>
              <a:t>Talarmanus – samma som förra bilden</a:t>
            </a:r>
          </a:p>
          <a:p>
            <a:r>
              <a:rPr lang="sv-SE"/>
              <a:t>Barnfattigdomen varierar kraftigt mellan Sveriges kommuner, där lokala faktorer som arbetsmarknad, bostäder, utbildning och flyktingmottagande påverkar nivåerna. År 2023 låg barnfattigdomen mellan 3,1 procent (Vellinge) och 30,6 procent (Perstorp). I 98 kommuner låg den över 15 procent och i 9 kommuner lever minst vart fjärde barn i ekonomisk utsatthet. </a:t>
            </a:r>
          </a:p>
          <a:p>
            <a:endParaRPr lang="sv-SE"/>
          </a:p>
          <a:p>
            <a:r>
              <a:rPr lang="sv-SE"/>
              <a:t>Förändringar i kommunernas placeringar mellan åren visar att lokala förutsättningar snabbt kan förändras. </a:t>
            </a:r>
            <a:endParaRPr lang="sv-SE" noProof="0">
              <a:latin typeface="Calibri"/>
              <a:ea typeface="Calibri"/>
              <a:cs typeface="Calibri"/>
            </a:endParaRP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37</a:t>
            </a:fld>
            <a:endParaRPr lang="en-UK"/>
          </a:p>
        </p:txBody>
      </p:sp>
    </p:spTree>
    <p:extLst>
      <p:ext uri="{BB962C8B-B14F-4D97-AF65-F5344CB8AC3E}">
        <p14:creationId xmlns:p14="http://schemas.microsoft.com/office/powerpoint/2010/main" val="333055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noProof="0">
                <a:latin typeface="Calibri"/>
                <a:ea typeface="Calibri"/>
                <a:cs typeface="Calibri"/>
              </a:rPr>
              <a:t>Syfte med bilden: Visa hur barnfattigdomen ser ut i de tre största städerna samt hur den skiljer sig mot det tidigare måttet. </a:t>
            </a:r>
          </a:p>
          <a:p>
            <a:endParaRPr lang="sv-SE"/>
          </a:p>
          <a:p>
            <a:r>
              <a:rPr lang="sv-SE"/>
              <a:t>Talarmanus:</a:t>
            </a:r>
          </a:p>
          <a:p>
            <a:r>
              <a:rPr lang="sv-SE"/>
              <a:t>I Sveriges tre storstäder finns både flera av landets allra mest ekonomisk utsatta som mest ekonomiskt välmående områden. Skillnaderna inom storstäderna är betydligt större än skillnaderna mellan Sveriges kommuner. Samtidigt skiljer sig de tre storstäderna avsevärt åt när det gäller barnfattigdom. Göteborg är den storstad som ligger närmast </a:t>
            </a:r>
            <a:r>
              <a:rPr lang="sv-SE" err="1"/>
              <a:t>riksutvecklingen</a:t>
            </a:r>
            <a:r>
              <a:rPr lang="sv-SE"/>
              <a:t> med 15,7 procents barnfattigdom år 2023. Stockholm ligger betydligt lägre med 11,1 procent medan Malmö ligger klart högre med 26,0 procent. Malmö är fortfarande den storstad i landet som har bland de högsta nivåerna i landet och oavsett beräkningssätt har Malmö mer än dubbelt så hög barnfattigdom som Stockholm.</a:t>
            </a:r>
          </a:p>
          <a:p>
            <a:endParaRPr lang="sv-SE"/>
          </a:p>
          <a:p>
            <a:r>
              <a:rPr lang="sv-SE"/>
              <a:t>Storstädernas segregerade bostads- och inkomststrukturer slår tydligt igenom i dessa resultat kring barnfattigdomens utbredning. Skillnaderna mellan stadsdelar med lägst och högst barnfattigdom, som Kungsholmen med 3,2 procent och Rosengård med 59,4 procent, illustrerar de markant ojämlika livsvillkor som finns i barns ekonomiska och materiella uppväxtvillkor i storstäderna. Dessa sociogeografiska mönster i storstäderna är tämligen beständiga över tid. Genom att jämföra med tidigare årsrapporter och data från millennieskiftet, kan vi se att det är samma stadsdelar i storstäderna som har hög barnfattigdom.</a:t>
            </a: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38</a:t>
            </a:fld>
            <a:endParaRPr lang="en-UK"/>
          </a:p>
        </p:txBody>
      </p:sp>
    </p:spTree>
    <p:extLst>
      <p:ext uri="{BB962C8B-B14F-4D97-AF65-F5344CB8AC3E}">
        <p14:creationId xmlns:p14="http://schemas.microsoft.com/office/powerpoint/2010/main" val="429416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noProof="0">
                <a:latin typeface="Calibri"/>
                <a:ea typeface="Calibri"/>
                <a:cs typeface="Calibri"/>
              </a:rPr>
              <a:t>Syfte med bilden: Visa hur barnfattigdomen ser ut Stockholm samt hur den skiljer sig mot det tidigare måttet. </a:t>
            </a:r>
          </a:p>
          <a:p>
            <a:endParaRPr lang="sv-SE"/>
          </a:p>
          <a:p>
            <a:r>
              <a:rPr lang="sv-SE"/>
              <a:t>Talarmanus: </a:t>
            </a:r>
          </a:p>
          <a:p>
            <a:r>
              <a:rPr lang="sv-SE"/>
              <a:t>I Stockholm har åtta av fjorton stadsdelar en barnfattigdom som understiger 10 procent enligt det reviderade måttet. En stadsdel (Rinkeby-Kista) har 36,4 procent och två stadsdelar (Skärholmen och Spånga-Tensta) har nivåer över 25 procent. Lägst är den på Kungsholmen med 3,2 procent. </a:t>
            </a: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39</a:t>
            </a:fld>
            <a:endParaRPr lang="en-UK"/>
          </a:p>
        </p:txBody>
      </p:sp>
    </p:spTree>
    <p:extLst>
      <p:ext uri="{BB962C8B-B14F-4D97-AF65-F5344CB8AC3E}">
        <p14:creationId xmlns:p14="http://schemas.microsoft.com/office/powerpoint/2010/main" val="4022163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noProof="0">
                <a:latin typeface="Calibri"/>
                <a:ea typeface="Calibri"/>
                <a:cs typeface="Calibri"/>
              </a:rPr>
              <a:t>Syfte med bilden: Visa hur barnfattigdomen ser ut Göteborg samt hur den skiljer sig mot det tidigare måttet. </a:t>
            </a:r>
          </a:p>
          <a:p>
            <a:endParaRPr lang="sv-SE"/>
          </a:p>
          <a:p>
            <a:r>
              <a:rPr lang="sv-SE"/>
              <a:t>Talarmanus: </a:t>
            </a:r>
          </a:p>
          <a:p>
            <a:r>
              <a:rPr lang="sv-SE"/>
              <a:t>I Göteborg har fem av tio stadsdelar ett resultat som understiger 10 procent. Den ekonomiska utsattheten bland barn är som störst i Angered med 35,2 procent och i Östra Göteborg med 30,8 procent. Lägst är den i Örgryte-Härlanda med 7,9 procent. </a:t>
            </a: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40</a:t>
            </a:fld>
            <a:endParaRPr lang="en-UK"/>
          </a:p>
        </p:txBody>
      </p:sp>
    </p:spTree>
    <p:extLst>
      <p:ext uri="{BB962C8B-B14F-4D97-AF65-F5344CB8AC3E}">
        <p14:creationId xmlns:p14="http://schemas.microsoft.com/office/powerpoint/2010/main" val="3472286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noProof="0">
                <a:latin typeface="Calibri"/>
                <a:ea typeface="Calibri"/>
                <a:cs typeface="Calibri"/>
              </a:rPr>
              <a:t>Syfte med bilden: Visa hur barnfattigdomen ser ut i Malmö samt hur den skiljer sig mot det tidigare måttet. </a:t>
            </a:r>
          </a:p>
          <a:p>
            <a:endParaRPr lang="sv-SE"/>
          </a:p>
          <a:p>
            <a:r>
              <a:rPr lang="sv-SE"/>
              <a:t>Talarmanus: </a:t>
            </a:r>
          </a:p>
          <a:p>
            <a:r>
              <a:rPr lang="sv-SE"/>
              <a:t>I Malmö har betydligt fler stadsdelar oroväckande höga nivåer av barnfattigdom. I samtliga stadsdelar lever minst vart tionde barn i ekonomisk utsatthet och i fem stadsdelar lever minst vart femte barn i fattigdom. I Rosengård är barnfattigdomen fortfarande mest utbredd, där sex av tio barn lever i ekonomisk utsatthet. Även landets andra och tredje storstadsområde med högst barnfattigdom återfinns i Malmö: Fosie med 42,2 procent och Södra innerstaden med 38,6 procent. Lägst är den i </a:t>
            </a:r>
            <a:r>
              <a:rPr lang="sv-SE" err="1"/>
              <a:t>Husie</a:t>
            </a:r>
            <a:r>
              <a:rPr lang="sv-SE"/>
              <a:t> med 10,9 procent. </a:t>
            </a: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41</a:t>
            </a:fld>
            <a:endParaRPr lang="en-UK"/>
          </a:p>
        </p:txBody>
      </p:sp>
    </p:spTree>
    <p:extLst>
      <p:ext uri="{BB962C8B-B14F-4D97-AF65-F5344CB8AC3E}">
        <p14:creationId xmlns:p14="http://schemas.microsoft.com/office/powerpoint/2010/main" val="2136998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Planeringen av rapporten började under 2024 – analys av vårt barnfattigdomsmått och beställning – vilken rapport vill vi ta fram? </a:t>
            </a:r>
          </a:p>
          <a:p>
            <a:r>
              <a:rPr lang="sv-SE" dirty="0"/>
              <a:t>Arbetet i projektgruppen började i februari 2025</a:t>
            </a:r>
          </a:p>
          <a:p>
            <a:endParaRPr lang="sv-SE" dirty="0"/>
          </a:p>
          <a:p>
            <a:r>
              <a:rPr lang="sv-SE" dirty="0"/>
              <a:t>Projektgruppen består av: </a:t>
            </a:r>
          </a:p>
          <a:p>
            <a:r>
              <a:rPr lang="sv-SE" dirty="0"/>
              <a:t>Samira</a:t>
            </a:r>
          </a:p>
          <a:p>
            <a:r>
              <a:rPr lang="sv-SE" dirty="0"/>
              <a:t>Lisa</a:t>
            </a:r>
          </a:p>
          <a:p>
            <a:r>
              <a:rPr lang="sv-SE" dirty="0"/>
              <a:t>Suzanna</a:t>
            </a:r>
          </a:p>
          <a:p>
            <a:r>
              <a:rPr lang="sv-SE" dirty="0"/>
              <a:t>Lena/Saman</a:t>
            </a: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44</a:t>
            </a:fld>
            <a:endParaRPr lang="en-UK"/>
          </a:p>
        </p:txBody>
      </p:sp>
    </p:spTree>
    <p:extLst>
      <p:ext uri="{BB962C8B-B14F-4D97-AF65-F5344CB8AC3E}">
        <p14:creationId xmlns:p14="http://schemas.microsoft.com/office/powerpoint/2010/main" val="1900315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AAE56-1A82-767F-49E1-CFA5DBEE3B3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885DA-32F9-3CEB-0DE1-AFBF4F1EDE1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1C30C94-2B1F-E2EB-29E4-EA98B65B10F1}"/>
              </a:ext>
            </a:extLst>
          </p:cNvPr>
          <p:cNvSpPr>
            <a:spLocks noGrp="1"/>
          </p:cNvSpPr>
          <p:nvPr>
            <p:ph type="body" idx="1"/>
          </p:nvPr>
        </p:nvSpPr>
        <p:spPr/>
        <p:txBody>
          <a:bodyPr/>
          <a:lstStyle/>
          <a:p>
            <a:r>
              <a:rPr lang="sv-SE"/>
              <a:t>Lisa</a:t>
            </a:r>
          </a:p>
          <a:p>
            <a:endParaRPr lang="sv-SE"/>
          </a:p>
          <a:p>
            <a:r>
              <a:rPr lang="sv-SE"/>
              <a:t>Här är några exempel på </a:t>
            </a:r>
            <a:r>
              <a:rPr lang="sv-SE" err="1"/>
              <a:t>mediainslag</a:t>
            </a:r>
            <a:r>
              <a:rPr lang="sv-SE"/>
              <a:t> från hela landet. </a:t>
            </a:r>
          </a:p>
          <a:p>
            <a:endParaRPr lang="sv-SE"/>
          </a:p>
          <a:p>
            <a:r>
              <a:rPr lang="sv-SE"/>
              <a:t>Mediearbetet- ett samarbete mellan press och medlemsrörelsen</a:t>
            </a:r>
          </a:p>
          <a:p>
            <a:endParaRPr lang="sv-SE"/>
          </a:p>
          <a:p>
            <a:r>
              <a:rPr lang="sv-SE"/>
              <a:t>Från lansering till idag: Barnfattigdom har nämnts </a:t>
            </a:r>
            <a:r>
              <a:rPr lang="sv-SE" sz="1600" b="1"/>
              <a:t>535 gånger </a:t>
            </a:r>
            <a:r>
              <a:rPr lang="sv-SE"/>
              <a:t>i pappers- och digitaltidning, radio och TV.</a:t>
            </a:r>
          </a:p>
          <a:p>
            <a:endParaRPr lang="sv-SE"/>
          </a:p>
          <a:p>
            <a:r>
              <a:rPr lang="sv-SE"/>
              <a:t>Nästan hälften av publiceringarna har skett i regionalmedia.</a:t>
            </a:r>
          </a:p>
          <a:p>
            <a:endParaRPr lang="sv-SE"/>
          </a:p>
          <a:p>
            <a:r>
              <a:rPr lang="sv-SE"/>
              <a:t>Spridning av debatter, insändare, intervjuer över hela landet. </a:t>
            </a:r>
          </a:p>
          <a:p>
            <a:endParaRPr lang="sv-SE"/>
          </a:p>
        </p:txBody>
      </p:sp>
      <p:sp>
        <p:nvSpPr>
          <p:cNvPr id="4" name="Platshållare för datum 3">
            <a:extLst>
              <a:ext uri="{FF2B5EF4-FFF2-40B4-BE49-F238E27FC236}">
                <a16:creationId xmlns:a16="http://schemas.microsoft.com/office/drawing/2014/main" id="{36CD73FB-9C8B-6191-B8D3-25E8C7EB5D9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64A73-71B3-4B38-B7DE-210C724A0AED}" type="datetime1">
              <a:rPr kumimoji="0" lang="LID4096"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11/28/2025</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
        <p:nvSpPr>
          <p:cNvPr id="5" name="Platshållare för bildnummer 4">
            <a:extLst>
              <a:ext uri="{FF2B5EF4-FFF2-40B4-BE49-F238E27FC236}">
                <a16:creationId xmlns:a16="http://schemas.microsoft.com/office/drawing/2014/main" id="{84C9E166-4FF4-02EE-3881-A0CECC1C11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408165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Lisa</a:t>
            </a:r>
          </a:p>
          <a:p>
            <a:endParaRPr lang="sv-SE"/>
          </a:p>
          <a:p>
            <a:r>
              <a:rPr lang="sv-SE"/>
              <a:t>Här är ett fint exempel från Sveriges radio där de har inslag om rapporten på fyra olika språk: </a:t>
            </a:r>
          </a:p>
          <a:p>
            <a:r>
              <a:rPr lang="sv-SE"/>
              <a:t>Engelska </a:t>
            </a:r>
          </a:p>
          <a:p>
            <a:r>
              <a:rPr lang="sv-SE"/>
              <a:t>Farsi/dari</a:t>
            </a:r>
          </a:p>
          <a:p>
            <a:r>
              <a:rPr lang="sv-SE"/>
              <a:t>Arabiska </a:t>
            </a:r>
          </a:p>
          <a:p>
            <a:r>
              <a:rPr lang="sv-SE"/>
              <a:t>Somaliska </a:t>
            </a: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46</a:t>
            </a:fld>
            <a:endParaRPr lang="en-UK"/>
          </a:p>
        </p:txBody>
      </p:sp>
    </p:spTree>
    <p:extLst>
      <p:ext uri="{BB962C8B-B14F-4D97-AF65-F5344CB8AC3E}">
        <p14:creationId xmlns:p14="http://schemas.microsoft.com/office/powerpoint/2010/main" val="3503293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a:t>Syfte: Att förtydliga statens ansvar att bekämpa barnfattigdom. Trycka på att det är en barnrättsfråga. </a:t>
            </a:r>
          </a:p>
          <a:p>
            <a:endParaRPr lang="sv-SE" i="1">
              <a:ea typeface="Lato"/>
              <a:cs typeface="Lato"/>
            </a:endParaRPr>
          </a:p>
          <a:p>
            <a:r>
              <a:rPr lang="sv-SE">
                <a:ea typeface="Lato"/>
                <a:cs typeface="Lato"/>
              </a:rPr>
              <a:t>Talarmanus:</a:t>
            </a:r>
          </a:p>
          <a:p>
            <a:r>
              <a:rPr lang="sv-SE">
                <a:ea typeface="Lato"/>
                <a:cs typeface="Lato"/>
              </a:rPr>
              <a:t>Barnfattigdom är inte en olöslig fråga, eller något vi ska acceptera i ett välfärdssamhälle som Sverige. Det är ytterst statens ansvar och skyldighet att tillgodose alla barns rätt till en skälig levnadsstandard</a:t>
            </a:r>
            <a:r>
              <a:rPr lang="sv-SE"/>
              <a:t>. Staten ska som tidigare nämnts, i enlighet med artikel 4 i barnkonventionen, ”till fullo utnyttja sina tillgängliga resurser” för att förverkliga detta. </a:t>
            </a:r>
            <a:r>
              <a:rPr lang="sv-SE">
                <a:ea typeface="Lato"/>
                <a:cs typeface="Lato"/>
              </a:rPr>
              <a:t> Kommuner och regioner har också ett ansvar att prioritera och nyttja sina resurser på ett sätt som förverkligar denna rättighet. </a:t>
            </a:r>
          </a:p>
          <a:p>
            <a:endParaRPr lang="sv-SE">
              <a:ea typeface="Lato"/>
              <a:cs typeface="Lato"/>
            </a:endParaRPr>
          </a:p>
          <a:p>
            <a:r>
              <a:rPr lang="sv-SE">
                <a:ea typeface="Lato"/>
                <a:cs typeface="Lato"/>
              </a:rPr>
              <a:t>Här tål att upprepas att Sverige har fått rekommendationer av FN:s barnrättskommitté för att motverka barnfattigdom. </a:t>
            </a:r>
          </a:p>
          <a:p>
            <a:endParaRPr lang="sv-SE">
              <a:ea typeface="Lato"/>
              <a:cs typeface="Lato"/>
            </a:endParaRPr>
          </a:p>
          <a:p>
            <a:r>
              <a:rPr lang="sv-SE">
                <a:ea typeface="Lato"/>
                <a:cs typeface="Lato"/>
              </a:rPr>
              <a:t>När vi träffar politiker och utkräver ansvar utifrån Sveriges åtaganden enligt barnkonventionen, är det viktigt att påminna om att barnfattigdom är en barnrättsfråga. </a:t>
            </a: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6</a:t>
            </a:fld>
            <a:endParaRPr lang="en-UK"/>
          </a:p>
        </p:txBody>
      </p:sp>
    </p:spTree>
    <p:extLst>
      <p:ext uri="{BB962C8B-B14F-4D97-AF65-F5344CB8AC3E}">
        <p14:creationId xmlns:p14="http://schemas.microsoft.com/office/powerpoint/2010/main" val="1607443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Lisa</a:t>
            </a:r>
          </a:p>
          <a:p>
            <a:endParaRPr lang="sv-SE" dirty="0"/>
          </a:p>
          <a:p>
            <a:r>
              <a:rPr lang="sv-SE" dirty="0"/>
              <a:t>Det här är vår stjärna, Gun Partanen i Karlstad. Hon blev intervjuad av SVT om barnfattigdomen i Hällefors och gjorde ett fantastiskt jobb!</a:t>
            </a:r>
          </a:p>
          <a:p>
            <a:endParaRPr lang="sv-SE" dirty="0"/>
          </a:p>
          <a:p>
            <a:r>
              <a:rPr lang="sv-SE" dirty="0"/>
              <a:t>Titta gärna på inslaget om ni inte gjort det!</a:t>
            </a:r>
          </a:p>
          <a:p>
            <a:r>
              <a:rPr lang="sv-SE" dirty="0"/>
              <a:t>https://www.svt.se/nyheter/lokalt/orebro/hallefors-har-nast-hogst-barnfattigdom-i-sverige-enligt-radda-barnen </a:t>
            </a:r>
          </a:p>
          <a:p>
            <a:r>
              <a:rPr lang="sv-SE" dirty="0">
                <a:hlinkClick r:id="rId3"/>
              </a:rPr>
              <a:t>Hällefors har näst högst barnfattigdom i Sverige enligt Rädda Barnen | SVT Nyheter</a:t>
            </a:r>
            <a:endParaRPr lang="sv-SE" dirty="0"/>
          </a:p>
          <a:p>
            <a:r>
              <a:rPr lang="sv-SE" dirty="0">
                <a:hlinkClick r:id="rId3"/>
              </a:rPr>
              <a:t>Hällefors har näst högst barnfattigdom i Sverige enligt Rädda Barnen | SVT Nyheter</a:t>
            </a:r>
            <a:r>
              <a:rPr lang="sv-SE" dirty="0"/>
              <a:t> </a:t>
            </a: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47</a:t>
            </a:fld>
            <a:endParaRPr lang="en-UK"/>
          </a:p>
        </p:txBody>
      </p:sp>
    </p:spTree>
    <p:extLst>
      <p:ext uri="{BB962C8B-B14F-4D97-AF65-F5344CB8AC3E}">
        <p14:creationId xmlns:p14="http://schemas.microsoft.com/office/powerpoint/2010/main" val="208283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Lisa</a:t>
            </a:r>
          </a:p>
          <a:p>
            <a:endParaRPr lang="sv-SE"/>
          </a:p>
          <a:p>
            <a:r>
              <a:rPr lang="sv-SE"/>
              <a:t>Synlighet i våra egna kanaler</a:t>
            </a: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48</a:t>
            </a:fld>
            <a:endParaRPr lang="en-UK"/>
          </a:p>
        </p:txBody>
      </p:sp>
    </p:spTree>
    <p:extLst>
      <p:ext uri="{BB962C8B-B14F-4D97-AF65-F5344CB8AC3E}">
        <p14:creationId xmlns:p14="http://schemas.microsoft.com/office/powerpoint/2010/main" val="1330509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Samira</a:t>
            </a: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49</a:t>
            </a:fld>
            <a:endParaRPr lang="en-UK"/>
          </a:p>
        </p:txBody>
      </p:sp>
    </p:spTree>
    <p:extLst>
      <p:ext uri="{BB962C8B-B14F-4D97-AF65-F5344CB8AC3E}">
        <p14:creationId xmlns:p14="http://schemas.microsoft.com/office/powerpoint/2010/main" val="1888005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Lisa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Rädda Barnens lokalförening i Malmö Nordöst och region syd bjöd in till ett frukostsamtal.  Rapportens presenterades och därefter följdes ett panelsamtal. I den diskussionsglada publiken deltog kommunalråden </a:t>
            </a:r>
            <a:r>
              <a:rPr lang="sv-SE" sz="1200" i="1" dirty="0" err="1"/>
              <a:t>Sedat</a:t>
            </a:r>
            <a:r>
              <a:rPr lang="sv-SE" sz="1200" i="1" dirty="0"/>
              <a:t> </a:t>
            </a:r>
            <a:r>
              <a:rPr lang="sv-SE" sz="1200" i="1" dirty="0" err="1"/>
              <a:t>Arif</a:t>
            </a:r>
            <a:r>
              <a:rPr lang="sv-SE" sz="1200" i="1" dirty="0"/>
              <a:t> (S) och </a:t>
            </a:r>
            <a:r>
              <a:rPr lang="sv-SE" sz="1200" i="1" dirty="0" err="1"/>
              <a:t>Amani</a:t>
            </a:r>
            <a:r>
              <a:rPr lang="sv-SE" sz="1200" i="1" dirty="0"/>
              <a:t> </a:t>
            </a:r>
            <a:r>
              <a:rPr lang="sv-SE" sz="1200" i="1" dirty="0" err="1"/>
              <a:t>Loubani</a:t>
            </a:r>
            <a:r>
              <a:rPr lang="sv-SE" sz="1200" i="1" dirty="0"/>
              <a:t> (S), oppositionsråd Amal </a:t>
            </a:r>
            <a:r>
              <a:rPr lang="sv-SE" sz="1200" i="1" dirty="0" err="1"/>
              <a:t>Mahdi</a:t>
            </a:r>
            <a:r>
              <a:rPr lang="sv-SE" sz="1200" i="1" dirty="0"/>
              <a:t> (V), vice ordförande i arbetsmarknads- och socialnämnden </a:t>
            </a:r>
            <a:r>
              <a:rPr lang="sv-SE" sz="1200" i="1" dirty="0" err="1"/>
              <a:t>Farishta</a:t>
            </a:r>
            <a:r>
              <a:rPr lang="sv-SE" sz="1200" i="1" dirty="0"/>
              <a:t> </a:t>
            </a:r>
            <a:r>
              <a:rPr lang="sv-SE" sz="1200" i="1" dirty="0" err="1"/>
              <a:t>Sulaiman</a:t>
            </a:r>
            <a:r>
              <a:rPr lang="sv-SE" sz="1200" i="1" dirty="0"/>
              <a:t> (M), Surra al </a:t>
            </a:r>
            <a:r>
              <a:rPr lang="sv-SE" sz="1200" i="1" dirty="0" err="1"/>
              <a:t>Sakban</a:t>
            </a:r>
            <a:r>
              <a:rPr lang="sv-SE" sz="1200" i="1" dirty="0"/>
              <a:t> (MP) från fritidsnämnden, regionråd Alexandra Thomasson (V). Där fanns också två chefer från MKB, politisk rådgivare på Hyresgästföreningen, representanter från BRIS, </a:t>
            </a:r>
            <a:r>
              <a:rPr lang="sv-SE" sz="1200" i="1" dirty="0" err="1"/>
              <a:t>Tamam</a:t>
            </a:r>
            <a:r>
              <a:rPr lang="sv-SE" sz="1200" i="1" dirty="0"/>
              <a:t>, Länsstyrelsen Skåne, Sydsvenskan, RBUF, Rädda Barnen-anställda och förtroendevalda i lokalföreningen. Bra och viktiga samtal!</a:t>
            </a:r>
            <a:endParaRPr lang="sv-SE" sz="1200" dirty="0"/>
          </a:p>
          <a:p>
            <a:endParaRPr lang="sv-SE" dirty="0"/>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50</a:t>
            </a:fld>
            <a:endParaRPr lang="en-UK"/>
          </a:p>
        </p:txBody>
      </p:sp>
    </p:spTree>
    <p:extLst>
      <p:ext uri="{BB962C8B-B14F-4D97-AF65-F5344CB8AC3E}">
        <p14:creationId xmlns:p14="http://schemas.microsoft.com/office/powerpoint/2010/main" val="2495729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Lisa</a:t>
            </a: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51</a:t>
            </a:fld>
            <a:endParaRPr lang="en-UK"/>
          </a:p>
        </p:txBody>
      </p:sp>
    </p:spTree>
    <p:extLst>
      <p:ext uri="{BB962C8B-B14F-4D97-AF65-F5344CB8AC3E}">
        <p14:creationId xmlns:p14="http://schemas.microsoft.com/office/powerpoint/2010/main" val="31170468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ser att vår rapport och siffrorna nu används i debatten som ett slags motsatsförhållande till ex regeringens förslag om bidragsreform/regeringens syn på fattiga barn och familjer.</a:t>
            </a:r>
          </a:p>
          <a:p>
            <a:r>
              <a:rPr lang="sv-SE" dirty="0"/>
              <a:t>Det är svåra siffror att snacka bort för politikerna, och försvagar ju helt klart idén om att strama åt ytterligare för fattiga familjer</a:t>
            </a:r>
          </a:p>
          <a:p>
            <a:endParaRPr lang="sv-SE" dirty="0"/>
          </a:p>
          <a:p>
            <a:pPr marL="342900" indent="-342900">
              <a:buFont typeface="Arial"/>
              <a:buChar char="•"/>
            </a:pPr>
            <a:r>
              <a:rPr lang="sv-SE" dirty="0"/>
              <a:t>Vi kommer att förse riksdagsledamöter från oppositionen med underlag till interpellationer och statsministerns frågestund.</a:t>
            </a:r>
          </a:p>
          <a:p>
            <a:pPr marL="342900" indent="-342900">
              <a:buFont typeface="Arial"/>
              <a:buChar char="•"/>
            </a:pPr>
            <a:r>
              <a:rPr lang="sv-SE" dirty="0"/>
              <a:t>Möten för GS att lyfta rapporten är planerade, bland annat med Kommunals ordförande. </a:t>
            </a:r>
          </a:p>
          <a:p>
            <a:pPr marL="342900" indent="-342900">
              <a:buFont typeface="Arial"/>
              <a:buChar char="•"/>
            </a:pPr>
            <a:r>
              <a:rPr lang="sv-SE" i="1" dirty="0"/>
              <a:t>Lokalt exempel:</a:t>
            </a:r>
            <a:r>
              <a:rPr lang="sv-SE" dirty="0"/>
              <a:t> Region syd har träffat nämnden för arbete och välfärd i Ronneby för att prata barnfattigdom utifrån rapporten, och ställt lokala krav. </a:t>
            </a:r>
          </a:p>
          <a:p>
            <a:pPr marL="342900" indent="-342900">
              <a:buFont typeface="Arial"/>
              <a:buChar char="•"/>
            </a:pPr>
            <a:r>
              <a:rPr lang="sv-SE" dirty="0"/>
              <a:t>Fler politiska aktiviteter kommer ske nu och i vår, och barnfattigdomsfrågan kommer att bakas in i Rädda Barnens arbete med valrörelsen. </a:t>
            </a:r>
          </a:p>
          <a:p>
            <a:endParaRPr lang="sv-SE" dirty="0"/>
          </a:p>
          <a:p>
            <a:endParaRPr lang="sv-SE" dirty="0"/>
          </a:p>
          <a:p>
            <a:endParaRPr lang="sv-SE" dirty="0"/>
          </a:p>
          <a:p>
            <a:endParaRPr lang="sv-SE" dirty="0"/>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52</a:t>
            </a:fld>
            <a:endParaRPr lang="en-UK"/>
          </a:p>
        </p:txBody>
      </p:sp>
    </p:spTree>
    <p:extLst>
      <p:ext uri="{BB962C8B-B14F-4D97-AF65-F5344CB8AC3E}">
        <p14:creationId xmlns:p14="http://schemas.microsoft.com/office/powerpoint/2010/main" val="1447580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Samira</a:t>
            </a: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53</a:t>
            </a:fld>
            <a:endParaRPr lang="en-UK"/>
          </a:p>
        </p:txBody>
      </p:sp>
    </p:spTree>
    <p:extLst>
      <p:ext uri="{BB962C8B-B14F-4D97-AF65-F5344CB8AC3E}">
        <p14:creationId xmlns:p14="http://schemas.microsoft.com/office/powerpoint/2010/main" val="8480641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engagemangsguide-barnfattigdom---revidering-sep.pdf</a:t>
            </a:r>
            <a:r>
              <a:rPr lang="sv-SE" dirty="0"/>
              <a:t> </a:t>
            </a:r>
          </a:p>
          <a:p>
            <a:endParaRPr lang="sv-SE" dirty="0"/>
          </a:p>
          <a:p>
            <a:r>
              <a:rPr lang="sv-SE" dirty="0"/>
              <a:t>Att vi har fått en så fin spridning av rapporten i landet beror på ett gediget arbete från våra lokalföreningar, distrikt och regionkontor. </a:t>
            </a:r>
          </a:p>
          <a:p>
            <a:endParaRPr lang="sv-SE" dirty="0"/>
          </a:p>
          <a:p>
            <a:r>
              <a:rPr lang="sv-SE" dirty="0"/>
              <a:t>En framgångsfaktor i arbetet är att vi arbetat med lokala talespersoner och regionala föreläsare. </a:t>
            </a:r>
          </a:p>
          <a:p>
            <a:r>
              <a:rPr lang="sv-SE" dirty="0"/>
              <a:t>De föreningar som vill arbete med rapporten utsåg lokala talespersoner. </a:t>
            </a:r>
          </a:p>
          <a:p>
            <a:r>
              <a:rPr lang="sv-SE" dirty="0"/>
              <a:t>Regionkontoren utsåg regionala föreläsare som kan föreläsa både internt och externt. </a:t>
            </a:r>
          </a:p>
          <a:p>
            <a:endParaRPr lang="sv-SE" dirty="0"/>
          </a:p>
          <a:p>
            <a:r>
              <a:rPr lang="sv-SE" dirty="0"/>
              <a:t>Dessa har fått stöd från projektgruppen sen tidigt i höstas. </a:t>
            </a:r>
          </a:p>
          <a:p>
            <a:r>
              <a:rPr lang="sv-SE" dirty="0"/>
              <a:t>De har fått en dragning av rapporten, möjlighet att läsa den i förhand och att ställa frågor om den. </a:t>
            </a:r>
          </a:p>
          <a:p>
            <a:r>
              <a:rPr lang="sv-SE" dirty="0"/>
              <a:t>De har fått material och verktyg i förhand: </a:t>
            </a:r>
            <a:r>
              <a:rPr lang="sv-SE" dirty="0" err="1"/>
              <a:t>power</a:t>
            </a:r>
            <a:r>
              <a:rPr lang="sv-SE" dirty="0"/>
              <a:t> </a:t>
            </a:r>
            <a:r>
              <a:rPr lang="sv-SE" dirty="0" err="1"/>
              <a:t>point</a:t>
            </a:r>
            <a:r>
              <a:rPr lang="sv-SE" dirty="0"/>
              <a:t>-presentation, mall för debattartikel, mall för pressmeddelande, underlag för lokalt politiskt påverkansarbete. </a:t>
            </a:r>
          </a:p>
          <a:p>
            <a:endParaRPr lang="sv-SE" dirty="0"/>
          </a:p>
          <a:p>
            <a:r>
              <a:rPr lang="sv-SE" dirty="0"/>
              <a:t>Allt material finns på våra medlemssidor i verktygslådan för barnfattigdom. </a:t>
            </a: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54</a:t>
            </a:fld>
            <a:endParaRPr lang="en-UK"/>
          </a:p>
        </p:txBody>
      </p:sp>
    </p:spTree>
    <p:extLst>
      <p:ext uri="{BB962C8B-B14F-4D97-AF65-F5344CB8AC3E}">
        <p14:creationId xmlns:p14="http://schemas.microsoft.com/office/powerpoint/2010/main" val="421596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1" kern="1200">
                <a:solidFill>
                  <a:schemeClr val="tx1"/>
                </a:solidFill>
                <a:effectLst/>
                <a:latin typeface="+mn-lt"/>
                <a:ea typeface="+mn-ea"/>
                <a:cs typeface="+mn-cs"/>
              </a:rPr>
              <a:t>Syfte med bilden: Att introducera föreläsningen</a:t>
            </a: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Talarmanus:</a:t>
            </a:r>
            <a:endParaRPr lang="sv-SE" sz="1200" b="0" i="0" kern="1200">
              <a:solidFill>
                <a:schemeClr val="tx1"/>
              </a:solidFill>
              <a:effectLst/>
              <a:latin typeface="+mn-lt"/>
              <a:ea typeface="Lato"/>
              <a:cs typeface="Lato"/>
            </a:endParaRPr>
          </a:p>
          <a:p>
            <a:r>
              <a:rPr lang="sv-SE" sz="1200" b="0" i="0" kern="1200">
                <a:solidFill>
                  <a:schemeClr val="tx1"/>
                </a:solidFill>
                <a:effectLst/>
                <a:latin typeface="+mn-lt"/>
                <a:ea typeface="+mn-ea"/>
                <a:cs typeface="+mn-cs"/>
              </a:rPr>
              <a:t>Barnfattigdomsrapporten 2025 presenterar en fördjupad analys av den ekonomiska utsattheten bland barn i Sverige under perioden 2019–2023. Rapporten skiljer sig från Rädda Barnens tidigare barnfattigdomsrapporter då vi här har reviderat Rädda Barnens tidigare mått på barnfattigdom, och presenterar ett nytt mått, i syfte att bättre spegla barns faktiska levnadsvillkor och ekonomiska utsatthet.   </a:t>
            </a:r>
            <a:endParaRPr lang="sv-SE" sz="1200" b="0" i="0" kern="1200">
              <a:solidFill>
                <a:schemeClr val="tx1"/>
              </a:solidFill>
              <a:effectLst/>
              <a:latin typeface="+mn-lt"/>
              <a:ea typeface="Lato"/>
              <a:cs typeface="Lato"/>
            </a:endParaRP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I årets rapport ställer vi oss följande tre frågor: </a:t>
            </a:r>
            <a:endParaRPr lang="sv-SE" sz="1200" b="0" i="0" kern="1200">
              <a:solidFill>
                <a:schemeClr val="tx1"/>
              </a:solidFill>
              <a:effectLst/>
              <a:latin typeface="+mn-lt"/>
              <a:ea typeface="Lato"/>
              <a:cs typeface="Lato"/>
            </a:endParaRPr>
          </a:p>
          <a:p>
            <a:pPr marL="342900" indent="-342900">
              <a:buFont typeface="Arial" panose="020B0604020202020204" pitchFamily="34" charset="0"/>
              <a:buChar char="•"/>
            </a:pPr>
            <a:r>
              <a:rPr lang="sv-SE" i="1"/>
              <a:t>Hur har de senaste åren påverkat barns ekonomiska utsatthet i Sverige?</a:t>
            </a:r>
          </a:p>
          <a:p>
            <a:pPr marL="342900" indent="-342900">
              <a:buFont typeface="Arial" panose="020B0604020202020204" pitchFamily="34" charset="0"/>
              <a:buChar char="•"/>
            </a:pPr>
            <a:r>
              <a:rPr lang="sv-SE" i="1"/>
              <a:t>Hur kan vi mäta barnfattigdom på ett sätt som är förenligt med barns rätt till skälig levnadsstandard? </a:t>
            </a:r>
            <a:endParaRPr lang="sv-SE" i="1">
              <a:ea typeface="Lato"/>
              <a:cs typeface="Lato"/>
            </a:endParaRPr>
          </a:p>
          <a:p>
            <a:pPr marL="342900" indent="-342900">
              <a:buFont typeface="Arial" panose="020B0604020202020204" pitchFamily="34" charset="0"/>
              <a:buChar char="•"/>
            </a:pPr>
            <a:r>
              <a:rPr lang="sv-SE" i="1"/>
              <a:t>Vad behöver göras för att minska barnfattigdomen?</a:t>
            </a:r>
            <a:endParaRPr lang="sv-SE" i="1">
              <a:ea typeface="Lato"/>
              <a:cs typeface="Lato"/>
            </a:endParaRP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7122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Barnkonventionen är tydlig med att alla </a:t>
            </a:r>
            <a:r>
              <a:rPr lang="sv-SE" sz="1200" b="0" i="0" kern="1200" dirty="0">
                <a:solidFill>
                  <a:schemeClr val="tx1"/>
                </a:solidFill>
                <a:effectLst/>
                <a:latin typeface="+mn-lt"/>
                <a:ea typeface="+mn-ea"/>
                <a:cs typeface="+mn-cs"/>
              </a:rPr>
              <a:t> barn </a:t>
            </a:r>
            <a:r>
              <a:rPr lang="sv-SE" dirty="0"/>
              <a:t>har </a:t>
            </a:r>
            <a:r>
              <a:rPr lang="sv-SE" sz="1200" b="0" i="0" kern="1200" dirty="0">
                <a:solidFill>
                  <a:schemeClr val="tx1"/>
                </a:solidFill>
                <a:effectLst/>
                <a:latin typeface="+mn-lt"/>
                <a:ea typeface="+mn-ea"/>
                <a:cs typeface="+mn-cs"/>
              </a:rPr>
              <a:t>rätt till den levnadsstandard som krävs för barnets fysiska, psykiska, andliga, moraliska och sociala utveckling.</a:t>
            </a:r>
            <a:r>
              <a:rPr lang="sv-SE" dirty="0"/>
              <a:t> Föräldrarna har det huvudsakliga ansvaret, men om de saknar förutsättningarna för detta, är staten ytterst ansvarig att se till att barnets rättigheter blir verklighet. Det gäller för alla barn, oavsett bakgrund, bostadsort eller föräldrars arbetssituation. </a:t>
            </a:r>
            <a:endParaRPr lang="en-US" dirty="0"/>
          </a:p>
          <a:p>
            <a:pPr>
              <a:defRPr/>
            </a:pPr>
            <a:endParaRPr lang="sv-SE" dirty="0">
              <a:ea typeface="Lato"/>
              <a:cs typeface="Lato"/>
            </a:endParaRPr>
          </a:p>
          <a:p>
            <a:pPr>
              <a:defRPr/>
            </a:pPr>
            <a:r>
              <a:rPr lang="sv-SE" dirty="0"/>
              <a:t>Staten har ett särskilt ansvar att säkerställa barnets rätt till mat, kläder och bostad. Staten ska, i enlighet med artikel 4 i konventionen, ”till fullo utnyttja sina tillgängliga resurser” för att förverkliga detta.</a:t>
            </a:r>
            <a:endParaRPr lang="sv-SE" dirty="0">
              <a:ea typeface="Lato"/>
              <a:cs typeface="Lato"/>
            </a:endParaRPr>
          </a:p>
          <a:p>
            <a:pPr>
              <a:defRPr/>
            </a:pPr>
            <a:endParaRPr lang="sv-SE" dirty="0"/>
          </a:p>
          <a:p>
            <a:pPr>
              <a:defRPr/>
            </a:pPr>
            <a:r>
              <a:rPr lang="sv-SE" dirty="0"/>
              <a:t> FN:s barnrättskommitté understryker i sin vägledning till stater att rätten till en skälig levnadsstandard  ska tolkas brett, </a:t>
            </a:r>
          </a:p>
          <a:p>
            <a:pPr>
              <a:defRPr/>
            </a:pPr>
            <a:endParaRPr lang="sv-SE" dirty="0"/>
          </a:p>
          <a:p>
            <a:pPr marL="285750" indent="-285750">
              <a:buFont typeface="Calibri"/>
              <a:buChar char="-"/>
              <a:defRPr/>
            </a:pPr>
            <a:r>
              <a:rPr lang="sv-SE" dirty="0"/>
              <a:t>med hänsyn till både materiella och sociala aspekter. </a:t>
            </a:r>
            <a:endParaRPr lang="sv-SE" dirty="0">
              <a:ea typeface="Lato"/>
              <a:cs typeface="Lato"/>
            </a:endParaRPr>
          </a:p>
          <a:p>
            <a:pPr marL="285750" indent="-285750">
              <a:buFont typeface="Calibri"/>
              <a:buChar char="-"/>
              <a:defRPr/>
            </a:pPr>
            <a:r>
              <a:rPr lang="sv-SE" dirty="0"/>
              <a:t>Kommittén belyser att barnfattigdom måste förstås både i absoluta och relativa termer. Den absoluta fattigdomen hotar barnets grundläggande behov som mat och kläder, och den relativa fattigdomen som speglar barnets livsvillkor i relation till allmänhetens, undergräver barnets självkänsla, lärande och utveckling. </a:t>
            </a:r>
          </a:p>
          <a:p>
            <a:pPr marL="285750" indent="-285750">
              <a:buFont typeface="Calibri"/>
              <a:buChar char="-"/>
              <a:defRPr/>
            </a:pPr>
            <a:r>
              <a:rPr lang="sv-SE" dirty="0"/>
              <a:t>Den absoluta fattigdomen hotar barnets grundläggande behov som mat och kläder, </a:t>
            </a:r>
          </a:p>
          <a:p>
            <a:pPr>
              <a:defRPr/>
            </a:pPr>
            <a:endParaRPr lang="sv-SE" dirty="0">
              <a:ea typeface="Lato"/>
              <a:cs typeface="Lato"/>
            </a:endParaRPr>
          </a:p>
          <a:p>
            <a:pPr>
              <a:defRPr/>
            </a:pPr>
            <a:endParaRPr lang="sv-SE" dirty="0">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FN:s barnrättskommitté understryker i sin vägledning till stater att rätten till en skälig levnadsstandard enligt artikel 27 i Barnkonventionen ska tolkas brett, med hänsyn till både materiella och sociala aspekter av barnets livsvillkor. Kommittén belyser att barnfattigdom måste förstås både i absoluta och relativa termer. </a:t>
            </a:r>
            <a:endParaRPr lang="sv-SE" dirty="0">
              <a:ea typeface="Lato"/>
              <a:cs typeface="Lato"/>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Fördjupning: </a:t>
            </a:r>
            <a:endParaRPr lang="sv-SE" sz="1200" kern="1200" dirty="0">
              <a:solidFill>
                <a:schemeClr val="tx1"/>
              </a:solidFill>
              <a:effectLst/>
              <a:latin typeface="+mn-lt"/>
              <a:ea typeface="Lato"/>
              <a:cs typeface="Lato"/>
            </a:endParaRPr>
          </a:p>
          <a:p>
            <a:r>
              <a:rPr lang="sv-SE" sz="1200" kern="1200" dirty="0">
                <a:solidFill>
                  <a:schemeClr val="tx1"/>
                </a:solidFill>
                <a:effectLst/>
                <a:latin typeface="+mn-lt"/>
                <a:ea typeface="+mn-ea"/>
                <a:cs typeface="+mn-cs"/>
              </a:rPr>
              <a:t>Att växa upp i absolut fattigdom hotar, enligt FN:s barnrättskommitté, barns överlevnad och hälsa och undergräver livskvaliteten. </a:t>
            </a:r>
            <a:endParaRPr lang="sv-SE" sz="1200" kern="1200" dirty="0">
              <a:solidFill>
                <a:schemeClr val="tx1"/>
              </a:solidFill>
              <a:effectLst/>
              <a:latin typeface="+mn-lt"/>
              <a:ea typeface="Lato"/>
              <a:cs typeface="Lato"/>
            </a:endParaRPr>
          </a:p>
          <a:p>
            <a:r>
              <a:rPr lang="sv-SE" sz="1200" kern="1200" dirty="0">
                <a:solidFill>
                  <a:schemeClr val="tx1"/>
                </a:solidFill>
                <a:effectLst/>
                <a:latin typeface="+mn-lt"/>
                <a:ea typeface="+mn-ea"/>
                <a:cs typeface="+mn-cs"/>
              </a:rPr>
              <a:t>Men även relativ fattigdom har stor inverkan på barns utveckling. Relativ fattigdom undergräver barns välfärd, sociala integration och självkänsla, och minskar möjligheten att vara delaktig. </a:t>
            </a:r>
            <a:r>
              <a:rPr lang="sv-SE" dirty="0"/>
              <a:t>Detta kan</a:t>
            </a:r>
            <a:r>
              <a:rPr lang="sv-SE" sz="1200" kern="1200" dirty="0">
                <a:solidFill>
                  <a:schemeClr val="tx1"/>
                </a:solidFill>
                <a:effectLst/>
                <a:latin typeface="+mn-lt"/>
                <a:ea typeface="+mn-ea"/>
                <a:cs typeface="+mn-cs"/>
              </a:rPr>
              <a:t> </a:t>
            </a:r>
            <a:r>
              <a:rPr lang="sv-SE" dirty="0"/>
              <a:t>enligt kommittén leda</a:t>
            </a:r>
            <a:r>
              <a:rPr lang="sv-SE" sz="1200" kern="1200" dirty="0">
                <a:solidFill>
                  <a:schemeClr val="tx1"/>
                </a:solidFill>
                <a:effectLst/>
                <a:latin typeface="+mn-lt"/>
                <a:ea typeface="+mn-ea"/>
                <a:cs typeface="+mn-cs"/>
              </a:rPr>
              <a:t> till extrem </a:t>
            </a:r>
            <a:r>
              <a:rPr lang="sv-SE" dirty="0"/>
              <a:t>stress, otrygghet</a:t>
            </a:r>
            <a:r>
              <a:rPr lang="sv-SE" sz="1200" kern="1200" dirty="0">
                <a:solidFill>
                  <a:schemeClr val="tx1"/>
                </a:solidFill>
                <a:effectLst/>
                <a:latin typeface="+mn-lt"/>
                <a:ea typeface="+mn-ea"/>
                <a:cs typeface="+mn-cs"/>
              </a:rPr>
              <a:t> och även till social och politisk exkludering. </a:t>
            </a:r>
            <a:endParaRPr lang="sv-SE" sz="1200" kern="1200" dirty="0">
              <a:solidFill>
                <a:schemeClr val="tx1"/>
              </a:solidFill>
              <a:effectLst/>
              <a:latin typeface="+mn-lt"/>
              <a:ea typeface="Lato"/>
              <a:cs typeface="Lato"/>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FN:s barnrättskommitté lyfter också att det kan leda till att barnet avbryter sin skolgång, utsätts för sexuellt utnyttjande eller hamnar i destruktiva miljöer och sammanhang. </a:t>
            </a:r>
            <a:endParaRPr lang="sv-SE" sz="1200" kern="1200" dirty="0">
              <a:solidFill>
                <a:schemeClr val="tx1"/>
              </a:solidFill>
              <a:effectLst/>
              <a:latin typeface="+mn-lt"/>
              <a:ea typeface="Lato"/>
              <a:cs typeface="Lato"/>
            </a:endParaRP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Fö</a:t>
            </a:r>
            <a:r>
              <a:rPr lang="sv-SE" sz="1200" kern="1200" dirty="0">
                <a:solidFill>
                  <a:schemeClr val="tx1"/>
                </a:solidFill>
                <a:effectLst/>
                <a:latin typeface="+mn-lt"/>
                <a:ea typeface="+mn-ea"/>
                <a:cs typeface="+mn-cs"/>
              </a:rPr>
              <a:t>r att vara helt i linje med barnkonventionen är det därför relevant att ett barnfattigdomsmått </a:t>
            </a:r>
            <a:r>
              <a:rPr lang="sv-SE" sz="1200" b="1" i="1" kern="1200" dirty="0">
                <a:solidFill>
                  <a:schemeClr val="tx1"/>
                </a:solidFill>
                <a:effectLst/>
                <a:latin typeface="+mn-lt"/>
                <a:ea typeface="+mn-ea"/>
                <a:cs typeface="+mn-cs"/>
              </a:rPr>
              <a:t>både tar hänsyn till absolut och relativ ekonomisk utsatthet i svensk kontext. </a:t>
            </a:r>
            <a:endParaRPr lang="sv-SE" sz="1200" b="1" i="1" kern="1200" dirty="0">
              <a:solidFill>
                <a:schemeClr val="tx1"/>
              </a:solidFill>
              <a:effectLst/>
              <a:latin typeface="+mn-lt"/>
              <a:ea typeface="Lato"/>
              <a:cs typeface="Lato"/>
            </a:endParaRP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158176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ea typeface="Lato"/>
                <a:cs typeface="Lato"/>
              </a:rPr>
              <a:t>Tapio 6-8</a:t>
            </a:r>
            <a:endParaRPr lang="sv-SE"/>
          </a:p>
          <a:p>
            <a:pPr>
              <a:defRPr/>
            </a:pPr>
            <a:endParaRPr lang="sv-SE"/>
          </a:p>
          <a:p>
            <a:pPr marL="0" marR="0" lvl="0" indent="0" algn="l" defTabSz="914400">
              <a:lnSpc>
                <a:spcPct val="100000"/>
              </a:lnSpc>
              <a:spcBef>
                <a:spcPts val="0"/>
              </a:spcBef>
              <a:spcAft>
                <a:spcPts val="0"/>
              </a:spcAft>
              <a:buClrTx/>
              <a:buSzTx/>
              <a:buFontTx/>
              <a:buNone/>
              <a:tabLst/>
              <a:defRPr/>
            </a:pPr>
            <a:r>
              <a:rPr lang="sv-SE"/>
              <a:t>Syfte med bilden: </a:t>
            </a:r>
            <a:r>
              <a:rPr lang="sv-SE" i="1"/>
              <a:t>Visa olika sätt att mäta fattigdom. Hur vårt klassiska mått är uppbyggt och att barnfattigdomen har sjunkit under flera år. </a:t>
            </a:r>
            <a:endParaRPr lang="sv-SE"/>
          </a:p>
          <a:p>
            <a:endParaRPr lang="sv-SE"/>
          </a:p>
          <a:p>
            <a:r>
              <a:rPr lang="sv-SE"/>
              <a:t>Talarmanus: </a:t>
            </a:r>
            <a:endParaRPr lang="sv-SE">
              <a:ea typeface="Lato"/>
              <a:cs typeface="Lato"/>
            </a:endParaRPr>
          </a:p>
          <a:p>
            <a:r>
              <a:rPr lang="sv-SE"/>
              <a:t>Det finns två </a:t>
            </a:r>
            <a:r>
              <a:rPr lang="sv-SE" err="1"/>
              <a:t>huvudsätt</a:t>
            </a:r>
            <a:r>
              <a:rPr lang="sv-SE"/>
              <a:t> att förstå fattigdom: man kan mäta absolut eller relativ fattigdom. </a:t>
            </a:r>
            <a:endParaRPr lang="sv-SE">
              <a:ea typeface="Lato"/>
              <a:cs typeface="Lato"/>
            </a:endParaRPr>
          </a:p>
          <a:p>
            <a:r>
              <a:rPr lang="sv-SE"/>
              <a:t>”Absolut fattigdom” innebär att hushållet inte har råd att täcka grundläggande levnadsomkostnader.</a:t>
            </a:r>
            <a:endParaRPr lang="sv-SE">
              <a:ea typeface="Lato"/>
              <a:cs typeface="Lato"/>
            </a:endParaRPr>
          </a:p>
          <a:p>
            <a:r>
              <a:rPr lang="sv-SE"/>
              <a:t>”Relativ fattigdom” innebär att hushållets inkomster är betydligt lägre än majoritetens. </a:t>
            </a:r>
            <a:endParaRPr lang="sv-SE">
              <a:ea typeface="Lato"/>
              <a:cs typeface="Lato"/>
            </a:endParaRPr>
          </a:p>
          <a:p>
            <a:endParaRPr lang="sv-SE"/>
          </a:p>
          <a:p>
            <a:r>
              <a:rPr lang="sv-SE"/>
              <a:t>Både absolut och relativ ekonomisk utsatthet mäts ofta utifrån inkomstbaserade uppgifter. (Man kan också mäta genom t ex frågeenkäter, ett exempel är SCB:s undersökning om levnadsvillkor –ULF), eller utifrån vad för typ av bidragsstöd - t ex </a:t>
            </a:r>
            <a:r>
              <a:rPr lang="sv-SE" err="1"/>
              <a:t>försörjningstöd</a:t>
            </a:r>
            <a:r>
              <a:rPr lang="sv-SE"/>
              <a:t> ) </a:t>
            </a:r>
            <a:endParaRPr lang="sv-SE">
              <a:ea typeface="Lato"/>
              <a:cs typeface="Lato"/>
            </a:endParaRPr>
          </a:p>
          <a:p>
            <a:endParaRPr lang="sv-SE"/>
          </a:p>
          <a:p>
            <a:r>
              <a:rPr lang="sv-SE"/>
              <a:t>Rädda Barnen mäter barnfattigdom genom:</a:t>
            </a:r>
            <a:endParaRPr lang="sv-SE">
              <a:ea typeface="Lato"/>
              <a:cs typeface="Lato"/>
            </a:endParaRPr>
          </a:p>
          <a:p>
            <a:pPr marL="342900" indent="-342900">
              <a:buFont typeface="Wingdings" panose="05000000000000000000" pitchFamily="2" charset="2"/>
              <a:buChar char="Ø"/>
            </a:pPr>
            <a:r>
              <a:rPr lang="sv-SE"/>
              <a:t>Barn i familjer med försörjningsstödet från socialtjänsten och/eller</a:t>
            </a:r>
            <a:endParaRPr lang="sv-SE">
              <a:ea typeface="Lato"/>
              <a:cs typeface="Lato"/>
            </a:endParaRPr>
          </a:p>
          <a:p>
            <a:pPr marL="342900" indent="-342900">
              <a:buFont typeface="Wingdings" panose="05000000000000000000" pitchFamily="2" charset="2"/>
              <a:buChar char="Ø"/>
            </a:pPr>
            <a:r>
              <a:rPr lang="sv-SE"/>
              <a:t>Barn i familjer med låg inkomststandard (inkomstbaserat)</a:t>
            </a:r>
            <a:endParaRPr lang="sv-SE">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Låg inkomststandard är statistiska centralbyråns (SCB:s) absoluta mått på att man inte har inkomster för att täcka de nödvändigaste levnadsomkostnaderna såsom hyra, mat och kläder. </a:t>
            </a:r>
            <a:endParaRPr lang="sv-SE">
              <a:ea typeface="Lato"/>
              <a:cs typeface="Lato"/>
            </a:endParaRPr>
          </a:p>
          <a:p>
            <a:endParaRPr lang="sv-SE"/>
          </a:p>
          <a:p>
            <a:r>
              <a:rPr lang="sv-SE"/>
              <a:t>Även om absoluta mått används i Sverige, är de i praktiken beroende av vad som betraktas som nödvändiga levnadsomkostnader. Detta förändras över tid och är därmed relativt. Absoluta mått måste regelbundet justeras för att spegla samhällets levnadsstandard. Det kommer vi att belysa i den här rapporten.</a:t>
            </a:r>
            <a:endParaRPr lang="sv-SE">
              <a:ea typeface="Lato"/>
              <a:cs typeface="Lato"/>
            </a:endParaRPr>
          </a:p>
          <a:p>
            <a:endParaRPr lang="sv-SE"/>
          </a:p>
          <a:p>
            <a:pPr>
              <a:defRPr/>
            </a:pPr>
            <a:r>
              <a:rPr lang="sv-SE"/>
              <a:t>Våra tidigare rapporter visar att barnfattigdomen har minskat långsamt mellan 2000 och 2019 (vår senaste rapport släpptes 2021, och bygger på statistik mellan 2016-1019). </a:t>
            </a:r>
            <a:endParaRPr lang="sv-SE">
              <a:ea typeface="Lato"/>
              <a:cs typeface="Lato"/>
            </a:endParaRPr>
          </a:p>
          <a:p>
            <a:endParaRPr lang="sv-SE"/>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9</a:t>
            </a:fld>
            <a:endParaRPr lang="en-UK"/>
          </a:p>
        </p:txBody>
      </p:sp>
    </p:spTree>
    <p:extLst>
      <p:ext uri="{BB962C8B-B14F-4D97-AF65-F5344CB8AC3E}">
        <p14:creationId xmlns:p14="http://schemas.microsoft.com/office/powerpoint/2010/main" val="1088646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med bilden:</a:t>
            </a:r>
            <a:r>
              <a:rPr lang="sv-SE" i="1"/>
              <a:t> Berätta om vilka barn som inte syns i statistiken</a:t>
            </a:r>
          </a:p>
          <a:p>
            <a:endParaRPr lang="sv-SE"/>
          </a:p>
          <a:p>
            <a:r>
              <a:rPr lang="sv-SE"/>
              <a:t>Talarmanus:</a:t>
            </a:r>
          </a:p>
          <a:p>
            <a:r>
              <a:rPr lang="sv-SE"/>
              <a:t>Vilka barn fångas inte upp i statistiken, och därför inte omfattas i rapportens siffror?</a:t>
            </a:r>
            <a:endParaRPr lang="sv-SE">
              <a:ea typeface="Lato"/>
              <a:cs typeface="Lato"/>
            </a:endParaRPr>
          </a:p>
          <a:p>
            <a:endParaRPr lang="sv-SE"/>
          </a:p>
          <a:p>
            <a:r>
              <a:rPr lang="sv-SE"/>
              <a:t>Rädda Barnens barnfattigdomsmått och även 2025 års rapport bygger på statistik och uppgifter från SCB på barn i hushåll som är folkbokförda i Sverige. Det innebär att det finns grupper av barn i ekonomisk utsatthet som inte ingår i statistiken. Här ingår inte asylsökande, ukrainska medborgare som kom till Sverige innan 2024 och vistas med uppehållstillstånd utifrån EU:s massflyktsdirektiv, barnfamiljer utan nödvändiga tillstånd (</a:t>
            </a:r>
            <a:r>
              <a:rPr lang="sv-SE" err="1"/>
              <a:t>s.k</a:t>
            </a:r>
            <a:r>
              <a:rPr lang="sv-SE"/>
              <a:t> papperslösa) och EU-migranter. Dessa är extra sårbara och utsatta målgrupper, som oftast lever i stor ekonomisk utsatthet. </a:t>
            </a:r>
            <a:endParaRPr lang="sv-SE">
              <a:ea typeface="Lato"/>
              <a:cs typeface="Lato"/>
            </a:endParaRPr>
          </a:p>
          <a:p>
            <a:endParaRPr lang="sv-SE"/>
          </a:p>
          <a:p>
            <a:r>
              <a:rPr lang="sv-SE"/>
              <a:t>Barn vars föräldrar har löneutmätning som innebär att familjen tvingas leva på förbehållsbelopp (samma nivå som försörjningsstöd) , syns inte alltid i statistiken som ligger till grund för Rädda Barnens sätt att mäta. Statistiken visar föräldrarnas officiella inkomst, utan att ta hänsyn till om Kronofogden mäter ut en stor del av den. (Det var ungefär 44 000 barn 2023)</a:t>
            </a:r>
            <a:endParaRPr lang="sv-SE">
              <a:ea typeface="Lato"/>
              <a:cs typeface="Lato"/>
            </a:endParaRPr>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2330149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Syfte med bilden: </a:t>
            </a:r>
            <a:r>
              <a:rPr lang="sv-SE" i="1" dirty="0"/>
              <a:t>Visa att den ekonomiska utvecklingen de senaste åren slagit hårt mot alla men hårdast mot de som har det tuffast. </a:t>
            </a:r>
          </a:p>
          <a:p>
            <a:endParaRPr lang="sv-SE" dirty="0"/>
          </a:p>
          <a:p>
            <a:r>
              <a:rPr lang="sv-SE" dirty="0"/>
              <a:t>Talarmanus:</a:t>
            </a:r>
            <a:endParaRPr lang="sv-SE" dirty="0">
              <a:ea typeface="Lato"/>
              <a:cs typeface="Lato"/>
            </a:endParaRPr>
          </a:p>
          <a:p>
            <a:r>
              <a:rPr lang="sv-SE" sz="1200" b="0" i="0" kern="1200" dirty="0">
                <a:solidFill>
                  <a:schemeClr val="tx1"/>
                </a:solidFill>
                <a:effectLst/>
                <a:latin typeface="+mn-lt"/>
                <a:ea typeface="+mn-ea"/>
                <a:cs typeface="+mn-cs"/>
              </a:rPr>
              <a:t>2020-talets inledande år med pandemi och inflation har satt en djup prägel på hushållen, särskilt på barnfamiljer som redan i utgångsläget saknade eller hade små marginaler för att klara sin ekonomi. </a:t>
            </a:r>
            <a:endParaRPr lang="sv-SE" sz="1200" b="0" i="0" kern="1200" dirty="0">
              <a:solidFill>
                <a:schemeClr val="tx1"/>
              </a:solidFill>
              <a:effectLst/>
              <a:latin typeface="+mn-lt"/>
              <a:ea typeface="Lato"/>
              <a:cs typeface="Lato"/>
            </a:endParaRP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För många har det blivit allt svårare att få ihop inkomster och utgifter. </a:t>
            </a:r>
            <a:r>
              <a:rPr lang="sv-SE" sz="1200" kern="1200" dirty="0">
                <a:solidFill>
                  <a:schemeClr val="tx1"/>
                </a:solidFill>
                <a:effectLst/>
                <a:latin typeface="+mn-lt"/>
                <a:ea typeface="+mn-ea"/>
                <a:cs typeface="+mn-cs"/>
              </a:rPr>
              <a:t>Samtliga hushåll tappade inkomst, och avståndet mellan dem med lägst inkomster och dem med normal- och medelinkomster har inte ändrats nämnvärt, främst </a:t>
            </a:r>
            <a:r>
              <a:rPr lang="sv-SE" dirty="0"/>
              <a:t>pga. minskade</a:t>
            </a:r>
            <a:r>
              <a:rPr lang="sv-SE" sz="1200" kern="1200" dirty="0">
                <a:solidFill>
                  <a:schemeClr val="tx1"/>
                </a:solidFill>
                <a:effectLst/>
                <a:latin typeface="+mn-lt"/>
                <a:ea typeface="+mn-ea"/>
                <a:cs typeface="+mn-cs"/>
              </a:rPr>
              <a:t> kapitalinkomster.</a:t>
            </a:r>
            <a:endParaRPr lang="sv-SE" sz="1200" kern="1200" dirty="0">
              <a:solidFill>
                <a:schemeClr val="tx1"/>
              </a:solidFill>
              <a:effectLst/>
              <a:latin typeface="+mn-lt"/>
              <a:ea typeface="Lato"/>
              <a:cs typeface="Lato"/>
            </a:endParaRP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Många nödvändiga utgifter som för mat, energi och bostad har ökat drastiskt de senaste åren. </a:t>
            </a:r>
            <a:r>
              <a:rPr lang="en-US" dirty="0"/>
              <a:t>Det </a:t>
            </a:r>
            <a:r>
              <a:rPr lang="en-US" dirty="0" err="1"/>
              <a:t>har</a:t>
            </a:r>
            <a:r>
              <a:rPr lang="en-US" dirty="0"/>
              <a:t> blivit </a:t>
            </a:r>
            <a:r>
              <a:rPr lang="en-US" dirty="0" err="1"/>
              <a:t>svårare</a:t>
            </a:r>
            <a:r>
              <a:rPr lang="en-US" dirty="0"/>
              <a:t> för </a:t>
            </a:r>
            <a:r>
              <a:rPr lang="en-US" dirty="0" err="1"/>
              <a:t>barnfamiljer</a:t>
            </a:r>
            <a:r>
              <a:rPr lang="en-US" dirty="0"/>
              <a:t> med </a:t>
            </a:r>
            <a:r>
              <a:rPr lang="en-US" dirty="0" err="1"/>
              <a:t>låga</a:t>
            </a:r>
            <a:r>
              <a:rPr lang="en-US" dirty="0"/>
              <a:t> </a:t>
            </a:r>
            <a:r>
              <a:rPr lang="en-US" dirty="0" err="1"/>
              <a:t>inkomster</a:t>
            </a:r>
            <a:r>
              <a:rPr lang="en-US" dirty="0"/>
              <a:t> </a:t>
            </a:r>
            <a:r>
              <a:rPr lang="en-US" dirty="0" err="1"/>
              <a:t>att</a:t>
            </a:r>
            <a:r>
              <a:rPr lang="en-US" dirty="0"/>
              <a:t> ha </a:t>
            </a:r>
            <a:r>
              <a:rPr lang="en-US" dirty="0" err="1"/>
              <a:t>råd</a:t>
            </a:r>
            <a:r>
              <a:rPr lang="en-US" dirty="0"/>
              <a:t> med det </a:t>
            </a:r>
            <a:r>
              <a:rPr lang="en-US" dirty="0" err="1"/>
              <a:t>mest</a:t>
            </a:r>
            <a:r>
              <a:rPr lang="en-US" dirty="0"/>
              <a:t> </a:t>
            </a:r>
            <a:r>
              <a:rPr lang="en-US" dirty="0" err="1"/>
              <a:t>basala</a:t>
            </a:r>
            <a:r>
              <a:rPr lang="en-US" dirty="0"/>
              <a:t>. </a:t>
            </a:r>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Många av de offentliga trygghetssystemen, såsom barnbidraget och bostadsbidraget riktade till barnfamiljer har tappat i realt värde under perioden. Detta har lett till ett alltmer urholkat ekonomiskt skyddsnät.  </a:t>
            </a:r>
            <a:endParaRPr lang="sv-SE" sz="1200" b="0" i="0" kern="1200" dirty="0">
              <a:solidFill>
                <a:schemeClr val="tx1"/>
              </a:solidFill>
              <a:effectLst/>
              <a:latin typeface="+mn-lt"/>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a:defRPr/>
            </a:pPr>
            <a:r>
              <a:rPr lang="sv-SE" sz="1200" kern="1200" dirty="0">
                <a:solidFill>
                  <a:schemeClr val="tx1"/>
                </a:solidFill>
                <a:effectLst/>
                <a:latin typeface="+mn-lt"/>
                <a:ea typeface="+mn-ea"/>
                <a:cs typeface="+mn-cs"/>
              </a:rPr>
              <a:t>Antalet vräkningar av barnfamiljer </a:t>
            </a:r>
            <a:r>
              <a:rPr lang="sv-SE" dirty="0"/>
              <a:t>ökar och utvecklingen går åt fel håll</a:t>
            </a:r>
            <a:r>
              <a:rPr lang="sv-SE" sz="1200" kern="1200" dirty="0">
                <a:solidFill>
                  <a:schemeClr val="tx1"/>
                </a:solidFill>
                <a:effectLst/>
                <a:latin typeface="+mn-lt"/>
                <a:ea typeface="+mn-ea"/>
                <a:cs typeface="+mn-cs"/>
              </a:rPr>
              <a:t>. Under åren 2008 till 2016 minskade antalet verkställda avhysningar där barn berördes från drygt 700 till under 400 barn per år. Därefter har trenden vänt och antal vräkta barn uppgick återigen till drygt 700 barn år 2024. Vräkningar kan ses som toppen på isberget när det gäller betalningssvårigheter för boendet. Det föregås i regel av betalningsproblem, anmärkningar och inkassokrav.</a:t>
            </a:r>
            <a:endParaRPr lang="sv-SE" dirty="0">
              <a:ea typeface="Lato"/>
              <a:cs typeface="Lato"/>
            </a:endParaRPr>
          </a:p>
          <a:p>
            <a:pPr>
              <a:defRPr/>
            </a:pPr>
            <a:endParaRPr lang="sv-SE" dirty="0"/>
          </a:p>
          <a:p>
            <a:pPr>
              <a:defRPr/>
            </a:pPr>
            <a:r>
              <a:rPr lang="sv-SE" dirty="0"/>
              <a:t>Vräkningar av barnfamiljer är dessutom endast en del av hemlöshetsproblematiken. Det finns ett stort mörkertal. Socialstyrelsens senaste kartläggning visar att ungefär 9500 barn har minst en förälder som är bostadslös.  Hemlöshet är ofta både en orsak och konsekvens till ekonomisk utsatthet. (Den som vill veta mer – se Rädda Barnens rapport: </a:t>
            </a:r>
            <a:r>
              <a:rPr lang="sv-SE" i="1" dirty="0"/>
              <a:t>En plats att kalla hemma</a:t>
            </a:r>
            <a:r>
              <a:rPr lang="sv-SE" dirty="0"/>
              <a:t>) </a:t>
            </a:r>
            <a:endParaRPr lang="sv-SE" dirty="0">
              <a:ea typeface="Lato"/>
              <a:cs typeface="Lato"/>
            </a:endParaRP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11/28/2025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11</a:t>
            </a:fld>
            <a:endParaRPr lang="en-UK"/>
          </a:p>
        </p:txBody>
      </p:sp>
    </p:spTree>
    <p:extLst>
      <p:ext uri="{BB962C8B-B14F-4D97-AF65-F5344CB8AC3E}">
        <p14:creationId xmlns:p14="http://schemas.microsoft.com/office/powerpoint/2010/main" val="331020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sv-SE"/>
              <a:t>Klicka här för att ändra mall för rubrikformat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374C9444-0CD7-4263-9F30-938D9711D762}" type="datetime1">
              <a:rPr lang="sv-SE" smtClean="0"/>
              <a:t>2025-11-28</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S"/>
              <a:t>Click to edit Master title style</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9496821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K"/>
          </a:p>
        </p:txBody>
      </p:sp>
    </p:spTree>
    <p:extLst>
      <p:ext uri="{BB962C8B-B14F-4D97-AF65-F5344CB8AC3E}">
        <p14:creationId xmlns:p14="http://schemas.microsoft.com/office/powerpoint/2010/main" val="262675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09D40E8D-A763-4D7D-939E-84981194A130}" type="datetime1">
              <a:rPr lang="sv-SE" smtClean="0"/>
              <a:t>2025-11-28</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A5268652-B9AF-42B1-B9DF-84890D6B36DF}" type="datetime1">
              <a:rPr lang="sv-SE" smtClean="0"/>
              <a:t>2025-11-28</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24F9AF95-9288-4022-B96A-74BD1FF157FB}" type="datetime1">
              <a:rPr lang="sv-SE" smtClean="0"/>
              <a:t>2025-11-28</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FAC38F67-1A77-44BD-9230-973E215D3669}" type="datetime1">
              <a:rPr lang="sv-SE" smtClean="0"/>
              <a:t>2025-11-28</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sv-SE"/>
              <a:t>Klicka på ikonen för att lägga till en bild</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27CF3D01-B940-4FD1-BFC8-C87F1D0681B8}" type="datetime1">
              <a:rPr lang="sv-SE" smtClean="0"/>
              <a:t>2025-11-28</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A06FB729-AA12-4ACC-8930-CFA9D2A72AB7}" type="datetime1">
              <a:rPr lang="sv-SE" smtClean="0"/>
              <a:t>2025-11-28</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sv-SE"/>
              <a:t>Klicka här för att ändra mall för rubrikformat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04CAED83-AD50-4566-9BDE-9C7898E2A617}" type="datetime1">
              <a:rPr lang="sv-SE" smtClean="0"/>
              <a:t>2025-11-28</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 id="2147483661" r:id="rId13"/>
    <p:sldLayoutId id="2147483662"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D9_9AACB86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DA_D0C8749A.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video" Target="https://www.youtube.com/embed/q5aCVOoDkSU?feature=oembed" TargetMode="Externa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E6_7F7C423D.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microsoft.com/office/2018/10/relationships/comments" Target="../comments/modernComment_195_8AA7812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1BE_1015983D.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BF_CD43067F.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18/10/relationships/comments" Target="../comments/modernComment_1DC_F9287C80.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ideo" Target="https://www.youtube.com/embed/pjPrKtUN18U?feature=oembed" TargetMode="Externa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EE_E236D06E.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787AD95B-A6CB-A036-85B1-B3E414715170}"/>
              </a:ext>
            </a:extLst>
          </p:cNvPr>
          <p:cNvSpPr txBox="1"/>
          <p:nvPr/>
        </p:nvSpPr>
        <p:spPr>
          <a:xfrm>
            <a:off x="2755557" y="1698172"/>
            <a:ext cx="6722075" cy="1967590"/>
          </a:xfrm>
          <a:prstGeom prst="rect">
            <a:avLst/>
          </a:prstGeom>
          <a:solidFill>
            <a:schemeClr val="accent1"/>
          </a:solid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sv-SE" sz="4800" b="0" i="0" u="none" strike="noStrike" kern="1200" cap="none" spc="0" normalizeH="0" baseline="0" noProof="0" dirty="0">
                <a:ln>
                  <a:noFill/>
                </a:ln>
                <a:solidFill>
                  <a:srgbClr val="FFFFFF"/>
                </a:solidFill>
                <a:effectLst/>
                <a:uLnTx/>
                <a:uFillTx/>
                <a:latin typeface="+mj-lt"/>
                <a:ea typeface="+mn-ea"/>
                <a:cs typeface="+mn-cs"/>
              </a:rPr>
              <a:t>EN NY VERKLIGHET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sv-SE" sz="2800" b="0" i="0" u="none" strike="noStrike" kern="1200" cap="none" spc="0" normalizeH="0" baseline="0" noProof="0" dirty="0">
                <a:ln>
                  <a:noFill/>
                </a:ln>
                <a:solidFill>
                  <a:srgbClr val="FFFFFF"/>
                </a:solidFill>
                <a:effectLst/>
                <a:uLnTx/>
                <a:uFillTx/>
                <a:latin typeface="+mj-lt"/>
                <a:ea typeface="+mn-ea"/>
                <a:cs typeface="+mn-cs"/>
              </a:rPr>
              <a:t>RÄDDA BARNENS BARNFATTIGDOMSRAPPORT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sv-SE" sz="2800" b="0" i="0" u="none" strike="noStrike" kern="1200" cap="none" spc="0" normalizeH="0" baseline="0" noProof="0" dirty="0">
                <a:ln>
                  <a:noFill/>
                </a:ln>
                <a:solidFill>
                  <a:srgbClr val="FFFFFF"/>
                </a:solidFill>
                <a:effectLst/>
                <a:uLnTx/>
                <a:uFillTx/>
                <a:latin typeface="+mj-lt"/>
                <a:ea typeface="+mn-ea"/>
                <a:cs typeface="+mn-cs"/>
              </a:rPr>
              <a:t>SVERIGE 2025</a:t>
            </a:r>
            <a:endParaRPr kumimoji="0" lang="en-UK" sz="2800" b="0" i="0" u="none" strike="noStrike" kern="1200" cap="none" spc="0" normalizeH="0" baseline="0" noProof="0" dirty="0">
              <a:ln>
                <a:noFill/>
              </a:ln>
              <a:solidFill>
                <a:srgbClr val="FFFFFF"/>
              </a:solidFill>
              <a:effectLst/>
              <a:uLnTx/>
              <a:uFillTx/>
              <a:latin typeface="+mj-lt"/>
              <a:ea typeface="+mn-ea"/>
              <a:cs typeface="+mn-cs"/>
            </a:endParaRPr>
          </a:p>
        </p:txBody>
      </p:sp>
      <p:pic>
        <p:nvPicPr>
          <p:cNvPr id="6" name="Picture 4">
            <a:extLst>
              <a:ext uri="{FF2B5EF4-FFF2-40B4-BE49-F238E27FC236}">
                <a16:creationId xmlns:a16="http://schemas.microsoft.com/office/drawing/2014/main" id="{4EEB340B-C156-869A-5F15-3A3DB67B804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197582" y="3835568"/>
            <a:ext cx="3796835" cy="1169255"/>
          </a:xfrm>
          <a:prstGeom prst="rect">
            <a:avLst/>
          </a:prstGeom>
        </p:spPr>
      </p:pic>
    </p:spTree>
    <p:extLst>
      <p:ext uri="{BB962C8B-B14F-4D97-AF65-F5344CB8AC3E}">
        <p14:creationId xmlns:p14="http://schemas.microsoft.com/office/powerpoint/2010/main" val="276479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1D3801-7DC5-F14F-713A-F6596D746354}"/>
              </a:ext>
            </a:extLst>
          </p:cNvPr>
          <p:cNvSpPr>
            <a:spLocks noGrp="1"/>
          </p:cNvSpPr>
          <p:nvPr>
            <p:ph idx="1"/>
          </p:nvPr>
        </p:nvSpPr>
        <p:spPr>
          <a:xfrm>
            <a:off x="6267318" y="1731677"/>
            <a:ext cx="5541097" cy="4476750"/>
          </a:xfrm>
        </p:spPr>
        <p:txBody>
          <a:bodyPr vert="horz" lIns="91440" tIns="45720" rIns="91440" bIns="45720" rtlCol="0" anchor="t">
            <a:normAutofit fontScale="92500" lnSpcReduction="20000"/>
          </a:bodyPr>
          <a:lstStyle/>
          <a:p>
            <a:r>
              <a:rPr lang="sv-SE" b="1"/>
              <a:t>Grupper som inte syns i statistiken då de inte är folkbokförda i Sverige: </a:t>
            </a:r>
          </a:p>
          <a:p>
            <a:pPr marL="342900" indent="-342900">
              <a:buFont typeface="Arial" panose="020B0604020202020204" pitchFamily="34" charset="0"/>
              <a:buChar char="•"/>
            </a:pPr>
            <a:r>
              <a:rPr lang="sv-SE" sz="2200" i="1"/>
              <a:t>A</a:t>
            </a:r>
            <a:r>
              <a:rPr lang="sv-SE" sz="2200"/>
              <a:t>sylsökande</a:t>
            </a:r>
          </a:p>
          <a:p>
            <a:pPr marL="342900" indent="-342900">
              <a:buFont typeface="Arial" panose="020B0604020202020204" pitchFamily="34" charset="0"/>
              <a:buChar char="•"/>
            </a:pPr>
            <a:r>
              <a:rPr lang="sv-SE" sz="2200"/>
              <a:t>Ukrainska medborgare som kom till Sverige innan 2024 och vistas med uppehållstillstånd utifrån EU:s massflyktsdirektiv</a:t>
            </a:r>
          </a:p>
          <a:p>
            <a:pPr marL="342900" indent="-342900">
              <a:buFont typeface="Arial" panose="020B0604020202020204" pitchFamily="34" charset="0"/>
              <a:buChar char="•"/>
            </a:pPr>
            <a:r>
              <a:rPr lang="sv-SE" sz="2200"/>
              <a:t>Barnfamiljer utan nödvändiga tillstånd (så kallade papperslösa)</a:t>
            </a:r>
          </a:p>
          <a:p>
            <a:pPr marL="342900" indent="-342900">
              <a:buFont typeface="Arial" panose="020B0604020202020204" pitchFamily="34" charset="0"/>
              <a:buChar char="•"/>
            </a:pPr>
            <a:r>
              <a:rPr lang="sv-SE" sz="2200"/>
              <a:t>EU-migranter</a:t>
            </a:r>
          </a:p>
          <a:p>
            <a:endParaRPr lang="sv-SE" sz="2200"/>
          </a:p>
          <a:p>
            <a:r>
              <a:rPr lang="sv-SE" sz="2200" b="1"/>
              <a:t>Andra grupper som inte syns i statistiken: </a:t>
            </a:r>
          </a:p>
          <a:p>
            <a:pPr marL="342900" indent="-342900">
              <a:buFont typeface="Arial" panose="020B0604020202020204" pitchFamily="34" charset="0"/>
              <a:buChar char="•"/>
            </a:pPr>
            <a:r>
              <a:rPr lang="sv-SE" sz="2200"/>
              <a:t>Barn i familjer med löneutmätning från Kronofogden</a:t>
            </a:r>
            <a:endParaRPr lang="en-US" sz="2200"/>
          </a:p>
        </p:txBody>
      </p:sp>
      <p:sp>
        <p:nvSpPr>
          <p:cNvPr id="3" name="Title 2">
            <a:extLst>
              <a:ext uri="{FF2B5EF4-FFF2-40B4-BE49-F238E27FC236}">
                <a16:creationId xmlns:a16="http://schemas.microsoft.com/office/drawing/2014/main" id="{814C21E9-28C9-97B4-C974-E5D4D289B54D}"/>
              </a:ext>
            </a:extLst>
          </p:cNvPr>
          <p:cNvSpPr>
            <a:spLocks noGrp="1"/>
          </p:cNvSpPr>
          <p:nvPr>
            <p:ph type="title"/>
          </p:nvPr>
        </p:nvSpPr>
        <p:spPr>
          <a:xfrm>
            <a:off x="6299402" y="576108"/>
            <a:ext cx="5541097" cy="905256"/>
          </a:xfrm>
        </p:spPr>
        <p:txBody>
          <a:bodyPr>
            <a:normAutofit fontScale="90000"/>
          </a:bodyPr>
          <a:lstStyle/>
          <a:p>
            <a:r>
              <a:rPr lang="sv-SE" noProof="0"/>
              <a:t>Vilka barn fångas inte upp i statistiken? </a:t>
            </a:r>
          </a:p>
        </p:txBody>
      </p:sp>
      <p:sp>
        <p:nvSpPr>
          <p:cNvPr id="4" name="Date Placeholder 3">
            <a:extLst>
              <a:ext uri="{FF2B5EF4-FFF2-40B4-BE49-F238E27FC236}">
                <a16:creationId xmlns:a16="http://schemas.microsoft.com/office/drawing/2014/main" id="{E455D35F-B0C1-4F47-046B-46405A9EA46C}"/>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Footer Placeholder 4">
            <a:extLst>
              <a:ext uri="{FF2B5EF4-FFF2-40B4-BE49-F238E27FC236}">
                <a16:creationId xmlns:a16="http://schemas.microsoft.com/office/drawing/2014/main" id="{0435985D-33FD-94FE-0942-A44901226A91}"/>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4D4A6A57-C9D4-8136-F87C-03C05B6B0A91}"/>
              </a:ext>
            </a:extLst>
          </p:cNvPr>
          <p:cNvSpPr>
            <a:spLocks noGrp="1"/>
          </p:cNvSpPr>
          <p:nvPr>
            <p:ph type="sldNum" sz="quarter" idx="12"/>
          </p:nvPr>
        </p:nvSpPr>
        <p:spPr/>
        <p:txBody>
          <a:bodyPr/>
          <a:lstStyle/>
          <a:p>
            <a:fld id="{BF413B3B-BFB3-42E3-B409-FAAF558C2ACC}" type="slidenum">
              <a:rPr lang="en-UK" smtClean="0"/>
              <a:pPr/>
              <a:t>10</a:t>
            </a:fld>
            <a:endParaRPr lang="en-UK"/>
          </a:p>
        </p:txBody>
      </p:sp>
      <p:pic>
        <p:nvPicPr>
          <p:cNvPr id="8" name="Bildobjekt 7" descr="En bild som visar utomhus, vatten, snö, surfing&#10;&#10;AI-genererat innehåll kan vara felaktigt.">
            <a:extLst>
              <a:ext uri="{FF2B5EF4-FFF2-40B4-BE49-F238E27FC236}">
                <a16:creationId xmlns:a16="http://schemas.microsoft.com/office/drawing/2014/main" id="{010D24E5-4368-FC40-D056-4973368A57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59" y="-29225"/>
            <a:ext cx="5599712" cy="6280747"/>
          </a:xfrm>
          <a:prstGeom prst="rect">
            <a:avLst/>
          </a:prstGeom>
        </p:spPr>
      </p:pic>
    </p:spTree>
    <p:extLst>
      <p:ext uri="{BB962C8B-B14F-4D97-AF65-F5344CB8AC3E}">
        <p14:creationId xmlns:p14="http://schemas.microsoft.com/office/powerpoint/2010/main" val="154245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9543BAD-CA12-F3BA-C249-34DE8103986A}"/>
              </a:ext>
            </a:extLst>
          </p:cNvPr>
          <p:cNvSpPr>
            <a:spLocks noGrp="1"/>
          </p:cNvSpPr>
          <p:nvPr>
            <p:ph idx="1"/>
          </p:nvPr>
        </p:nvSpPr>
        <p:spPr>
          <a:xfrm>
            <a:off x="811733" y="1805142"/>
            <a:ext cx="6390578" cy="4476750"/>
          </a:xfrm>
        </p:spPr>
        <p:txBody>
          <a:bodyPr/>
          <a:lstStyle/>
          <a:p>
            <a:r>
              <a:rPr lang="sv-SE"/>
              <a:t>Den ekonomiska utvecklingen sedan början på 2020-talet har slagit hårt mot barnfamiljer:</a:t>
            </a:r>
          </a:p>
          <a:p>
            <a:endParaRPr lang="sv-SE"/>
          </a:p>
          <a:p>
            <a:pPr marL="342900" indent="-342900">
              <a:buFont typeface="Arial" panose="020B0604020202020204" pitchFamily="34" charset="0"/>
              <a:buChar char="•"/>
            </a:pPr>
            <a:r>
              <a:rPr lang="sv-SE">
                <a:ea typeface="Lato"/>
                <a:cs typeface="Lato"/>
              </a:rPr>
              <a:t>Samtliga hushåll tappade i inkomst 2021-23</a:t>
            </a:r>
          </a:p>
          <a:p>
            <a:pPr marL="342900" indent="-342900">
              <a:buFont typeface="Arial" panose="020B0604020202020204" pitchFamily="34" charset="0"/>
              <a:buChar char="•"/>
            </a:pPr>
            <a:r>
              <a:rPr lang="sv-SE">
                <a:ea typeface="Lato"/>
                <a:cs typeface="Lato"/>
              </a:rPr>
              <a:t>Utgiftschocker under inflation: energi, matkostnader ökat ca 25 % , hyreshöjningar.</a:t>
            </a:r>
          </a:p>
          <a:p>
            <a:pPr marL="342900" indent="-342900">
              <a:buFont typeface="Arial" panose="020B0604020202020204" pitchFamily="34" charset="0"/>
              <a:buChar char="•"/>
            </a:pPr>
            <a:r>
              <a:rPr lang="sv-SE">
                <a:ea typeface="Lato"/>
                <a:cs typeface="Lato"/>
              </a:rPr>
              <a:t>Det ekonomiska trygghetssystemet har urholkats under en längre tid. </a:t>
            </a:r>
          </a:p>
          <a:p>
            <a:pPr marL="342900" indent="-342900">
              <a:buFont typeface="Arial" panose="020B0604020202020204" pitchFamily="34" charset="0"/>
              <a:buChar char="•"/>
            </a:pPr>
            <a:r>
              <a:rPr lang="sv-SE">
                <a:ea typeface="Lato"/>
                <a:cs typeface="Lato"/>
              </a:rPr>
              <a:t> Antalet vräkningar har ökat.</a:t>
            </a:r>
          </a:p>
          <a:p>
            <a:pPr marL="342900" indent="-342900">
              <a:buFont typeface="Wingdings" panose="05000000000000000000" pitchFamily="2" charset="2"/>
              <a:buChar char="Ø"/>
            </a:pPr>
            <a:endParaRPr lang="sv-SE">
              <a:ea typeface="Lato"/>
              <a:cs typeface="Lato"/>
            </a:endParaRPr>
          </a:p>
          <a:p>
            <a:endParaRPr lang="sv-SE" i="1"/>
          </a:p>
        </p:txBody>
      </p:sp>
      <p:sp>
        <p:nvSpPr>
          <p:cNvPr id="3" name="Rubrik 2">
            <a:extLst>
              <a:ext uri="{FF2B5EF4-FFF2-40B4-BE49-F238E27FC236}">
                <a16:creationId xmlns:a16="http://schemas.microsoft.com/office/drawing/2014/main" id="{2FD87283-3A85-F534-F643-0692A7734340}"/>
              </a:ext>
            </a:extLst>
          </p:cNvPr>
          <p:cNvSpPr>
            <a:spLocks noGrp="1"/>
          </p:cNvSpPr>
          <p:nvPr>
            <p:ph type="title"/>
          </p:nvPr>
        </p:nvSpPr>
        <p:spPr/>
        <p:txBody>
          <a:bodyPr>
            <a:normAutofit/>
          </a:bodyPr>
          <a:lstStyle/>
          <a:p>
            <a:r>
              <a:rPr lang="sv-SE"/>
              <a:t>Från pandemi till inflation</a:t>
            </a:r>
          </a:p>
        </p:txBody>
      </p:sp>
      <p:sp>
        <p:nvSpPr>
          <p:cNvPr id="4" name="Platshållare för datum 3">
            <a:extLst>
              <a:ext uri="{FF2B5EF4-FFF2-40B4-BE49-F238E27FC236}">
                <a16:creationId xmlns:a16="http://schemas.microsoft.com/office/drawing/2014/main" id="{58902536-4887-AC10-AF1E-7BF608B23406}"/>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51DB382E-9DC4-CC0A-3C8C-66A0E0D70BB4}"/>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407F1522-CD4E-510A-1F32-73509CE8C580}"/>
              </a:ext>
            </a:extLst>
          </p:cNvPr>
          <p:cNvSpPr>
            <a:spLocks noGrp="1"/>
          </p:cNvSpPr>
          <p:nvPr>
            <p:ph type="sldNum" sz="quarter" idx="12"/>
          </p:nvPr>
        </p:nvSpPr>
        <p:spPr/>
        <p:txBody>
          <a:bodyPr/>
          <a:lstStyle/>
          <a:p>
            <a:fld id="{BF413B3B-BFB3-42E3-B409-FAAF558C2ACC}" type="slidenum">
              <a:rPr lang="en-UK" smtClean="0"/>
              <a:pPr/>
              <a:t>11</a:t>
            </a:fld>
            <a:endParaRPr lang="en-UK"/>
          </a:p>
        </p:txBody>
      </p:sp>
      <p:pic>
        <p:nvPicPr>
          <p:cNvPr id="8" name="Bildobjekt 7" descr="En bild som visar utomhus, sport, boll, sportutrustning&#10;&#10;AI-genererat innehåll kan vara felaktigt.">
            <a:extLst>
              <a:ext uri="{FF2B5EF4-FFF2-40B4-BE49-F238E27FC236}">
                <a16:creationId xmlns:a16="http://schemas.microsoft.com/office/drawing/2014/main" id="{07311192-F290-10FF-79D1-7143F861C6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4072" y="0"/>
            <a:ext cx="4187928" cy="6281892"/>
          </a:xfrm>
          <a:prstGeom prst="rect">
            <a:avLst/>
          </a:prstGeom>
        </p:spPr>
      </p:pic>
    </p:spTree>
    <p:extLst>
      <p:ext uri="{BB962C8B-B14F-4D97-AF65-F5344CB8AC3E}">
        <p14:creationId xmlns:p14="http://schemas.microsoft.com/office/powerpoint/2010/main" val="1227538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FDFFDA3-3A3B-92A4-2AF6-5B459C64FA19}"/>
              </a:ext>
            </a:extLst>
          </p:cNvPr>
          <p:cNvSpPr>
            <a:spLocks noGrp="1"/>
          </p:cNvSpPr>
          <p:nvPr>
            <p:ph idx="1"/>
          </p:nvPr>
        </p:nvSpPr>
        <p:spPr>
          <a:xfrm>
            <a:off x="5471842" y="1749230"/>
            <a:ext cx="6732874" cy="4557549"/>
          </a:xfrm>
        </p:spPr>
        <p:txBody>
          <a:bodyPr vert="horz" lIns="91440" tIns="45720" rIns="91440" bIns="45720" rtlCol="0" anchor="t">
            <a:normAutofit fontScale="92500"/>
          </a:bodyPr>
          <a:lstStyle/>
          <a:p>
            <a:r>
              <a:rPr lang="sv-SE" b="1" dirty="0"/>
              <a:t>Många civilsamhällesorganisationer vittnar om ökat tryck till sina verksamheter och att nya grupper söker hjälp och stöd. </a:t>
            </a:r>
            <a:endParaRPr lang="sv-SE"/>
          </a:p>
          <a:p>
            <a:pPr marL="342900" indent="-342900">
              <a:buFont typeface="Calibri"/>
              <a:buChar char="-"/>
            </a:pPr>
            <a:r>
              <a:rPr lang="sv-SE" dirty="0"/>
              <a:t>Samhällets skyddsnät är inte tillräckligt. </a:t>
            </a:r>
          </a:p>
          <a:p>
            <a:pPr marL="342900" indent="-342900">
              <a:buFont typeface="Calibri"/>
              <a:buChar char="-"/>
            </a:pPr>
            <a:r>
              <a:rPr lang="sv-SE" dirty="0"/>
              <a:t>Människor får inte den hjälp de har rätt till.</a:t>
            </a:r>
          </a:p>
          <a:p>
            <a:pPr marL="285750" indent="-285750">
              <a:buFont typeface="Arial"/>
              <a:buChar char="•"/>
            </a:pPr>
            <a:endParaRPr lang="sv-SE"/>
          </a:p>
          <a:p>
            <a:pPr marL="285750" indent="-285750">
              <a:buFont typeface="Arial"/>
              <a:buChar char="•"/>
            </a:pPr>
            <a:r>
              <a:rPr lang="sv-SE" sz="2200" b="1" dirty="0"/>
              <a:t>Vår årliga sifo-mätning "Barnfamiljers ekonomiska svårigheter" sedan 2023 -  med Hyresgästföreningen, Majblomman och Röda Korset  </a:t>
            </a:r>
            <a:r>
              <a:rPr lang="sv-SE" sz="2200" dirty="0"/>
              <a:t>visar ökad oro hos föräldrar med låg inkomst, större andel ensamstående som inte kan äta sig mätta och ökade klyftor. </a:t>
            </a:r>
            <a:endParaRPr lang="sv-SE" dirty="0"/>
          </a:p>
          <a:p>
            <a:endParaRPr lang="sv-SE" b="1"/>
          </a:p>
          <a:p>
            <a:endParaRPr lang="sv-SE"/>
          </a:p>
          <a:p>
            <a:endParaRPr lang="sv-SE" b="1"/>
          </a:p>
          <a:p>
            <a:endParaRPr lang="sv-SE"/>
          </a:p>
          <a:p>
            <a:endParaRPr lang="sv-SE"/>
          </a:p>
        </p:txBody>
      </p:sp>
      <p:sp>
        <p:nvSpPr>
          <p:cNvPr id="3" name="Rubrik 2">
            <a:extLst>
              <a:ext uri="{FF2B5EF4-FFF2-40B4-BE49-F238E27FC236}">
                <a16:creationId xmlns:a16="http://schemas.microsoft.com/office/drawing/2014/main" id="{B7014EBC-00B2-BD1D-C799-83083FAEAAF0}"/>
              </a:ext>
            </a:extLst>
          </p:cNvPr>
          <p:cNvSpPr>
            <a:spLocks noGrp="1"/>
          </p:cNvSpPr>
          <p:nvPr>
            <p:ph type="title"/>
          </p:nvPr>
        </p:nvSpPr>
        <p:spPr>
          <a:xfrm>
            <a:off x="5658747" y="683506"/>
            <a:ext cx="6533253" cy="905256"/>
          </a:xfrm>
        </p:spPr>
        <p:txBody>
          <a:bodyPr>
            <a:normAutofit fontScale="90000"/>
          </a:bodyPr>
          <a:lstStyle/>
          <a:p>
            <a:r>
              <a:rPr lang="sv-SE"/>
              <a:t>Civilsamhällets larmrapporter – de mest utsatta får det sämre</a:t>
            </a:r>
          </a:p>
        </p:txBody>
      </p:sp>
      <p:sp>
        <p:nvSpPr>
          <p:cNvPr id="4" name="Platshållare för datum 3">
            <a:extLst>
              <a:ext uri="{FF2B5EF4-FFF2-40B4-BE49-F238E27FC236}">
                <a16:creationId xmlns:a16="http://schemas.microsoft.com/office/drawing/2014/main" id="{7A323AF3-AD3B-1D6A-B079-59D5FBDF7654}"/>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F94F84E5-6CAA-ECA9-9DBA-106637773C40}"/>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243BC3CE-E7EC-D130-030D-11F0A35A2F6F}"/>
              </a:ext>
            </a:extLst>
          </p:cNvPr>
          <p:cNvSpPr>
            <a:spLocks noGrp="1"/>
          </p:cNvSpPr>
          <p:nvPr>
            <p:ph type="sldNum" sz="quarter" idx="12"/>
          </p:nvPr>
        </p:nvSpPr>
        <p:spPr/>
        <p:txBody>
          <a:bodyPr/>
          <a:lstStyle/>
          <a:p>
            <a:fld id="{BF413B3B-BFB3-42E3-B409-FAAF558C2ACC}" type="slidenum">
              <a:rPr lang="en-UK" smtClean="0"/>
              <a:pPr/>
              <a:t>12</a:t>
            </a:fld>
            <a:endParaRPr lang="en-UK"/>
          </a:p>
        </p:txBody>
      </p:sp>
      <p:pic>
        <p:nvPicPr>
          <p:cNvPr id="9" name="Bildobjekt 8" descr="En bild som visar Människoansikte, person, klädsel, vägg&#10;&#10;AI-genererat innehåll kan vara felaktigt.">
            <a:extLst>
              <a:ext uri="{FF2B5EF4-FFF2-40B4-BE49-F238E27FC236}">
                <a16:creationId xmlns:a16="http://schemas.microsoft.com/office/drawing/2014/main" id="{C4AD667B-10F2-6AA5-DD78-932F8E324A3B}"/>
              </a:ext>
            </a:extLst>
          </p:cNvPr>
          <p:cNvPicPr>
            <a:picLocks noChangeAspect="1"/>
          </p:cNvPicPr>
          <p:nvPr/>
        </p:nvPicPr>
        <p:blipFill>
          <a:blip r:embed="rId3" cstate="screen">
            <a:extLst>
              <a:ext uri="{28A0092B-C50C-407E-A947-70E740481C1C}">
                <a14:useLocalDpi xmlns:a14="http://schemas.microsoft.com/office/drawing/2010/main"/>
              </a:ext>
            </a:extLst>
          </a:blip>
          <a:srcRect t="-8905"/>
          <a:stretch>
            <a:fillRect/>
          </a:stretch>
        </p:blipFill>
        <p:spPr>
          <a:xfrm>
            <a:off x="475988" y="-560832"/>
            <a:ext cx="4949451" cy="6858000"/>
          </a:xfrm>
          <a:prstGeom prst="rect">
            <a:avLst/>
          </a:prstGeom>
        </p:spPr>
      </p:pic>
    </p:spTree>
    <p:extLst>
      <p:ext uri="{BB962C8B-B14F-4D97-AF65-F5344CB8AC3E}">
        <p14:creationId xmlns:p14="http://schemas.microsoft.com/office/powerpoint/2010/main" val="394351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skugga, utomhus, mark, vägg&#10;&#10;AI-genererat innehåll kan vara felaktigt.">
            <a:extLst>
              <a:ext uri="{FF2B5EF4-FFF2-40B4-BE49-F238E27FC236}">
                <a16:creationId xmlns:a16="http://schemas.microsoft.com/office/drawing/2014/main" id="{4C61507C-5CD2-54E3-A4FE-DA067C28EED2}"/>
              </a:ext>
            </a:extLst>
          </p:cNvPr>
          <p:cNvPicPr>
            <a:picLocks noChangeAspect="1"/>
          </p:cNvPicPr>
          <p:nvPr/>
        </p:nvPicPr>
        <p:blipFill>
          <a:blip r:embed="rId3" cstate="screen">
            <a:extLst>
              <a:ext uri="{28A0092B-C50C-407E-A947-70E740481C1C}">
                <a14:useLocalDpi xmlns:a14="http://schemas.microsoft.com/office/drawing/2010/main"/>
              </a:ext>
            </a:extLst>
          </a:blip>
          <a:srcRect l="-10118"/>
          <a:stretch>
            <a:fillRect/>
          </a:stretch>
        </p:blipFill>
        <p:spPr>
          <a:xfrm>
            <a:off x="3039334" y="8912"/>
            <a:ext cx="9377255" cy="6846171"/>
          </a:xfrm>
          <a:prstGeom prst="rect">
            <a:avLst/>
          </a:prstGeom>
        </p:spPr>
      </p:pic>
      <p:sp>
        <p:nvSpPr>
          <p:cNvPr id="4" name="Platshållare för datum 3">
            <a:extLst>
              <a:ext uri="{FF2B5EF4-FFF2-40B4-BE49-F238E27FC236}">
                <a16:creationId xmlns:a16="http://schemas.microsoft.com/office/drawing/2014/main" id="{C37EDCAC-E36A-9FDC-E5C2-3EF643AFFE2A}"/>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CAC9526F-FDB1-1890-9F56-B96FE14F897E}"/>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4777DA4B-FC35-20B3-8EDD-3AD9F1368E2B}"/>
              </a:ext>
            </a:extLst>
          </p:cNvPr>
          <p:cNvSpPr>
            <a:spLocks noGrp="1"/>
          </p:cNvSpPr>
          <p:nvPr>
            <p:ph type="sldNum" sz="quarter" idx="12"/>
          </p:nvPr>
        </p:nvSpPr>
        <p:spPr/>
        <p:txBody>
          <a:bodyPr/>
          <a:lstStyle/>
          <a:p>
            <a:fld id="{BF413B3B-BFB3-42E3-B409-FAAF558C2ACC}" type="slidenum">
              <a:rPr lang="en-UK" smtClean="0"/>
              <a:pPr/>
              <a:t>13</a:t>
            </a:fld>
            <a:endParaRPr lang="en-UK"/>
          </a:p>
        </p:txBody>
      </p:sp>
      <p:sp>
        <p:nvSpPr>
          <p:cNvPr id="7" name="Rektangel 6">
            <a:extLst>
              <a:ext uri="{FF2B5EF4-FFF2-40B4-BE49-F238E27FC236}">
                <a16:creationId xmlns:a16="http://schemas.microsoft.com/office/drawing/2014/main" id="{7DF362A2-0BFD-F8DA-B1C6-CFA5447D0787}"/>
              </a:ext>
            </a:extLst>
          </p:cNvPr>
          <p:cNvSpPr/>
          <p:nvPr/>
        </p:nvSpPr>
        <p:spPr>
          <a:xfrm>
            <a:off x="-109981" y="0"/>
            <a:ext cx="4065067" cy="6858000"/>
          </a:xfrm>
          <a:prstGeom prst="rect">
            <a:avLst/>
          </a:prstGeom>
          <a:solidFill>
            <a:srgbClr val="0D0D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A6C53DB4-B685-AE43-0BA2-C3DB71DA7685}"/>
              </a:ext>
            </a:extLst>
          </p:cNvPr>
          <p:cNvSpPr>
            <a:spLocks noGrp="1"/>
          </p:cNvSpPr>
          <p:nvPr>
            <p:ph type="title"/>
          </p:nvPr>
        </p:nvSpPr>
        <p:spPr>
          <a:xfrm>
            <a:off x="643510" y="666703"/>
            <a:ext cx="6213482" cy="905256"/>
          </a:xfrm>
        </p:spPr>
        <p:txBody>
          <a:bodyPr>
            <a:normAutofit/>
          </a:bodyPr>
          <a:lstStyle/>
          <a:p>
            <a:r>
              <a:rPr lang="sv-SE">
                <a:solidFill>
                  <a:schemeClr val="bg1"/>
                </a:solidFill>
              </a:rPr>
              <a:t>Rädda Barnens granskning </a:t>
            </a:r>
          </a:p>
        </p:txBody>
      </p:sp>
      <p:sp>
        <p:nvSpPr>
          <p:cNvPr id="2" name="Platshållare för innehåll 1">
            <a:extLst>
              <a:ext uri="{FF2B5EF4-FFF2-40B4-BE49-F238E27FC236}">
                <a16:creationId xmlns:a16="http://schemas.microsoft.com/office/drawing/2014/main" id="{98FBF744-51F8-D496-B38E-6A7F5D29CE50}"/>
              </a:ext>
            </a:extLst>
          </p:cNvPr>
          <p:cNvSpPr>
            <a:spLocks noGrp="1"/>
          </p:cNvSpPr>
          <p:nvPr>
            <p:ph idx="1"/>
          </p:nvPr>
        </p:nvSpPr>
        <p:spPr>
          <a:xfrm>
            <a:off x="640588" y="1851180"/>
            <a:ext cx="7463683" cy="4476750"/>
          </a:xfrm>
        </p:spPr>
        <p:txBody>
          <a:bodyPr vert="horz" lIns="91440" tIns="45720" rIns="91440" bIns="45720" rtlCol="0" anchor="t">
            <a:normAutofit/>
          </a:bodyPr>
          <a:lstStyle/>
          <a:p>
            <a:r>
              <a:rPr lang="sv-SE" dirty="0">
                <a:solidFill>
                  <a:schemeClr val="bg1"/>
                </a:solidFill>
              </a:rPr>
              <a:t>Vad finns det för styrkor och svagheter med olika fattigdomsmått? </a:t>
            </a:r>
          </a:p>
          <a:p>
            <a:endParaRPr lang="sv-SE" dirty="0">
              <a:solidFill>
                <a:schemeClr val="bg1"/>
              </a:solidFill>
            </a:endParaRPr>
          </a:p>
          <a:p>
            <a:r>
              <a:rPr lang="sv-SE" dirty="0">
                <a:solidFill>
                  <a:schemeClr val="bg1"/>
                </a:solidFill>
              </a:rPr>
              <a:t>Fångar</a:t>
            </a:r>
            <a:r>
              <a:rPr lang="sv-SE" dirty="0">
                <a:solidFill>
                  <a:schemeClr val="bg1"/>
                </a:solidFill>
                <a:ea typeface="Lato"/>
                <a:cs typeface="Lato"/>
              </a:rPr>
              <a:t> vårt klassiska barnfattigdomsmått upp kostnadsökningarna under de senaste åren? </a:t>
            </a:r>
          </a:p>
          <a:p>
            <a:endParaRPr lang="sv-SE" dirty="0">
              <a:solidFill>
                <a:schemeClr val="bg1"/>
              </a:solidFill>
            </a:endParaRPr>
          </a:p>
          <a:p>
            <a:r>
              <a:rPr lang="sv-SE" dirty="0">
                <a:solidFill>
                  <a:schemeClr val="bg1"/>
                </a:solidFill>
              </a:rPr>
              <a:t>Hur är måttet  konstruerat? </a:t>
            </a:r>
          </a:p>
          <a:p>
            <a:endParaRPr lang="sv-SE" dirty="0">
              <a:solidFill>
                <a:srgbClr val="FFFFFF"/>
              </a:solidFill>
            </a:endParaRPr>
          </a:p>
          <a:p>
            <a:endParaRPr lang="sv-SE" dirty="0"/>
          </a:p>
          <a:p>
            <a:endParaRPr lang="sv-SE" dirty="0"/>
          </a:p>
        </p:txBody>
      </p:sp>
    </p:spTree>
    <p:extLst>
      <p:ext uri="{BB962C8B-B14F-4D97-AF65-F5344CB8AC3E}">
        <p14:creationId xmlns:p14="http://schemas.microsoft.com/office/powerpoint/2010/main" val="153896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6663730-8BA1-DAC0-320F-6F01F8D721FB}"/>
              </a:ext>
            </a:extLst>
          </p:cNvPr>
          <p:cNvSpPr txBox="1">
            <a:spLocks/>
          </p:cNvSpPr>
          <p:nvPr/>
        </p:nvSpPr>
        <p:spPr>
          <a:xfrm>
            <a:off x="1452158" y="1805142"/>
            <a:ext cx="9344180" cy="4476750"/>
          </a:xfrm>
          <a:prstGeom prst="rect">
            <a:avLst/>
          </a:prstGeom>
        </p:spPr>
        <p:txBody>
          <a:bodyPr>
            <a:norm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sv-SE" dirty="0">
                <a:solidFill>
                  <a:schemeClr val="bg1"/>
                </a:solidFill>
              </a:rPr>
              <a:t>Liksom tidigare består det av två </a:t>
            </a:r>
            <a:r>
              <a:rPr lang="sv-SE" dirty="0" err="1">
                <a:solidFill>
                  <a:schemeClr val="bg1"/>
                </a:solidFill>
              </a:rPr>
              <a:t>delmått</a:t>
            </a:r>
            <a:r>
              <a:rPr lang="sv-SE" dirty="0">
                <a:solidFill>
                  <a:schemeClr val="bg1"/>
                </a:solidFill>
              </a:rPr>
              <a:t>; ”barn i familjer med låg inkomststandard och/eller som uppbär försörjningsstöd från socialtjänsten”. </a:t>
            </a:r>
          </a:p>
          <a:p>
            <a:pPr fontAlgn="base"/>
            <a:endParaRPr lang="sv-SE" dirty="0">
              <a:solidFill>
                <a:schemeClr val="bg1"/>
              </a:solidFill>
            </a:endParaRPr>
          </a:p>
          <a:p>
            <a:pPr fontAlgn="base"/>
            <a:r>
              <a:rPr lang="sv-SE" dirty="0">
                <a:solidFill>
                  <a:schemeClr val="bg1"/>
                </a:solidFill>
              </a:rPr>
              <a:t>Det nya består utav att vi utgår ifrån en</a:t>
            </a:r>
            <a:r>
              <a:rPr lang="sv-SE" b="1" dirty="0">
                <a:solidFill>
                  <a:schemeClr val="bg1"/>
                </a:solidFill>
              </a:rPr>
              <a:t> </a:t>
            </a:r>
            <a:r>
              <a:rPr lang="sv-SE" i="1" dirty="0">
                <a:solidFill>
                  <a:schemeClr val="bg1"/>
                </a:solidFill>
              </a:rPr>
              <a:t>alternativ beräkning</a:t>
            </a:r>
            <a:r>
              <a:rPr lang="sv-SE" dirty="0">
                <a:solidFill>
                  <a:schemeClr val="bg1"/>
                </a:solidFill>
              </a:rPr>
              <a:t> av SCB:s fattigdomsmått låg inkomststandard.</a:t>
            </a:r>
            <a:r>
              <a:rPr lang="sv-SE" b="1" dirty="0">
                <a:solidFill>
                  <a:schemeClr val="bg1"/>
                </a:solidFill>
              </a:rPr>
              <a:t> </a:t>
            </a:r>
            <a:r>
              <a:rPr lang="sv-SE" dirty="0">
                <a:solidFill>
                  <a:schemeClr val="bg1"/>
                </a:solidFill>
              </a:rPr>
              <a:t> </a:t>
            </a:r>
          </a:p>
          <a:p>
            <a:pPr fontAlgn="base"/>
            <a:endParaRPr lang="sv-SE" dirty="0">
              <a:solidFill>
                <a:schemeClr val="bg1"/>
              </a:solidFill>
            </a:endParaRPr>
          </a:p>
          <a:p>
            <a:pPr fontAlgn="base"/>
            <a:endParaRPr lang="sv-SE" dirty="0"/>
          </a:p>
          <a:p>
            <a:endParaRPr lang="sv-SE" dirty="0"/>
          </a:p>
        </p:txBody>
      </p:sp>
      <p:sp>
        <p:nvSpPr>
          <p:cNvPr id="3" name="Rubrik 2">
            <a:extLst>
              <a:ext uri="{FF2B5EF4-FFF2-40B4-BE49-F238E27FC236}">
                <a16:creationId xmlns:a16="http://schemas.microsoft.com/office/drawing/2014/main" id="{0E27C2A3-BB4F-5071-439D-AAD2935028E1}"/>
              </a:ext>
            </a:extLst>
          </p:cNvPr>
          <p:cNvSpPr txBox="1">
            <a:spLocks/>
          </p:cNvSpPr>
          <p:nvPr/>
        </p:nvSpPr>
        <p:spPr>
          <a:xfrm>
            <a:off x="1452157" y="787400"/>
            <a:ext cx="10257243" cy="693964"/>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rPr>
              <a:t>Rädda Barnen lanserar ett nytt reviderat barnfattigdomsmått</a:t>
            </a:r>
          </a:p>
        </p:txBody>
      </p:sp>
    </p:spTree>
    <p:extLst>
      <p:ext uri="{BB962C8B-B14F-4D97-AF65-F5344CB8AC3E}">
        <p14:creationId xmlns:p14="http://schemas.microsoft.com/office/powerpoint/2010/main" val="2702676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03E14C0-4EEA-F1C3-9EFA-087CEB472BD8}"/>
              </a:ext>
            </a:extLst>
          </p:cNvPr>
          <p:cNvSpPr>
            <a:spLocks noGrp="1"/>
          </p:cNvSpPr>
          <p:nvPr>
            <p:ph idx="1"/>
          </p:nvPr>
        </p:nvSpPr>
        <p:spPr>
          <a:xfrm>
            <a:off x="5864996" y="1545440"/>
            <a:ext cx="5717404" cy="4476750"/>
          </a:xfrm>
        </p:spPr>
        <p:txBody>
          <a:bodyPr>
            <a:normAutofit fontScale="92500"/>
          </a:bodyPr>
          <a:lstStyle/>
          <a:p>
            <a:r>
              <a:rPr lang="sv-SE"/>
              <a:t>Riksnormen beslutas av regeringen och ska enligt socialtjänstförordningen beräknas utifrån </a:t>
            </a:r>
            <a:r>
              <a:rPr lang="sv-SE" b="1"/>
              <a:t>Konsumentverkets senaste pris- och konsumtionsundersökningar </a:t>
            </a:r>
            <a:r>
              <a:rPr lang="sv-SE"/>
              <a:t>men har sedan 2006 beräknats utifrån </a:t>
            </a:r>
            <a:r>
              <a:rPr lang="sv-SE" b="1"/>
              <a:t>Konsumentprisindex </a:t>
            </a:r>
            <a:r>
              <a:rPr lang="sv-SE"/>
              <a:t>(KPI). </a:t>
            </a:r>
          </a:p>
          <a:p>
            <a:endParaRPr lang="sv-SE"/>
          </a:p>
          <a:p>
            <a:r>
              <a:rPr lang="sv-SE"/>
              <a:t>Detta har resulterat i en riksnorm som inte har räknats upp utifrån barnfamiljers behov eller utifrån kostnadsökningar. </a:t>
            </a:r>
          </a:p>
          <a:p>
            <a:endParaRPr lang="sv-SE"/>
          </a:p>
          <a:p>
            <a:endParaRPr lang="sv-SE"/>
          </a:p>
        </p:txBody>
      </p:sp>
      <p:sp>
        <p:nvSpPr>
          <p:cNvPr id="3" name="Rubrik 2">
            <a:extLst>
              <a:ext uri="{FF2B5EF4-FFF2-40B4-BE49-F238E27FC236}">
                <a16:creationId xmlns:a16="http://schemas.microsoft.com/office/drawing/2014/main" id="{ED0BB930-66BF-C445-70BF-7DAA561D05F9}"/>
              </a:ext>
            </a:extLst>
          </p:cNvPr>
          <p:cNvSpPr>
            <a:spLocks noGrp="1"/>
          </p:cNvSpPr>
          <p:nvPr>
            <p:ph type="title"/>
          </p:nvPr>
        </p:nvSpPr>
        <p:spPr>
          <a:xfrm>
            <a:off x="5864996" y="640184"/>
            <a:ext cx="9528048" cy="905256"/>
          </a:xfrm>
        </p:spPr>
        <p:txBody>
          <a:bodyPr>
            <a:normAutofit fontScale="90000"/>
          </a:bodyPr>
          <a:lstStyle/>
          <a:p>
            <a:r>
              <a:rPr lang="sv-SE"/>
              <a:t>Centralt för revidering –</a:t>
            </a:r>
            <a:br>
              <a:rPr lang="sv-SE"/>
            </a:br>
            <a:r>
              <a:rPr lang="sv-SE"/>
              <a:t>En urholkad riksnorm</a:t>
            </a:r>
          </a:p>
        </p:txBody>
      </p:sp>
      <p:sp>
        <p:nvSpPr>
          <p:cNvPr id="4" name="Platshållare för datum 3">
            <a:extLst>
              <a:ext uri="{FF2B5EF4-FFF2-40B4-BE49-F238E27FC236}">
                <a16:creationId xmlns:a16="http://schemas.microsoft.com/office/drawing/2014/main" id="{E66E9EE5-EA69-A5BF-7BC8-27B2EE2F8EF2}"/>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B82862A6-028D-220A-9A7A-C6815DFC943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27F8BB4E-8693-7B92-85B5-DD751E1C1930}"/>
              </a:ext>
            </a:extLst>
          </p:cNvPr>
          <p:cNvSpPr>
            <a:spLocks noGrp="1"/>
          </p:cNvSpPr>
          <p:nvPr>
            <p:ph type="sldNum" sz="quarter" idx="12"/>
          </p:nvPr>
        </p:nvSpPr>
        <p:spPr/>
        <p:txBody>
          <a:bodyPr/>
          <a:lstStyle/>
          <a:p>
            <a:fld id="{BF413B3B-BFB3-42E3-B409-FAAF558C2ACC}" type="slidenum">
              <a:rPr lang="en-UK" smtClean="0"/>
              <a:pPr/>
              <a:t>15</a:t>
            </a:fld>
            <a:endParaRPr lang="en-UK"/>
          </a:p>
        </p:txBody>
      </p:sp>
      <p:pic>
        <p:nvPicPr>
          <p:cNvPr id="7" name="Bildobjekt 6" descr="En bild som visar hjul, Landfordon, Cykelhjul, fordon&#10;&#10;AI-genererat innehåll kan vara felaktigt.">
            <a:extLst>
              <a:ext uri="{FF2B5EF4-FFF2-40B4-BE49-F238E27FC236}">
                <a16:creationId xmlns:a16="http://schemas.microsoft.com/office/drawing/2014/main" id="{5EFEC398-E7AB-9E51-A059-5BA63E10646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468707" y="0"/>
            <a:ext cx="5274365" cy="6281892"/>
          </a:xfrm>
          <a:prstGeom prst="rect">
            <a:avLst/>
          </a:prstGeom>
        </p:spPr>
      </p:pic>
    </p:spTree>
    <p:extLst>
      <p:ext uri="{BB962C8B-B14F-4D97-AF65-F5344CB8AC3E}">
        <p14:creationId xmlns:p14="http://schemas.microsoft.com/office/powerpoint/2010/main" val="229435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8423E-3601-989D-5450-F3DE1BB5D2C4}"/>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CB3F6D0A-005D-6AB1-2D23-8BF59F81CA2D}"/>
              </a:ext>
            </a:extLst>
          </p:cNvPr>
          <p:cNvSpPr>
            <a:spLocks noGrp="1"/>
          </p:cNvSpPr>
          <p:nvPr>
            <p:ph type="title"/>
          </p:nvPr>
        </p:nvSpPr>
        <p:spPr>
          <a:xfrm>
            <a:off x="775476" y="216380"/>
            <a:ext cx="10489048" cy="1613230"/>
          </a:xfrm>
        </p:spPr>
        <p:txBody>
          <a:bodyPr>
            <a:normAutofit/>
          </a:bodyPr>
          <a:lstStyle/>
          <a:p>
            <a:pPr algn="ctr"/>
            <a:r>
              <a:rPr lang="sv-SE" sz="4000" dirty="0"/>
              <a:t>Jämförelse mellan riksnormen och   Konsumentverkets beräkningar av samma basbehov</a:t>
            </a:r>
            <a:endParaRPr lang="sv-SE" dirty="0"/>
          </a:p>
        </p:txBody>
      </p:sp>
      <p:sp>
        <p:nvSpPr>
          <p:cNvPr id="4" name="Platshållare för datum 3">
            <a:extLst>
              <a:ext uri="{FF2B5EF4-FFF2-40B4-BE49-F238E27FC236}">
                <a16:creationId xmlns:a16="http://schemas.microsoft.com/office/drawing/2014/main" id="{1D1A72DA-D90E-858D-835E-C86CD56EBF6C}"/>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88224668-C79E-90B2-D310-22CFEEF0EB93}"/>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6013435-4E37-E9E5-DE7F-3809B1E5501A}"/>
              </a:ext>
            </a:extLst>
          </p:cNvPr>
          <p:cNvSpPr>
            <a:spLocks noGrp="1"/>
          </p:cNvSpPr>
          <p:nvPr>
            <p:ph type="sldNum" sz="quarter" idx="12"/>
          </p:nvPr>
        </p:nvSpPr>
        <p:spPr/>
        <p:txBody>
          <a:bodyPr/>
          <a:lstStyle/>
          <a:p>
            <a:fld id="{BF413B3B-BFB3-42E3-B409-FAAF558C2ACC}" type="slidenum">
              <a:rPr lang="en-UK" smtClean="0"/>
              <a:pPr/>
              <a:t>16</a:t>
            </a:fld>
            <a:endParaRPr lang="en-UK"/>
          </a:p>
        </p:txBody>
      </p:sp>
      <p:graphicFrame>
        <p:nvGraphicFramePr>
          <p:cNvPr id="7" name="Tabell 6">
            <a:extLst>
              <a:ext uri="{FF2B5EF4-FFF2-40B4-BE49-F238E27FC236}">
                <a16:creationId xmlns:a16="http://schemas.microsoft.com/office/drawing/2014/main" id="{3BB6BEF1-4B0C-434A-0305-01920E4F321E}"/>
              </a:ext>
            </a:extLst>
          </p:cNvPr>
          <p:cNvGraphicFramePr>
            <a:graphicFrameLocks noGrp="1"/>
          </p:cNvGraphicFramePr>
          <p:nvPr/>
        </p:nvGraphicFramePr>
        <p:xfrm>
          <a:off x="1301437" y="2255435"/>
          <a:ext cx="9426198" cy="3868359"/>
        </p:xfrm>
        <a:graphic>
          <a:graphicData uri="http://schemas.openxmlformats.org/drawingml/2006/table">
            <a:tbl>
              <a:tblPr firstRow="1" bandRow="1">
                <a:tableStyleId>{5C22544A-7EE6-4342-B048-85BDC9FD1C3A}</a:tableStyleId>
              </a:tblPr>
              <a:tblGrid>
                <a:gridCol w="3372403">
                  <a:extLst>
                    <a:ext uri="{9D8B030D-6E8A-4147-A177-3AD203B41FA5}">
                      <a16:colId xmlns:a16="http://schemas.microsoft.com/office/drawing/2014/main" val="1595300345"/>
                    </a:ext>
                  </a:extLst>
                </a:gridCol>
                <a:gridCol w="2058732">
                  <a:extLst>
                    <a:ext uri="{9D8B030D-6E8A-4147-A177-3AD203B41FA5}">
                      <a16:colId xmlns:a16="http://schemas.microsoft.com/office/drawing/2014/main" val="599475965"/>
                    </a:ext>
                  </a:extLst>
                </a:gridCol>
                <a:gridCol w="2162432">
                  <a:extLst>
                    <a:ext uri="{9D8B030D-6E8A-4147-A177-3AD203B41FA5}">
                      <a16:colId xmlns:a16="http://schemas.microsoft.com/office/drawing/2014/main" val="1510773689"/>
                    </a:ext>
                  </a:extLst>
                </a:gridCol>
                <a:gridCol w="1832631">
                  <a:extLst>
                    <a:ext uri="{9D8B030D-6E8A-4147-A177-3AD203B41FA5}">
                      <a16:colId xmlns:a16="http://schemas.microsoft.com/office/drawing/2014/main" val="3505521076"/>
                    </a:ext>
                  </a:extLst>
                </a:gridCol>
              </a:tblGrid>
              <a:tr h="843229">
                <a:tc>
                  <a:txBody>
                    <a:bodyPr/>
                    <a:lstStyle/>
                    <a:p>
                      <a:r>
                        <a:rPr lang="sv-SE" sz="1800" dirty="0"/>
                        <a:t>Exempel Hushållstyper</a:t>
                      </a:r>
                      <a:endParaRPr lang="en-US" sz="1800" dirty="0"/>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sv-SE" sz="1800" dirty="0"/>
                        <a:t>Riksnorm</a:t>
                      </a:r>
                    </a:p>
                    <a:p>
                      <a:pPr lvl="0" algn="ctr">
                        <a:buNone/>
                      </a:pPr>
                      <a:endParaRPr lang="sv-SE" sz="1800" dirty="0"/>
                    </a:p>
                    <a:p>
                      <a:pPr lvl="0" algn="ctr">
                        <a:buNone/>
                      </a:pPr>
                      <a:r>
                        <a:rPr lang="sv-SE" sz="1800" dirty="0"/>
                        <a:t>2023</a:t>
                      </a: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sv-SE" sz="1800"/>
                        <a:t>Konsumentverket Beräkning för samma poster </a:t>
                      </a:r>
                      <a:r>
                        <a:rPr lang="sv-SE" sz="1800" b="1" i="0" u="none" strike="noStrike" noProof="0">
                          <a:solidFill>
                            <a:srgbClr val="FFFFFF"/>
                          </a:solidFill>
                          <a:latin typeface="Lato"/>
                        </a:rPr>
                        <a:t>2023</a:t>
                      </a:r>
                      <a:endParaRPr lang="sv-SE" sz="1800"/>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sv-SE" sz="1800" dirty="0"/>
                        <a:t>Differens i kronor </a:t>
                      </a: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11624261"/>
                  </a:ext>
                </a:extLst>
              </a:tr>
              <a:tr h="632421">
                <a:tc>
                  <a:txBody>
                    <a:bodyPr/>
                    <a:lstStyle/>
                    <a:p>
                      <a:r>
                        <a:rPr lang="sv-SE" sz="1800" b="1" i="0" dirty="0"/>
                        <a:t>Ensamstående med ett barn </a:t>
                      </a:r>
                      <a:br>
                        <a:rPr lang="sv-SE" sz="1800" b="0" i="0" dirty="0"/>
                      </a:br>
                      <a:r>
                        <a:rPr lang="sv-SE" sz="1800" b="0" i="0" dirty="0"/>
                        <a:t>( 9 år)</a:t>
                      </a:r>
                    </a:p>
                  </a:txBody>
                  <a:tcPr marL="137160" marR="137160" marT="137160" marB="137160">
                    <a:lnT w="381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sv-SE" sz="1800" b="0" i="0" dirty="0"/>
                        <a:t>8 120 kr</a:t>
                      </a:r>
                    </a:p>
                  </a:txBody>
                  <a:tcPr marL="137160" marR="137160" marT="137160" marB="137160">
                    <a:lnT w="381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sv-SE" sz="1800" b="0" i="0" dirty="0"/>
                        <a:t>9 720 kr</a:t>
                      </a:r>
                    </a:p>
                  </a:txBody>
                  <a:tcPr marL="137160" marR="137160" marT="137160" marB="137160">
                    <a:lnT w="381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sv-SE" sz="1800" b="1" i="0" dirty="0"/>
                        <a:t>1 600 kr</a:t>
                      </a:r>
                    </a:p>
                  </a:txBody>
                  <a:tcPr marL="137160" marR="137160" marT="137160" marB="137160">
                    <a:lnT w="38100" cmpd="sng">
                      <a:noFill/>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128562"/>
                  </a:ext>
                </a:extLst>
              </a:tr>
              <a:tr h="632421">
                <a:tc>
                  <a:txBody>
                    <a:bodyPr/>
                    <a:lstStyle/>
                    <a:p>
                      <a:r>
                        <a:rPr lang="sv-SE" sz="1800" b="1" i="0" dirty="0"/>
                        <a:t>Sammanboende med två barn</a:t>
                      </a:r>
                      <a:r>
                        <a:rPr lang="sv-SE" sz="1800" b="0" i="0" dirty="0"/>
                        <a:t> </a:t>
                      </a:r>
                      <a:endParaRPr lang="en-US" sz="1800" dirty="0"/>
                    </a:p>
                    <a:p>
                      <a:pPr lvl="0">
                        <a:buNone/>
                      </a:pPr>
                      <a:r>
                        <a:rPr lang="sv-SE" sz="1800" b="0" i="0" dirty="0"/>
                        <a:t>( 9 &amp; 13 år)</a:t>
                      </a:r>
                    </a:p>
                  </a:txBody>
                  <a:tcPr marL="137160" marR="137160" marT="137160" marB="13716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sv-SE" sz="1800" b="0" i="0" dirty="0"/>
                        <a:t>15 360 kr</a:t>
                      </a:r>
                    </a:p>
                  </a:txBody>
                  <a:tcPr marL="137160" marR="137160" marT="137160" marB="13716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sv-SE" sz="1800" b="0" i="0" dirty="0"/>
                        <a:t>19 890 kr</a:t>
                      </a:r>
                    </a:p>
                  </a:txBody>
                  <a:tcPr marL="137160" marR="137160" marT="137160" marB="13716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sv-SE" sz="1800" b="1" i="0" dirty="0"/>
                        <a:t>4 530 kr</a:t>
                      </a:r>
                    </a:p>
                  </a:txBody>
                  <a:tcPr marL="137160" marR="137160" marT="137160" marB="13716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5507626"/>
                  </a:ext>
                </a:extLst>
              </a:tr>
              <a:tr h="850839">
                <a:tc>
                  <a:txBody>
                    <a:bodyPr/>
                    <a:lstStyle/>
                    <a:p>
                      <a:endParaRPr lang="sv-SE" sz="1800" b="1" i="0" dirty="0"/>
                    </a:p>
                  </a:txBody>
                  <a:tcPr marL="137160" marR="137160" marT="137160" marB="13716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sv-SE" sz="1800" b="1" i="0"/>
                    </a:p>
                  </a:txBody>
                  <a:tcPr marL="137160" marR="137160" marT="137160" marB="13716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sv-SE" sz="1800" b="1" i="0" dirty="0"/>
                    </a:p>
                  </a:txBody>
                  <a:tcPr marL="137160" marR="137160" marT="137160" marB="13716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sv-SE" sz="1800" b="1" i="0" dirty="0"/>
                    </a:p>
                  </a:txBody>
                  <a:tcPr marL="137160" marR="137160" marT="137160" marB="13716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6523177"/>
                  </a:ext>
                </a:extLst>
              </a:tr>
            </a:tbl>
          </a:graphicData>
        </a:graphic>
      </p:graphicFrame>
    </p:spTree>
    <p:extLst>
      <p:ext uri="{BB962C8B-B14F-4D97-AF65-F5344CB8AC3E}">
        <p14:creationId xmlns:p14="http://schemas.microsoft.com/office/powerpoint/2010/main" val="1647511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A4E7F2E-2D12-BF83-B287-BF32FA886571}"/>
              </a:ext>
            </a:extLst>
          </p:cNvPr>
          <p:cNvSpPr>
            <a:spLocks noGrp="1"/>
          </p:cNvSpPr>
          <p:nvPr>
            <p:ph idx="1"/>
          </p:nvPr>
        </p:nvSpPr>
        <p:spPr>
          <a:xfrm>
            <a:off x="836314" y="1547508"/>
            <a:ext cx="10713285" cy="4476750"/>
          </a:xfrm>
        </p:spPr>
        <p:txBody>
          <a:bodyPr vert="horz" lIns="91440" tIns="45720" rIns="91440" bIns="45720" rtlCol="0" anchor="t">
            <a:normAutofit/>
          </a:bodyPr>
          <a:lstStyle/>
          <a:p>
            <a:r>
              <a:rPr lang="sv-SE" b="1" dirty="0"/>
              <a:t>Försörjningsstödet är för lågt</a:t>
            </a:r>
          </a:p>
          <a:p>
            <a:r>
              <a:rPr lang="sv-SE" dirty="0"/>
              <a:t>Till exempel skulle en ensamstående med ett barn få 1 600 kronor mer i månaden med en riksnorm som följer kostnadsutvecklingen. </a:t>
            </a:r>
          </a:p>
          <a:p>
            <a:r>
              <a:rPr lang="sv-SE" i="1" dirty="0"/>
              <a:t>Nuvarande nivå av riksnormen i försörjningsstödet når inte längre upp till nivån för en skälig levnadsstandard för barn i Sverige. </a:t>
            </a:r>
          </a:p>
          <a:p>
            <a:endParaRPr lang="sv-SE" i="1" dirty="0"/>
          </a:p>
          <a:p>
            <a:r>
              <a:rPr lang="sv-SE" b="1" dirty="0"/>
              <a:t>Gränsvärdet/ribban är för låg för SCB:s fattigdomsmått låg inkomststandard</a:t>
            </a:r>
            <a:endParaRPr lang="sv-SE" dirty="0"/>
          </a:p>
          <a:p>
            <a:pPr>
              <a:lnSpc>
                <a:spcPct val="100000"/>
              </a:lnSpc>
            </a:pPr>
            <a:r>
              <a:rPr lang="sv-SE" dirty="0">
                <a:solidFill>
                  <a:srgbClr val="333333"/>
                </a:solidFill>
              </a:rPr>
              <a:t>Eftersom riksnormen är en central del av SCB:s absoluta mått låg inkomststandard blir ribban (gränsvärdet) för låg inkomststandard för låg. </a:t>
            </a:r>
            <a:endParaRPr lang="sv-SE" dirty="0">
              <a:solidFill>
                <a:srgbClr val="444444"/>
              </a:solidFill>
            </a:endParaRPr>
          </a:p>
          <a:p>
            <a:pPr>
              <a:lnSpc>
                <a:spcPct val="100000"/>
              </a:lnSpc>
            </a:pPr>
            <a:r>
              <a:rPr lang="sv-SE" i="1" dirty="0">
                <a:solidFill>
                  <a:srgbClr val="333333"/>
                </a:solidFill>
              </a:rPr>
              <a:t>Det gör att för få beräknas leva i ekonomisk utsatthet. </a:t>
            </a:r>
            <a:r>
              <a:rPr lang="sv-SE" dirty="0"/>
              <a:t> </a:t>
            </a:r>
          </a:p>
        </p:txBody>
      </p:sp>
      <p:sp>
        <p:nvSpPr>
          <p:cNvPr id="3" name="Rubrik 2">
            <a:extLst>
              <a:ext uri="{FF2B5EF4-FFF2-40B4-BE49-F238E27FC236}">
                <a16:creationId xmlns:a16="http://schemas.microsoft.com/office/drawing/2014/main" id="{F2D926C9-B76E-FB30-78B0-EADB4D600292}"/>
              </a:ext>
            </a:extLst>
          </p:cNvPr>
          <p:cNvSpPr>
            <a:spLocks noGrp="1"/>
          </p:cNvSpPr>
          <p:nvPr>
            <p:ph type="title"/>
          </p:nvPr>
        </p:nvSpPr>
        <p:spPr/>
        <p:txBody>
          <a:bodyPr>
            <a:normAutofit/>
          </a:bodyPr>
          <a:lstStyle/>
          <a:p>
            <a:r>
              <a:rPr lang="sv-SE"/>
              <a:t>Konsekvenserna är dubbla</a:t>
            </a:r>
          </a:p>
        </p:txBody>
      </p:sp>
      <p:sp>
        <p:nvSpPr>
          <p:cNvPr id="4" name="Platshållare för datum 3">
            <a:extLst>
              <a:ext uri="{FF2B5EF4-FFF2-40B4-BE49-F238E27FC236}">
                <a16:creationId xmlns:a16="http://schemas.microsoft.com/office/drawing/2014/main" id="{60AC92F1-7580-30C9-E710-D63511C0B5DF}"/>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6BE51F77-5F2B-6491-B9DE-01710022C0E0}"/>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15333CBF-DC6D-6B50-5B80-4FD389A3D734}"/>
              </a:ext>
            </a:extLst>
          </p:cNvPr>
          <p:cNvSpPr>
            <a:spLocks noGrp="1"/>
          </p:cNvSpPr>
          <p:nvPr>
            <p:ph type="sldNum" sz="quarter" idx="12"/>
          </p:nvPr>
        </p:nvSpPr>
        <p:spPr/>
        <p:txBody>
          <a:bodyPr/>
          <a:lstStyle/>
          <a:p>
            <a:fld id="{BF413B3B-BFB3-42E3-B409-FAAF558C2ACC}" type="slidenum">
              <a:rPr lang="en-UK" smtClean="0"/>
              <a:pPr/>
              <a:t>17</a:t>
            </a:fld>
            <a:endParaRPr lang="en-UK"/>
          </a:p>
        </p:txBody>
      </p:sp>
    </p:spTree>
    <p:extLst>
      <p:ext uri="{BB962C8B-B14F-4D97-AF65-F5344CB8AC3E}">
        <p14:creationId xmlns:p14="http://schemas.microsoft.com/office/powerpoint/2010/main" val="2595010661"/>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C257D60-5456-314C-03E0-46EF8A2BB680}"/>
              </a:ext>
            </a:extLst>
          </p:cNvPr>
          <p:cNvSpPr>
            <a:spLocks noGrp="1"/>
          </p:cNvSpPr>
          <p:nvPr>
            <p:ph type="title"/>
          </p:nvPr>
        </p:nvSpPr>
        <p:spPr>
          <a:xfrm>
            <a:off x="607174" y="216380"/>
            <a:ext cx="10832484" cy="776104"/>
          </a:xfrm>
        </p:spPr>
        <p:txBody>
          <a:bodyPr>
            <a:normAutofit fontScale="90000"/>
          </a:bodyPr>
          <a:lstStyle/>
          <a:p>
            <a:r>
              <a:rPr lang="sv-SE" sz="2800" dirty="0"/>
              <a:t>Justering av SCB:s gränsvärde för låg inkomststandard </a:t>
            </a:r>
            <a:br>
              <a:rPr lang="sv-SE" sz="2800" dirty="0"/>
            </a:br>
            <a:r>
              <a:rPr lang="sv-SE" sz="2800" dirty="0"/>
              <a:t>utifrån Konsumentverkets beräkningar av basbehov</a:t>
            </a:r>
          </a:p>
        </p:txBody>
      </p:sp>
      <p:sp>
        <p:nvSpPr>
          <p:cNvPr id="4" name="Platshållare för datum 3">
            <a:extLst>
              <a:ext uri="{FF2B5EF4-FFF2-40B4-BE49-F238E27FC236}">
                <a16:creationId xmlns:a16="http://schemas.microsoft.com/office/drawing/2014/main" id="{6C102EAA-4E55-0FDE-339E-C17D5E17E4FC}"/>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4082CA7E-5058-491C-404E-A67C6813E35A}"/>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3062C025-413B-DFC4-6E50-C3CB4204899E}"/>
              </a:ext>
            </a:extLst>
          </p:cNvPr>
          <p:cNvSpPr>
            <a:spLocks noGrp="1"/>
          </p:cNvSpPr>
          <p:nvPr>
            <p:ph type="sldNum" sz="quarter" idx="12"/>
          </p:nvPr>
        </p:nvSpPr>
        <p:spPr/>
        <p:txBody>
          <a:bodyPr/>
          <a:lstStyle/>
          <a:p>
            <a:fld id="{BF413B3B-BFB3-42E3-B409-FAAF558C2ACC}" type="slidenum">
              <a:rPr lang="en-UK" smtClean="0"/>
              <a:pPr/>
              <a:t>18</a:t>
            </a:fld>
            <a:endParaRPr lang="en-UK"/>
          </a:p>
        </p:txBody>
      </p:sp>
      <p:graphicFrame>
        <p:nvGraphicFramePr>
          <p:cNvPr id="7" name="Tabell 6">
            <a:extLst>
              <a:ext uri="{FF2B5EF4-FFF2-40B4-BE49-F238E27FC236}">
                <a16:creationId xmlns:a16="http://schemas.microsoft.com/office/drawing/2014/main" id="{FF7F90EA-AAA6-8896-D660-BA1398711236}"/>
              </a:ext>
            </a:extLst>
          </p:cNvPr>
          <p:cNvGraphicFramePr>
            <a:graphicFrameLocks noGrp="1"/>
          </p:cNvGraphicFramePr>
          <p:nvPr>
            <p:extLst>
              <p:ext uri="{D42A27DB-BD31-4B8C-83A1-F6EECF244321}">
                <p14:modId xmlns:p14="http://schemas.microsoft.com/office/powerpoint/2010/main" val="3527382076"/>
              </p:ext>
            </p:extLst>
          </p:nvPr>
        </p:nvGraphicFramePr>
        <p:xfrm>
          <a:off x="914400" y="1121635"/>
          <a:ext cx="10317893" cy="5287272"/>
        </p:xfrm>
        <a:graphic>
          <a:graphicData uri="http://schemas.openxmlformats.org/drawingml/2006/table">
            <a:tbl>
              <a:tblPr firstRow="1" bandRow="1">
                <a:tableStyleId>{5C22544A-7EE6-4342-B048-85BDC9FD1C3A}</a:tableStyleId>
              </a:tblPr>
              <a:tblGrid>
                <a:gridCol w="3352827">
                  <a:extLst>
                    <a:ext uri="{9D8B030D-6E8A-4147-A177-3AD203B41FA5}">
                      <a16:colId xmlns:a16="http://schemas.microsoft.com/office/drawing/2014/main" val="1595300345"/>
                    </a:ext>
                  </a:extLst>
                </a:gridCol>
                <a:gridCol w="2368630">
                  <a:extLst>
                    <a:ext uri="{9D8B030D-6E8A-4147-A177-3AD203B41FA5}">
                      <a16:colId xmlns:a16="http://schemas.microsoft.com/office/drawing/2014/main" val="599475965"/>
                    </a:ext>
                  </a:extLst>
                </a:gridCol>
                <a:gridCol w="2391192">
                  <a:extLst>
                    <a:ext uri="{9D8B030D-6E8A-4147-A177-3AD203B41FA5}">
                      <a16:colId xmlns:a16="http://schemas.microsoft.com/office/drawing/2014/main" val="1510773689"/>
                    </a:ext>
                  </a:extLst>
                </a:gridCol>
                <a:gridCol w="2205244">
                  <a:extLst>
                    <a:ext uri="{9D8B030D-6E8A-4147-A177-3AD203B41FA5}">
                      <a16:colId xmlns:a16="http://schemas.microsoft.com/office/drawing/2014/main" val="3505521076"/>
                    </a:ext>
                  </a:extLst>
                </a:gridCol>
              </a:tblGrid>
              <a:tr h="1446792">
                <a:tc>
                  <a:txBody>
                    <a:bodyPr/>
                    <a:lstStyle/>
                    <a:p>
                      <a:pPr lvl="0">
                        <a:buNone/>
                      </a:pPr>
                      <a:r>
                        <a:rPr lang="sv-SE" sz="1400" b="1" dirty="0">
                          <a:solidFill>
                            <a:schemeClr val="bg1"/>
                          </a:solidFill>
                        </a:rPr>
                        <a:t>Exempel Hushållstyp / </a:t>
                      </a:r>
                      <a:endParaRPr lang="en-US" b="1" dirty="0">
                        <a:solidFill>
                          <a:schemeClr val="bg1"/>
                        </a:solidFill>
                      </a:endParaRPr>
                    </a:p>
                    <a:p>
                      <a:pPr lvl="0">
                        <a:buNone/>
                      </a:pPr>
                      <a:r>
                        <a:rPr lang="sv-SE" sz="1400" b="1" dirty="0">
                          <a:solidFill>
                            <a:schemeClr val="bg1"/>
                          </a:solidFill>
                        </a:rPr>
                        <a:t>Poster i låg inkomststandard</a:t>
                      </a:r>
                      <a:endParaRPr lang="en-US" b="1" dirty="0">
                        <a:solidFill>
                          <a:schemeClr val="bg1"/>
                        </a:solidFill>
                      </a:endParaRPr>
                    </a:p>
                  </a:txBody>
                  <a:tcPr marL="137160" marR="137160" marT="137160" marB="137160">
                    <a:lnL w="12700" cmpd="sng">
                      <a:noFill/>
                    </a:lnL>
                    <a:lnR w="12700" cmpd="sng">
                      <a:noFill/>
                    </a:lnR>
                    <a:lnT w="6350" cap="flat" cmpd="sng" algn="ctr">
                      <a:solidFill>
                        <a:schemeClr val="bg1">
                          <a:lumMod val="8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lvl="0" algn="ctr">
                        <a:buNone/>
                      </a:pPr>
                      <a:r>
                        <a:rPr lang="sv-SE" sz="1400" dirty="0">
                          <a:solidFill>
                            <a:schemeClr val="bg1"/>
                          </a:solidFill>
                        </a:rPr>
                        <a:t>SCB:s  mått</a:t>
                      </a:r>
                    </a:p>
                    <a:p>
                      <a:pPr lvl="0" algn="ctr">
                        <a:buNone/>
                      </a:pPr>
                      <a:r>
                        <a:rPr lang="sv-SE" sz="1400" dirty="0">
                          <a:solidFill>
                            <a:schemeClr val="bg1"/>
                          </a:solidFill>
                        </a:rPr>
                        <a:t>låg inkomststandard</a:t>
                      </a:r>
                    </a:p>
                    <a:p>
                      <a:pPr lvl="0" algn="ctr">
                        <a:buNone/>
                      </a:pPr>
                      <a:r>
                        <a:rPr lang="sv-SE" sz="1400" dirty="0">
                          <a:solidFill>
                            <a:schemeClr val="bg1"/>
                          </a:solidFill>
                        </a:rPr>
                        <a:t>2023</a:t>
                      </a:r>
                    </a:p>
                  </a:txBody>
                  <a:tcPr marL="137160" marR="137160" marT="137160" marB="137160">
                    <a:lnL w="12700" cmpd="sng">
                      <a:noFill/>
                    </a:lnL>
                    <a:lnR w="12700" cmpd="sng">
                      <a:noFill/>
                    </a:lnR>
                    <a:lnT w="6350" cap="flat" cmpd="sng" algn="ctr">
                      <a:solidFill>
                        <a:schemeClr val="bg1">
                          <a:lumMod val="8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lvl="0" algn="ctr">
                        <a:buNone/>
                      </a:pPr>
                      <a:r>
                        <a:rPr lang="sv-SE" sz="1400" dirty="0">
                          <a:solidFill>
                            <a:schemeClr val="bg1"/>
                          </a:solidFill>
                        </a:rPr>
                        <a:t>Alternativ beräkningsmetod låg inkomststandard</a:t>
                      </a:r>
                    </a:p>
                    <a:p>
                      <a:pPr lvl="0" algn="ctr">
                        <a:buNone/>
                      </a:pPr>
                      <a:r>
                        <a:rPr lang="sv-SE" sz="1400" b="0" i="0" u="none" strike="noStrike" noProof="0" dirty="0">
                          <a:solidFill>
                            <a:schemeClr val="bg1"/>
                          </a:solidFill>
                          <a:latin typeface="Lato"/>
                        </a:rPr>
                        <a:t>2023</a:t>
                      </a:r>
                      <a:endParaRPr lang="sv-SE" sz="1400" b="0" dirty="0">
                        <a:solidFill>
                          <a:schemeClr val="bg1"/>
                        </a:solidFill>
                      </a:endParaRPr>
                    </a:p>
                  </a:txBody>
                  <a:tcPr marL="137160" marR="137160" marT="137160" marB="137160">
                    <a:lnL w="12700" cmpd="sng">
                      <a:noFill/>
                    </a:lnL>
                    <a:lnR w="12700" cmpd="sng">
                      <a:noFill/>
                    </a:lnR>
                    <a:lnT w="6350" cap="flat" cmpd="sng" algn="ctr">
                      <a:solidFill>
                        <a:schemeClr val="bg1">
                          <a:lumMod val="8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lvl="0" algn="ctr">
                        <a:buNone/>
                      </a:pPr>
                      <a:r>
                        <a:rPr lang="sv-SE" sz="1400" dirty="0">
                          <a:solidFill>
                            <a:schemeClr val="bg1"/>
                          </a:solidFill>
                        </a:rPr>
                        <a:t>Differens i kronor </a:t>
                      </a:r>
                      <a:endParaRPr lang="en-US" sz="1400" dirty="0">
                        <a:solidFill>
                          <a:schemeClr val="bg1"/>
                        </a:solidFill>
                      </a:endParaRPr>
                    </a:p>
                  </a:txBody>
                  <a:tcPr marL="137160" marR="137160" marT="137160" marB="137160">
                    <a:lnL w="12700" cmpd="sng">
                      <a:noFill/>
                    </a:lnL>
                    <a:lnR w="12700" cmpd="sng">
                      <a:noFill/>
                    </a:lnR>
                    <a:lnT w="6350" cap="flat" cmpd="sng" algn="ctr">
                      <a:solidFill>
                        <a:schemeClr val="bg1">
                          <a:lumMod val="8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26904859"/>
                  </a:ext>
                </a:extLst>
              </a:tr>
              <a:tr h="1564100">
                <a:tc>
                  <a:txBody>
                    <a:bodyPr/>
                    <a:lstStyle/>
                    <a:p>
                      <a:r>
                        <a:rPr lang="sv-SE" sz="1800" b="1" i="0" dirty="0"/>
                        <a:t>Ensamstående med ett barn </a:t>
                      </a:r>
                      <a:r>
                        <a:rPr lang="sv-SE" sz="1800" b="0" i="0" dirty="0"/>
                        <a:t>( 9 år)</a:t>
                      </a:r>
                    </a:p>
                    <a:p>
                      <a:pPr lvl="0">
                        <a:buNone/>
                      </a:pPr>
                      <a:r>
                        <a:rPr lang="sv-SE" sz="1800" b="0" i="0" dirty="0"/>
                        <a:t>Riksnorm</a:t>
                      </a:r>
                    </a:p>
                    <a:p>
                      <a:pPr lvl="0">
                        <a:buNone/>
                      </a:pPr>
                      <a:r>
                        <a:rPr lang="sv-SE" sz="1800" b="0" i="0" dirty="0"/>
                        <a:t>Boendeutgift schablon</a:t>
                      </a:r>
                    </a:p>
                    <a:p>
                      <a:pPr lvl="0">
                        <a:buNone/>
                      </a:pPr>
                      <a:r>
                        <a:rPr lang="sv-SE" sz="1800" b="0" i="0" dirty="0"/>
                        <a:t>Övriga godkända kostnader</a:t>
                      </a:r>
                    </a:p>
                    <a:p>
                      <a:pPr lvl="0">
                        <a:buNone/>
                      </a:pPr>
                      <a:r>
                        <a:rPr lang="sv-SE" sz="1800" b="1" i="0" dirty="0"/>
                        <a:t>Summa baskonsumtion</a:t>
                      </a:r>
                    </a:p>
                  </a:txBody>
                  <a:tcPr marL="137160" marR="137160" marT="137160" marB="137160">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sv-SE" sz="1800" b="0" i="0" dirty="0"/>
                    </a:p>
                    <a:p>
                      <a:pPr lvl="0" algn="ctr">
                        <a:buNone/>
                      </a:pPr>
                      <a:endParaRPr lang="sv-SE" sz="1800" b="0" i="0" dirty="0">
                        <a:highlight>
                          <a:srgbClr val="FFFF00"/>
                        </a:highlight>
                      </a:endParaRPr>
                    </a:p>
                    <a:p>
                      <a:pPr lvl="0" algn="ctr">
                        <a:buNone/>
                      </a:pPr>
                      <a:r>
                        <a:rPr lang="sv-SE" sz="1800" b="0" i="0" dirty="0">
                          <a:highlight>
                            <a:srgbClr val="FFFF00"/>
                          </a:highlight>
                        </a:rPr>
                        <a:t>8047 kr</a:t>
                      </a:r>
                    </a:p>
                    <a:p>
                      <a:pPr lvl="0" algn="ctr">
                        <a:buNone/>
                      </a:pPr>
                      <a:r>
                        <a:rPr lang="sv-SE" sz="1800" b="0" i="0" dirty="0"/>
                        <a:t>6 099 kr</a:t>
                      </a:r>
                    </a:p>
                    <a:p>
                      <a:pPr lvl="0" algn="ctr">
                        <a:buNone/>
                      </a:pPr>
                      <a:r>
                        <a:rPr lang="sv-SE" sz="1800" b="0" i="0" dirty="0"/>
                        <a:t>2747 kr</a:t>
                      </a:r>
                    </a:p>
                    <a:p>
                      <a:pPr lvl="0" algn="ctr">
                        <a:buNone/>
                      </a:pPr>
                      <a:r>
                        <a:rPr lang="sv-SE" sz="1800" b="1" i="0" dirty="0"/>
                        <a:t>16 892</a:t>
                      </a:r>
                    </a:p>
                  </a:txBody>
                  <a:tcPr marL="137160" marR="137160" marT="137160" marB="137160">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sv-SE" sz="1800" b="0" i="0" dirty="0"/>
                    </a:p>
                    <a:p>
                      <a:pPr lvl="0" algn="ctr">
                        <a:buNone/>
                      </a:pPr>
                      <a:endParaRPr lang="sv-SE" sz="1800" b="0" i="0" dirty="0">
                        <a:highlight>
                          <a:srgbClr val="00FF00"/>
                        </a:highlight>
                      </a:endParaRPr>
                    </a:p>
                    <a:p>
                      <a:pPr lvl="0" algn="ctr">
                        <a:buNone/>
                      </a:pPr>
                      <a:r>
                        <a:rPr lang="sv-SE" sz="1800" b="0" i="0" dirty="0">
                          <a:highlight>
                            <a:srgbClr val="00FF00"/>
                          </a:highlight>
                        </a:rPr>
                        <a:t>9720 kr</a:t>
                      </a:r>
                    </a:p>
                    <a:p>
                      <a:pPr lvl="0" algn="ctr">
                        <a:buNone/>
                      </a:pPr>
                      <a:r>
                        <a:rPr lang="sv-SE" sz="1800" b="0" i="0" dirty="0"/>
                        <a:t>6098 kr </a:t>
                      </a:r>
                    </a:p>
                    <a:p>
                      <a:pPr lvl="0" algn="ctr">
                        <a:buNone/>
                      </a:pPr>
                      <a:r>
                        <a:rPr lang="sv-SE" sz="1800" b="0" i="0" dirty="0"/>
                        <a:t>2747 kr </a:t>
                      </a:r>
                    </a:p>
                    <a:p>
                      <a:pPr lvl="0" algn="ctr">
                        <a:buNone/>
                      </a:pPr>
                      <a:r>
                        <a:rPr lang="sv-SE" sz="1800" b="1" i="0" dirty="0"/>
                        <a:t>18 565 kr </a:t>
                      </a:r>
                    </a:p>
                  </a:txBody>
                  <a:tcPr marL="137160" marR="137160" marT="137160" marB="137160">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sv-SE" sz="1800" b="0" i="0" dirty="0"/>
                    </a:p>
                    <a:p>
                      <a:pPr lvl="0" algn="ctr">
                        <a:buNone/>
                      </a:pPr>
                      <a:endParaRPr lang="sv-SE" sz="1800" b="0" i="0" dirty="0"/>
                    </a:p>
                    <a:p>
                      <a:pPr lvl="0" algn="ctr">
                        <a:buNone/>
                      </a:pPr>
                      <a:r>
                        <a:rPr lang="sv-SE" sz="1800" b="0" i="0" dirty="0"/>
                        <a:t>+ 1 673 kr</a:t>
                      </a:r>
                    </a:p>
                    <a:p>
                      <a:pPr lvl="0" algn="ctr">
                        <a:buNone/>
                      </a:pPr>
                      <a:r>
                        <a:rPr lang="sv-SE" sz="1800" b="0" i="0" dirty="0"/>
                        <a:t>0</a:t>
                      </a:r>
                    </a:p>
                    <a:p>
                      <a:pPr lvl="0" algn="ctr">
                        <a:buNone/>
                      </a:pPr>
                      <a:r>
                        <a:rPr lang="sv-SE" sz="1800" b="0" i="0" dirty="0"/>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800" b="0" i="0" dirty="0"/>
                        <a:t>+ 1 673 kr</a:t>
                      </a:r>
                    </a:p>
                  </a:txBody>
                  <a:tcPr marL="137160" marR="137160" marT="137160" marB="137160">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092"/>
                  </a:ext>
                </a:extLst>
              </a:tr>
              <a:tr h="1798715">
                <a:tc>
                  <a:txBody>
                    <a:bodyPr/>
                    <a:lstStyle/>
                    <a:p>
                      <a:r>
                        <a:rPr lang="sv-SE" sz="1800" b="1" i="0" dirty="0"/>
                        <a:t>Sammanboende med två barn </a:t>
                      </a:r>
                      <a:r>
                        <a:rPr lang="sv-SE" sz="1800" b="0" i="0" dirty="0"/>
                        <a:t>( 9 år och 13 år</a:t>
                      </a:r>
                    </a:p>
                    <a:p>
                      <a:pPr lvl="0">
                        <a:buNone/>
                      </a:pPr>
                      <a:r>
                        <a:rPr lang="sv-SE" sz="1800" b="0" i="0" dirty="0"/>
                        <a:t>Riksnorm </a:t>
                      </a:r>
                    </a:p>
                    <a:p>
                      <a:pPr lvl="0">
                        <a:buNone/>
                      </a:pPr>
                      <a:r>
                        <a:rPr lang="sv-SE" sz="1800" b="0" i="0" dirty="0"/>
                        <a:t>Boendeutgift</a:t>
                      </a:r>
                    </a:p>
                    <a:p>
                      <a:pPr lvl="0">
                        <a:buNone/>
                      </a:pPr>
                      <a:r>
                        <a:rPr lang="sv-SE" sz="1800" b="0" i="0" dirty="0"/>
                        <a:t>Övriga godkända kostnader </a:t>
                      </a:r>
                    </a:p>
                    <a:p>
                      <a:pPr lvl="0">
                        <a:buNone/>
                      </a:pPr>
                      <a:r>
                        <a:rPr lang="sv-SE" sz="1800" b="1" i="0" dirty="0"/>
                        <a:t>Summa baskonsumtion </a:t>
                      </a:r>
                    </a:p>
                  </a:txBody>
                  <a:tcPr marL="137160" marR="137160" marT="137160" marB="13716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sv-SE" sz="1800" b="0" i="0" dirty="0"/>
                    </a:p>
                    <a:p>
                      <a:pPr lvl="0" algn="ctr">
                        <a:buNone/>
                      </a:pPr>
                      <a:endParaRPr lang="sv-SE" sz="1800" b="0" i="0" dirty="0"/>
                    </a:p>
                    <a:p>
                      <a:pPr lvl="0" algn="ctr">
                        <a:buNone/>
                      </a:pPr>
                      <a:r>
                        <a:rPr lang="sv-SE" sz="1800" b="0" i="0" dirty="0">
                          <a:highlight>
                            <a:srgbClr val="FFFF00"/>
                          </a:highlight>
                        </a:rPr>
                        <a:t>15 185 kr</a:t>
                      </a:r>
                    </a:p>
                    <a:p>
                      <a:pPr lvl="0" algn="ctr">
                        <a:buNone/>
                      </a:pPr>
                      <a:r>
                        <a:rPr lang="sv-SE" sz="1800" b="0" i="0" dirty="0"/>
                        <a:t>7 418 kr </a:t>
                      </a:r>
                    </a:p>
                    <a:p>
                      <a:pPr lvl="0" algn="ctr">
                        <a:buNone/>
                      </a:pPr>
                      <a:r>
                        <a:rPr lang="sv-SE" sz="1800" b="0" i="0" u="none" strike="noStrike" kern="1200" baseline="0" dirty="0">
                          <a:solidFill>
                            <a:schemeClr val="dk1"/>
                          </a:solidFill>
                          <a:latin typeface="+mn-lt"/>
                          <a:ea typeface="+mn-ea"/>
                          <a:cs typeface="+mn-cs"/>
                        </a:rPr>
                        <a:t>4 128 </a:t>
                      </a:r>
                      <a:r>
                        <a:rPr lang="sv-SE" sz="1800" b="0" i="0" dirty="0"/>
                        <a:t>kr</a:t>
                      </a:r>
                    </a:p>
                    <a:p>
                      <a:pPr lvl="0" algn="ctr">
                        <a:buNone/>
                      </a:pPr>
                      <a:r>
                        <a:rPr lang="sv-SE" sz="1800" b="1" i="0" dirty="0"/>
                        <a:t>26 730 kr </a:t>
                      </a:r>
                    </a:p>
                  </a:txBody>
                  <a:tcPr marL="137160" marR="137160" marT="137160" marB="13716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sv-SE" sz="1800" b="0" i="0" dirty="0"/>
                    </a:p>
                    <a:p>
                      <a:pPr lvl="0" algn="ctr">
                        <a:buNone/>
                      </a:pPr>
                      <a:endParaRPr lang="sv-SE" sz="1800" b="0" i="0" dirty="0"/>
                    </a:p>
                    <a:p>
                      <a:pPr lvl="0" algn="ctr">
                        <a:buNone/>
                      </a:pPr>
                      <a:r>
                        <a:rPr lang="sv-SE" sz="1800" b="0" i="0" dirty="0">
                          <a:highlight>
                            <a:srgbClr val="00FF00"/>
                          </a:highlight>
                        </a:rPr>
                        <a:t>19 890 kr</a:t>
                      </a:r>
                    </a:p>
                    <a:p>
                      <a:pPr lvl="0" algn="ctr">
                        <a:buNone/>
                      </a:pPr>
                      <a:r>
                        <a:rPr lang="sv-SE" sz="1800" b="0" i="0" dirty="0"/>
                        <a:t>7 418 kr </a:t>
                      </a:r>
                    </a:p>
                    <a:p>
                      <a:pPr lvl="0" algn="ctr">
                        <a:buNone/>
                      </a:pPr>
                      <a:r>
                        <a:rPr lang="sv-SE" sz="1800" b="0" i="0" u="none" strike="noStrike" kern="1200" baseline="0" dirty="0">
                          <a:solidFill>
                            <a:schemeClr val="dk1"/>
                          </a:solidFill>
                          <a:latin typeface="+mn-lt"/>
                          <a:ea typeface="+mn-ea"/>
                          <a:cs typeface="+mn-cs"/>
                        </a:rPr>
                        <a:t>4 128 </a:t>
                      </a:r>
                      <a:r>
                        <a:rPr lang="sv-SE" sz="1800" b="0" i="0" dirty="0"/>
                        <a:t>kr </a:t>
                      </a:r>
                    </a:p>
                    <a:p>
                      <a:pPr lvl="0" algn="ctr">
                        <a:buNone/>
                      </a:pPr>
                      <a:r>
                        <a:rPr lang="sv-SE" sz="1800" b="1" i="0" dirty="0"/>
                        <a:t>31 435 kr</a:t>
                      </a:r>
                    </a:p>
                  </a:txBody>
                  <a:tcPr marL="137160" marR="137160" marT="137160" marB="13716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sv-SE" sz="1800" b="0" i="0" dirty="0"/>
                    </a:p>
                    <a:p>
                      <a:pPr lvl="0" algn="ctr">
                        <a:buNone/>
                      </a:pPr>
                      <a:endParaRPr lang="sv-SE" sz="1800" b="0" i="0" dirty="0"/>
                    </a:p>
                    <a:p>
                      <a:pPr lvl="0" algn="ctr">
                        <a:buNone/>
                      </a:pPr>
                      <a:r>
                        <a:rPr lang="sv-SE" sz="1800" b="0" i="0" dirty="0"/>
                        <a:t>+4 705 kr </a:t>
                      </a:r>
                    </a:p>
                    <a:p>
                      <a:pPr lvl="0" algn="ctr">
                        <a:buNone/>
                      </a:pPr>
                      <a:r>
                        <a:rPr lang="sv-SE" sz="1800" b="0" i="0" dirty="0"/>
                        <a:t>0</a:t>
                      </a:r>
                    </a:p>
                    <a:p>
                      <a:pPr lvl="0" algn="ctr">
                        <a:buNone/>
                      </a:pPr>
                      <a:r>
                        <a:rPr lang="sv-SE" sz="1800" b="0" i="0" dirty="0"/>
                        <a:t>0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800" b="0" i="0" dirty="0"/>
                        <a:t>+ 4 705 kr </a:t>
                      </a:r>
                    </a:p>
                  </a:txBody>
                  <a:tcPr marL="137160" marR="137160" marT="137160" marB="13716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6523177"/>
                  </a:ext>
                </a:extLst>
              </a:tr>
            </a:tbl>
          </a:graphicData>
        </a:graphic>
      </p:graphicFrame>
    </p:spTree>
    <p:extLst>
      <p:ext uri="{BB962C8B-B14F-4D97-AF65-F5344CB8AC3E}">
        <p14:creationId xmlns:p14="http://schemas.microsoft.com/office/powerpoint/2010/main" val="354931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64B78-3D30-FBE7-503E-66CBA60D3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0AE2D-F0D0-DB93-445D-CEF8B132ABB2}"/>
              </a:ext>
            </a:extLst>
          </p:cNvPr>
          <p:cNvSpPr txBox="1">
            <a:spLocks/>
          </p:cNvSpPr>
          <p:nvPr/>
        </p:nvSpPr>
        <p:spPr>
          <a:xfrm>
            <a:off x="3977832" y="2977356"/>
            <a:ext cx="4236335"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r>
              <a:rPr lang="sv-SE">
                <a:solidFill>
                  <a:schemeClr val="bg1"/>
                </a:solidFill>
              </a:rPr>
              <a:t>Resultat</a:t>
            </a:r>
            <a:endParaRPr lang="en-UK">
              <a:solidFill>
                <a:schemeClr val="bg1"/>
              </a:solidFill>
            </a:endParaRPr>
          </a:p>
        </p:txBody>
      </p:sp>
    </p:spTree>
    <p:extLst>
      <p:ext uri="{BB962C8B-B14F-4D97-AF65-F5344CB8AC3E}">
        <p14:creationId xmlns:p14="http://schemas.microsoft.com/office/powerpoint/2010/main" val="39943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1ECF3CC-8927-6D99-41FE-3186E3EA6556}"/>
              </a:ext>
            </a:extLst>
          </p:cNvPr>
          <p:cNvSpPr>
            <a:spLocks noGrp="1"/>
          </p:cNvSpPr>
          <p:nvPr>
            <p:ph idx="1"/>
          </p:nvPr>
        </p:nvSpPr>
        <p:spPr>
          <a:xfrm>
            <a:off x="811733" y="1805142"/>
            <a:ext cx="11059138" cy="4476750"/>
          </a:xfrm>
        </p:spPr>
        <p:txBody>
          <a:bodyPr>
            <a:normAutofit/>
          </a:bodyPr>
          <a:lstStyle/>
          <a:p>
            <a:pPr marL="342900" indent="-342900">
              <a:buFont typeface="Arial" panose="020B0604020202020204" pitchFamily="34" charset="0"/>
              <a:buChar char="•"/>
            </a:pPr>
            <a:r>
              <a:rPr lang="sv-SE" dirty="0"/>
              <a:t>Presentation av Rädda Barnens nya barnfattigdomsrapport 2025</a:t>
            </a:r>
          </a:p>
          <a:p>
            <a:pPr marL="342900" indent="-342900">
              <a:buFont typeface="Arial" panose="020B0604020202020204" pitchFamily="34" charset="0"/>
              <a:buChar char="•"/>
            </a:pPr>
            <a:r>
              <a:rPr lang="sv-SE" dirty="0"/>
              <a:t>Spridning, verktyg och material </a:t>
            </a:r>
          </a:p>
          <a:p>
            <a:pPr marL="342900" indent="-342900">
              <a:buFont typeface="Arial" panose="020B0604020202020204" pitchFamily="34" charset="0"/>
              <a:buChar char="•"/>
            </a:pPr>
            <a:r>
              <a:rPr lang="sv-SE" dirty="0"/>
              <a:t>Gruppdiskussioner</a:t>
            </a:r>
          </a:p>
          <a:p>
            <a:pPr marL="342900" indent="-342900">
              <a:buFont typeface="Arial" panose="020B0604020202020204" pitchFamily="34" charset="0"/>
              <a:buChar char="•"/>
            </a:pPr>
            <a:r>
              <a:rPr lang="sv-SE" dirty="0"/>
              <a:t>Avslutande reflektioner om nästa steg</a:t>
            </a:r>
          </a:p>
          <a:p>
            <a:endParaRPr lang="sv-SE" dirty="0"/>
          </a:p>
          <a:p>
            <a:r>
              <a:rPr lang="sv-SE" sz="2000" b="1" dirty="0"/>
              <a:t>Projektgrupp för övergripande arbetet med rapport, verktyg, påverkan och lansering:</a:t>
            </a:r>
            <a:endParaRPr lang="sv-SE" sz="2000" dirty="0"/>
          </a:p>
          <a:p>
            <a:r>
              <a:rPr lang="sv-SE" sz="2000" dirty="0"/>
              <a:t>Samira Abutaleb Rosenlundh – rådgivare kunskap och rapporter – ansvarig för rapportframställan</a:t>
            </a:r>
          </a:p>
          <a:p>
            <a:r>
              <a:rPr lang="sv-SE" sz="2000" dirty="0"/>
              <a:t>Lisa Ekström– rådgivare medlem – ansvarig för medlemsprepp, material och verktyg </a:t>
            </a:r>
          </a:p>
          <a:p>
            <a:r>
              <a:rPr lang="sv-SE" sz="2000" dirty="0"/>
              <a:t>Suzanna Holmberg – politisk rådgivare – ansvarig för politisk påverkan </a:t>
            </a:r>
          </a:p>
          <a:p>
            <a:r>
              <a:rPr lang="sv-SE" sz="2000" dirty="0"/>
              <a:t>Saman Saidi/Lena </a:t>
            </a:r>
            <a:r>
              <a:rPr lang="sv-SE" sz="2000" dirty="0" err="1"/>
              <a:t>Resborn</a:t>
            </a:r>
            <a:r>
              <a:rPr lang="sv-SE" sz="2000" dirty="0"/>
              <a:t> – kommunikatör/övergripande projektledning</a:t>
            </a:r>
          </a:p>
          <a:p>
            <a:endParaRPr lang="sv-SE" dirty="0"/>
          </a:p>
          <a:p>
            <a:endParaRPr lang="sv-SE" dirty="0"/>
          </a:p>
          <a:p>
            <a:endParaRPr lang="sv-SE" dirty="0"/>
          </a:p>
        </p:txBody>
      </p:sp>
      <p:sp>
        <p:nvSpPr>
          <p:cNvPr id="3" name="Rubrik 2">
            <a:extLst>
              <a:ext uri="{FF2B5EF4-FFF2-40B4-BE49-F238E27FC236}">
                <a16:creationId xmlns:a16="http://schemas.microsoft.com/office/drawing/2014/main" id="{CC077AF0-99EB-4A7D-1518-784512102DBA}"/>
              </a:ext>
            </a:extLst>
          </p:cNvPr>
          <p:cNvSpPr>
            <a:spLocks noGrp="1"/>
          </p:cNvSpPr>
          <p:nvPr>
            <p:ph type="title"/>
          </p:nvPr>
        </p:nvSpPr>
        <p:spPr/>
        <p:txBody>
          <a:bodyPr/>
          <a:lstStyle/>
          <a:p>
            <a:r>
              <a:rPr lang="sv-SE" dirty="0"/>
              <a:t>Agenda idag </a:t>
            </a:r>
          </a:p>
        </p:txBody>
      </p:sp>
      <p:sp>
        <p:nvSpPr>
          <p:cNvPr id="4" name="Platshållare för datum 3">
            <a:extLst>
              <a:ext uri="{FF2B5EF4-FFF2-40B4-BE49-F238E27FC236}">
                <a16:creationId xmlns:a16="http://schemas.microsoft.com/office/drawing/2014/main" id="{85648940-286F-3DCE-F5B7-4A334E5D1654}"/>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3CE3E3BA-97BF-2C0F-4AA7-A7C5F59C1AD0}"/>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B2D09A33-8777-FF89-8376-09633469FAEF}"/>
              </a:ext>
            </a:extLst>
          </p:cNvPr>
          <p:cNvSpPr>
            <a:spLocks noGrp="1"/>
          </p:cNvSpPr>
          <p:nvPr>
            <p:ph type="sldNum" sz="quarter" idx="12"/>
          </p:nvPr>
        </p:nvSpPr>
        <p:spPr/>
        <p:txBody>
          <a:bodyPr/>
          <a:lstStyle/>
          <a:p>
            <a:fld id="{BF413B3B-BFB3-42E3-B409-FAAF558C2ACC}" type="slidenum">
              <a:rPr lang="en-UK" smtClean="0"/>
              <a:pPr/>
              <a:t>2</a:t>
            </a:fld>
            <a:endParaRPr lang="en-UK"/>
          </a:p>
        </p:txBody>
      </p:sp>
    </p:spTree>
    <p:extLst>
      <p:ext uri="{BB962C8B-B14F-4D97-AF65-F5344CB8AC3E}">
        <p14:creationId xmlns:p14="http://schemas.microsoft.com/office/powerpoint/2010/main" val="106769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5E5E65D-8262-CC55-D964-9868697362EB}"/>
              </a:ext>
            </a:extLst>
          </p:cNvPr>
          <p:cNvSpPr txBox="1">
            <a:spLocks/>
          </p:cNvSpPr>
          <p:nvPr/>
        </p:nvSpPr>
        <p:spPr>
          <a:xfrm>
            <a:off x="828192" y="1519260"/>
            <a:ext cx="10531584" cy="443361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a:solidFill>
                <a:schemeClr val="bg1"/>
              </a:solidFill>
            </a:endParaRPr>
          </a:p>
          <a:p>
            <a:r>
              <a:rPr lang="sv-SE" dirty="0">
                <a:solidFill>
                  <a:schemeClr val="bg1"/>
                </a:solidFill>
              </a:rPr>
              <a:t>Enligt det reviderade måttet uppgår barnfattigdomen i Sverige till </a:t>
            </a:r>
            <a:r>
              <a:rPr lang="sv-SE" b="1" dirty="0">
                <a:solidFill>
                  <a:schemeClr val="bg1"/>
                </a:solidFill>
              </a:rPr>
              <a:t>276 000 barn</a:t>
            </a:r>
            <a:r>
              <a:rPr lang="sv-SE" dirty="0">
                <a:solidFill>
                  <a:schemeClr val="bg1"/>
                </a:solidFill>
              </a:rPr>
              <a:t> vilket utgör mer än </a:t>
            </a:r>
            <a:r>
              <a:rPr lang="sv-SE" b="1" dirty="0">
                <a:solidFill>
                  <a:schemeClr val="bg1"/>
                </a:solidFill>
              </a:rPr>
              <a:t>vart åttonde barn </a:t>
            </a:r>
            <a:r>
              <a:rPr lang="sv-SE" dirty="0">
                <a:solidFill>
                  <a:schemeClr val="bg1"/>
                </a:solidFill>
              </a:rPr>
              <a:t>eller </a:t>
            </a:r>
            <a:r>
              <a:rPr lang="sv-SE" b="1" dirty="0">
                <a:solidFill>
                  <a:schemeClr val="bg1"/>
                </a:solidFill>
              </a:rPr>
              <a:t>12,9 procent av samtliga barn</a:t>
            </a:r>
            <a:r>
              <a:rPr lang="sv-SE" dirty="0">
                <a:solidFill>
                  <a:schemeClr val="bg1"/>
                </a:solidFill>
              </a:rPr>
              <a:t>. </a:t>
            </a:r>
          </a:p>
          <a:p>
            <a:endParaRPr lang="sv-SE">
              <a:solidFill>
                <a:schemeClr val="bg1"/>
              </a:solidFill>
            </a:endParaRPr>
          </a:p>
          <a:p>
            <a:r>
              <a:rPr lang="sv-SE" dirty="0">
                <a:solidFill>
                  <a:schemeClr val="bg1"/>
                </a:solidFill>
              </a:rPr>
              <a:t>Enligt det gamla sättet att mäta är siffran </a:t>
            </a:r>
            <a:r>
              <a:rPr lang="sv-SE" b="1" dirty="0">
                <a:solidFill>
                  <a:schemeClr val="bg1"/>
                </a:solidFill>
              </a:rPr>
              <a:t>175 000 barn</a:t>
            </a:r>
            <a:r>
              <a:rPr lang="sv-SE" dirty="0">
                <a:solidFill>
                  <a:schemeClr val="bg1"/>
                </a:solidFill>
              </a:rPr>
              <a:t>, eller </a:t>
            </a:r>
            <a:r>
              <a:rPr lang="sv-SE" b="1" dirty="0">
                <a:solidFill>
                  <a:schemeClr val="bg1"/>
                </a:solidFill>
              </a:rPr>
              <a:t>8,2 procent</a:t>
            </a:r>
            <a:r>
              <a:rPr lang="sv-SE" dirty="0">
                <a:solidFill>
                  <a:schemeClr val="bg1"/>
                </a:solidFill>
              </a:rPr>
              <a:t>. </a:t>
            </a:r>
          </a:p>
          <a:p>
            <a:endParaRPr lang="sv-SE">
              <a:solidFill>
                <a:schemeClr val="bg1"/>
              </a:solidFill>
            </a:endParaRPr>
          </a:p>
          <a:p>
            <a:r>
              <a:rPr lang="sv-SE" dirty="0">
                <a:solidFill>
                  <a:schemeClr val="bg1"/>
                </a:solidFill>
              </a:rPr>
              <a:t>Det är en skillnad på 100 000 barn. </a:t>
            </a:r>
            <a:endParaRPr lang="en-US" dirty="0">
              <a:solidFill>
                <a:schemeClr val="bg1"/>
              </a:solidFill>
            </a:endParaRPr>
          </a:p>
        </p:txBody>
      </p:sp>
      <p:sp>
        <p:nvSpPr>
          <p:cNvPr id="3" name="Rubrik 2">
            <a:extLst>
              <a:ext uri="{FF2B5EF4-FFF2-40B4-BE49-F238E27FC236}">
                <a16:creationId xmlns:a16="http://schemas.microsoft.com/office/drawing/2014/main" id="{FA1E2C38-FB7D-7414-BAAB-B7AE4C9394CC}"/>
              </a:ext>
            </a:extLst>
          </p:cNvPr>
          <p:cNvSpPr txBox="1">
            <a:spLocks/>
          </p:cNvSpPr>
          <p:nvPr/>
        </p:nvSpPr>
        <p:spPr>
          <a:xfrm>
            <a:off x="832104" y="640184"/>
            <a:ext cx="9528048" cy="9052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solidFill>
                  <a:schemeClr val="bg1"/>
                </a:solidFill>
              </a:rPr>
              <a:t>100 000 fler barn lever i fattigdom </a:t>
            </a:r>
          </a:p>
        </p:txBody>
      </p:sp>
    </p:spTree>
    <p:extLst>
      <p:ext uri="{BB962C8B-B14F-4D97-AF65-F5344CB8AC3E}">
        <p14:creationId xmlns:p14="http://schemas.microsoft.com/office/powerpoint/2010/main" val="314517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2B087E-1A41-A4B9-1CDA-9A9AA7187E05}"/>
              </a:ext>
            </a:extLst>
          </p:cNvPr>
          <p:cNvSpPr>
            <a:spLocks noGrp="1"/>
          </p:cNvSpPr>
          <p:nvPr>
            <p:ph type="title"/>
          </p:nvPr>
        </p:nvSpPr>
        <p:spPr>
          <a:xfrm>
            <a:off x="832104" y="640184"/>
            <a:ext cx="9528048" cy="905256"/>
          </a:xfrm>
        </p:spPr>
        <p:txBody>
          <a:bodyPr anchor="ctr">
            <a:normAutofit/>
          </a:bodyPr>
          <a:lstStyle/>
          <a:p>
            <a:r>
              <a:rPr lang="sv-SE"/>
              <a:t>Barnfattigdomen ökar från 2022</a:t>
            </a:r>
          </a:p>
        </p:txBody>
      </p:sp>
      <p:sp>
        <p:nvSpPr>
          <p:cNvPr id="4" name="Platshållare för datum 3">
            <a:extLst>
              <a:ext uri="{FF2B5EF4-FFF2-40B4-BE49-F238E27FC236}">
                <a16:creationId xmlns:a16="http://schemas.microsoft.com/office/drawing/2014/main" id="{D594AB3C-819E-F2FF-40D6-3810FE630465}"/>
              </a:ext>
            </a:extLst>
          </p:cNvPr>
          <p:cNvSpPr>
            <a:spLocks noGrp="1"/>
          </p:cNvSpPr>
          <p:nvPr>
            <p:ph type="dt" sz="half" idx="10"/>
          </p:nvPr>
        </p:nvSpPr>
        <p:spPr>
          <a:xfrm>
            <a:off x="813816" y="6458740"/>
            <a:ext cx="1716733" cy="182880"/>
          </a:xfrm>
        </p:spPr>
        <p:txBody>
          <a:bodyPr anchor="ctr">
            <a:normAutofit/>
          </a:bodyPr>
          <a:lstStyle/>
          <a:p>
            <a:pPr>
              <a:lnSpc>
                <a:spcPct val="90000"/>
              </a:lnSpc>
              <a:spcAft>
                <a:spcPts val="600"/>
              </a:spcAft>
            </a:pPr>
            <a:fld id="{4DB84A28-1971-4624-8B1B-676B387347F7}" type="datetime1">
              <a:rPr lang="sv-SE" sz="600" smtClean="0"/>
              <a:pPr>
                <a:lnSpc>
                  <a:spcPct val="90000"/>
                </a:lnSpc>
                <a:spcAft>
                  <a:spcPts val="600"/>
                </a:spcAft>
              </a:pPr>
              <a:t>2025-11-28</a:t>
            </a:fld>
            <a:endParaRPr lang="en-UK" sz="600"/>
          </a:p>
        </p:txBody>
      </p:sp>
      <p:sp>
        <p:nvSpPr>
          <p:cNvPr id="5" name="Platshållare för sidfot 4">
            <a:extLst>
              <a:ext uri="{FF2B5EF4-FFF2-40B4-BE49-F238E27FC236}">
                <a16:creationId xmlns:a16="http://schemas.microsoft.com/office/drawing/2014/main" id="{3F3F9F60-C482-D00B-2680-721ACF86CD55}"/>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95ACA554-EE7E-9168-815B-D961D1CC151C}"/>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21</a:t>
            </a:fld>
            <a:endParaRPr lang="en-UK" sz="600"/>
          </a:p>
        </p:txBody>
      </p:sp>
      <p:pic>
        <p:nvPicPr>
          <p:cNvPr id="8" name="Bildobjekt 7">
            <a:extLst>
              <a:ext uri="{FF2B5EF4-FFF2-40B4-BE49-F238E27FC236}">
                <a16:creationId xmlns:a16="http://schemas.microsoft.com/office/drawing/2014/main" id="{D47FA2B3-1C8C-D47B-0073-6AA8FFFD3BBE}"/>
              </a:ext>
            </a:extLst>
          </p:cNvPr>
          <p:cNvPicPr>
            <a:picLocks noChangeAspect="1"/>
          </p:cNvPicPr>
          <p:nvPr/>
        </p:nvPicPr>
        <p:blipFill>
          <a:blip r:embed="rId3"/>
          <a:stretch>
            <a:fillRect/>
          </a:stretch>
        </p:blipFill>
        <p:spPr>
          <a:xfrm>
            <a:off x="6095999" y="1996797"/>
            <a:ext cx="5662863" cy="4227066"/>
          </a:xfrm>
          <a:prstGeom prst="rect">
            <a:avLst/>
          </a:prstGeom>
        </p:spPr>
      </p:pic>
      <p:sp>
        <p:nvSpPr>
          <p:cNvPr id="10" name="Platshållare för innehåll 9">
            <a:extLst>
              <a:ext uri="{FF2B5EF4-FFF2-40B4-BE49-F238E27FC236}">
                <a16:creationId xmlns:a16="http://schemas.microsoft.com/office/drawing/2014/main" id="{47A49AE0-2094-35B4-3EAF-89A27CE3A94F}"/>
              </a:ext>
            </a:extLst>
          </p:cNvPr>
          <p:cNvSpPr>
            <a:spLocks noGrp="1"/>
          </p:cNvSpPr>
          <p:nvPr>
            <p:ph idx="1"/>
          </p:nvPr>
        </p:nvSpPr>
        <p:spPr>
          <a:xfrm>
            <a:off x="811733" y="1805142"/>
            <a:ext cx="5076111" cy="4476750"/>
          </a:xfrm>
        </p:spPr>
        <p:txBody>
          <a:bodyPr/>
          <a:lstStyle/>
          <a:p>
            <a:r>
              <a:rPr lang="sv-SE"/>
              <a:t>Trenden mellan det tidigare och det reviderade måttet är samma från 2019-2022 - barnfattigdomen minskar. </a:t>
            </a:r>
          </a:p>
          <a:p>
            <a:endParaRPr lang="sv-SE"/>
          </a:p>
          <a:p>
            <a:r>
              <a:rPr lang="sv-SE"/>
              <a:t>Men pekar sedan åt olika håll. Det reviderade måttet visar på en ökning 2022-2023 medan det tidigare måttet visar på en minskning. </a:t>
            </a:r>
          </a:p>
          <a:p>
            <a:endParaRPr lang="sv-SE"/>
          </a:p>
        </p:txBody>
      </p:sp>
    </p:spTree>
    <p:extLst>
      <p:ext uri="{BB962C8B-B14F-4D97-AF65-F5344CB8AC3E}">
        <p14:creationId xmlns:p14="http://schemas.microsoft.com/office/powerpoint/2010/main" val="417329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3C23CB-04DD-4BCB-5EDD-76E6091BC522}"/>
              </a:ext>
            </a:extLst>
          </p:cNvPr>
          <p:cNvSpPr>
            <a:spLocks noGrp="1"/>
          </p:cNvSpPr>
          <p:nvPr>
            <p:ph type="title"/>
          </p:nvPr>
        </p:nvSpPr>
        <p:spPr/>
        <p:txBody>
          <a:bodyPr/>
          <a:lstStyle/>
          <a:p>
            <a:r>
              <a:rPr lang="sv-SE" noProof="0"/>
              <a:t>Barnfattigdomens utveckling 2019-2023 </a:t>
            </a:r>
          </a:p>
        </p:txBody>
      </p:sp>
      <p:sp>
        <p:nvSpPr>
          <p:cNvPr id="4" name="Date Placeholder 3">
            <a:extLst>
              <a:ext uri="{FF2B5EF4-FFF2-40B4-BE49-F238E27FC236}">
                <a16:creationId xmlns:a16="http://schemas.microsoft.com/office/drawing/2014/main" id="{AE2432EB-A10D-8A37-3446-42B5005AC5DD}"/>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Footer Placeholder 4">
            <a:extLst>
              <a:ext uri="{FF2B5EF4-FFF2-40B4-BE49-F238E27FC236}">
                <a16:creationId xmlns:a16="http://schemas.microsoft.com/office/drawing/2014/main" id="{0EA18315-6408-E66C-997F-F69634BB0917}"/>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C19AE958-F5DF-9C8E-ACD7-884F4CF7FDF0}"/>
              </a:ext>
            </a:extLst>
          </p:cNvPr>
          <p:cNvSpPr>
            <a:spLocks noGrp="1"/>
          </p:cNvSpPr>
          <p:nvPr>
            <p:ph type="sldNum" sz="quarter" idx="12"/>
          </p:nvPr>
        </p:nvSpPr>
        <p:spPr/>
        <p:txBody>
          <a:bodyPr/>
          <a:lstStyle/>
          <a:p>
            <a:fld id="{BF413B3B-BFB3-42E3-B409-FAAF558C2ACC}" type="slidenum">
              <a:rPr lang="en-UK" smtClean="0"/>
              <a:pPr/>
              <a:t>22</a:t>
            </a:fld>
            <a:endParaRPr lang="en-UK"/>
          </a:p>
        </p:txBody>
      </p:sp>
      <p:pic>
        <p:nvPicPr>
          <p:cNvPr id="9" name="Platshållare för innehåll 8">
            <a:extLst>
              <a:ext uri="{FF2B5EF4-FFF2-40B4-BE49-F238E27FC236}">
                <a16:creationId xmlns:a16="http://schemas.microsoft.com/office/drawing/2014/main" id="{23F22E09-815A-DF8B-B831-F3A7ECB0F6E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697635" y="2356338"/>
            <a:ext cx="8411749" cy="3376068"/>
          </a:xfrm>
          <a:prstGeom prst="rect">
            <a:avLst/>
          </a:prstGeom>
        </p:spPr>
      </p:pic>
    </p:spTree>
    <p:extLst>
      <p:ext uri="{BB962C8B-B14F-4D97-AF65-F5344CB8AC3E}">
        <p14:creationId xmlns:p14="http://schemas.microsoft.com/office/powerpoint/2010/main" val="3112300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6FAD0F0-BAC6-6F11-671D-33D42647CB96}"/>
              </a:ext>
            </a:extLst>
          </p:cNvPr>
          <p:cNvSpPr>
            <a:spLocks noGrp="1"/>
          </p:cNvSpPr>
          <p:nvPr>
            <p:ph type="title"/>
          </p:nvPr>
        </p:nvSpPr>
        <p:spPr/>
        <p:txBody>
          <a:bodyPr/>
          <a:lstStyle/>
          <a:p>
            <a:r>
              <a:rPr lang="sv-SE"/>
              <a:t>Rädda Barnens reviderade mått</a:t>
            </a:r>
          </a:p>
        </p:txBody>
      </p:sp>
      <p:sp>
        <p:nvSpPr>
          <p:cNvPr id="4" name="Platshållare för datum 3">
            <a:extLst>
              <a:ext uri="{FF2B5EF4-FFF2-40B4-BE49-F238E27FC236}">
                <a16:creationId xmlns:a16="http://schemas.microsoft.com/office/drawing/2014/main" id="{04AE32AE-6D6D-613B-BEFD-480803FC1B90}"/>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079B42E4-577C-E9B8-8219-1AE1459AAE4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6461BB7-1C8E-E7D3-82B6-6600BF8D6AF3}"/>
              </a:ext>
            </a:extLst>
          </p:cNvPr>
          <p:cNvSpPr>
            <a:spLocks noGrp="1"/>
          </p:cNvSpPr>
          <p:nvPr>
            <p:ph type="sldNum" sz="quarter" idx="12"/>
          </p:nvPr>
        </p:nvSpPr>
        <p:spPr/>
        <p:txBody>
          <a:bodyPr/>
          <a:lstStyle/>
          <a:p>
            <a:fld id="{BF413B3B-BFB3-42E3-B409-FAAF558C2ACC}" type="slidenum">
              <a:rPr lang="en-UK" smtClean="0"/>
              <a:pPr/>
              <a:t>23</a:t>
            </a:fld>
            <a:endParaRPr lang="en-UK"/>
          </a:p>
        </p:txBody>
      </p:sp>
      <p:pic>
        <p:nvPicPr>
          <p:cNvPr id="7" name="Bildobjekt 6" descr="En bild som visar text, skärmbild, Teckensnitt, cirkel&#10;&#10;AI-genererat innehåll kan vara felaktigt.">
            <a:extLst>
              <a:ext uri="{FF2B5EF4-FFF2-40B4-BE49-F238E27FC236}">
                <a16:creationId xmlns:a16="http://schemas.microsoft.com/office/drawing/2014/main" id="{7B9EF108-0541-EB50-C0C4-D1EDF7548466}"/>
              </a:ext>
            </a:extLst>
          </p:cNvPr>
          <p:cNvPicPr>
            <a:picLocks noChangeAspect="1"/>
          </p:cNvPicPr>
          <p:nvPr/>
        </p:nvPicPr>
        <p:blipFill>
          <a:blip r:embed="rId3"/>
          <a:stretch>
            <a:fillRect/>
          </a:stretch>
        </p:blipFill>
        <p:spPr>
          <a:xfrm>
            <a:off x="1544901" y="1276850"/>
            <a:ext cx="9102197" cy="4940966"/>
          </a:xfrm>
          <a:prstGeom prst="rect">
            <a:avLst/>
          </a:prstGeom>
        </p:spPr>
      </p:pic>
    </p:spTree>
    <p:extLst>
      <p:ext uri="{BB962C8B-B14F-4D97-AF65-F5344CB8AC3E}">
        <p14:creationId xmlns:p14="http://schemas.microsoft.com/office/powerpoint/2010/main" val="4099472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C70165-93B3-52BB-5C9E-8361626F8E07}"/>
              </a:ext>
            </a:extLst>
          </p:cNvPr>
          <p:cNvSpPr>
            <a:spLocks noGrp="1"/>
          </p:cNvSpPr>
          <p:nvPr>
            <p:ph type="title"/>
          </p:nvPr>
        </p:nvSpPr>
        <p:spPr>
          <a:xfrm>
            <a:off x="1336007" y="640184"/>
            <a:ext cx="9528048" cy="905256"/>
          </a:xfrm>
        </p:spPr>
        <p:txBody>
          <a:bodyPr>
            <a:normAutofit/>
          </a:bodyPr>
          <a:lstStyle/>
          <a:p>
            <a:r>
              <a:rPr lang="sv-SE" noProof="0" dirty="0"/>
              <a:t>Barn till ensamstående särskilt utsatta</a:t>
            </a:r>
          </a:p>
        </p:txBody>
      </p:sp>
      <p:sp>
        <p:nvSpPr>
          <p:cNvPr id="4" name="Platshållare för datum 3">
            <a:extLst>
              <a:ext uri="{FF2B5EF4-FFF2-40B4-BE49-F238E27FC236}">
                <a16:creationId xmlns:a16="http://schemas.microsoft.com/office/drawing/2014/main" id="{C4C0AEB7-9E11-238A-4574-05D026A26EE8}"/>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E1C35C34-2863-6055-CFD5-6F04F9E8CD5F}"/>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320EDB22-9EBA-34F4-255C-CFB7C21241C0}"/>
              </a:ext>
            </a:extLst>
          </p:cNvPr>
          <p:cNvSpPr>
            <a:spLocks noGrp="1"/>
          </p:cNvSpPr>
          <p:nvPr>
            <p:ph type="sldNum" sz="quarter" idx="12"/>
          </p:nvPr>
        </p:nvSpPr>
        <p:spPr/>
        <p:txBody>
          <a:bodyPr/>
          <a:lstStyle/>
          <a:p>
            <a:fld id="{BF413B3B-BFB3-42E3-B409-FAAF558C2ACC}" type="slidenum">
              <a:rPr lang="en-UK" smtClean="0"/>
              <a:pPr/>
              <a:t>24</a:t>
            </a:fld>
            <a:endParaRPr lang="en-UK"/>
          </a:p>
        </p:txBody>
      </p:sp>
      <p:sp>
        <p:nvSpPr>
          <p:cNvPr id="8" name="Content Placeholder 1">
            <a:extLst>
              <a:ext uri="{FF2B5EF4-FFF2-40B4-BE49-F238E27FC236}">
                <a16:creationId xmlns:a16="http://schemas.microsoft.com/office/drawing/2014/main" id="{EC8EFDB7-FF1E-CA09-3081-CB1E8768422D}"/>
              </a:ext>
            </a:extLst>
          </p:cNvPr>
          <p:cNvSpPr>
            <a:spLocks noGrp="1"/>
          </p:cNvSpPr>
          <p:nvPr>
            <p:ph idx="1"/>
          </p:nvPr>
        </p:nvSpPr>
        <p:spPr>
          <a:xfrm>
            <a:off x="811733" y="1805142"/>
            <a:ext cx="9523556" cy="4476750"/>
          </a:xfrm>
        </p:spPr>
        <p:txBody>
          <a:bodyPr vert="horz" lIns="91440" tIns="45720" rIns="91440" bIns="45720" rtlCol="0" anchor="t">
            <a:normAutofit/>
          </a:bodyPr>
          <a:lstStyle/>
          <a:p>
            <a:pPr>
              <a:lnSpc>
                <a:spcPct val="100000"/>
              </a:lnSpc>
            </a:pPr>
            <a:endParaRPr lang="sv-SE" sz="1800" b="1">
              <a:ea typeface="Calibri"/>
              <a:cs typeface="Calibri"/>
            </a:endParaRPr>
          </a:p>
          <a:p>
            <a:pPr>
              <a:lnSpc>
                <a:spcPct val="100000"/>
              </a:lnSpc>
            </a:pPr>
            <a:endParaRPr lang="sv-SE" sz="1800">
              <a:ea typeface="+mn-lt"/>
              <a:cs typeface="+mn-lt"/>
            </a:endParaRPr>
          </a:p>
        </p:txBody>
      </p:sp>
      <p:sp>
        <p:nvSpPr>
          <p:cNvPr id="12" name="Content Placeholder 1">
            <a:extLst>
              <a:ext uri="{FF2B5EF4-FFF2-40B4-BE49-F238E27FC236}">
                <a16:creationId xmlns:a16="http://schemas.microsoft.com/office/drawing/2014/main" id="{EB39804C-5FC5-AFDC-0DC0-AE4CB7F0D0D8}"/>
              </a:ext>
            </a:extLst>
          </p:cNvPr>
          <p:cNvSpPr txBox="1">
            <a:spLocks/>
          </p:cNvSpPr>
          <p:nvPr/>
        </p:nvSpPr>
        <p:spPr>
          <a:xfrm>
            <a:off x="1352060" y="1985251"/>
            <a:ext cx="9523556" cy="429664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800" b="1" dirty="0">
                <a:latin typeface="Lato"/>
                <a:ea typeface="Calibri"/>
                <a:cs typeface="Calibri"/>
              </a:rPr>
              <a:t>Nästan</a:t>
            </a:r>
            <a:r>
              <a:rPr lang="sv-SE" sz="2800" b="1" dirty="0">
                <a:ea typeface="+mn-lt"/>
                <a:cs typeface="+mn-lt"/>
              </a:rPr>
              <a:t> fyra av tio </a:t>
            </a:r>
            <a:r>
              <a:rPr lang="sv-SE" sz="2800" b="1" dirty="0"/>
              <a:t>(37 procent) av alla barn som lever med ensamstående förälder </a:t>
            </a:r>
            <a:r>
              <a:rPr lang="sv-SE" sz="2800" b="1" dirty="0">
                <a:ea typeface="+mn-lt"/>
                <a:cs typeface="+mn-lt"/>
              </a:rPr>
              <a:t>är ekonomisk utsatta. </a:t>
            </a:r>
          </a:p>
          <a:p>
            <a:r>
              <a:rPr lang="sv-SE" sz="2800" dirty="0">
                <a:ea typeface="+mn-lt"/>
                <a:cs typeface="+mn-lt"/>
              </a:rPr>
              <a:t> - Bland barn med ensamstående mammor (39,3 procent)</a:t>
            </a:r>
          </a:p>
          <a:p>
            <a:r>
              <a:rPr lang="sv-SE" sz="2800" dirty="0">
                <a:ea typeface="+mn-lt"/>
                <a:cs typeface="+mn-lt"/>
              </a:rPr>
              <a:t>-  Bland barn med ensamstående pappa (25,3 procent). </a:t>
            </a:r>
          </a:p>
          <a:p>
            <a:endParaRPr lang="sv-SE" sz="2800" dirty="0">
              <a:ea typeface="+mn-lt"/>
              <a:cs typeface="+mn-lt"/>
            </a:endParaRPr>
          </a:p>
          <a:p>
            <a:r>
              <a:rPr lang="sv-SE" sz="2800" dirty="0">
                <a:ea typeface="+mn-lt"/>
                <a:cs typeface="+mn-lt"/>
              </a:rPr>
              <a:t>Motsvarande siffra bland barn med sammanboende föräldrar är en av tio (9,7 procent)</a:t>
            </a:r>
            <a:endParaRPr lang="sv-SE" sz="2800" dirty="0"/>
          </a:p>
          <a:p>
            <a:pPr>
              <a:lnSpc>
                <a:spcPct val="100000"/>
              </a:lnSpc>
            </a:pPr>
            <a:endParaRPr lang="sv-SE" sz="1800" b="1" dirty="0">
              <a:ea typeface="Calibri"/>
              <a:cs typeface="Calibri"/>
            </a:endParaRPr>
          </a:p>
          <a:p>
            <a:pPr>
              <a:lnSpc>
                <a:spcPct val="100000"/>
              </a:lnSpc>
            </a:pPr>
            <a:endParaRPr lang="sv-SE" sz="1800" dirty="0">
              <a:ea typeface="+mn-lt"/>
              <a:cs typeface="+mn-lt"/>
            </a:endParaRPr>
          </a:p>
        </p:txBody>
      </p:sp>
    </p:spTree>
    <p:extLst>
      <p:ext uri="{BB962C8B-B14F-4D97-AF65-F5344CB8AC3E}">
        <p14:creationId xmlns:p14="http://schemas.microsoft.com/office/powerpoint/2010/main" val="1825729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2221E46-C7F7-056F-96D8-5F9F637CA6FA}"/>
              </a:ext>
            </a:extLst>
          </p:cNvPr>
          <p:cNvSpPr>
            <a:spLocks noGrp="1"/>
          </p:cNvSpPr>
          <p:nvPr>
            <p:ph type="title"/>
          </p:nvPr>
        </p:nvSpPr>
        <p:spPr/>
        <p:txBody>
          <a:bodyPr>
            <a:normAutofit fontScale="90000"/>
          </a:bodyPr>
          <a:lstStyle/>
          <a:p>
            <a:r>
              <a:rPr lang="sv-SE" dirty="0"/>
              <a:t>Barn med utländsk bakgrund särskilt utsatta</a:t>
            </a:r>
          </a:p>
        </p:txBody>
      </p:sp>
      <p:sp>
        <p:nvSpPr>
          <p:cNvPr id="4" name="Platshållare för datum 3">
            <a:extLst>
              <a:ext uri="{FF2B5EF4-FFF2-40B4-BE49-F238E27FC236}">
                <a16:creationId xmlns:a16="http://schemas.microsoft.com/office/drawing/2014/main" id="{2EF0E478-F7D0-3C5F-9780-45028C61A78A}"/>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F86C181F-6A10-F411-CD45-A51655FF601A}"/>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0A9DEC8-0D40-5A72-D387-8836807366EE}"/>
              </a:ext>
            </a:extLst>
          </p:cNvPr>
          <p:cNvSpPr>
            <a:spLocks noGrp="1"/>
          </p:cNvSpPr>
          <p:nvPr>
            <p:ph type="sldNum" sz="quarter" idx="12"/>
          </p:nvPr>
        </p:nvSpPr>
        <p:spPr/>
        <p:txBody>
          <a:bodyPr/>
          <a:lstStyle/>
          <a:p>
            <a:fld id="{BF413B3B-BFB3-42E3-B409-FAAF558C2ACC}" type="slidenum">
              <a:rPr lang="en-UK" smtClean="0"/>
              <a:pPr/>
              <a:t>25</a:t>
            </a:fld>
            <a:endParaRPr lang="en-UK"/>
          </a:p>
        </p:txBody>
      </p:sp>
      <p:pic>
        <p:nvPicPr>
          <p:cNvPr id="10" name="Bildobjekt 9">
            <a:extLst>
              <a:ext uri="{FF2B5EF4-FFF2-40B4-BE49-F238E27FC236}">
                <a16:creationId xmlns:a16="http://schemas.microsoft.com/office/drawing/2014/main" id="{FE6BAC5D-A400-5774-36C6-F5A58CCD828D}"/>
              </a:ext>
            </a:extLst>
          </p:cNvPr>
          <p:cNvPicPr>
            <a:picLocks noChangeAspect="1"/>
          </p:cNvPicPr>
          <p:nvPr/>
        </p:nvPicPr>
        <p:blipFill>
          <a:blip r:embed="rId4"/>
          <a:stretch>
            <a:fillRect/>
          </a:stretch>
        </p:blipFill>
        <p:spPr>
          <a:xfrm>
            <a:off x="1672695" y="1707347"/>
            <a:ext cx="4882980" cy="4618240"/>
          </a:xfrm>
          <a:prstGeom prst="rect">
            <a:avLst/>
          </a:prstGeom>
        </p:spPr>
      </p:pic>
    </p:spTree>
    <p:extLst>
      <p:ext uri="{BB962C8B-B14F-4D97-AF65-F5344CB8AC3E}">
        <p14:creationId xmlns:p14="http://schemas.microsoft.com/office/powerpoint/2010/main" val="3502797978"/>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D086F8-1F66-EC71-F4E9-17B06F28F2E8}"/>
              </a:ext>
            </a:extLst>
          </p:cNvPr>
          <p:cNvSpPr>
            <a:spLocks noGrp="1"/>
          </p:cNvSpPr>
          <p:nvPr>
            <p:ph type="title"/>
          </p:nvPr>
        </p:nvSpPr>
        <p:spPr/>
        <p:txBody>
          <a:bodyPr>
            <a:normAutofit fontScale="90000"/>
          </a:bodyPr>
          <a:lstStyle/>
          <a:p>
            <a:r>
              <a:rPr lang="en-US" err="1"/>
              <a:t>Ekonomisk</a:t>
            </a:r>
            <a:r>
              <a:rPr lang="en-US"/>
              <a:t> </a:t>
            </a:r>
            <a:r>
              <a:rPr lang="en-US" err="1"/>
              <a:t>utsatthet</a:t>
            </a:r>
            <a:r>
              <a:rPr lang="en-US"/>
              <a:t> för </a:t>
            </a:r>
            <a:r>
              <a:rPr lang="en-US" err="1"/>
              <a:t>utrikesfödda</a:t>
            </a:r>
            <a:r>
              <a:rPr lang="en-US"/>
              <a:t> barn </a:t>
            </a:r>
            <a:r>
              <a:rPr lang="en-US" err="1"/>
              <a:t>efter</a:t>
            </a:r>
            <a:r>
              <a:rPr lang="en-US"/>
              <a:t> </a:t>
            </a:r>
            <a:r>
              <a:rPr lang="en-US" err="1"/>
              <a:t>antal</a:t>
            </a:r>
            <a:r>
              <a:rPr lang="en-US"/>
              <a:t> </a:t>
            </a:r>
            <a:r>
              <a:rPr lang="en-US" err="1"/>
              <a:t>folkbokförda</a:t>
            </a:r>
            <a:r>
              <a:rPr lang="en-US"/>
              <a:t> </a:t>
            </a:r>
            <a:r>
              <a:rPr lang="en-US" err="1"/>
              <a:t>år</a:t>
            </a:r>
            <a:r>
              <a:rPr lang="en-US"/>
              <a:t> I Sverige </a:t>
            </a:r>
          </a:p>
        </p:txBody>
      </p:sp>
      <p:sp>
        <p:nvSpPr>
          <p:cNvPr id="4" name="Date Placeholder 3">
            <a:extLst>
              <a:ext uri="{FF2B5EF4-FFF2-40B4-BE49-F238E27FC236}">
                <a16:creationId xmlns:a16="http://schemas.microsoft.com/office/drawing/2014/main" id="{3AEEFE5B-0409-A1B4-7FA9-900C1C321ED9}"/>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Footer Placeholder 4">
            <a:extLst>
              <a:ext uri="{FF2B5EF4-FFF2-40B4-BE49-F238E27FC236}">
                <a16:creationId xmlns:a16="http://schemas.microsoft.com/office/drawing/2014/main" id="{F0FC8FD9-283C-841B-B1C2-A14494BC5D79}"/>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7FBCFB2B-BAA5-8BD1-722B-4E2686D8C381}"/>
              </a:ext>
            </a:extLst>
          </p:cNvPr>
          <p:cNvSpPr>
            <a:spLocks noGrp="1"/>
          </p:cNvSpPr>
          <p:nvPr>
            <p:ph type="sldNum" sz="quarter" idx="12"/>
          </p:nvPr>
        </p:nvSpPr>
        <p:spPr/>
        <p:txBody>
          <a:bodyPr/>
          <a:lstStyle/>
          <a:p>
            <a:fld id="{BF413B3B-BFB3-42E3-B409-FAAF558C2ACC}" type="slidenum">
              <a:rPr lang="en-UK" smtClean="0"/>
              <a:pPr/>
              <a:t>26</a:t>
            </a:fld>
            <a:endParaRPr lang="en-UK"/>
          </a:p>
        </p:txBody>
      </p:sp>
      <p:pic>
        <p:nvPicPr>
          <p:cNvPr id="11" name="Platshållare för innehåll 10" descr="En bild som visar diagram, linje, Graf, Parallell&#10;&#10;AI-genererat innehåll kan vara felaktigt.">
            <a:extLst>
              <a:ext uri="{FF2B5EF4-FFF2-40B4-BE49-F238E27FC236}">
                <a16:creationId xmlns:a16="http://schemas.microsoft.com/office/drawing/2014/main" id="{09934943-C930-D983-CF60-1459F3F78ED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097213" y="1896710"/>
            <a:ext cx="6793919" cy="4003374"/>
          </a:xfrm>
        </p:spPr>
      </p:pic>
    </p:spTree>
    <p:extLst>
      <p:ext uri="{BB962C8B-B14F-4D97-AF65-F5344CB8AC3E}">
        <p14:creationId xmlns:p14="http://schemas.microsoft.com/office/powerpoint/2010/main" val="547466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E5A60BB-9A0F-80EF-AE4B-324BD49D46C6}"/>
              </a:ext>
            </a:extLst>
          </p:cNvPr>
          <p:cNvSpPr>
            <a:spLocks noGrp="1"/>
          </p:cNvSpPr>
          <p:nvPr>
            <p:ph type="title"/>
          </p:nvPr>
        </p:nvSpPr>
        <p:spPr>
          <a:xfrm>
            <a:off x="6936125" y="859593"/>
            <a:ext cx="6402885" cy="905256"/>
          </a:xfrm>
        </p:spPr>
        <p:txBody>
          <a:bodyPr>
            <a:normAutofit fontScale="90000"/>
          </a:bodyPr>
          <a:lstStyle/>
          <a:p>
            <a:r>
              <a:rPr lang="sv-SE"/>
              <a:t>Barn till ensamstående mammor med utländsk bakgrund mest utsatta </a:t>
            </a:r>
          </a:p>
        </p:txBody>
      </p:sp>
      <p:sp>
        <p:nvSpPr>
          <p:cNvPr id="4" name="Platshållare för datum 3">
            <a:extLst>
              <a:ext uri="{FF2B5EF4-FFF2-40B4-BE49-F238E27FC236}">
                <a16:creationId xmlns:a16="http://schemas.microsoft.com/office/drawing/2014/main" id="{9C5E81D5-6EBF-21F9-7D78-A77AAFA0EE34}"/>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2B101C1A-619F-69E7-3881-D04C566139C1}"/>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2DF741FC-AD88-30C7-E114-7C7D07172C6E}"/>
              </a:ext>
            </a:extLst>
          </p:cNvPr>
          <p:cNvSpPr>
            <a:spLocks noGrp="1"/>
          </p:cNvSpPr>
          <p:nvPr>
            <p:ph type="sldNum" sz="quarter" idx="12"/>
          </p:nvPr>
        </p:nvSpPr>
        <p:spPr/>
        <p:txBody>
          <a:bodyPr/>
          <a:lstStyle/>
          <a:p>
            <a:fld id="{BF413B3B-BFB3-42E3-B409-FAAF558C2ACC}" type="slidenum">
              <a:rPr lang="en-UK" smtClean="0"/>
              <a:pPr/>
              <a:t>27</a:t>
            </a:fld>
            <a:endParaRPr lang="en-UK"/>
          </a:p>
        </p:txBody>
      </p:sp>
      <p:pic>
        <p:nvPicPr>
          <p:cNvPr id="8" name="Bildobjekt 7" descr="En bild som visar person, Människoansikte, småbarn, klädsel&#10;&#10;AI-genererat innehåll kan vara felaktigt.">
            <a:extLst>
              <a:ext uri="{FF2B5EF4-FFF2-40B4-BE49-F238E27FC236}">
                <a16:creationId xmlns:a16="http://schemas.microsoft.com/office/drawing/2014/main" id="{B261DCBB-5941-C4F0-89AA-7C45B94943B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65221" y="0"/>
            <a:ext cx="6272463" cy="6217816"/>
          </a:xfrm>
          <a:prstGeom prst="rect">
            <a:avLst/>
          </a:prstGeom>
        </p:spPr>
      </p:pic>
      <p:pic>
        <p:nvPicPr>
          <p:cNvPr id="9" name="Bildobjekt 8">
            <a:extLst>
              <a:ext uri="{FF2B5EF4-FFF2-40B4-BE49-F238E27FC236}">
                <a16:creationId xmlns:a16="http://schemas.microsoft.com/office/drawing/2014/main" id="{BDD03055-E134-2EB3-D39D-D9CDC7190393}"/>
              </a:ext>
            </a:extLst>
          </p:cNvPr>
          <p:cNvPicPr>
            <a:picLocks noChangeAspect="1"/>
          </p:cNvPicPr>
          <p:nvPr/>
        </p:nvPicPr>
        <p:blipFill>
          <a:blip r:embed="rId4"/>
          <a:stretch>
            <a:fillRect/>
          </a:stretch>
        </p:blipFill>
        <p:spPr>
          <a:xfrm>
            <a:off x="7717224" y="2358931"/>
            <a:ext cx="3006923" cy="3858885"/>
          </a:xfrm>
          <a:prstGeom prst="rect">
            <a:avLst/>
          </a:prstGeom>
        </p:spPr>
      </p:pic>
    </p:spTree>
    <p:extLst>
      <p:ext uri="{BB962C8B-B14F-4D97-AF65-F5344CB8AC3E}">
        <p14:creationId xmlns:p14="http://schemas.microsoft.com/office/powerpoint/2010/main" val="1837987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887245-AC64-4D19-D1CA-AAB009627806}"/>
              </a:ext>
            </a:extLst>
          </p:cNvPr>
          <p:cNvSpPr>
            <a:spLocks noGrp="1"/>
          </p:cNvSpPr>
          <p:nvPr>
            <p:ph idx="1"/>
          </p:nvPr>
        </p:nvSpPr>
        <p:spPr>
          <a:xfrm>
            <a:off x="1367786" y="1547710"/>
            <a:ext cx="9420583" cy="4538533"/>
          </a:xfrm>
        </p:spPr>
        <p:txBody>
          <a:bodyPr vert="horz" lIns="91440" tIns="45720" rIns="91440" bIns="45720" rtlCol="0" anchor="t">
            <a:noAutofit/>
          </a:bodyPr>
          <a:lstStyle/>
          <a:p>
            <a:pPr>
              <a:lnSpc>
                <a:spcPct val="150000"/>
              </a:lnSpc>
            </a:pPr>
            <a:r>
              <a:rPr lang="sv-SE" sz="2800" b="1">
                <a:latin typeface="Lato"/>
                <a:ea typeface="Calibri"/>
                <a:cs typeface="Calibri"/>
              </a:rPr>
              <a:t>Stor spridning mellan Sveriges kommuner</a:t>
            </a:r>
            <a:endParaRPr lang="sv-SE"/>
          </a:p>
          <a:p>
            <a:pPr>
              <a:lnSpc>
                <a:spcPct val="150000"/>
              </a:lnSpc>
            </a:pPr>
            <a:r>
              <a:rPr lang="sv-SE" sz="2000">
                <a:latin typeface="Lato"/>
                <a:ea typeface="Calibri"/>
                <a:cs typeface="Calibri"/>
              </a:rPr>
              <a:t>Högst: Perstorp (30,6 %), Hällefors (30,5 %), Högsby (30,3 %) </a:t>
            </a:r>
          </a:p>
          <a:p>
            <a:pPr>
              <a:lnSpc>
                <a:spcPct val="150000"/>
              </a:lnSpc>
            </a:pPr>
            <a:r>
              <a:rPr lang="sv-SE" sz="2000"/>
              <a:t>Lägst: Vellinge (3,1 %), Täby (3,6 %), Lerum (3,9 %)</a:t>
            </a:r>
          </a:p>
          <a:p>
            <a:pPr>
              <a:lnSpc>
                <a:spcPct val="150000"/>
              </a:lnSpc>
            </a:pPr>
            <a:endParaRPr lang="sv-SE" sz="1200">
              <a:ea typeface="Calibri"/>
              <a:cs typeface="Calibri"/>
            </a:endParaRPr>
          </a:p>
          <a:p>
            <a:pPr>
              <a:lnSpc>
                <a:spcPct val="150000"/>
              </a:lnSpc>
            </a:pPr>
            <a:r>
              <a:rPr lang="sv-SE" sz="2800" b="1">
                <a:latin typeface="Lato"/>
                <a:ea typeface="Calibri"/>
                <a:cs typeface="Calibri"/>
              </a:rPr>
              <a:t>Stadsdelar i Stockholm, Göteborg och Malmö</a:t>
            </a:r>
          </a:p>
          <a:p>
            <a:pPr>
              <a:lnSpc>
                <a:spcPct val="150000"/>
              </a:lnSpc>
            </a:pPr>
            <a:r>
              <a:rPr lang="sv-SE" sz="2000">
                <a:ea typeface="+mn-lt"/>
                <a:cs typeface="+mn-lt"/>
              </a:rPr>
              <a:t>I Stockholm är den högst i Rinkeby-Kista (36, 4%) och lägst på Kungsholmen (3,2  %).</a:t>
            </a:r>
          </a:p>
          <a:p>
            <a:pPr>
              <a:lnSpc>
                <a:spcPct val="150000"/>
              </a:lnSpc>
            </a:pPr>
            <a:r>
              <a:rPr lang="sv-SE" sz="2000">
                <a:ea typeface="+mn-lt"/>
                <a:cs typeface="+mn-lt"/>
              </a:rPr>
              <a:t>I Göteborg är den högst i Angered (35,2 %) och lägst i Örgryte-Härlanda (7,9 %)</a:t>
            </a:r>
            <a:endParaRPr lang="sv-SE" sz="2000"/>
          </a:p>
          <a:p>
            <a:pPr>
              <a:lnSpc>
                <a:spcPct val="150000"/>
              </a:lnSpc>
            </a:pPr>
            <a:r>
              <a:rPr lang="sv-SE" sz="2000">
                <a:ea typeface="+mn-lt"/>
                <a:cs typeface="+mn-lt"/>
              </a:rPr>
              <a:t>I Malmö är barnfattigdomen högst i Rosengård (59,4 %) och lägst i </a:t>
            </a:r>
            <a:r>
              <a:rPr lang="sv-SE" sz="2000" err="1">
                <a:ea typeface="+mn-lt"/>
                <a:cs typeface="+mn-lt"/>
              </a:rPr>
              <a:t>Husie</a:t>
            </a:r>
            <a:r>
              <a:rPr lang="sv-SE" sz="2000">
                <a:ea typeface="+mn-lt"/>
                <a:cs typeface="+mn-lt"/>
              </a:rPr>
              <a:t> (10,7 %). </a:t>
            </a:r>
          </a:p>
          <a:p>
            <a:pPr>
              <a:lnSpc>
                <a:spcPct val="100000"/>
              </a:lnSpc>
            </a:pPr>
            <a:endParaRPr lang="sv-SE" sz="1800" dirty="0">
              <a:ea typeface="+mn-lt"/>
              <a:cs typeface="+mn-lt"/>
            </a:endParaRPr>
          </a:p>
        </p:txBody>
      </p:sp>
      <p:sp>
        <p:nvSpPr>
          <p:cNvPr id="3" name="Title 2">
            <a:extLst>
              <a:ext uri="{FF2B5EF4-FFF2-40B4-BE49-F238E27FC236}">
                <a16:creationId xmlns:a16="http://schemas.microsoft.com/office/drawing/2014/main" id="{CC48D951-1B53-6F16-478C-36B028C64DDA}"/>
              </a:ext>
            </a:extLst>
          </p:cNvPr>
          <p:cNvSpPr>
            <a:spLocks noGrp="1"/>
          </p:cNvSpPr>
          <p:nvPr>
            <p:ph type="title"/>
          </p:nvPr>
        </p:nvSpPr>
        <p:spPr/>
        <p:txBody>
          <a:bodyPr/>
          <a:lstStyle/>
          <a:p>
            <a:pPr algn="ctr"/>
            <a:r>
              <a:rPr lang="sv-SE"/>
              <a:t>Barnfattigdomens spridning i Sverige  </a:t>
            </a:r>
          </a:p>
        </p:txBody>
      </p:sp>
      <p:sp>
        <p:nvSpPr>
          <p:cNvPr id="4" name="Date Placeholder 3">
            <a:extLst>
              <a:ext uri="{FF2B5EF4-FFF2-40B4-BE49-F238E27FC236}">
                <a16:creationId xmlns:a16="http://schemas.microsoft.com/office/drawing/2014/main" id="{C044AF28-B292-EDCB-A76A-29F01410E5A6}"/>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Footer Placeholder 4">
            <a:extLst>
              <a:ext uri="{FF2B5EF4-FFF2-40B4-BE49-F238E27FC236}">
                <a16:creationId xmlns:a16="http://schemas.microsoft.com/office/drawing/2014/main" id="{523BDD1F-A581-C3EC-B865-B3E96811561A}"/>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8C64D2CC-6C05-0D17-F3F6-F1B90B8C87BC}"/>
              </a:ext>
            </a:extLst>
          </p:cNvPr>
          <p:cNvSpPr>
            <a:spLocks noGrp="1"/>
          </p:cNvSpPr>
          <p:nvPr>
            <p:ph type="sldNum" sz="quarter" idx="12"/>
          </p:nvPr>
        </p:nvSpPr>
        <p:spPr/>
        <p:txBody>
          <a:bodyPr/>
          <a:lstStyle/>
          <a:p>
            <a:fld id="{BF413B3B-BFB3-42E3-B409-FAAF558C2ACC}" type="slidenum">
              <a:rPr lang="en-UK" smtClean="0"/>
              <a:pPr/>
              <a:t>28</a:t>
            </a:fld>
            <a:endParaRPr lang="en-UK"/>
          </a:p>
        </p:txBody>
      </p:sp>
    </p:spTree>
    <p:extLst>
      <p:ext uri="{BB962C8B-B14F-4D97-AF65-F5344CB8AC3E}">
        <p14:creationId xmlns:p14="http://schemas.microsoft.com/office/powerpoint/2010/main" val="3773092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7A595C8-F1F6-94EF-B7C0-6029D68D354A}"/>
              </a:ext>
            </a:extLst>
          </p:cNvPr>
          <p:cNvSpPr>
            <a:spLocks noGrp="1"/>
          </p:cNvSpPr>
          <p:nvPr>
            <p:ph idx="1"/>
          </p:nvPr>
        </p:nvSpPr>
        <p:spPr>
          <a:xfrm>
            <a:off x="832104" y="1545440"/>
            <a:ext cx="9001707" cy="4588559"/>
          </a:xfrm>
        </p:spPr>
        <p:txBody>
          <a:bodyPr>
            <a:normAutofit/>
          </a:bodyPr>
          <a:lstStyle/>
          <a:p>
            <a:pPr marL="342900" indent="-342900">
              <a:buFont typeface="Arial" panose="020B0604020202020204" pitchFamily="34" charset="0"/>
              <a:buChar char="•"/>
            </a:pPr>
            <a:r>
              <a:rPr lang="sv-SE" dirty="0"/>
              <a:t>Det reviderade måttet ger en mer rättvisande bild av barnfamiljers ekonomiska villkor. </a:t>
            </a:r>
          </a:p>
          <a:p>
            <a:pPr marL="342900" indent="-342900">
              <a:buFont typeface="Arial" panose="020B0604020202020204" pitchFamily="34" charset="0"/>
              <a:buChar char="•"/>
            </a:pPr>
            <a:r>
              <a:rPr lang="sv-SE" dirty="0"/>
              <a:t>Barnrättsperspektiv måste vara ledande princip för att mäta barnfattigdom. </a:t>
            </a:r>
          </a:p>
          <a:p>
            <a:pPr marL="342900" indent="-342900">
              <a:buFont typeface="Arial" panose="020B0604020202020204" pitchFamily="34" charset="0"/>
              <a:buChar char="•"/>
            </a:pPr>
            <a:r>
              <a:rPr lang="sv-SE" dirty="0"/>
              <a:t>Politiskt beslutade definitioner riskerar att osynliggöra utsatthet.</a:t>
            </a:r>
          </a:p>
          <a:p>
            <a:pPr marL="342900" indent="-342900">
              <a:buFont typeface="Arial" panose="020B0604020202020204" pitchFamily="34" charset="0"/>
              <a:buChar char="•"/>
            </a:pPr>
            <a:r>
              <a:rPr lang="en-US" dirty="0"/>
              <a:t>Dagens </a:t>
            </a:r>
            <a:r>
              <a:rPr lang="sv-SE" noProof="0" dirty="0"/>
              <a:t>ekonomiska skyddsnät är otillräckligt för barnfamiljer. </a:t>
            </a:r>
            <a:endParaRPr lang="sv-SE" dirty="0"/>
          </a:p>
          <a:p>
            <a:pPr marL="342900" indent="-342900">
              <a:buFont typeface="Arial" panose="020B0604020202020204" pitchFamily="34" charset="0"/>
              <a:buChar char="•"/>
            </a:pPr>
            <a:r>
              <a:rPr lang="sv-SE" dirty="0"/>
              <a:t>En samlad politik är avgörande för att motverka barnfattigdom.</a:t>
            </a:r>
          </a:p>
          <a:p>
            <a:endParaRPr lang="sv-SE" dirty="0"/>
          </a:p>
        </p:txBody>
      </p:sp>
      <p:sp>
        <p:nvSpPr>
          <p:cNvPr id="3" name="Rubrik 2">
            <a:extLst>
              <a:ext uri="{FF2B5EF4-FFF2-40B4-BE49-F238E27FC236}">
                <a16:creationId xmlns:a16="http://schemas.microsoft.com/office/drawing/2014/main" id="{7207835C-D5ED-DFAA-16DF-E0A48AA94867}"/>
              </a:ext>
            </a:extLst>
          </p:cNvPr>
          <p:cNvSpPr>
            <a:spLocks noGrp="1"/>
          </p:cNvSpPr>
          <p:nvPr>
            <p:ph type="title"/>
          </p:nvPr>
        </p:nvSpPr>
        <p:spPr/>
        <p:txBody>
          <a:bodyPr/>
          <a:lstStyle/>
          <a:p>
            <a:r>
              <a:rPr lang="sv-SE"/>
              <a:t>Slutsatser</a:t>
            </a:r>
          </a:p>
        </p:txBody>
      </p:sp>
      <p:sp>
        <p:nvSpPr>
          <p:cNvPr id="4" name="Platshållare för datum 3">
            <a:extLst>
              <a:ext uri="{FF2B5EF4-FFF2-40B4-BE49-F238E27FC236}">
                <a16:creationId xmlns:a16="http://schemas.microsoft.com/office/drawing/2014/main" id="{032E456E-D53F-E428-7FBE-68FA06A55481}"/>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8842D9C6-5C0F-7734-8711-4637483C022D}"/>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71C6C158-0F31-AA5A-B1FF-B35D1D70E2FC}"/>
              </a:ext>
            </a:extLst>
          </p:cNvPr>
          <p:cNvSpPr>
            <a:spLocks noGrp="1"/>
          </p:cNvSpPr>
          <p:nvPr>
            <p:ph type="sldNum" sz="quarter" idx="12"/>
          </p:nvPr>
        </p:nvSpPr>
        <p:spPr/>
        <p:txBody>
          <a:bodyPr/>
          <a:lstStyle/>
          <a:p>
            <a:fld id="{BF413B3B-BFB3-42E3-B409-FAAF558C2ACC}" type="slidenum">
              <a:rPr lang="en-UK" smtClean="0"/>
              <a:pPr/>
              <a:t>29</a:t>
            </a:fld>
            <a:endParaRPr lang="en-UK"/>
          </a:p>
        </p:txBody>
      </p:sp>
    </p:spTree>
    <p:extLst>
      <p:ext uri="{BB962C8B-B14F-4D97-AF65-F5344CB8AC3E}">
        <p14:creationId xmlns:p14="http://schemas.microsoft.com/office/powerpoint/2010/main" val="270398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C394ED6-31DF-3FBB-B2DA-08D77B3B5EDD}"/>
              </a:ext>
            </a:extLst>
          </p:cNvPr>
          <p:cNvSpPr>
            <a:spLocks noGrp="1"/>
          </p:cNvSpPr>
          <p:nvPr>
            <p:ph idx="1"/>
          </p:nvPr>
        </p:nvSpPr>
        <p:spPr>
          <a:xfrm>
            <a:off x="811734" y="1805142"/>
            <a:ext cx="5984178" cy="4229898"/>
          </a:xfrm>
        </p:spPr>
        <p:txBody>
          <a:bodyPr vert="horz" lIns="91440" tIns="45720" rIns="91440" bIns="45720" rtlCol="0" anchor="t">
            <a:normAutofit fontScale="92500"/>
          </a:bodyPr>
          <a:lstStyle/>
          <a:p>
            <a:pPr marL="342900" indent="-342900">
              <a:buFont typeface="Arial" panose="020B0604020202020204" pitchFamily="34" charset="0"/>
              <a:buChar char="•"/>
            </a:pPr>
            <a:r>
              <a:rPr lang="sv-SE" dirty="0"/>
              <a:t>Vi har tagit fram barnfattigdomsrapporter sedan 2002,  kvantitativa och kvalitativa.</a:t>
            </a:r>
          </a:p>
          <a:p>
            <a:endParaRPr lang="sv-SE" dirty="0">
              <a:ea typeface="Lato"/>
              <a:cs typeface="Lato"/>
            </a:endParaRPr>
          </a:p>
          <a:p>
            <a:pPr marL="342900" indent="-342900">
              <a:buFont typeface="Arial" panose="020B0604020202020204" pitchFamily="34" charset="0"/>
              <a:buChar char="•"/>
            </a:pPr>
            <a:r>
              <a:rPr lang="sv-SE" dirty="0">
                <a:ea typeface="Lato"/>
                <a:cs typeface="Lato"/>
              </a:rPr>
              <a:t>Vår ”klassiska” barnfattigdomsrapport följer barnfattigdomens utveckling sedan 90-talet. </a:t>
            </a:r>
          </a:p>
          <a:p>
            <a:pPr marL="342900" indent="-342900">
              <a:buFont typeface="Arial" panose="020B0604020202020204" pitchFamily="34" charset="0"/>
              <a:buChar char="•"/>
            </a:pPr>
            <a:endParaRPr lang="sv-SE"/>
          </a:p>
          <a:p>
            <a:pPr marL="342900" indent="-342900">
              <a:buFont typeface="Arial" panose="020B0604020202020204" pitchFamily="34" charset="0"/>
              <a:buChar char="•"/>
            </a:pPr>
            <a:r>
              <a:rPr lang="sv-SE" dirty="0"/>
              <a:t>Årets rapport är framtagen av seniorprofessor Tapio Salonen och Rädda Barnens rådgivare Samira </a:t>
            </a:r>
            <a:r>
              <a:rPr lang="sv-SE" dirty="0" err="1"/>
              <a:t>Abutaleb</a:t>
            </a:r>
            <a:r>
              <a:rPr lang="sv-SE" dirty="0"/>
              <a:t> </a:t>
            </a:r>
            <a:r>
              <a:rPr lang="sv-SE" dirty="0" err="1"/>
              <a:t>Rosenlundh</a:t>
            </a:r>
            <a:r>
              <a:rPr lang="sv-SE" dirty="0"/>
              <a:t>.</a:t>
            </a:r>
          </a:p>
          <a:p>
            <a:endParaRPr lang="sv-SE"/>
          </a:p>
        </p:txBody>
      </p:sp>
      <p:sp>
        <p:nvSpPr>
          <p:cNvPr id="3" name="Rubrik 2">
            <a:extLst>
              <a:ext uri="{FF2B5EF4-FFF2-40B4-BE49-F238E27FC236}">
                <a16:creationId xmlns:a16="http://schemas.microsoft.com/office/drawing/2014/main" id="{2FC360C8-351B-44CC-C21D-6515E766389F}"/>
              </a:ext>
            </a:extLst>
          </p:cNvPr>
          <p:cNvSpPr>
            <a:spLocks noGrp="1"/>
          </p:cNvSpPr>
          <p:nvPr>
            <p:ph type="title"/>
          </p:nvPr>
        </p:nvSpPr>
        <p:spPr>
          <a:xfrm>
            <a:off x="811733" y="388307"/>
            <a:ext cx="9548419" cy="1157133"/>
          </a:xfrm>
        </p:spPr>
        <p:txBody>
          <a:bodyPr>
            <a:normAutofit fontScale="90000"/>
          </a:bodyPr>
          <a:lstStyle/>
          <a:p>
            <a:r>
              <a:rPr lang="sv-SE"/>
              <a:t>Bakgrund om Rädda Barnens barnfattigdomsrapporter </a:t>
            </a:r>
          </a:p>
        </p:txBody>
      </p:sp>
      <p:sp>
        <p:nvSpPr>
          <p:cNvPr id="4" name="Platshållare för datum 3">
            <a:extLst>
              <a:ext uri="{FF2B5EF4-FFF2-40B4-BE49-F238E27FC236}">
                <a16:creationId xmlns:a16="http://schemas.microsoft.com/office/drawing/2014/main" id="{B79E91D3-9ADD-506F-6090-F2C20ED53CCE}"/>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AF975F92-49DD-7869-D787-61536ED261EE}"/>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BC45E7DF-6F27-3B39-84FE-740D9C247305}"/>
              </a:ext>
            </a:extLst>
          </p:cNvPr>
          <p:cNvSpPr>
            <a:spLocks noGrp="1"/>
          </p:cNvSpPr>
          <p:nvPr>
            <p:ph type="sldNum" sz="quarter" idx="12"/>
          </p:nvPr>
        </p:nvSpPr>
        <p:spPr/>
        <p:txBody>
          <a:bodyPr/>
          <a:lstStyle/>
          <a:p>
            <a:fld id="{BF413B3B-BFB3-42E3-B409-FAAF558C2ACC}" type="slidenum">
              <a:rPr lang="en-UK" smtClean="0"/>
              <a:pPr/>
              <a:t>3</a:t>
            </a:fld>
            <a:endParaRPr lang="en-UK"/>
          </a:p>
        </p:txBody>
      </p:sp>
      <p:grpSp>
        <p:nvGrpSpPr>
          <p:cNvPr id="7" name="Group 6">
            <a:extLst>
              <a:ext uri="{FF2B5EF4-FFF2-40B4-BE49-F238E27FC236}">
                <a16:creationId xmlns:a16="http://schemas.microsoft.com/office/drawing/2014/main" id="{7EFE0C3E-4D71-6E93-3B30-E26160956C53}"/>
              </a:ext>
            </a:extLst>
          </p:cNvPr>
          <p:cNvGrpSpPr/>
          <p:nvPr/>
        </p:nvGrpSpPr>
        <p:grpSpPr>
          <a:xfrm>
            <a:off x="7019378" y="1091412"/>
            <a:ext cx="4895143" cy="4675176"/>
            <a:chOff x="481768" y="-1106847"/>
            <a:chExt cx="6307247" cy="6023825"/>
          </a:xfrm>
        </p:grpSpPr>
        <p:pic>
          <p:nvPicPr>
            <p:cNvPr id="8" name="Bildobjekt 3">
              <a:extLst>
                <a:ext uri="{FF2B5EF4-FFF2-40B4-BE49-F238E27FC236}">
                  <a16:creationId xmlns:a16="http://schemas.microsoft.com/office/drawing/2014/main" id="{42EA14A0-A83E-373E-80A6-8C94A81A78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164" y="-1106847"/>
              <a:ext cx="2066020" cy="2937989"/>
            </a:xfrm>
            <a:prstGeom prst="rect">
              <a:avLst/>
            </a:prstGeom>
          </p:spPr>
        </p:pic>
        <p:pic>
          <p:nvPicPr>
            <p:cNvPr id="9" name="Bildobjekt 6">
              <a:extLst>
                <a:ext uri="{FF2B5EF4-FFF2-40B4-BE49-F238E27FC236}">
                  <a16:creationId xmlns:a16="http://schemas.microsoft.com/office/drawing/2014/main" id="{5CD8E6C0-093D-8EB4-8FFB-B19F350724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0139" y="-1099303"/>
              <a:ext cx="2071932" cy="2922904"/>
            </a:xfrm>
            <a:prstGeom prst="rect">
              <a:avLst/>
            </a:prstGeom>
          </p:spPr>
        </p:pic>
        <p:pic>
          <p:nvPicPr>
            <p:cNvPr id="10" name="Platshållare för innehåll 9">
              <a:extLst>
                <a:ext uri="{FF2B5EF4-FFF2-40B4-BE49-F238E27FC236}">
                  <a16:creationId xmlns:a16="http://schemas.microsoft.com/office/drawing/2014/main" id="{BB626A12-63BE-8EC5-6260-5C236291F6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768" y="1845632"/>
              <a:ext cx="2105416" cy="2960950"/>
            </a:xfrm>
            <a:prstGeom prst="rect">
              <a:avLst/>
            </a:prstGeom>
          </p:spPr>
        </p:pic>
        <p:pic>
          <p:nvPicPr>
            <p:cNvPr id="11" name="Platshållare för innehåll 4">
              <a:extLst>
                <a:ext uri="{FF2B5EF4-FFF2-40B4-BE49-F238E27FC236}">
                  <a16:creationId xmlns:a16="http://schemas.microsoft.com/office/drawing/2014/main" id="{574AF065-3526-AE42-5E06-BA0802821F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62072" y="-1099303"/>
              <a:ext cx="2066019" cy="2922904"/>
            </a:xfrm>
            <a:prstGeom prst="rect">
              <a:avLst/>
            </a:prstGeom>
          </p:spPr>
        </p:pic>
        <p:pic>
          <p:nvPicPr>
            <p:cNvPr id="12" name="Bildobjekt 7">
              <a:extLst>
                <a:ext uri="{FF2B5EF4-FFF2-40B4-BE49-F238E27FC236}">
                  <a16:creationId xmlns:a16="http://schemas.microsoft.com/office/drawing/2014/main" id="{7114340F-BC28-C0FC-E52A-2F7BCA3FB4A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22013" y="1844269"/>
              <a:ext cx="2105416" cy="2957830"/>
            </a:xfrm>
            <a:prstGeom prst="rect">
              <a:avLst/>
            </a:prstGeom>
          </p:spPr>
        </p:pic>
        <p:pic>
          <p:nvPicPr>
            <p:cNvPr id="13" name="Bildobjekt 9">
              <a:extLst>
                <a:ext uri="{FF2B5EF4-FFF2-40B4-BE49-F238E27FC236}">
                  <a16:creationId xmlns:a16="http://schemas.microsoft.com/office/drawing/2014/main" id="{5E93675C-4041-CC1B-2CFE-D766C30F400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27427" y="1845632"/>
              <a:ext cx="2161588" cy="3071346"/>
            </a:xfrm>
            <a:prstGeom prst="rect">
              <a:avLst/>
            </a:prstGeom>
          </p:spPr>
        </p:pic>
      </p:grpSp>
    </p:spTree>
    <p:extLst>
      <p:ext uri="{BB962C8B-B14F-4D97-AF65-F5344CB8AC3E}">
        <p14:creationId xmlns:p14="http://schemas.microsoft.com/office/powerpoint/2010/main" val="3090875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E4E5A-00C0-99D3-24C2-9C1EC4E0331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E18908-8A48-4DF7-DA15-16D5B4BF0E0B}"/>
              </a:ext>
            </a:extLst>
          </p:cNvPr>
          <p:cNvSpPr>
            <a:spLocks noGrp="1"/>
          </p:cNvSpPr>
          <p:nvPr>
            <p:ph idx="1"/>
          </p:nvPr>
        </p:nvSpPr>
        <p:spPr>
          <a:xfrm>
            <a:off x="811734" y="1805141"/>
            <a:ext cx="9760014" cy="3585005"/>
          </a:xfrm>
        </p:spPr>
        <p:txBody>
          <a:bodyPr vert="horz" lIns="91440" tIns="45720" rIns="91440" bIns="45720" rtlCol="0" anchor="t">
            <a:normAutofit fontScale="47500" lnSpcReduction="20000"/>
          </a:bodyPr>
          <a:lstStyle/>
          <a:p>
            <a:pPr marL="571500" indent="-571500">
              <a:lnSpc>
                <a:spcPct val="100000"/>
              </a:lnSpc>
              <a:buFont typeface="Arial" panose="020B0604020202020204" pitchFamily="34" charset="0"/>
              <a:buChar char="•"/>
            </a:pPr>
            <a:r>
              <a:rPr lang="sv-SE" sz="6000"/>
              <a:t>Riksnormen</a:t>
            </a:r>
            <a:r>
              <a:rPr lang="en-US" sz="6000"/>
              <a:t> för </a:t>
            </a:r>
            <a:r>
              <a:rPr lang="sv-SE" sz="6000"/>
              <a:t>försörjningsstöd</a:t>
            </a:r>
            <a:r>
              <a:rPr lang="en-US" sz="6000"/>
              <a:t> ska </a:t>
            </a:r>
            <a:r>
              <a:rPr lang="sv-SE" sz="6000"/>
              <a:t>beräknas utifrån faktiska levnadskostnader och barns behov.</a:t>
            </a:r>
          </a:p>
          <a:p>
            <a:pPr>
              <a:lnSpc>
                <a:spcPct val="100000"/>
              </a:lnSpc>
            </a:pPr>
            <a:r>
              <a:rPr lang="sv-SE" sz="6000"/>
              <a:t> </a:t>
            </a:r>
          </a:p>
          <a:p>
            <a:pPr marL="571500" indent="-571500">
              <a:lnSpc>
                <a:spcPct val="100000"/>
              </a:lnSpc>
              <a:buFont typeface="Arial" panose="020B0604020202020204" pitchFamily="34" charset="0"/>
              <a:buChar char="•"/>
            </a:pPr>
            <a:r>
              <a:rPr lang="sv-SE" sz="6000"/>
              <a:t>Barnbidraget ska kontinuerligt höjas för att följa kostnadsutvecklingen.</a:t>
            </a:r>
          </a:p>
          <a:p>
            <a:pPr marL="571500" indent="-571500">
              <a:lnSpc>
                <a:spcPct val="100000"/>
              </a:lnSpc>
              <a:buFont typeface="Arial" panose="020B0604020202020204" pitchFamily="34" charset="0"/>
              <a:buChar char="•"/>
            </a:pPr>
            <a:endParaRPr lang="sv-SE" sz="6000"/>
          </a:p>
          <a:p>
            <a:pPr marL="571500" indent="-571500">
              <a:lnSpc>
                <a:spcPct val="100000"/>
              </a:lnSpc>
              <a:buFont typeface="Arial" panose="020B0604020202020204" pitchFamily="34" charset="0"/>
              <a:buChar char="•"/>
            </a:pPr>
            <a:r>
              <a:rPr lang="sv-SE" sz="6000"/>
              <a:t>Höj bostadsbidraget kontinuerligt så att det följer hyres- och inkomstutvecklingen.</a:t>
            </a:r>
          </a:p>
          <a:p>
            <a:pPr>
              <a:lnSpc>
                <a:spcPct val="170000"/>
              </a:lnSpc>
            </a:pPr>
            <a:endParaRPr lang="en-US" sz="3400"/>
          </a:p>
          <a:p>
            <a:pPr>
              <a:lnSpc>
                <a:spcPct val="170000"/>
              </a:lnSpc>
            </a:pPr>
            <a:endParaRPr lang="en-US" sz="5600"/>
          </a:p>
          <a:p>
            <a:pPr>
              <a:lnSpc>
                <a:spcPct val="170000"/>
              </a:lnSpc>
            </a:pPr>
            <a:endParaRPr lang="en-US" sz="5600"/>
          </a:p>
          <a:p>
            <a:endParaRPr lang="en-US" sz="1100">
              <a:latin typeface="Aptos"/>
            </a:endParaRPr>
          </a:p>
        </p:txBody>
      </p:sp>
      <p:sp>
        <p:nvSpPr>
          <p:cNvPr id="3" name="Title 2">
            <a:extLst>
              <a:ext uri="{FF2B5EF4-FFF2-40B4-BE49-F238E27FC236}">
                <a16:creationId xmlns:a16="http://schemas.microsoft.com/office/drawing/2014/main" id="{BC892949-FAB4-9BBD-737D-CA17158370D7}"/>
              </a:ext>
            </a:extLst>
          </p:cNvPr>
          <p:cNvSpPr>
            <a:spLocks noGrp="1"/>
          </p:cNvSpPr>
          <p:nvPr>
            <p:ph type="title"/>
          </p:nvPr>
        </p:nvSpPr>
        <p:spPr/>
        <p:txBody>
          <a:bodyPr>
            <a:normAutofit/>
          </a:bodyPr>
          <a:lstStyle/>
          <a:p>
            <a:r>
              <a:rPr lang="sv-SE" noProof="0"/>
              <a:t>Politiska krav på regering och riksdag</a:t>
            </a:r>
          </a:p>
        </p:txBody>
      </p:sp>
      <p:sp>
        <p:nvSpPr>
          <p:cNvPr id="4" name="Date Placeholder 3">
            <a:extLst>
              <a:ext uri="{FF2B5EF4-FFF2-40B4-BE49-F238E27FC236}">
                <a16:creationId xmlns:a16="http://schemas.microsoft.com/office/drawing/2014/main" id="{BE4EC0BE-6145-1F83-5E3D-474FDC6D3F4D}"/>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Footer Placeholder 4">
            <a:extLst>
              <a:ext uri="{FF2B5EF4-FFF2-40B4-BE49-F238E27FC236}">
                <a16:creationId xmlns:a16="http://schemas.microsoft.com/office/drawing/2014/main" id="{3493ECDC-C8E0-49C1-C512-5C9C2D4C3A22}"/>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AD28834F-14CD-76D4-B23D-5BE68C18DD74}"/>
              </a:ext>
            </a:extLst>
          </p:cNvPr>
          <p:cNvSpPr>
            <a:spLocks noGrp="1"/>
          </p:cNvSpPr>
          <p:nvPr>
            <p:ph type="sldNum" sz="quarter" idx="12"/>
          </p:nvPr>
        </p:nvSpPr>
        <p:spPr/>
        <p:txBody>
          <a:bodyPr/>
          <a:lstStyle/>
          <a:p>
            <a:fld id="{BF413B3B-BFB3-42E3-B409-FAAF558C2ACC}" type="slidenum">
              <a:rPr lang="en-UK" smtClean="0"/>
              <a:pPr/>
              <a:t>30</a:t>
            </a:fld>
            <a:endParaRPr lang="en-UK"/>
          </a:p>
        </p:txBody>
      </p:sp>
    </p:spTree>
    <p:extLst>
      <p:ext uri="{BB962C8B-B14F-4D97-AF65-F5344CB8AC3E}">
        <p14:creationId xmlns:p14="http://schemas.microsoft.com/office/powerpoint/2010/main" val="391416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3F1E81-9D71-3BC5-7F3B-A1A74642A1D8}"/>
              </a:ext>
            </a:extLst>
          </p:cNvPr>
          <p:cNvSpPr>
            <a:spLocks noGrp="1"/>
          </p:cNvSpPr>
          <p:nvPr>
            <p:ph idx="1"/>
          </p:nvPr>
        </p:nvSpPr>
        <p:spPr/>
        <p:txBody>
          <a:bodyPr vert="horz" lIns="91440" tIns="45720" rIns="91440" bIns="45720" rtlCol="0" anchor="t">
            <a:normAutofit/>
          </a:bodyPr>
          <a:lstStyle/>
          <a:p>
            <a:pPr marL="571500" indent="-571500">
              <a:lnSpc>
                <a:spcPct val="100000"/>
              </a:lnSpc>
              <a:buFont typeface="Wingdings" panose="05000000000000000000" pitchFamily="2" charset="2"/>
              <a:buChar char="ü"/>
            </a:pPr>
            <a:r>
              <a:rPr lang="sv-SE" sz="2000" noProof="0"/>
              <a:t>Alla 6–9-åringar ska ha rätt till avgiftsfritt allmänt fritidshem. </a:t>
            </a:r>
          </a:p>
          <a:p>
            <a:pPr marL="571500" indent="-571500">
              <a:lnSpc>
                <a:spcPct val="100000"/>
              </a:lnSpc>
              <a:buFont typeface="Wingdings" panose="05000000000000000000" pitchFamily="2" charset="2"/>
              <a:buChar char="ü"/>
            </a:pPr>
            <a:endParaRPr lang="sv-SE" sz="2000" noProof="0"/>
          </a:p>
          <a:p>
            <a:pPr marL="571500" indent="-571500">
              <a:lnSpc>
                <a:spcPct val="100000"/>
              </a:lnSpc>
              <a:buFont typeface="Wingdings" panose="05000000000000000000" pitchFamily="2" charset="2"/>
              <a:buChar char="ü"/>
            </a:pPr>
            <a:r>
              <a:rPr lang="sv-SE" sz="2000" noProof="0"/>
              <a:t>Inga extra kostnader, direkta eller indirekta, får tas ut i samband med skolans aktiviteter. Att detta efterlevs måste följas upp. </a:t>
            </a:r>
          </a:p>
          <a:p>
            <a:pPr marL="571500" indent="-571500">
              <a:lnSpc>
                <a:spcPct val="100000"/>
              </a:lnSpc>
              <a:buFont typeface="Wingdings" panose="05000000000000000000" pitchFamily="2" charset="2"/>
              <a:buChar char="ü"/>
            </a:pPr>
            <a:endParaRPr lang="sv-SE" sz="2000" noProof="0"/>
          </a:p>
          <a:p>
            <a:pPr marL="571500" indent="-571500">
              <a:lnSpc>
                <a:spcPct val="100000"/>
              </a:lnSpc>
              <a:buFont typeface="Wingdings" panose="05000000000000000000" pitchFamily="2" charset="2"/>
              <a:buChar char="ü"/>
            </a:pPr>
            <a:r>
              <a:rPr lang="sv-SE" sz="2000" noProof="0"/>
              <a:t>Kollektivtrafiken ska vara avgiftsfri för alla barn, även under lov, kvällar och helger. </a:t>
            </a:r>
          </a:p>
          <a:p>
            <a:pPr marL="571500" indent="-571500">
              <a:lnSpc>
                <a:spcPct val="100000"/>
              </a:lnSpc>
              <a:buFont typeface="Wingdings" panose="05000000000000000000" pitchFamily="2" charset="2"/>
              <a:buChar char="ü"/>
            </a:pPr>
            <a:endParaRPr lang="sv-SE" sz="2000" noProof="0"/>
          </a:p>
          <a:p>
            <a:pPr marL="571500" indent="-571500">
              <a:lnSpc>
                <a:spcPct val="100000"/>
              </a:lnSpc>
              <a:buFont typeface="Wingdings" panose="05000000000000000000" pitchFamily="2" charset="2"/>
              <a:buChar char="ü"/>
            </a:pPr>
            <a:r>
              <a:rPr lang="sv-SE" sz="2000" noProof="0"/>
              <a:t>Kulturskolan ska vara avgiftsfri för alla barn. </a:t>
            </a:r>
          </a:p>
          <a:p>
            <a:pPr marL="571500" indent="-571500">
              <a:lnSpc>
                <a:spcPct val="100000"/>
              </a:lnSpc>
              <a:buFont typeface="Wingdings" panose="05000000000000000000" pitchFamily="2" charset="2"/>
              <a:buChar char="ü"/>
            </a:pPr>
            <a:endParaRPr lang="sv-SE" sz="2000" noProof="0"/>
          </a:p>
          <a:p>
            <a:pPr marL="571500" indent="-571500">
              <a:lnSpc>
                <a:spcPct val="100000"/>
              </a:lnSpc>
              <a:buFont typeface="Wingdings" panose="05000000000000000000" pitchFamily="2" charset="2"/>
              <a:buChar char="ü"/>
            </a:pPr>
            <a:r>
              <a:rPr lang="sv-SE" sz="2000" noProof="0"/>
              <a:t>Föreningsidrotten ska vara mer tillgänglig för barn i ekonomisk utsatthet. </a:t>
            </a:r>
          </a:p>
          <a:p>
            <a:pPr marL="571500" indent="-571500">
              <a:lnSpc>
                <a:spcPct val="100000"/>
              </a:lnSpc>
              <a:buFont typeface="Wingdings" panose="05000000000000000000" pitchFamily="2" charset="2"/>
              <a:buChar char="ü"/>
            </a:pPr>
            <a:endParaRPr lang="sv-SE" sz="2000" noProof="0"/>
          </a:p>
          <a:p>
            <a:pPr marL="571500" indent="-571500">
              <a:lnSpc>
                <a:spcPct val="100000"/>
              </a:lnSpc>
              <a:buFont typeface="Wingdings" panose="05000000000000000000" pitchFamily="2" charset="2"/>
              <a:buChar char="ü"/>
            </a:pPr>
            <a:r>
              <a:rPr lang="sv-SE" sz="2000" noProof="0"/>
              <a:t>Stödet till öppna mötesplatser för barn och unga ska öka. </a:t>
            </a:r>
          </a:p>
          <a:p>
            <a:endParaRPr lang="en-US"/>
          </a:p>
        </p:txBody>
      </p:sp>
      <p:sp>
        <p:nvSpPr>
          <p:cNvPr id="3" name="Title 2">
            <a:extLst>
              <a:ext uri="{FF2B5EF4-FFF2-40B4-BE49-F238E27FC236}">
                <a16:creationId xmlns:a16="http://schemas.microsoft.com/office/drawing/2014/main" id="{C46CEC65-817E-D929-21D5-98F7FB8CFFA8}"/>
              </a:ext>
            </a:extLst>
          </p:cNvPr>
          <p:cNvSpPr>
            <a:spLocks noGrp="1"/>
          </p:cNvSpPr>
          <p:nvPr>
            <p:ph type="title"/>
          </p:nvPr>
        </p:nvSpPr>
        <p:spPr/>
        <p:txBody>
          <a:bodyPr/>
          <a:lstStyle/>
          <a:p>
            <a:r>
              <a:rPr lang="sv-SE" noProof="0"/>
              <a:t>Politiska krav kommuner &amp; regioner</a:t>
            </a:r>
          </a:p>
        </p:txBody>
      </p:sp>
      <p:sp>
        <p:nvSpPr>
          <p:cNvPr id="4" name="Date Placeholder 3">
            <a:extLst>
              <a:ext uri="{FF2B5EF4-FFF2-40B4-BE49-F238E27FC236}">
                <a16:creationId xmlns:a16="http://schemas.microsoft.com/office/drawing/2014/main" id="{E453496A-F8A8-E676-DA13-9E543A4F56E4}"/>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Footer Placeholder 4">
            <a:extLst>
              <a:ext uri="{FF2B5EF4-FFF2-40B4-BE49-F238E27FC236}">
                <a16:creationId xmlns:a16="http://schemas.microsoft.com/office/drawing/2014/main" id="{D28EC9E8-F7D1-7F87-CB40-75AD47BBE9F4}"/>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B8736FEA-3CA2-74E3-5086-C5D19FA804A4}"/>
              </a:ext>
            </a:extLst>
          </p:cNvPr>
          <p:cNvSpPr>
            <a:spLocks noGrp="1"/>
          </p:cNvSpPr>
          <p:nvPr>
            <p:ph type="sldNum" sz="quarter" idx="12"/>
          </p:nvPr>
        </p:nvSpPr>
        <p:spPr/>
        <p:txBody>
          <a:bodyPr/>
          <a:lstStyle/>
          <a:p>
            <a:fld id="{BF413B3B-BFB3-42E3-B409-FAAF558C2ACC}" type="slidenum">
              <a:rPr lang="en-UK" smtClean="0"/>
              <a:pPr/>
              <a:t>31</a:t>
            </a:fld>
            <a:endParaRPr lang="en-UK"/>
          </a:p>
        </p:txBody>
      </p:sp>
    </p:spTree>
    <p:extLst>
      <p:ext uri="{BB962C8B-B14F-4D97-AF65-F5344CB8AC3E}">
        <p14:creationId xmlns:p14="http://schemas.microsoft.com/office/powerpoint/2010/main" val="599172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Missing out - Barns rätt till meningsfull fritid">
            <a:hlinkClick r:id="" action="ppaction://media"/>
            <a:extLst>
              <a:ext uri="{FF2B5EF4-FFF2-40B4-BE49-F238E27FC236}">
                <a16:creationId xmlns:a16="http://schemas.microsoft.com/office/drawing/2014/main" id="{B4B4D971-0E2D-A2C9-8A8E-46A63A9E58F7}"/>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422209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lekplats, utomhus, person, klädsel&#10;&#10;AI-genererat innehåll kan vara felaktigt.">
            <a:extLst>
              <a:ext uri="{FF2B5EF4-FFF2-40B4-BE49-F238E27FC236}">
                <a16:creationId xmlns:a16="http://schemas.microsoft.com/office/drawing/2014/main" id="{28253BA0-E857-6C9D-81C1-1F721BBB100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6042FD98-203F-4A4C-8155-22F5DEFD4528}"/>
              </a:ext>
            </a:extLst>
          </p:cNvPr>
          <p:cNvSpPr txBox="1"/>
          <p:nvPr/>
        </p:nvSpPr>
        <p:spPr>
          <a:xfrm>
            <a:off x="0" y="6552508"/>
            <a:ext cx="4704522" cy="276999"/>
          </a:xfrm>
          <a:prstGeom prst="rect">
            <a:avLst/>
          </a:prstGeom>
          <a:noFill/>
        </p:spPr>
        <p:txBody>
          <a:bodyPr wrap="square" rtlCol="0">
            <a:spAutoFit/>
          </a:bodyPr>
          <a:lstStyle/>
          <a:p>
            <a:r>
              <a:rPr lang="en-UK"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en-GB" sz="1200">
                <a:solidFill>
                  <a:schemeClr val="bg1"/>
                </a:solidFill>
              </a:rPr>
              <a:t>CH1575085</a:t>
            </a:r>
            <a:endParaRPr lang="en-UK"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77347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2C6E32-04B2-067B-7534-E450F5B58ABE}"/>
              </a:ext>
            </a:extLst>
          </p:cNvPr>
          <p:cNvSpPr>
            <a:spLocks noGrp="1"/>
          </p:cNvSpPr>
          <p:nvPr>
            <p:ph type="title"/>
          </p:nvPr>
        </p:nvSpPr>
        <p:spPr/>
        <p:txBody>
          <a:bodyPr/>
          <a:lstStyle/>
          <a:p>
            <a:r>
              <a:rPr lang="sv-SE"/>
              <a:t>Regionala skillnader</a:t>
            </a:r>
          </a:p>
        </p:txBody>
      </p:sp>
      <p:pic>
        <p:nvPicPr>
          <p:cNvPr id="5" name="Platshållare för innehåll 4">
            <a:extLst>
              <a:ext uri="{FF2B5EF4-FFF2-40B4-BE49-F238E27FC236}">
                <a16:creationId xmlns:a16="http://schemas.microsoft.com/office/drawing/2014/main" id="{AF74B505-854B-F45B-AE37-F73AF72AC8C7}"/>
              </a:ext>
            </a:extLst>
          </p:cNvPr>
          <p:cNvPicPr>
            <a:picLocks noGrp="1" noChangeAspect="1"/>
          </p:cNvPicPr>
          <p:nvPr>
            <p:ph idx="1"/>
          </p:nvPr>
        </p:nvPicPr>
        <p:blipFill>
          <a:blip r:embed="rId4"/>
          <a:stretch>
            <a:fillRect/>
          </a:stretch>
        </p:blipFill>
        <p:spPr>
          <a:xfrm>
            <a:off x="3378881" y="1884252"/>
            <a:ext cx="4388076" cy="4318222"/>
          </a:xfrm>
          <a:prstGeom prst="rect">
            <a:avLst/>
          </a:prstGeom>
        </p:spPr>
      </p:pic>
      <p:pic>
        <p:nvPicPr>
          <p:cNvPr id="6" name="Bildobjekt 5">
            <a:extLst>
              <a:ext uri="{FF2B5EF4-FFF2-40B4-BE49-F238E27FC236}">
                <a16:creationId xmlns:a16="http://schemas.microsoft.com/office/drawing/2014/main" id="{EB3FBA55-AA85-1793-E757-541149B6642D}"/>
              </a:ext>
            </a:extLst>
          </p:cNvPr>
          <p:cNvPicPr>
            <a:picLocks noChangeAspect="1"/>
          </p:cNvPicPr>
          <p:nvPr/>
        </p:nvPicPr>
        <p:blipFill>
          <a:blip r:embed="rId5"/>
          <a:stretch>
            <a:fillRect/>
          </a:stretch>
        </p:blipFill>
        <p:spPr>
          <a:xfrm>
            <a:off x="7906742" y="2985671"/>
            <a:ext cx="913461" cy="1057692"/>
          </a:xfrm>
          <a:prstGeom prst="rect">
            <a:avLst/>
          </a:prstGeom>
        </p:spPr>
      </p:pic>
    </p:spTree>
    <p:extLst>
      <p:ext uri="{BB962C8B-B14F-4D97-AF65-F5344CB8AC3E}">
        <p14:creationId xmlns:p14="http://schemas.microsoft.com/office/powerpoint/2010/main" val="2138849853"/>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B71451-9A70-E504-AF57-32BA36466CB6}"/>
              </a:ext>
            </a:extLst>
          </p:cNvPr>
          <p:cNvSpPr>
            <a:spLocks noGrp="1"/>
          </p:cNvSpPr>
          <p:nvPr>
            <p:ph type="title"/>
          </p:nvPr>
        </p:nvSpPr>
        <p:spPr/>
        <p:txBody>
          <a:bodyPr>
            <a:normAutofit/>
          </a:bodyPr>
          <a:lstStyle/>
          <a:p>
            <a:r>
              <a:rPr lang="sv-SE"/>
              <a:t>K</a:t>
            </a:r>
            <a:r>
              <a:rPr lang="sv-SE" noProof="0" err="1"/>
              <a:t>ommuner</a:t>
            </a:r>
            <a:r>
              <a:rPr lang="sv-SE" noProof="0"/>
              <a:t> med högst barnfattigdom</a:t>
            </a:r>
            <a:endParaRPr lang="en-US"/>
          </a:p>
        </p:txBody>
      </p:sp>
      <p:sp>
        <p:nvSpPr>
          <p:cNvPr id="4" name="Date Placeholder 3">
            <a:extLst>
              <a:ext uri="{FF2B5EF4-FFF2-40B4-BE49-F238E27FC236}">
                <a16:creationId xmlns:a16="http://schemas.microsoft.com/office/drawing/2014/main" id="{C06A230F-7B32-117F-26BA-171EEC65C99B}"/>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Footer Placeholder 4">
            <a:extLst>
              <a:ext uri="{FF2B5EF4-FFF2-40B4-BE49-F238E27FC236}">
                <a16:creationId xmlns:a16="http://schemas.microsoft.com/office/drawing/2014/main" id="{699E956C-365E-7998-4CCA-D7570BC4F473}"/>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737BBB9A-584D-BAF7-BA75-15C82C9A1589}"/>
              </a:ext>
            </a:extLst>
          </p:cNvPr>
          <p:cNvSpPr>
            <a:spLocks noGrp="1"/>
          </p:cNvSpPr>
          <p:nvPr>
            <p:ph type="sldNum" sz="quarter" idx="12"/>
          </p:nvPr>
        </p:nvSpPr>
        <p:spPr/>
        <p:txBody>
          <a:bodyPr/>
          <a:lstStyle/>
          <a:p>
            <a:fld id="{BF413B3B-BFB3-42E3-B409-FAAF558C2ACC}" type="slidenum">
              <a:rPr lang="en-UK" smtClean="0"/>
              <a:pPr/>
              <a:t>35</a:t>
            </a:fld>
            <a:endParaRPr lang="en-UK"/>
          </a:p>
        </p:txBody>
      </p:sp>
      <p:graphicFrame>
        <p:nvGraphicFramePr>
          <p:cNvPr id="9" name="Tabell 8">
            <a:extLst>
              <a:ext uri="{FF2B5EF4-FFF2-40B4-BE49-F238E27FC236}">
                <a16:creationId xmlns:a16="http://schemas.microsoft.com/office/drawing/2014/main" id="{85C22FBA-0F8F-6BC9-E19E-3F6900ECA31F}"/>
              </a:ext>
            </a:extLst>
          </p:cNvPr>
          <p:cNvGraphicFramePr>
            <a:graphicFrameLocks noGrp="1"/>
          </p:cNvGraphicFramePr>
          <p:nvPr/>
        </p:nvGraphicFramePr>
        <p:xfrm>
          <a:off x="1883229" y="1709057"/>
          <a:ext cx="8186057" cy="3730380"/>
        </p:xfrm>
        <a:graphic>
          <a:graphicData uri="http://schemas.openxmlformats.org/drawingml/2006/table">
            <a:tbl>
              <a:tblPr>
                <a:tableStyleId>{69CF1AB2-1976-4502-BF36-3FF5EA218861}</a:tableStyleId>
              </a:tblPr>
              <a:tblGrid>
                <a:gridCol w="1064958">
                  <a:extLst>
                    <a:ext uri="{9D8B030D-6E8A-4147-A177-3AD203B41FA5}">
                      <a16:colId xmlns:a16="http://schemas.microsoft.com/office/drawing/2014/main" val="2506203130"/>
                    </a:ext>
                  </a:extLst>
                </a:gridCol>
                <a:gridCol w="1038738">
                  <a:extLst>
                    <a:ext uri="{9D8B030D-6E8A-4147-A177-3AD203B41FA5}">
                      <a16:colId xmlns:a16="http://schemas.microsoft.com/office/drawing/2014/main" val="1430618655"/>
                    </a:ext>
                  </a:extLst>
                </a:gridCol>
                <a:gridCol w="975699">
                  <a:extLst>
                    <a:ext uri="{9D8B030D-6E8A-4147-A177-3AD203B41FA5}">
                      <a16:colId xmlns:a16="http://schemas.microsoft.com/office/drawing/2014/main" val="2053436454"/>
                    </a:ext>
                  </a:extLst>
                </a:gridCol>
                <a:gridCol w="1103450">
                  <a:extLst>
                    <a:ext uri="{9D8B030D-6E8A-4147-A177-3AD203B41FA5}">
                      <a16:colId xmlns:a16="http://schemas.microsoft.com/office/drawing/2014/main" val="3881662355"/>
                    </a:ext>
                  </a:extLst>
                </a:gridCol>
                <a:gridCol w="962310">
                  <a:extLst>
                    <a:ext uri="{9D8B030D-6E8A-4147-A177-3AD203B41FA5}">
                      <a16:colId xmlns:a16="http://schemas.microsoft.com/office/drawing/2014/main" val="3030685953"/>
                    </a:ext>
                  </a:extLst>
                </a:gridCol>
                <a:gridCol w="846834">
                  <a:extLst>
                    <a:ext uri="{9D8B030D-6E8A-4147-A177-3AD203B41FA5}">
                      <a16:colId xmlns:a16="http://schemas.microsoft.com/office/drawing/2014/main" val="1561934426"/>
                    </a:ext>
                  </a:extLst>
                </a:gridCol>
                <a:gridCol w="1193266">
                  <a:extLst>
                    <a:ext uri="{9D8B030D-6E8A-4147-A177-3AD203B41FA5}">
                      <a16:colId xmlns:a16="http://schemas.microsoft.com/office/drawing/2014/main" val="3476244434"/>
                    </a:ext>
                  </a:extLst>
                </a:gridCol>
                <a:gridCol w="1000802">
                  <a:extLst>
                    <a:ext uri="{9D8B030D-6E8A-4147-A177-3AD203B41FA5}">
                      <a16:colId xmlns:a16="http://schemas.microsoft.com/office/drawing/2014/main" val="1798417387"/>
                    </a:ext>
                  </a:extLst>
                </a:gridCol>
              </a:tblGrid>
              <a:tr h="447560">
                <a:tc>
                  <a:txBody>
                    <a:bodyPr/>
                    <a:lstStyle/>
                    <a:p>
                      <a:pPr algn="l" fontAlgn="b">
                        <a:buNone/>
                      </a:pPr>
                      <a:r>
                        <a:rPr lang="sv-SE" sz="1200" b="1">
                          <a:solidFill>
                            <a:schemeClr val="bg1"/>
                          </a:solidFill>
                          <a:latin typeface="Lato"/>
                        </a:rPr>
                        <a:t>Kommun</a:t>
                      </a:r>
                      <a:endParaRPr lang="sv-SE" sz="1200" b="1" i="0">
                        <a:solidFill>
                          <a:schemeClr val="bg1"/>
                        </a:solidFill>
                        <a:latin typeface="Lato"/>
                      </a:endParaRPr>
                    </a:p>
                  </a:txBody>
                  <a:tcPr anchor="b">
                    <a:lnL w="0">
                      <a:noFill/>
                    </a:lnL>
                    <a:lnR w="0">
                      <a:noFill/>
                    </a:lnR>
                    <a:lnT w="0">
                      <a:noFill/>
                    </a:lnT>
                    <a:lnB w="0">
                      <a:noFill/>
                    </a:lnB>
                    <a:solidFill>
                      <a:schemeClr val="tx2"/>
                    </a:solidFill>
                  </a:tcPr>
                </a:tc>
                <a:tc>
                  <a:txBody>
                    <a:bodyPr/>
                    <a:lstStyle/>
                    <a:p>
                      <a:pPr algn="l" fontAlgn="b">
                        <a:buNone/>
                      </a:pPr>
                      <a:r>
                        <a:rPr lang="sv-SE" sz="1200" b="1">
                          <a:solidFill>
                            <a:schemeClr val="bg1"/>
                          </a:solidFill>
                          <a:latin typeface="Lato"/>
                        </a:rPr>
                        <a:t>Totalt antal barn</a:t>
                      </a:r>
                      <a:endParaRPr lang="sv-SE" sz="1200" b="1" i="0">
                        <a:solidFill>
                          <a:schemeClr val="bg1"/>
                        </a:solidFill>
                        <a:latin typeface="Lato"/>
                      </a:endParaRPr>
                    </a:p>
                  </a:txBody>
                  <a:tcPr anchor="b">
                    <a:lnL w="0">
                      <a:noFill/>
                    </a:lnL>
                    <a:lnR w="0">
                      <a:noFill/>
                    </a:lnR>
                    <a:lnT w="0">
                      <a:noFill/>
                    </a:lnT>
                    <a:lnB w="0">
                      <a:noFill/>
                    </a:lnB>
                    <a:solidFill>
                      <a:schemeClr val="tx2"/>
                    </a:solidFill>
                  </a:tcPr>
                </a:tc>
                <a:tc>
                  <a:txBody>
                    <a:bodyPr/>
                    <a:lstStyle/>
                    <a:p>
                      <a:pPr algn="l" fontAlgn="b">
                        <a:buNone/>
                      </a:pPr>
                      <a:r>
                        <a:rPr lang="sv-SE" sz="1200" b="1">
                          <a:solidFill>
                            <a:schemeClr val="bg1"/>
                          </a:solidFill>
                          <a:latin typeface="Lato"/>
                        </a:rPr>
                        <a:t>REV -rank</a:t>
                      </a:r>
                      <a:endParaRPr lang="sv-SE" sz="1200" b="1" i="0">
                        <a:solidFill>
                          <a:schemeClr val="bg1"/>
                        </a:solidFill>
                        <a:latin typeface="Lato"/>
                      </a:endParaRPr>
                    </a:p>
                  </a:txBody>
                  <a:tcPr anchor="b">
                    <a:lnL w="0">
                      <a:noFill/>
                    </a:lnL>
                    <a:lnR w="0">
                      <a:noFill/>
                    </a:lnR>
                    <a:lnT w="0">
                      <a:noFill/>
                    </a:lnT>
                    <a:lnB w="0">
                      <a:noFill/>
                    </a:lnB>
                    <a:solidFill>
                      <a:schemeClr val="tx2"/>
                    </a:solidFill>
                  </a:tcPr>
                </a:tc>
                <a:tc>
                  <a:txBody>
                    <a:bodyPr/>
                    <a:lstStyle/>
                    <a:p>
                      <a:pPr algn="l" fontAlgn="b">
                        <a:buNone/>
                      </a:pPr>
                      <a:r>
                        <a:rPr lang="sv-SE" sz="1200" b="1">
                          <a:solidFill>
                            <a:schemeClr val="bg1"/>
                          </a:solidFill>
                          <a:latin typeface="Lato"/>
                        </a:rPr>
                        <a:t>REV antal barn</a:t>
                      </a:r>
                      <a:endParaRPr lang="sv-SE" sz="1200" b="1" i="0">
                        <a:solidFill>
                          <a:schemeClr val="bg1"/>
                        </a:solidFill>
                        <a:latin typeface="Lato"/>
                      </a:endParaRPr>
                    </a:p>
                  </a:txBody>
                  <a:tcPr anchor="b">
                    <a:lnL w="0">
                      <a:noFill/>
                    </a:lnL>
                    <a:lnR w="0">
                      <a:noFill/>
                    </a:lnR>
                    <a:lnT w="0">
                      <a:noFill/>
                    </a:lnT>
                    <a:lnB w="0">
                      <a:noFill/>
                    </a:lnB>
                    <a:solidFill>
                      <a:schemeClr val="tx2"/>
                    </a:solidFill>
                  </a:tcPr>
                </a:tc>
                <a:tc>
                  <a:txBody>
                    <a:bodyPr/>
                    <a:lstStyle/>
                    <a:p>
                      <a:pPr algn="l" fontAlgn="b">
                        <a:buNone/>
                      </a:pPr>
                      <a:r>
                        <a:rPr lang="sv-SE" sz="1200" b="1">
                          <a:solidFill>
                            <a:schemeClr val="bg1"/>
                          </a:solidFill>
                          <a:latin typeface="Lato"/>
                        </a:rPr>
                        <a:t>REV procent</a:t>
                      </a:r>
                      <a:endParaRPr lang="sv-SE" sz="1200" b="1" i="0">
                        <a:solidFill>
                          <a:schemeClr val="bg1"/>
                        </a:solidFill>
                        <a:latin typeface="Lato"/>
                      </a:endParaRPr>
                    </a:p>
                  </a:txBody>
                  <a:tcPr anchor="b">
                    <a:lnL w="0">
                      <a:noFill/>
                    </a:lnL>
                    <a:lnR w="0">
                      <a:noFill/>
                    </a:lnR>
                    <a:lnT w="0">
                      <a:noFill/>
                    </a:lnT>
                    <a:lnB w="0">
                      <a:noFill/>
                    </a:lnB>
                    <a:solidFill>
                      <a:schemeClr val="tx2"/>
                    </a:solidFill>
                  </a:tcPr>
                </a:tc>
                <a:tc>
                  <a:txBody>
                    <a:bodyPr/>
                    <a:lstStyle/>
                    <a:p>
                      <a:pPr algn="l" fontAlgn="b">
                        <a:buNone/>
                      </a:pPr>
                      <a:r>
                        <a:rPr lang="sv-SE" sz="1200" b="1">
                          <a:solidFill>
                            <a:schemeClr val="bg1"/>
                          </a:solidFill>
                          <a:latin typeface="Lato"/>
                        </a:rPr>
                        <a:t>Tidigare mått rank</a:t>
                      </a:r>
                      <a:endParaRPr lang="sv-SE" sz="1200" b="1" i="0">
                        <a:solidFill>
                          <a:schemeClr val="bg1"/>
                        </a:solidFill>
                        <a:latin typeface="Lato"/>
                      </a:endParaRPr>
                    </a:p>
                  </a:txBody>
                  <a:tcPr anchor="b">
                    <a:lnL w="0">
                      <a:noFill/>
                    </a:lnL>
                    <a:lnR w="0">
                      <a:noFill/>
                    </a:lnR>
                    <a:lnT w="0">
                      <a:noFill/>
                    </a:lnT>
                    <a:lnB w="0">
                      <a:noFill/>
                    </a:lnB>
                    <a:solidFill>
                      <a:schemeClr val="tx2"/>
                    </a:solidFill>
                  </a:tcPr>
                </a:tc>
                <a:tc>
                  <a:txBody>
                    <a:bodyPr/>
                    <a:lstStyle/>
                    <a:p>
                      <a:pPr algn="l" fontAlgn="b">
                        <a:buNone/>
                      </a:pPr>
                      <a:r>
                        <a:rPr lang="sv-SE" sz="1200" b="1">
                          <a:solidFill>
                            <a:schemeClr val="bg1"/>
                          </a:solidFill>
                          <a:latin typeface="Lato"/>
                        </a:rPr>
                        <a:t>Tidigare mått antal barn</a:t>
                      </a:r>
                      <a:endParaRPr lang="sv-SE" sz="1200" b="1" i="0">
                        <a:solidFill>
                          <a:schemeClr val="bg1"/>
                        </a:solidFill>
                        <a:latin typeface="Lato"/>
                      </a:endParaRPr>
                    </a:p>
                  </a:txBody>
                  <a:tcPr anchor="b">
                    <a:lnL w="0">
                      <a:noFill/>
                    </a:lnL>
                    <a:lnR w="0">
                      <a:noFill/>
                    </a:lnR>
                    <a:lnT w="0">
                      <a:noFill/>
                    </a:lnT>
                    <a:lnB w="0">
                      <a:noFill/>
                    </a:lnB>
                    <a:solidFill>
                      <a:schemeClr val="tx2"/>
                    </a:solidFill>
                  </a:tcPr>
                </a:tc>
                <a:tc>
                  <a:txBody>
                    <a:bodyPr/>
                    <a:lstStyle/>
                    <a:p>
                      <a:pPr algn="l" fontAlgn="b">
                        <a:buNone/>
                      </a:pPr>
                      <a:r>
                        <a:rPr lang="sv-SE" sz="1200" b="1">
                          <a:solidFill>
                            <a:schemeClr val="bg1"/>
                          </a:solidFill>
                          <a:latin typeface="Lato"/>
                        </a:rPr>
                        <a:t>Tidigare mått procent</a:t>
                      </a:r>
                      <a:endParaRPr lang="sv-SE" sz="1200" b="1" i="0">
                        <a:solidFill>
                          <a:schemeClr val="bg1"/>
                        </a:solidFill>
                        <a:latin typeface="Lato"/>
                      </a:endParaRPr>
                    </a:p>
                  </a:txBody>
                  <a:tcPr anchor="b">
                    <a:lnL w="0">
                      <a:noFill/>
                    </a:lnL>
                    <a:lnR w="0">
                      <a:noFill/>
                    </a:lnR>
                    <a:lnT w="0">
                      <a:noFill/>
                    </a:lnT>
                    <a:lnB w="0">
                      <a:noFill/>
                    </a:lnB>
                    <a:solidFill>
                      <a:schemeClr val="tx2"/>
                    </a:solidFill>
                  </a:tcPr>
                </a:tc>
                <a:extLst>
                  <a:ext uri="{0D108BD9-81ED-4DB2-BD59-A6C34878D82A}">
                    <a16:rowId xmlns:a16="http://schemas.microsoft.com/office/drawing/2014/main" val="679875905"/>
                  </a:ext>
                </a:extLst>
              </a:tr>
              <a:tr h="309030">
                <a:tc>
                  <a:txBody>
                    <a:bodyPr/>
                    <a:lstStyle/>
                    <a:p>
                      <a:pPr algn="l" fontAlgn="b">
                        <a:buNone/>
                      </a:pPr>
                      <a:r>
                        <a:rPr lang="sv-SE" sz="1100" b="0" u="none" strike="noStrike">
                          <a:solidFill>
                            <a:srgbClr val="000000"/>
                          </a:solidFill>
                          <a:effectLst/>
                        </a:rPr>
                        <a:t>Perstorp</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1649</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290</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505</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1" u="none" strike="noStrike">
                          <a:solidFill>
                            <a:srgbClr val="000000"/>
                          </a:solidFill>
                          <a:effectLst/>
                        </a:rPr>
                        <a:t>30,6</a:t>
                      </a:r>
                      <a:endParaRPr lang="sv-SE" sz="1100" b="1" i="0" u="none" strike="noStrike">
                        <a:solidFill>
                          <a:srgbClr val="000000"/>
                        </a:solidFill>
                        <a:effectLst/>
                        <a:latin typeface="Aptos Narrow"/>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288</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337</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20,4 </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extLst>
                  <a:ext uri="{0D108BD9-81ED-4DB2-BD59-A6C34878D82A}">
                    <a16:rowId xmlns:a16="http://schemas.microsoft.com/office/drawing/2014/main" val="3125791311"/>
                  </a:ext>
                </a:extLst>
              </a:tr>
              <a:tr h="309030">
                <a:tc>
                  <a:txBody>
                    <a:bodyPr/>
                    <a:lstStyle/>
                    <a:p>
                      <a:pPr algn="l" fontAlgn="b">
                        <a:buNone/>
                      </a:pPr>
                      <a:r>
                        <a:rPr lang="sv-SE" sz="1100" b="0" u="none" strike="noStrike">
                          <a:solidFill>
                            <a:srgbClr val="000000"/>
                          </a:solidFill>
                          <a:effectLst/>
                        </a:rPr>
                        <a:t>Hällefors</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1126</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289</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343</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1" u="none" strike="noStrike">
                          <a:solidFill>
                            <a:srgbClr val="000000"/>
                          </a:solidFill>
                          <a:effectLst/>
                        </a:rPr>
                        <a:t>30,5</a:t>
                      </a:r>
                      <a:endParaRPr lang="sv-SE" sz="1100" b="1" i="0" u="none" strike="noStrike">
                        <a:solidFill>
                          <a:srgbClr val="000000"/>
                        </a:solidFill>
                        <a:effectLst/>
                        <a:latin typeface="Aptos Narrow"/>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286</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212</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18,8 </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extLst>
                  <a:ext uri="{0D108BD9-81ED-4DB2-BD59-A6C34878D82A}">
                    <a16:rowId xmlns:a16="http://schemas.microsoft.com/office/drawing/2014/main" val="2523301380"/>
                  </a:ext>
                </a:extLst>
              </a:tr>
              <a:tr h="309030">
                <a:tc>
                  <a:txBody>
                    <a:bodyPr/>
                    <a:lstStyle/>
                    <a:p>
                      <a:pPr algn="l" fontAlgn="b">
                        <a:buNone/>
                      </a:pPr>
                      <a:r>
                        <a:rPr lang="sv-SE" sz="1100" b="0" u="none" strike="noStrike">
                          <a:solidFill>
                            <a:srgbClr val="000000"/>
                          </a:solidFill>
                          <a:effectLst/>
                        </a:rPr>
                        <a:t>Högsby</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1005</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288</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305</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1" u="none" strike="noStrike">
                          <a:solidFill>
                            <a:srgbClr val="000000"/>
                          </a:solidFill>
                          <a:effectLst/>
                        </a:rPr>
                        <a:t>30,3</a:t>
                      </a:r>
                      <a:endParaRPr lang="sv-SE" sz="1100" b="1" i="0" u="none" strike="noStrike">
                        <a:solidFill>
                          <a:srgbClr val="000000"/>
                        </a:solidFill>
                        <a:effectLst/>
                        <a:latin typeface="Aptos Narrow"/>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289</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209</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20,8 </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extLst>
                  <a:ext uri="{0D108BD9-81ED-4DB2-BD59-A6C34878D82A}">
                    <a16:rowId xmlns:a16="http://schemas.microsoft.com/office/drawing/2014/main" val="2763367423"/>
                  </a:ext>
                </a:extLst>
              </a:tr>
              <a:tr h="309030">
                <a:tc>
                  <a:txBody>
                    <a:bodyPr/>
                    <a:lstStyle/>
                    <a:p>
                      <a:pPr algn="l" fontAlgn="b">
                        <a:buNone/>
                      </a:pPr>
                      <a:r>
                        <a:rPr lang="sv-SE" sz="1100" b="0" u="none" strike="noStrike">
                          <a:solidFill>
                            <a:srgbClr val="000000"/>
                          </a:solidFill>
                          <a:effectLst/>
                        </a:rPr>
                        <a:t>Flen</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2935</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287</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847</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1" u="none" strike="noStrike">
                          <a:solidFill>
                            <a:srgbClr val="000000"/>
                          </a:solidFill>
                          <a:effectLst/>
                        </a:rPr>
                        <a:t>28,9</a:t>
                      </a:r>
                      <a:endParaRPr lang="sv-SE" sz="1100" b="1" i="0" u="none" strike="noStrike">
                        <a:solidFill>
                          <a:srgbClr val="000000"/>
                        </a:solidFill>
                        <a:effectLst/>
                        <a:latin typeface="Aptos Narrow"/>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290</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611</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20,8 </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extLst>
                  <a:ext uri="{0D108BD9-81ED-4DB2-BD59-A6C34878D82A}">
                    <a16:rowId xmlns:a16="http://schemas.microsoft.com/office/drawing/2014/main" val="1656386413"/>
                  </a:ext>
                </a:extLst>
              </a:tr>
              <a:tr h="309030">
                <a:tc>
                  <a:txBody>
                    <a:bodyPr/>
                    <a:lstStyle/>
                    <a:p>
                      <a:pPr algn="l" fontAlgn="b">
                        <a:buNone/>
                      </a:pPr>
                      <a:r>
                        <a:rPr lang="sv-SE" sz="1100" b="0" u="none" strike="noStrike">
                          <a:solidFill>
                            <a:srgbClr val="000000"/>
                          </a:solidFill>
                          <a:effectLst/>
                        </a:rPr>
                        <a:t>Filipstad</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1828</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286</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505</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1" u="none" strike="noStrike">
                          <a:solidFill>
                            <a:srgbClr val="000000"/>
                          </a:solidFill>
                          <a:effectLst/>
                        </a:rPr>
                        <a:t>27,6</a:t>
                      </a:r>
                      <a:endParaRPr lang="sv-SE" sz="1100" b="1" i="0" u="none" strike="noStrike">
                        <a:solidFill>
                          <a:srgbClr val="000000"/>
                        </a:solidFill>
                        <a:effectLst/>
                        <a:latin typeface="Aptos Narrow"/>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287</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357</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19,5 </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extLst>
                  <a:ext uri="{0D108BD9-81ED-4DB2-BD59-A6C34878D82A}">
                    <a16:rowId xmlns:a16="http://schemas.microsoft.com/office/drawing/2014/main" val="3719196861"/>
                  </a:ext>
                </a:extLst>
              </a:tr>
              <a:tr h="309030">
                <a:tc>
                  <a:txBody>
                    <a:bodyPr/>
                    <a:lstStyle/>
                    <a:p>
                      <a:pPr algn="l" fontAlgn="b">
                        <a:buNone/>
                      </a:pPr>
                      <a:r>
                        <a:rPr lang="sv-SE" sz="1100" b="0" u="none" strike="noStrike">
                          <a:solidFill>
                            <a:srgbClr val="000000"/>
                          </a:solidFill>
                          <a:effectLst/>
                        </a:rPr>
                        <a:t>Lessebo</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1861</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285</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493</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1" u="none" strike="noStrike">
                          <a:solidFill>
                            <a:srgbClr val="000000"/>
                          </a:solidFill>
                          <a:effectLst/>
                        </a:rPr>
                        <a:t>26,5</a:t>
                      </a:r>
                      <a:endParaRPr lang="sv-SE" sz="1100" b="1" i="0" u="none" strike="noStrike">
                        <a:solidFill>
                          <a:srgbClr val="000000"/>
                        </a:solidFill>
                        <a:effectLst/>
                        <a:latin typeface="Aptos Narrow"/>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280</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312</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16,8 </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extLst>
                  <a:ext uri="{0D108BD9-81ED-4DB2-BD59-A6C34878D82A}">
                    <a16:rowId xmlns:a16="http://schemas.microsoft.com/office/drawing/2014/main" val="2032085191"/>
                  </a:ext>
                </a:extLst>
              </a:tr>
              <a:tr h="309030">
                <a:tc>
                  <a:txBody>
                    <a:bodyPr/>
                    <a:lstStyle/>
                    <a:p>
                      <a:pPr algn="l" fontAlgn="b">
                        <a:buNone/>
                      </a:pPr>
                      <a:r>
                        <a:rPr lang="sv-SE" sz="1100" b="0" u="none" strike="noStrike">
                          <a:solidFill>
                            <a:srgbClr val="000000"/>
                          </a:solidFill>
                          <a:effectLst/>
                        </a:rPr>
                        <a:t>Ljusnarsberg</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641</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284</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168</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1" u="none" strike="noStrike">
                          <a:solidFill>
                            <a:srgbClr val="000000"/>
                          </a:solidFill>
                          <a:effectLst/>
                        </a:rPr>
                        <a:t>26,2</a:t>
                      </a:r>
                      <a:endParaRPr lang="sv-SE" sz="1100" b="1" i="0" u="none" strike="noStrike">
                        <a:solidFill>
                          <a:srgbClr val="000000"/>
                        </a:solidFill>
                        <a:effectLst/>
                        <a:latin typeface="Aptos Narrow"/>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281</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108</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16,8 </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extLst>
                  <a:ext uri="{0D108BD9-81ED-4DB2-BD59-A6C34878D82A}">
                    <a16:rowId xmlns:a16="http://schemas.microsoft.com/office/drawing/2014/main" val="1216304982"/>
                  </a:ext>
                </a:extLst>
              </a:tr>
              <a:tr h="309030">
                <a:tc>
                  <a:txBody>
                    <a:bodyPr/>
                    <a:lstStyle/>
                    <a:p>
                      <a:pPr algn="l" fontAlgn="b">
                        <a:buNone/>
                      </a:pPr>
                      <a:r>
                        <a:rPr lang="sv-SE" sz="1100" b="0" u="none" strike="noStrike">
                          <a:solidFill>
                            <a:srgbClr val="000000"/>
                          </a:solidFill>
                          <a:effectLst/>
                        </a:rPr>
                        <a:t>Malmö</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73205</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283</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19068</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1" u="none" strike="noStrike">
                          <a:solidFill>
                            <a:srgbClr val="000000"/>
                          </a:solidFill>
                          <a:effectLst/>
                        </a:rPr>
                        <a:t>26,0</a:t>
                      </a:r>
                      <a:endParaRPr lang="sv-SE" sz="1100" b="1" i="0" u="none" strike="noStrike">
                        <a:solidFill>
                          <a:srgbClr val="000000"/>
                        </a:solidFill>
                        <a:effectLst/>
                        <a:latin typeface="Aptos Narrow"/>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285</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13241</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18,1 </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extLst>
                  <a:ext uri="{0D108BD9-81ED-4DB2-BD59-A6C34878D82A}">
                    <a16:rowId xmlns:a16="http://schemas.microsoft.com/office/drawing/2014/main" val="416056654"/>
                  </a:ext>
                </a:extLst>
              </a:tr>
              <a:tr h="309030">
                <a:tc>
                  <a:txBody>
                    <a:bodyPr/>
                    <a:lstStyle/>
                    <a:p>
                      <a:pPr algn="l" fontAlgn="b">
                        <a:buNone/>
                      </a:pPr>
                      <a:r>
                        <a:rPr lang="sv-SE" sz="1100" b="0" u="none" strike="noStrike">
                          <a:solidFill>
                            <a:srgbClr val="000000"/>
                          </a:solidFill>
                          <a:effectLst/>
                        </a:rPr>
                        <a:t>Fagersta</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2781</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282</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697</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1" u="none" strike="noStrike">
                          <a:solidFill>
                            <a:srgbClr val="000000"/>
                          </a:solidFill>
                          <a:effectLst/>
                        </a:rPr>
                        <a:t>25,1</a:t>
                      </a:r>
                      <a:endParaRPr lang="sv-SE" sz="1100" b="1" i="0" u="none" strike="noStrike">
                        <a:solidFill>
                          <a:srgbClr val="000000"/>
                        </a:solidFill>
                        <a:effectLst/>
                        <a:latin typeface="Aptos Narrow"/>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284</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501</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tc>
                  <a:txBody>
                    <a:bodyPr/>
                    <a:lstStyle/>
                    <a:p>
                      <a:pPr algn="l" fontAlgn="b">
                        <a:buNone/>
                      </a:pPr>
                      <a:r>
                        <a:rPr lang="sv-SE" sz="1100" b="0" u="none" strike="noStrike">
                          <a:solidFill>
                            <a:srgbClr val="000000"/>
                          </a:solidFill>
                          <a:effectLst/>
                        </a:rPr>
                        <a:t>18,0 </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lumMod val="90000"/>
                      </a:schemeClr>
                    </a:solidFill>
                  </a:tcPr>
                </a:tc>
                <a:extLst>
                  <a:ext uri="{0D108BD9-81ED-4DB2-BD59-A6C34878D82A}">
                    <a16:rowId xmlns:a16="http://schemas.microsoft.com/office/drawing/2014/main" val="65098586"/>
                  </a:ext>
                </a:extLst>
              </a:tr>
              <a:tr h="309030">
                <a:tc>
                  <a:txBody>
                    <a:bodyPr/>
                    <a:lstStyle/>
                    <a:p>
                      <a:pPr algn="l" fontAlgn="b">
                        <a:buNone/>
                      </a:pPr>
                      <a:r>
                        <a:rPr lang="sv-SE" sz="1100" b="0" u="none" strike="noStrike">
                          <a:solidFill>
                            <a:srgbClr val="000000"/>
                          </a:solidFill>
                          <a:effectLst/>
                        </a:rPr>
                        <a:t>Gullspång</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848</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281</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210</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1" u="none" strike="noStrike">
                          <a:solidFill>
                            <a:srgbClr val="000000"/>
                          </a:solidFill>
                          <a:effectLst/>
                        </a:rPr>
                        <a:t>24,8</a:t>
                      </a:r>
                      <a:endParaRPr lang="sv-SE" sz="1100" b="1" i="0" u="none" strike="noStrike">
                        <a:solidFill>
                          <a:srgbClr val="000000"/>
                        </a:solidFill>
                        <a:effectLst/>
                        <a:latin typeface="Aptos Narrow"/>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283</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146</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tc>
                  <a:txBody>
                    <a:bodyPr/>
                    <a:lstStyle/>
                    <a:p>
                      <a:pPr algn="l" fontAlgn="b">
                        <a:buNone/>
                      </a:pPr>
                      <a:r>
                        <a:rPr lang="sv-SE" sz="1100" b="0" u="none" strike="noStrike">
                          <a:solidFill>
                            <a:srgbClr val="000000"/>
                          </a:solidFill>
                          <a:effectLst/>
                        </a:rPr>
                        <a:t>17,2 </a:t>
                      </a:r>
                      <a:endParaRPr lang="sv-SE" sz="1100" b="0" i="0" u="none" strike="noStrike">
                        <a:solidFill>
                          <a:srgbClr val="000000"/>
                        </a:solidFill>
                        <a:effectLst/>
                        <a:latin typeface="Aptos Narrow" panose="020B0004020202020204" pitchFamily="34" charset="0"/>
                      </a:endParaRPr>
                    </a:p>
                  </a:txBody>
                  <a:tcPr anchor="b">
                    <a:lnL w="0">
                      <a:noFill/>
                    </a:lnL>
                    <a:lnR w="0">
                      <a:noFill/>
                    </a:lnR>
                    <a:lnT w="0">
                      <a:noFill/>
                    </a:lnT>
                    <a:lnB w="0">
                      <a:noFill/>
                    </a:lnB>
                    <a:solidFill>
                      <a:schemeClr val="bg2"/>
                    </a:solidFill>
                  </a:tcPr>
                </a:tc>
                <a:extLst>
                  <a:ext uri="{0D108BD9-81ED-4DB2-BD59-A6C34878D82A}">
                    <a16:rowId xmlns:a16="http://schemas.microsoft.com/office/drawing/2014/main" val="4205841023"/>
                  </a:ext>
                </a:extLst>
              </a:tr>
            </a:tbl>
          </a:graphicData>
        </a:graphic>
      </p:graphicFrame>
    </p:spTree>
    <p:extLst>
      <p:ext uri="{BB962C8B-B14F-4D97-AF65-F5344CB8AC3E}">
        <p14:creationId xmlns:p14="http://schemas.microsoft.com/office/powerpoint/2010/main" val="2326233383"/>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8AE7749-6456-FE14-FC02-0C7EF11FB909}"/>
              </a:ext>
            </a:extLst>
          </p:cNvPr>
          <p:cNvSpPr>
            <a:spLocks noGrp="1"/>
          </p:cNvSpPr>
          <p:nvPr>
            <p:ph type="title"/>
          </p:nvPr>
        </p:nvSpPr>
        <p:spPr/>
        <p:txBody>
          <a:bodyPr/>
          <a:lstStyle/>
          <a:p>
            <a:r>
              <a:rPr lang="sv-SE"/>
              <a:t>Kommuner med lägst barnfattigdom</a:t>
            </a:r>
          </a:p>
        </p:txBody>
      </p:sp>
      <p:sp>
        <p:nvSpPr>
          <p:cNvPr id="4" name="Platshållare för datum 3">
            <a:extLst>
              <a:ext uri="{FF2B5EF4-FFF2-40B4-BE49-F238E27FC236}">
                <a16:creationId xmlns:a16="http://schemas.microsoft.com/office/drawing/2014/main" id="{48B406CE-C21C-0BE3-A98C-64A21196FF35}"/>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60CA51ED-EB9E-F3FC-3E8A-8F35993F5900}"/>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7A325A4C-2AE0-4BA4-6CEE-AA88D6AEF66B}"/>
              </a:ext>
            </a:extLst>
          </p:cNvPr>
          <p:cNvSpPr>
            <a:spLocks noGrp="1"/>
          </p:cNvSpPr>
          <p:nvPr>
            <p:ph type="sldNum" sz="quarter" idx="12"/>
          </p:nvPr>
        </p:nvSpPr>
        <p:spPr/>
        <p:txBody>
          <a:bodyPr/>
          <a:lstStyle/>
          <a:p>
            <a:fld id="{BF413B3B-BFB3-42E3-B409-FAAF558C2ACC}" type="slidenum">
              <a:rPr lang="en-UK" smtClean="0"/>
              <a:pPr/>
              <a:t>36</a:t>
            </a:fld>
            <a:endParaRPr lang="en-UK"/>
          </a:p>
        </p:txBody>
      </p:sp>
      <p:graphicFrame>
        <p:nvGraphicFramePr>
          <p:cNvPr id="14" name="Platshållare för innehåll 13">
            <a:extLst>
              <a:ext uri="{FF2B5EF4-FFF2-40B4-BE49-F238E27FC236}">
                <a16:creationId xmlns:a16="http://schemas.microsoft.com/office/drawing/2014/main" id="{3C59C154-DB13-EB7A-AAEB-7EEFF2FF8C28}"/>
              </a:ext>
            </a:extLst>
          </p:cNvPr>
          <p:cNvGraphicFramePr>
            <a:graphicFrameLocks noGrp="1"/>
          </p:cNvGraphicFramePr>
          <p:nvPr>
            <p:ph idx="1"/>
          </p:nvPr>
        </p:nvGraphicFramePr>
        <p:xfrm>
          <a:off x="1478883" y="1666090"/>
          <a:ext cx="8881269" cy="3796110"/>
        </p:xfrm>
        <a:graphic>
          <a:graphicData uri="http://schemas.openxmlformats.org/drawingml/2006/table">
            <a:tbl>
              <a:tblPr>
                <a:tableStyleId>{69CF1AB2-1976-4502-BF36-3FF5EA218861}</a:tableStyleId>
              </a:tblPr>
              <a:tblGrid>
                <a:gridCol w="1155400">
                  <a:extLst>
                    <a:ext uri="{9D8B030D-6E8A-4147-A177-3AD203B41FA5}">
                      <a16:colId xmlns:a16="http://schemas.microsoft.com/office/drawing/2014/main" val="3865327962"/>
                    </a:ext>
                  </a:extLst>
                </a:gridCol>
                <a:gridCol w="1322446">
                  <a:extLst>
                    <a:ext uri="{9D8B030D-6E8A-4147-A177-3AD203B41FA5}">
                      <a16:colId xmlns:a16="http://schemas.microsoft.com/office/drawing/2014/main" val="1240716673"/>
                    </a:ext>
                  </a:extLst>
                </a:gridCol>
                <a:gridCol w="863070">
                  <a:extLst>
                    <a:ext uri="{9D8B030D-6E8A-4147-A177-3AD203B41FA5}">
                      <a16:colId xmlns:a16="http://schemas.microsoft.com/office/drawing/2014/main" val="3687908777"/>
                    </a:ext>
                  </a:extLst>
                </a:gridCol>
                <a:gridCol w="1197162">
                  <a:extLst>
                    <a:ext uri="{9D8B030D-6E8A-4147-A177-3AD203B41FA5}">
                      <a16:colId xmlns:a16="http://schemas.microsoft.com/office/drawing/2014/main" val="1452091805"/>
                    </a:ext>
                  </a:extLst>
                </a:gridCol>
                <a:gridCol w="1044036">
                  <a:extLst>
                    <a:ext uri="{9D8B030D-6E8A-4147-A177-3AD203B41FA5}">
                      <a16:colId xmlns:a16="http://schemas.microsoft.com/office/drawing/2014/main" val="687325083"/>
                    </a:ext>
                  </a:extLst>
                </a:gridCol>
                <a:gridCol w="918752">
                  <a:extLst>
                    <a:ext uri="{9D8B030D-6E8A-4147-A177-3AD203B41FA5}">
                      <a16:colId xmlns:a16="http://schemas.microsoft.com/office/drawing/2014/main" val="3679459947"/>
                    </a:ext>
                  </a:extLst>
                </a:gridCol>
                <a:gridCol w="1294605">
                  <a:extLst>
                    <a:ext uri="{9D8B030D-6E8A-4147-A177-3AD203B41FA5}">
                      <a16:colId xmlns:a16="http://schemas.microsoft.com/office/drawing/2014/main" val="4006329504"/>
                    </a:ext>
                  </a:extLst>
                </a:gridCol>
                <a:gridCol w="1085798">
                  <a:extLst>
                    <a:ext uri="{9D8B030D-6E8A-4147-A177-3AD203B41FA5}">
                      <a16:colId xmlns:a16="http://schemas.microsoft.com/office/drawing/2014/main" val="4152460161"/>
                    </a:ext>
                  </a:extLst>
                </a:gridCol>
              </a:tblGrid>
              <a:tr h="336939">
                <a:tc>
                  <a:txBody>
                    <a:bodyPr/>
                    <a:lstStyle/>
                    <a:p>
                      <a:pPr algn="l" fontAlgn="b">
                        <a:buNone/>
                      </a:pPr>
                      <a:r>
                        <a:rPr lang="sv-SE" sz="1100" b="1" u="none" strike="noStrike">
                          <a:solidFill>
                            <a:schemeClr val="bg1"/>
                          </a:solidFill>
                          <a:effectLst/>
                        </a:rPr>
                        <a:t>Kommun</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Totalt antal barn</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REV -rank</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REV antal barn</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REV procent</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Tidigare mått rank</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Tidigare mått antal barn</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Tidigare mått  procent</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08120268"/>
                  </a:ext>
                </a:extLst>
              </a:tr>
              <a:tr h="336939">
                <a:tc>
                  <a:txBody>
                    <a:bodyPr/>
                    <a:lstStyle/>
                    <a:p>
                      <a:pPr algn="l" fontAlgn="b">
                        <a:buNone/>
                      </a:pPr>
                      <a:r>
                        <a:rPr lang="sv-SE" sz="1100" b="0" u="none" strike="noStrike">
                          <a:solidFill>
                            <a:srgbClr val="000000"/>
                          </a:solidFill>
                          <a:effectLst/>
                        </a:rPr>
                        <a:t>Vellinge</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8697</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1</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271</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1" u="none" strike="noStrike">
                          <a:solidFill>
                            <a:srgbClr val="000000"/>
                          </a:solidFill>
                          <a:effectLst/>
                        </a:rPr>
                        <a:t>3,1</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1</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164</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1,9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23598567"/>
                  </a:ext>
                </a:extLst>
              </a:tr>
              <a:tr h="336939">
                <a:tc>
                  <a:txBody>
                    <a:bodyPr/>
                    <a:lstStyle/>
                    <a:p>
                      <a:pPr algn="l" fontAlgn="b">
                        <a:buNone/>
                      </a:pPr>
                      <a:r>
                        <a:rPr lang="sv-SE" sz="1100" b="0" u="none" strike="noStrike">
                          <a:solidFill>
                            <a:srgbClr val="000000"/>
                          </a:solidFill>
                          <a:effectLst/>
                        </a:rPr>
                        <a:t>Täby</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17219</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2</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627</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1" u="none" strike="noStrike">
                          <a:solidFill>
                            <a:srgbClr val="000000"/>
                          </a:solidFill>
                          <a:effectLst/>
                        </a:rPr>
                        <a:t>3,6</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3</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394</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2,3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43628662"/>
                  </a:ext>
                </a:extLst>
              </a:tr>
              <a:tr h="336939">
                <a:tc>
                  <a:txBody>
                    <a:bodyPr/>
                    <a:lstStyle/>
                    <a:p>
                      <a:pPr algn="l" fontAlgn="b">
                        <a:buNone/>
                      </a:pPr>
                      <a:r>
                        <a:rPr lang="sv-SE" sz="1100" b="0" u="none" strike="noStrike">
                          <a:solidFill>
                            <a:srgbClr val="000000"/>
                          </a:solidFill>
                          <a:effectLst/>
                        </a:rPr>
                        <a:t>Lerum</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11145</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3</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435</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1" u="none" strike="noStrike">
                          <a:solidFill>
                            <a:srgbClr val="000000"/>
                          </a:solidFill>
                          <a:effectLst/>
                        </a:rPr>
                        <a:t>3,9</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6</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292</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2,6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53166317"/>
                  </a:ext>
                </a:extLst>
              </a:tr>
              <a:tr h="336939">
                <a:tc>
                  <a:txBody>
                    <a:bodyPr/>
                    <a:lstStyle/>
                    <a:p>
                      <a:pPr algn="l" fontAlgn="b">
                        <a:buNone/>
                      </a:pPr>
                      <a:r>
                        <a:rPr lang="sv-SE" sz="1100" b="0" u="none" strike="noStrike">
                          <a:solidFill>
                            <a:srgbClr val="000000"/>
                          </a:solidFill>
                          <a:effectLst/>
                        </a:rPr>
                        <a:t>Habo</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3657</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4</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148</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1" u="none" strike="noStrike">
                          <a:solidFill>
                            <a:srgbClr val="000000"/>
                          </a:solidFill>
                          <a:effectLst/>
                        </a:rPr>
                        <a:t>4,0</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4</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86</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2,4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82763587"/>
                  </a:ext>
                </a:extLst>
              </a:tr>
              <a:tr h="336939">
                <a:tc>
                  <a:txBody>
                    <a:bodyPr/>
                    <a:lstStyle/>
                    <a:p>
                      <a:pPr algn="l" fontAlgn="b">
                        <a:buNone/>
                      </a:pPr>
                      <a:r>
                        <a:rPr lang="sv-SE" sz="1100" b="0" u="none" strike="noStrike">
                          <a:solidFill>
                            <a:srgbClr val="000000"/>
                          </a:solidFill>
                          <a:effectLst/>
                        </a:rPr>
                        <a:t>Hammarö</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4339</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5</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182</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1" u="none" strike="noStrike">
                          <a:solidFill>
                            <a:srgbClr val="000000"/>
                          </a:solidFill>
                          <a:effectLst/>
                        </a:rPr>
                        <a:t>4,2</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10</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127</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2,9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235329827"/>
                  </a:ext>
                </a:extLst>
              </a:tr>
              <a:tr h="336939">
                <a:tc>
                  <a:txBody>
                    <a:bodyPr/>
                    <a:lstStyle/>
                    <a:p>
                      <a:pPr algn="l" fontAlgn="b">
                        <a:buNone/>
                      </a:pPr>
                      <a:r>
                        <a:rPr lang="sv-SE" sz="1100" b="0" u="none" strike="noStrike">
                          <a:solidFill>
                            <a:srgbClr val="000000"/>
                          </a:solidFill>
                          <a:effectLst/>
                        </a:rPr>
                        <a:t>Lomma</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6266</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6</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268</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1" u="none" strike="noStrike">
                          <a:solidFill>
                            <a:srgbClr val="000000"/>
                          </a:solidFill>
                          <a:effectLst/>
                        </a:rPr>
                        <a:t>4,3</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16</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190</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3,0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6631069"/>
                  </a:ext>
                </a:extLst>
              </a:tr>
              <a:tr h="336939">
                <a:tc>
                  <a:txBody>
                    <a:bodyPr/>
                    <a:lstStyle/>
                    <a:p>
                      <a:pPr algn="l" fontAlgn="b">
                        <a:buNone/>
                      </a:pPr>
                      <a:r>
                        <a:rPr lang="sv-SE" sz="1100" b="0" u="none" strike="noStrike">
                          <a:solidFill>
                            <a:srgbClr val="000000"/>
                          </a:solidFill>
                          <a:effectLst/>
                        </a:rPr>
                        <a:t>Danderyd</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7422</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7</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334</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1" u="none" strike="noStrike">
                          <a:solidFill>
                            <a:srgbClr val="000000"/>
                          </a:solidFill>
                          <a:effectLst/>
                        </a:rPr>
                        <a:t>4,5</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30</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267</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3,6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46275113"/>
                  </a:ext>
                </a:extLst>
              </a:tr>
              <a:tr h="336939">
                <a:tc>
                  <a:txBody>
                    <a:bodyPr/>
                    <a:lstStyle/>
                    <a:p>
                      <a:pPr algn="l" fontAlgn="b">
                        <a:buNone/>
                      </a:pPr>
                      <a:r>
                        <a:rPr lang="sv-SE" sz="1100" b="0" u="none" strike="noStrike">
                          <a:solidFill>
                            <a:srgbClr val="000000"/>
                          </a:solidFill>
                          <a:effectLst/>
                        </a:rPr>
                        <a:t>Kungsbacka</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19792</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8</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892</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1" u="none" strike="noStrike">
                          <a:solidFill>
                            <a:srgbClr val="000000"/>
                          </a:solidFill>
                          <a:effectLst/>
                        </a:rPr>
                        <a:t>4,5</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9</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577</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2,9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22089483"/>
                  </a:ext>
                </a:extLst>
              </a:tr>
              <a:tr h="336939">
                <a:tc>
                  <a:txBody>
                    <a:bodyPr/>
                    <a:lstStyle/>
                    <a:p>
                      <a:pPr algn="l" fontAlgn="b">
                        <a:buNone/>
                      </a:pPr>
                      <a:r>
                        <a:rPr lang="sv-SE" sz="1100" b="0" u="none" strike="noStrike">
                          <a:solidFill>
                            <a:srgbClr val="000000"/>
                          </a:solidFill>
                          <a:effectLst/>
                        </a:rPr>
                        <a:t>Vallentuna</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8320</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9</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384</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1" u="none" strike="noStrike">
                          <a:solidFill>
                            <a:srgbClr val="000000"/>
                          </a:solidFill>
                          <a:effectLst/>
                        </a:rPr>
                        <a:t>4,6</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14</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247</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fontAlgn="b">
                        <a:buNone/>
                      </a:pPr>
                      <a:r>
                        <a:rPr lang="sv-SE" sz="1100" b="0" u="none" strike="noStrike">
                          <a:solidFill>
                            <a:srgbClr val="000000"/>
                          </a:solidFill>
                          <a:effectLst/>
                        </a:rPr>
                        <a:t>3,0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319640482"/>
                  </a:ext>
                </a:extLst>
              </a:tr>
              <a:tr h="336939">
                <a:tc>
                  <a:txBody>
                    <a:bodyPr/>
                    <a:lstStyle/>
                    <a:p>
                      <a:pPr algn="l" fontAlgn="b">
                        <a:buNone/>
                      </a:pPr>
                      <a:r>
                        <a:rPr lang="sv-SE" sz="1100" b="0" u="none" strike="noStrike">
                          <a:solidFill>
                            <a:srgbClr val="000000"/>
                          </a:solidFill>
                          <a:effectLst/>
                        </a:rPr>
                        <a:t>Härryda</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9967</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10</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475</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1" u="none" strike="noStrike">
                          <a:solidFill>
                            <a:srgbClr val="000000"/>
                          </a:solidFill>
                          <a:effectLst/>
                        </a:rPr>
                        <a:t>4,8</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11</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292</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buNone/>
                      </a:pPr>
                      <a:r>
                        <a:rPr lang="sv-SE" sz="1100" b="0" u="none" strike="noStrike">
                          <a:solidFill>
                            <a:srgbClr val="000000"/>
                          </a:solidFill>
                          <a:effectLst/>
                        </a:rPr>
                        <a:t>2,9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7370649"/>
                  </a:ext>
                </a:extLst>
              </a:tr>
            </a:tbl>
          </a:graphicData>
        </a:graphic>
      </p:graphicFrame>
    </p:spTree>
    <p:extLst>
      <p:ext uri="{BB962C8B-B14F-4D97-AF65-F5344CB8AC3E}">
        <p14:creationId xmlns:p14="http://schemas.microsoft.com/office/powerpoint/2010/main" val="269850685"/>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84C622E-4B6C-4767-19B0-395DB0997819}"/>
              </a:ext>
            </a:extLst>
          </p:cNvPr>
          <p:cNvSpPr>
            <a:spLocks noGrp="1"/>
          </p:cNvSpPr>
          <p:nvPr>
            <p:ph type="title"/>
          </p:nvPr>
        </p:nvSpPr>
        <p:spPr/>
        <p:txBody>
          <a:bodyPr/>
          <a:lstStyle/>
          <a:p>
            <a:r>
              <a:rPr lang="sv-SE"/>
              <a:t>Kommuner med flest barn i fattigdom</a:t>
            </a:r>
          </a:p>
        </p:txBody>
      </p:sp>
      <p:sp>
        <p:nvSpPr>
          <p:cNvPr id="4" name="Platshållare för datum 3">
            <a:extLst>
              <a:ext uri="{FF2B5EF4-FFF2-40B4-BE49-F238E27FC236}">
                <a16:creationId xmlns:a16="http://schemas.microsoft.com/office/drawing/2014/main" id="{7C4BDF1D-FB49-C019-C031-3BC4CF78252C}"/>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DAFA7763-F60E-BD1F-5CA6-32332252FD0F}"/>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0A53A9F-31A8-7FDD-BE19-9F168DF6FAD2}"/>
              </a:ext>
            </a:extLst>
          </p:cNvPr>
          <p:cNvSpPr>
            <a:spLocks noGrp="1"/>
          </p:cNvSpPr>
          <p:nvPr>
            <p:ph type="sldNum" sz="quarter" idx="12"/>
          </p:nvPr>
        </p:nvSpPr>
        <p:spPr/>
        <p:txBody>
          <a:bodyPr/>
          <a:lstStyle/>
          <a:p>
            <a:fld id="{BF413B3B-BFB3-42E3-B409-FAAF558C2ACC}" type="slidenum">
              <a:rPr lang="en-UK" smtClean="0"/>
              <a:pPr/>
              <a:t>37</a:t>
            </a:fld>
            <a:endParaRPr lang="en-UK"/>
          </a:p>
        </p:txBody>
      </p:sp>
      <p:graphicFrame>
        <p:nvGraphicFramePr>
          <p:cNvPr id="11" name="Platshållare för innehåll 10">
            <a:extLst>
              <a:ext uri="{FF2B5EF4-FFF2-40B4-BE49-F238E27FC236}">
                <a16:creationId xmlns:a16="http://schemas.microsoft.com/office/drawing/2014/main" id="{87535BFB-FD89-302B-FCA2-929AF38232B5}"/>
              </a:ext>
            </a:extLst>
          </p:cNvPr>
          <p:cNvGraphicFramePr>
            <a:graphicFrameLocks noGrp="1"/>
          </p:cNvGraphicFramePr>
          <p:nvPr>
            <p:ph idx="1"/>
          </p:nvPr>
        </p:nvGraphicFramePr>
        <p:xfrm>
          <a:off x="1530350" y="1866900"/>
          <a:ext cx="8639969" cy="3492330"/>
        </p:xfrm>
        <a:graphic>
          <a:graphicData uri="http://schemas.openxmlformats.org/drawingml/2006/table">
            <a:tbl>
              <a:tblPr>
                <a:tableStyleId>{69CF1AB2-1976-4502-BF36-3FF5EA218861}</a:tableStyleId>
              </a:tblPr>
              <a:tblGrid>
                <a:gridCol w="1124009">
                  <a:extLst>
                    <a:ext uri="{9D8B030D-6E8A-4147-A177-3AD203B41FA5}">
                      <a16:colId xmlns:a16="http://schemas.microsoft.com/office/drawing/2014/main" val="1911089197"/>
                    </a:ext>
                  </a:extLst>
                </a:gridCol>
                <a:gridCol w="1286516">
                  <a:extLst>
                    <a:ext uri="{9D8B030D-6E8A-4147-A177-3AD203B41FA5}">
                      <a16:colId xmlns:a16="http://schemas.microsoft.com/office/drawing/2014/main" val="119883036"/>
                    </a:ext>
                  </a:extLst>
                </a:gridCol>
                <a:gridCol w="839621">
                  <a:extLst>
                    <a:ext uri="{9D8B030D-6E8A-4147-A177-3AD203B41FA5}">
                      <a16:colId xmlns:a16="http://schemas.microsoft.com/office/drawing/2014/main" val="1038003542"/>
                    </a:ext>
                  </a:extLst>
                </a:gridCol>
                <a:gridCol w="1164635">
                  <a:extLst>
                    <a:ext uri="{9D8B030D-6E8A-4147-A177-3AD203B41FA5}">
                      <a16:colId xmlns:a16="http://schemas.microsoft.com/office/drawing/2014/main" val="4140048018"/>
                    </a:ext>
                  </a:extLst>
                </a:gridCol>
                <a:gridCol w="1015670">
                  <a:extLst>
                    <a:ext uri="{9D8B030D-6E8A-4147-A177-3AD203B41FA5}">
                      <a16:colId xmlns:a16="http://schemas.microsoft.com/office/drawing/2014/main" val="566445187"/>
                    </a:ext>
                  </a:extLst>
                </a:gridCol>
                <a:gridCol w="893790">
                  <a:extLst>
                    <a:ext uri="{9D8B030D-6E8A-4147-A177-3AD203B41FA5}">
                      <a16:colId xmlns:a16="http://schemas.microsoft.com/office/drawing/2014/main" val="3948124494"/>
                    </a:ext>
                  </a:extLst>
                </a:gridCol>
                <a:gridCol w="1259431">
                  <a:extLst>
                    <a:ext uri="{9D8B030D-6E8A-4147-A177-3AD203B41FA5}">
                      <a16:colId xmlns:a16="http://schemas.microsoft.com/office/drawing/2014/main" val="565947768"/>
                    </a:ext>
                  </a:extLst>
                </a:gridCol>
                <a:gridCol w="1056297">
                  <a:extLst>
                    <a:ext uri="{9D8B030D-6E8A-4147-A177-3AD203B41FA5}">
                      <a16:colId xmlns:a16="http://schemas.microsoft.com/office/drawing/2014/main" val="1105745571"/>
                    </a:ext>
                  </a:extLst>
                </a:gridCol>
              </a:tblGrid>
              <a:tr h="306561">
                <a:tc>
                  <a:txBody>
                    <a:bodyPr/>
                    <a:lstStyle/>
                    <a:p>
                      <a:pPr algn="l" fontAlgn="b">
                        <a:buNone/>
                      </a:pPr>
                      <a:r>
                        <a:rPr lang="sv-SE" sz="1100" b="1" u="none" strike="noStrike">
                          <a:solidFill>
                            <a:schemeClr val="bg1"/>
                          </a:solidFill>
                          <a:effectLst/>
                        </a:rPr>
                        <a:t>Kommun</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Totalt antal barn</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REV -rank</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REV antal barn</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REV procent</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Tidigare mått rank</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Tidigare mått antal barn</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buNone/>
                      </a:pPr>
                      <a:r>
                        <a:rPr lang="sv-SE" sz="1100" b="1" u="none" strike="noStrike">
                          <a:solidFill>
                            <a:schemeClr val="bg1"/>
                          </a:solidFill>
                          <a:effectLst/>
                        </a:rPr>
                        <a:t>Tidigare mått  procent</a:t>
                      </a:r>
                      <a:endParaRPr lang="sv-SE" sz="1100" b="1" i="0" u="none" strike="noStrike">
                        <a:solidFill>
                          <a:schemeClr val="bg1"/>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91208758"/>
                  </a:ext>
                </a:extLst>
              </a:tr>
              <a:tr h="306561">
                <a:tc>
                  <a:txBody>
                    <a:bodyPr/>
                    <a:lstStyle/>
                    <a:p>
                      <a:pPr algn="l" fontAlgn="b">
                        <a:buNone/>
                      </a:pPr>
                      <a:r>
                        <a:rPr lang="sv-SE" sz="1100" b="0" u="none" strike="noStrike">
                          <a:solidFill>
                            <a:srgbClr val="000000"/>
                          </a:solidFill>
                          <a:effectLst/>
                        </a:rPr>
                        <a:t>Stockholm</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185030</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119</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1" u="none" strike="noStrike">
                          <a:solidFill>
                            <a:srgbClr val="000000"/>
                          </a:solidFill>
                          <a:effectLst/>
                        </a:rPr>
                        <a:t>20505</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11,1</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132</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12975</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7,0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746255723"/>
                  </a:ext>
                </a:extLst>
              </a:tr>
              <a:tr h="306561">
                <a:tc>
                  <a:txBody>
                    <a:bodyPr/>
                    <a:lstStyle/>
                    <a:p>
                      <a:pPr algn="l" fontAlgn="b">
                        <a:buNone/>
                      </a:pPr>
                      <a:r>
                        <a:rPr lang="sv-SE" sz="1100" b="0" u="none" strike="noStrike">
                          <a:solidFill>
                            <a:srgbClr val="000000"/>
                          </a:solidFill>
                          <a:effectLst/>
                        </a:rPr>
                        <a:t>Malmö</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73205</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283</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1" u="none" strike="noStrike">
                          <a:solidFill>
                            <a:srgbClr val="000000"/>
                          </a:solidFill>
                          <a:effectLst/>
                        </a:rPr>
                        <a:t>19068</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26,0</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285</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13241</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18,1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083281"/>
                  </a:ext>
                </a:extLst>
              </a:tr>
              <a:tr h="306561">
                <a:tc>
                  <a:txBody>
                    <a:bodyPr/>
                    <a:lstStyle/>
                    <a:p>
                      <a:pPr algn="l" fontAlgn="b">
                        <a:buNone/>
                      </a:pPr>
                      <a:r>
                        <a:rPr lang="sv-SE" sz="1100" b="0" u="none" strike="noStrike">
                          <a:solidFill>
                            <a:srgbClr val="000000"/>
                          </a:solidFill>
                          <a:effectLst/>
                        </a:rPr>
                        <a:t>Göteborg</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112664</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203</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1" u="none" strike="noStrike">
                          <a:solidFill>
                            <a:srgbClr val="000000"/>
                          </a:solidFill>
                          <a:effectLst/>
                        </a:rPr>
                        <a:t>17712</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15,7</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208</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11515</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10,2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127034588"/>
                  </a:ext>
                </a:extLst>
              </a:tr>
              <a:tr h="306561">
                <a:tc>
                  <a:txBody>
                    <a:bodyPr/>
                    <a:lstStyle/>
                    <a:p>
                      <a:pPr algn="l" fontAlgn="b">
                        <a:buNone/>
                      </a:pPr>
                      <a:r>
                        <a:rPr lang="sv-SE" sz="1100" b="0" u="none" strike="noStrike">
                          <a:solidFill>
                            <a:srgbClr val="000000"/>
                          </a:solidFill>
                          <a:effectLst/>
                        </a:rPr>
                        <a:t>Uppsala</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47462</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164</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1" u="none" strike="noStrike">
                          <a:solidFill>
                            <a:srgbClr val="000000"/>
                          </a:solidFill>
                          <a:effectLst/>
                        </a:rPr>
                        <a:t>6293</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13,3</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179</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4250</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9,0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6140358"/>
                  </a:ext>
                </a:extLst>
              </a:tr>
              <a:tr h="306561">
                <a:tc>
                  <a:txBody>
                    <a:bodyPr/>
                    <a:lstStyle/>
                    <a:p>
                      <a:pPr algn="l" fontAlgn="b">
                        <a:buNone/>
                      </a:pPr>
                      <a:r>
                        <a:rPr lang="sv-SE" sz="1100" b="0" u="none" strike="noStrike">
                          <a:solidFill>
                            <a:srgbClr val="000000"/>
                          </a:solidFill>
                          <a:effectLst/>
                        </a:rPr>
                        <a:t>Helsingborg</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31219</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256</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1" u="none" strike="noStrike">
                          <a:solidFill>
                            <a:srgbClr val="000000"/>
                          </a:solidFill>
                          <a:effectLst/>
                        </a:rPr>
                        <a:t>5976</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19,1</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252</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3882</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12,4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657349509"/>
                  </a:ext>
                </a:extLst>
              </a:tr>
              <a:tr h="306561">
                <a:tc>
                  <a:txBody>
                    <a:bodyPr/>
                    <a:lstStyle/>
                    <a:p>
                      <a:pPr algn="l" fontAlgn="b">
                        <a:buNone/>
                      </a:pPr>
                      <a:r>
                        <a:rPr lang="sv-SE" sz="1100" b="0" u="none" strike="noStrike">
                          <a:solidFill>
                            <a:srgbClr val="000000"/>
                          </a:solidFill>
                          <a:effectLst/>
                        </a:rPr>
                        <a:t>Eskilstuna</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23009</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275</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1" u="none" strike="noStrike">
                          <a:solidFill>
                            <a:srgbClr val="000000"/>
                          </a:solidFill>
                          <a:effectLst/>
                        </a:rPr>
                        <a:t>5244</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22,8</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276</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3599</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15,6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2154284"/>
                  </a:ext>
                </a:extLst>
              </a:tr>
              <a:tr h="306561">
                <a:tc>
                  <a:txBody>
                    <a:bodyPr/>
                    <a:lstStyle/>
                    <a:p>
                      <a:pPr algn="l" fontAlgn="b">
                        <a:buNone/>
                      </a:pPr>
                      <a:r>
                        <a:rPr lang="sv-SE" sz="1100" b="0" u="none" strike="noStrike">
                          <a:solidFill>
                            <a:srgbClr val="000000"/>
                          </a:solidFill>
                          <a:effectLst/>
                        </a:rPr>
                        <a:t>Örebro</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32691</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206</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1" u="none" strike="noStrike">
                          <a:solidFill>
                            <a:srgbClr val="000000"/>
                          </a:solidFill>
                          <a:effectLst/>
                        </a:rPr>
                        <a:t>5212</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15,9</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201</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3209</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9,8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44634965"/>
                  </a:ext>
                </a:extLst>
              </a:tr>
              <a:tr h="306561">
                <a:tc>
                  <a:txBody>
                    <a:bodyPr/>
                    <a:lstStyle/>
                    <a:p>
                      <a:pPr algn="l" fontAlgn="b">
                        <a:buNone/>
                      </a:pPr>
                      <a:r>
                        <a:rPr lang="sv-SE" sz="1100" b="0" u="none" strike="noStrike">
                          <a:solidFill>
                            <a:srgbClr val="000000"/>
                          </a:solidFill>
                          <a:effectLst/>
                        </a:rPr>
                        <a:t>Linköping</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33004</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195</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1" u="none" strike="noStrike">
                          <a:solidFill>
                            <a:srgbClr val="000000"/>
                          </a:solidFill>
                          <a:effectLst/>
                        </a:rPr>
                        <a:t>5039</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15,3</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218</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3478</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10,5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3616748"/>
                  </a:ext>
                </a:extLst>
              </a:tr>
              <a:tr h="306561">
                <a:tc>
                  <a:txBody>
                    <a:bodyPr/>
                    <a:lstStyle/>
                    <a:p>
                      <a:pPr algn="l" fontAlgn="b">
                        <a:buNone/>
                      </a:pPr>
                      <a:r>
                        <a:rPr lang="sv-SE" sz="1100" b="0" u="none" strike="noStrike">
                          <a:solidFill>
                            <a:srgbClr val="000000"/>
                          </a:solidFill>
                          <a:effectLst/>
                        </a:rPr>
                        <a:t>Västerås</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32993</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194</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1" u="none" strike="noStrike">
                          <a:solidFill>
                            <a:srgbClr val="000000"/>
                          </a:solidFill>
                          <a:effectLst/>
                        </a:rPr>
                        <a:t>4937</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15,0</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187</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3080</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b">
                        <a:buNone/>
                      </a:pPr>
                      <a:r>
                        <a:rPr lang="sv-SE" sz="1100" b="0" u="none" strike="noStrike">
                          <a:solidFill>
                            <a:srgbClr val="000000"/>
                          </a:solidFill>
                          <a:effectLst/>
                        </a:rPr>
                        <a:t>9,3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825990445"/>
                  </a:ext>
                </a:extLst>
              </a:tr>
              <a:tr h="306561">
                <a:tc>
                  <a:txBody>
                    <a:bodyPr/>
                    <a:lstStyle/>
                    <a:p>
                      <a:pPr algn="l" fontAlgn="b">
                        <a:buNone/>
                      </a:pPr>
                      <a:r>
                        <a:rPr lang="sv-SE" sz="1100" b="0" u="none" strike="noStrike">
                          <a:solidFill>
                            <a:srgbClr val="000000"/>
                          </a:solidFill>
                          <a:effectLst/>
                        </a:rPr>
                        <a:t>Norrköping</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30210</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211</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1" u="none" strike="noStrike">
                          <a:solidFill>
                            <a:srgbClr val="000000"/>
                          </a:solidFill>
                          <a:effectLst/>
                        </a:rPr>
                        <a:t>4909</a:t>
                      </a:r>
                      <a:endParaRPr lang="sv-SE" sz="1100" b="1" i="0" u="none" strike="noStrike">
                        <a:solidFill>
                          <a:srgbClr val="000000"/>
                        </a:solidFill>
                        <a:effectLst/>
                        <a:latin typeface="Aptos Narrow"/>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16,2</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198</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2943</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buNone/>
                      </a:pPr>
                      <a:r>
                        <a:rPr lang="sv-SE" sz="1100" b="0" u="none" strike="noStrike">
                          <a:solidFill>
                            <a:srgbClr val="000000"/>
                          </a:solidFill>
                          <a:effectLst/>
                        </a:rPr>
                        <a:t>9,7 </a:t>
                      </a:r>
                      <a:endParaRPr lang="sv-SE" sz="1100" b="0" i="0" u="none" strike="noStrike">
                        <a:solidFill>
                          <a:srgbClr val="000000"/>
                        </a:solidFill>
                        <a:effectLst/>
                        <a:latin typeface="Aptos Narrow" panose="020B00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0433166"/>
                  </a:ext>
                </a:extLst>
              </a:tr>
            </a:tbl>
          </a:graphicData>
        </a:graphic>
      </p:graphicFrame>
    </p:spTree>
    <p:extLst>
      <p:ext uri="{BB962C8B-B14F-4D97-AF65-F5344CB8AC3E}">
        <p14:creationId xmlns:p14="http://schemas.microsoft.com/office/powerpoint/2010/main" val="3443721855"/>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24E4644D-CC91-E625-49B4-E3A7F049C07F}"/>
              </a:ext>
            </a:extLst>
          </p:cNvPr>
          <p:cNvPicPr>
            <a:picLocks noGrp="1" noChangeAspect="1"/>
          </p:cNvPicPr>
          <p:nvPr>
            <p:ph idx="1"/>
          </p:nvPr>
        </p:nvPicPr>
        <p:blipFill>
          <a:blip r:embed="rId4"/>
          <a:stretch>
            <a:fillRect/>
          </a:stretch>
        </p:blipFill>
        <p:spPr>
          <a:xfrm>
            <a:off x="1584834" y="2396401"/>
            <a:ext cx="8022587" cy="2961661"/>
          </a:xfrm>
          <a:prstGeom prst="rect">
            <a:avLst/>
          </a:prstGeom>
        </p:spPr>
      </p:pic>
      <p:sp>
        <p:nvSpPr>
          <p:cNvPr id="3" name="Rubrik 2">
            <a:extLst>
              <a:ext uri="{FF2B5EF4-FFF2-40B4-BE49-F238E27FC236}">
                <a16:creationId xmlns:a16="http://schemas.microsoft.com/office/drawing/2014/main" id="{5A3B0F48-D4BB-8410-8947-80BA7F285D20}"/>
              </a:ext>
            </a:extLst>
          </p:cNvPr>
          <p:cNvSpPr>
            <a:spLocks noGrp="1"/>
          </p:cNvSpPr>
          <p:nvPr>
            <p:ph type="title"/>
          </p:nvPr>
        </p:nvSpPr>
        <p:spPr/>
        <p:txBody>
          <a:bodyPr/>
          <a:lstStyle/>
          <a:p>
            <a:r>
              <a:rPr lang="sv-SE"/>
              <a:t>Storstäderna och deras stadsdelar</a:t>
            </a:r>
          </a:p>
        </p:txBody>
      </p:sp>
      <p:sp>
        <p:nvSpPr>
          <p:cNvPr id="4" name="Platshållare för datum 3">
            <a:extLst>
              <a:ext uri="{FF2B5EF4-FFF2-40B4-BE49-F238E27FC236}">
                <a16:creationId xmlns:a16="http://schemas.microsoft.com/office/drawing/2014/main" id="{4E63A287-332D-BAAB-9964-053DC97E416A}"/>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43031D7D-4E81-882D-0AE6-AEAF04444E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E5F42D9E-C668-2FE5-9536-0CED2531CF8E}"/>
              </a:ext>
            </a:extLst>
          </p:cNvPr>
          <p:cNvSpPr>
            <a:spLocks noGrp="1"/>
          </p:cNvSpPr>
          <p:nvPr>
            <p:ph type="sldNum" sz="quarter" idx="12"/>
          </p:nvPr>
        </p:nvSpPr>
        <p:spPr/>
        <p:txBody>
          <a:bodyPr/>
          <a:lstStyle/>
          <a:p>
            <a:fld id="{BF413B3B-BFB3-42E3-B409-FAAF558C2ACC}" type="slidenum">
              <a:rPr lang="en-UK" smtClean="0"/>
              <a:pPr/>
              <a:t>38</a:t>
            </a:fld>
            <a:endParaRPr lang="en-UK"/>
          </a:p>
        </p:txBody>
      </p:sp>
    </p:spTree>
    <p:extLst>
      <p:ext uri="{BB962C8B-B14F-4D97-AF65-F5344CB8AC3E}">
        <p14:creationId xmlns:p14="http://schemas.microsoft.com/office/powerpoint/2010/main" val="4180180096"/>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B3EC1C8-6652-D34F-4583-FEDCADC71D67}"/>
              </a:ext>
            </a:extLst>
          </p:cNvPr>
          <p:cNvSpPr>
            <a:spLocks noGrp="1"/>
          </p:cNvSpPr>
          <p:nvPr>
            <p:ph type="title"/>
          </p:nvPr>
        </p:nvSpPr>
        <p:spPr/>
        <p:txBody>
          <a:bodyPr/>
          <a:lstStyle/>
          <a:p>
            <a:r>
              <a:rPr lang="sv-SE"/>
              <a:t>Stadsdelar – Stockholm</a:t>
            </a:r>
          </a:p>
        </p:txBody>
      </p:sp>
      <p:sp>
        <p:nvSpPr>
          <p:cNvPr id="4" name="Platshållare för datum 3">
            <a:extLst>
              <a:ext uri="{FF2B5EF4-FFF2-40B4-BE49-F238E27FC236}">
                <a16:creationId xmlns:a16="http://schemas.microsoft.com/office/drawing/2014/main" id="{DB70C48C-9D75-973C-8211-E3B3E9FE226C}"/>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504430BB-EB58-6AF2-2D84-E03C6D58BD7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B7CF4007-ED63-13DC-EBE6-18F69B1BEFA4}"/>
              </a:ext>
            </a:extLst>
          </p:cNvPr>
          <p:cNvSpPr>
            <a:spLocks noGrp="1"/>
          </p:cNvSpPr>
          <p:nvPr>
            <p:ph type="sldNum" sz="quarter" idx="12"/>
          </p:nvPr>
        </p:nvSpPr>
        <p:spPr/>
        <p:txBody>
          <a:bodyPr/>
          <a:lstStyle/>
          <a:p>
            <a:fld id="{BF413B3B-BFB3-42E3-B409-FAAF558C2ACC}" type="slidenum">
              <a:rPr lang="en-UK" smtClean="0"/>
              <a:pPr/>
              <a:t>39</a:t>
            </a:fld>
            <a:endParaRPr lang="en-UK"/>
          </a:p>
        </p:txBody>
      </p:sp>
      <p:pic>
        <p:nvPicPr>
          <p:cNvPr id="7" name="Bildobjekt 6">
            <a:extLst>
              <a:ext uri="{FF2B5EF4-FFF2-40B4-BE49-F238E27FC236}">
                <a16:creationId xmlns:a16="http://schemas.microsoft.com/office/drawing/2014/main" id="{459BB31B-BB79-BE96-5C16-BC94A332D1E2}"/>
              </a:ext>
            </a:extLst>
          </p:cNvPr>
          <p:cNvPicPr>
            <a:picLocks noChangeAspect="1"/>
          </p:cNvPicPr>
          <p:nvPr/>
        </p:nvPicPr>
        <p:blipFill>
          <a:blip r:embed="rId3"/>
          <a:stretch>
            <a:fillRect/>
          </a:stretch>
        </p:blipFill>
        <p:spPr>
          <a:xfrm>
            <a:off x="1960681" y="1545440"/>
            <a:ext cx="6798307" cy="4603108"/>
          </a:xfrm>
          <a:prstGeom prst="rect">
            <a:avLst/>
          </a:prstGeom>
        </p:spPr>
      </p:pic>
    </p:spTree>
    <p:extLst>
      <p:ext uri="{BB962C8B-B14F-4D97-AF65-F5344CB8AC3E}">
        <p14:creationId xmlns:p14="http://schemas.microsoft.com/office/powerpoint/2010/main" val="114741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9A8EB84-5F2D-116F-30D5-D7B6CAED4B63}"/>
              </a:ext>
            </a:extLst>
          </p:cNvPr>
          <p:cNvSpPr>
            <a:spLocks noGrp="1"/>
          </p:cNvSpPr>
          <p:nvPr>
            <p:ph idx="1"/>
          </p:nvPr>
        </p:nvSpPr>
        <p:spPr>
          <a:xfrm>
            <a:off x="832102" y="1545440"/>
            <a:ext cx="9977412" cy="4736452"/>
          </a:xfrm>
        </p:spPr>
        <p:txBody>
          <a:bodyPr>
            <a:normAutofit/>
          </a:bodyPr>
          <a:lstStyle/>
          <a:p>
            <a:r>
              <a:rPr lang="sv-SE" sz="2000" dirty="0"/>
              <a:t>Forskning visar: </a:t>
            </a:r>
          </a:p>
          <a:p>
            <a:endParaRPr lang="sv-SE" sz="2000" dirty="0"/>
          </a:p>
          <a:p>
            <a:pPr marL="342900" indent="-342900">
              <a:buFont typeface="Arial" panose="020B0604020202020204" pitchFamily="34" charset="0"/>
              <a:buChar char="•"/>
            </a:pPr>
            <a:r>
              <a:rPr lang="sv-SE" sz="2000" dirty="0"/>
              <a:t>En ökad risk för fysisk och psykisk ohälsa, dåliga skolresultat och risk för att fattigdomen går i arv mellan generationer.</a:t>
            </a:r>
          </a:p>
          <a:p>
            <a:endParaRPr lang="sv-SE" sz="2000" dirty="0"/>
          </a:p>
          <a:p>
            <a:pPr marL="342900" indent="-342900">
              <a:buFont typeface="Arial" panose="020B0604020202020204" pitchFamily="34" charset="0"/>
              <a:buChar char="•"/>
            </a:pPr>
            <a:r>
              <a:rPr lang="sv-SE" sz="2000" dirty="0"/>
              <a:t>Begränsad fritid , vilket påverkar hälsa, utveckling och självkänsla. </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En ökad risk för social exkludering och isolering då barn begränsas i sociala sammanhang med jämnåriga kompisar. </a:t>
            </a:r>
          </a:p>
          <a:p>
            <a:endParaRPr lang="sv-SE" sz="2000" dirty="0"/>
          </a:p>
          <a:p>
            <a:pPr marL="342900" indent="-342900">
              <a:buFont typeface="Arial" panose="020B0604020202020204" pitchFamily="34" charset="0"/>
              <a:buChar char="•"/>
            </a:pPr>
            <a:r>
              <a:rPr lang="sv-SE" sz="2000" dirty="0"/>
              <a:t>Trångboddhet. Osäkra boendeförhållanden kan både vara en orsak till och en konsekvens av barnfattigdom, vilket i sin tur förstärker ovanstående.  </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endParaRPr lang="sv-SE" sz="2000" dirty="0"/>
          </a:p>
        </p:txBody>
      </p:sp>
      <p:sp>
        <p:nvSpPr>
          <p:cNvPr id="3" name="Rubrik 2">
            <a:extLst>
              <a:ext uri="{FF2B5EF4-FFF2-40B4-BE49-F238E27FC236}">
                <a16:creationId xmlns:a16="http://schemas.microsoft.com/office/drawing/2014/main" id="{E42CD030-0D92-40BF-C1D3-78269DF01592}"/>
              </a:ext>
            </a:extLst>
          </p:cNvPr>
          <p:cNvSpPr>
            <a:spLocks noGrp="1"/>
          </p:cNvSpPr>
          <p:nvPr>
            <p:ph type="title"/>
          </p:nvPr>
        </p:nvSpPr>
        <p:spPr/>
        <p:txBody>
          <a:bodyPr>
            <a:normAutofit/>
          </a:bodyPr>
          <a:lstStyle/>
          <a:p>
            <a:r>
              <a:rPr lang="sv-SE"/>
              <a:t>Konsekvenser av barnfattigdom</a:t>
            </a:r>
          </a:p>
        </p:txBody>
      </p:sp>
      <p:sp>
        <p:nvSpPr>
          <p:cNvPr id="4" name="Platshållare för datum 3">
            <a:extLst>
              <a:ext uri="{FF2B5EF4-FFF2-40B4-BE49-F238E27FC236}">
                <a16:creationId xmlns:a16="http://schemas.microsoft.com/office/drawing/2014/main" id="{10A80BAE-21C4-8D43-533C-7DAF0E5E4892}"/>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BFA3BE18-97E5-74EC-5ACF-A8325478BDC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97C2EC4-B7BF-6B9F-D4DB-EF501F00F9FB}"/>
              </a:ext>
            </a:extLst>
          </p:cNvPr>
          <p:cNvSpPr>
            <a:spLocks noGrp="1"/>
          </p:cNvSpPr>
          <p:nvPr>
            <p:ph type="sldNum" sz="quarter" idx="12"/>
          </p:nvPr>
        </p:nvSpPr>
        <p:spPr/>
        <p:txBody>
          <a:bodyPr/>
          <a:lstStyle/>
          <a:p>
            <a:fld id="{BF413B3B-BFB3-42E3-B409-FAAF558C2ACC}" type="slidenum">
              <a:rPr lang="en-UK" smtClean="0"/>
              <a:pPr/>
              <a:t>4</a:t>
            </a:fld>
            <a:endParaRPr lang="en-UK"/>
          </a:p>
        </p:txBody>
      </p:sp>
    </p:spTree>
    <p:extLst>
      <p:ext uri="{BB962C8B-B14F-4D97-AF65-F5344CB8AC3E}">
        <p14:creationId xmlns:p14="http://schemas.microsoft.com/office/powerpoint/2010/main" val="3445287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7F0FA0C-EBF7-34D9-744F-C5197AC6A113}"/>
              </a:ext>
            </a:extLst>
          </p:cNvPr>
          <p:cNvSpPr>
            <a:spLocks noGrp="1"/>
          </p:cNvSpPr>
          <p:nvPr>
            <p:ph type="title"/>
          </p:nvPr>
        </p:nvSpPr>
        <p:spPr/>
        <p:txBody>
          <a:bodyPr/>
          <a:lstStyle/>
          <a:p>
            <a:r>
              <a:rPr lang="sv-SE"/>
              <a:t>Stadsdelar – Göteborg</a:t>
            </a:r>
          </a:p>
        </p:txBody>
      </p:sp>
      <p:sp>
        <p:nvSpPr>
          <p:cNvPr id="4" name="Platshållare för datum 3">
            <a:extLst>
              <a:ext uri="{FF2B5EF4-FFF2-40B4-BE49-F238E27FC236}">
                <a16:creationId xmlns:a16="http://schemas.microsoft.com/office/drawing/2014/main" id="{C4D221D2-67DB-506A-CE80-1AEE2B95C0C8}"/>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74361B2E-ACEF-8507-AC89-777531C2E270}"/>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5A4B54FB-4082-6F01-63BE-974E6EBADC27}"/>
              </a:ext>
            </a:extLst>
          </p:cNvPr>
          <p:cNvSpPr>
            <a:spLocks noGrp="1"/>
          </p:cNvSpPr>
          <p:nvPr>
            <p:ph type="sldNum" sz="quarter" idx="12"/>
          </p:nvPr>
        </p:nvSpPr>
        <p:spPr/>
        <p:txBody>
          <a:bodyPr/>
          <a:lstStyle/>
          <a:p>
            <a:fld id="{BF413B3B-BFB3-42E3-B409-FAAF558C2ACC}" type="slidenum">
              <a:rPr lang="en-UK" smtClean="0"/>
              <a:pPr/>
              <a:t>40</a:t>
            </a:fld>
            <a:endParaRPr lang="en-UK"/>
          </a:p>
        </p:txBody>
      </p:sp>
      <p:pic>
        <p:nvPicPr>
          <p:cNvPr id="11" name="Bildobjekt 10">
            <a:extLst>
              <a:ext uri="{FF2B5EF4-FFF2-40B4-BE49-F238E27FC236}">
                <a16:creationId xmlns:a16="http://schemas.microsoft.com/office/drawing/2014/main" id="{4D4D1758-6C6D-F5DD-4895-4783252415EC}"/>
              </a:ext>
            </a:extLst>
          </p:cNvPr>
          <p:cNvPicPr>
            <a:picLocks noChangeAspect="1"/>
          </p:cNvPicPr>
          <p:nvPr/>
        </p:nvPicPr>
        <p:blipFill>
          <a:blip r:embed="rId3"/>
          <a:stretch>
            <a:fillRect/>
          </a:stretch>
        </p:blipFill>
        <p:spPr>
          <a:xfrm>
            <a:off x="1941095" y="1912488"/>
            <a:ext cx="6806895" cy="3892449"/>
          </a:xfrm>
          <a:prstGeom prst="rect">
            <a:avLst/>
          </a:prstGeom>
        </p:spPr>
      </p:pic>
      <p:pic>
        <p:nvPicPr>
          <p:cNvPr id="13" name="Bildobjekt 12">
            <a:extLst>
              <a:ext uri="{FF2B5EF4-FFF2-40B4-BE49-F238E27FC236}">
                <a16:creationId xmlns:a16="http://schemas.microsoft.com/office/drawing/2014/main" id="{F3DCDC8D-AFAE-26CD-247C-C6A41549A614}"/>
              </a:ext>
            </a:extLst>
          </p:cNvPr>
          <p:cNvPicPr>
            <a:picLocks noChangeAspect="1"/>
          </p:cNvPicPr>
          <p:nvPr/>
        </p:nvPicPr>
        <p:blipFill>
          <a:blip r:embed="rId4"/>
          <a:stretch>
            <a:fillRect/>
          </a:stretch>
        </p:blipFill>
        <p:spPr>
          <a:xfrm>
            <a:off x="8747990" y="2744680"/>
            <a:ext cx="913461" cy="1057692"/>
          </a:xfrm>
          <a:prstGeom prst="rect">
            <a:avLst/>
          </a:prstGeom>
        </p:spPr>
      </p:pic>
    </p:spTree>
    <p:extLst>
      <p:ext uri="{BB962C8B-B14F-4D97-AF65-F5344CB8AC3E}">
        <p14:creationId xmlns:p14="http://schemas.microsoft.com/office/powerpoint/2010/main" val="885530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9DE1DE3-64FC-BA17-345F-2E4D54D9FA5B}"/>
              </a:ext>
            </a:extLst>
          </p:cNvPr>
          <p:cNvSpPr>
            <a:spLocks noGrp="1"/>
          </p:cNvSpPr>
          <p:nvPr>
            <p:ph type="title"/>
          </p:nvPr>
        </p:nvSpPr>
        <p:spPr/>
        <p:txBody>
          <a:bodyPr/>
          <a:lstStyle/>
          <a:p>
            <a:r>
              <a:rPr lang="sv-SE"/>
              <a:t>Stadsdelar – Malmö </a:t>
            </a:r>
          </a:p>
        </p:txBody>
      </p:sp>
      <p:sp>
        <p:nvSpPr>
          <p:cNvPr id="4" name="Platshållare för datum 3">
            <a:extLst>
              <a:ext uri="{FF2B5EF4-FFF2-40B4-BE49-F238E27FC236}">
                <a16:creationId xmlns:a16="http://schemas.microsoft.com/office/drawing/2014/main" id="{97B529F4-BA19-95D8-4229-2ABA58A4B438}"/>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82853124-7C08-69CE-FFDD-E6659022CDB9}"/>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037AE53-1066-AD48-75E0-E5C2F590CBDD}"/>
              </a:ext>
            </a:extLst>
          </p:cNvPr>
          <p:cNvSpPr>
            <a:spLocks noGrp="1"/>
          </p:cNvSpPr>
          <p:nvPr>
            <p:ph type="sldNum" sz="quarter" idx="12"/>
          </p:nvPr>
        </p:nvSpPr>
        <p:spPr/>
        <p:txBody>
          <a:bodyPr/>
          <a:lstStyle/>
          <a:p>
            <a:fld id="{BF413B3B-BFB3-42E3-B409-FAAF558C2ACC}" type="slidenum">
              <a:rPr lang="en-UK" smtClean="0"/>
              <a:pPr/>
              <a:t>41</a:t>
            </a:fld>
            <a:endParaRPr lang="en-UK"/>
          </a:p>
        </p:txBody>
      </p:sp>
      <p:pic>
        <p:nvPicPr>
          <p:cNvPr id="11" name="Bildobjekt 10">
            <a:extLst>
              <a:ext uri="{FF2B5EF4-FFF2-40B4-BE49-F238E27FC236}">
                <a16:creationId xmlns:a16="http://schemas.microsoft.com/office/drawing/2014/main" id="{8FC00F53-EEE8-338A-6C96-50F0C8058BE2}"/>
              </a:ext>
            </a:extLst>
          </p:cNvPr>
          <p:cNvPicPr>
            <a:picLocks noChangeAspect="1"/>
          </p:cNvPicPr>
          <p:nvPr/>
        </p:nvPicPr>
        <p:blipFill>
          <a:blip r:embed="rId3"/>
          <a:stretch>
            <a:fillRect/>
          </a:stretch>
        </p:blipFill>
        <p:spPr>
          <a:xfrm>
            <a:off x="1646027" y="1941292"/>
            <a:ext cx="8899945" cy="3377839"/>
          </a:xfrm>
          <a:prstGeom prst="rect">
            <a:avLst/>
          </a:prstGeom>
        </p:spPr>
      </p:pic>
    </p:spTree>
    <p:extLst>
      <p:ext uri="{BB962C8B-B14F-4D97-AF65-F5344CB8AC3E}">
        <p14:creationId xmlns:p14="http://schemas.microsoft.com/office/powerpoint/2010/main" val="1218609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utomhus, gräs, vatten, sjö&#10;&#10;AI-genererat innehåll kan vara felaktigt.">
            <a:extLst>
              <a:ext uri="{FF2B5EF4-FFF2-40B4-BE49-F238E27FC236}">
                <a16:creationId xmlns:a16="http://schemas.microsoft.com/office/drawing/2014/main" id="{B628BEFB-FEA5-BA3D-FA7A-CC38F132E2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112"/>
            <a:ext cx="12192000" cy="6843776"/>
          </a:xfrm>
          <a:prstGeom prst="rect">
            <a:avLst/>
          </a:prstGeom>
        </p:spPr>
      </p:pic>
      <p:sp>
        <p:nvSpPr>
          <p:cNvPr id="5" name="Rounded Rectangle 6">
            <a:extLst>
              <a:ext uri="{FF2B5EF4-FFF2-40B4-BE49-F238E27FC236}">
                <a16:creationId xmlns:a16="http://schemas.microsoft.com/office/drawing/2014/main" id="{F9F3784F-A304-4728-AA25-95A909C7C0C4}"/>
              </a:ext>
            </a:extLst>
          </p:cNvPr>
          <p:cNvSpPr/>
          <p:nvPr/>
        </p:nvSpPr>
        <p:spPr>
          <a:xfrm>
            <a:off x="1270861" y="1322803"/>
            <a:ext cx="8113770" cy="2106197"/>
          </a:xfrm>
          <a:prstGeom prst="roundRect">
            <a:avLst>
              <a:gd name="adj" fmla="val 5019"/>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2400"/>
              </a:spcBef>
            </a:pPr>
            <a:r>
              <a:rPr lang="en-GB" sz="8800" cap="all" dirty="0" err="1">
                <a:solidFill>
                  <a:schemeClr val="bg1"/>
                </a:solidFill>
                <a:latin typeface="+mj-lt"/>
              </a:rPr>
              <a:t>Frågor</a:t>
            </a:r>
            <a:r>
              <a:rPr lang="en-GB" sz="8800" cap="all" dirty="0">
                <a:solidFill>
                  <a:schemeClr val="bg1"/>
                </a:solidFill>
                <a:latin typeface="+mj-lt"/>
              </a:rPr>
              <a:t> ?</a:t>
            </a:r>
          </a:p>
          <a:p>
            <a:pPr>
              <a:spcBef>
                <a:spcPts val="2400"/>
              </a:spcBef>
            </a:pPr>
            <a:r>
              <a:rPr lang="en-GB" sz="6600" cap="all" dirty="0" err="1">
                <a:solidFill>
                  <a:schemeClr val="bg1"/>
                </a:solidFill>
                <a:latin typeface="+mj-lt"/>
              </a:rPr>
              <a:t>innan</a:t>
            </a:r>
            <a:r>
              <a:rPr lang="en-GB" sz="6600" cap="all" dirty="0">
                <a:solidFill>
                  <a:schemeClr val="bg1"/>
                </a:solidFill>
                <a:latin typeface="+mj-lt"/>
              </a:rPr>
              <a:t> vi </a:t>
            </a:r>
            <a:r>
              <a:rPr lang="en-GB" sz="6600" cap="all" dirty="0" err="1">
                <a:solidFill>
                  <a:schemeClr val="bg1"/>
                </a:solidFill>
                <a:latin typeface="+mj-lt"/>
              </a:rPr>
              <a:t>går</a:t>
            </a:r>
            <a:r>
              <a:rPr lang="en-GB" sz="6600" cap="all" dirty="0">
                <a:solidFill>
                  <a:schemeClr val="bg1"/>
                </a:solidFill>
                <a:latin typeface="+mj-lt"/>
              </a:rPr>
              <a:t> </a:t>
            </a:r>
            <a:r>
              <a:rPr lang="en-GB" sz="6600" cap="all" dirty="0" err="1">
                <a:solidFill>
                  <a:schemeClr val="bg1"/>
                </a:solidFill>
                <a:latin typeface="+mj-lt"/>
              </a:rPr>
              <a:t>över</a:t>
            </a:r>
            <a:r>
              <a:rPr lang="en-GB" sz="6600" cap="all" dirty="0">
                <a:solidFill>
                  <a:schemeClr val="bg1"/>
                </a:solidFill>
                <a:latin typeface="+mj-lt"/>
              </a:rPr>
              <a:t> till </a:t>
            </a:r>
            <a:r>
              <a:rPr lang="en-GB" sz="6600" cap="all" dirty="0" err="1">
                <a:solidFill>
                  <a:schemeClr val="bg1"/>
                </a:solidFill>
                <a:latin typeface="+mj-lt"/>
              </a:rPr>
              <a:t>spridning</a:t>
            </a:r>
            <a:r>
              <a:rPr lang="en-GB" sz="6600" cap="all" dirty="0">
                <a:solidFill>
                  <a:schemeClr val="bg1"/>
                </a:solidFill>
                <a:latin typeface="+mj-lt"/>
              </a:rPr>
              <a:t> och </a:t>
            </a:r>
            <a:r>
              <a:rPr lang="en-GB" sz="6600" cap="all" dirty="0" err="1">
                <a:solidFill>
                  <a:schemeClr val="bg1"/>
                </a:solidFill>
                <a:latin typeface="+mj-lt"/>
              </a:rPr>
              <a:t>verktyg</a:t>
            </a:r>
            <a:r>
              <a:rPr lang="en-GB" sz="6600" cap="all" dirty="0">
                <a:solidFill>
                  <a:schemeClr val="bg1"/>
                </a:solidFill>
                <a:latin typeface="+mj-lt"/>
              </a:rPr>
              <a:t> …</a:t>
            </a:r>
            <a:endParaRPr lang="en-UK" sz="6600" cap="all" dirty="0">
              <a:solidFill>
                <a:schemeClr val="bg1"/>
              </a:solidFill>
              <a:latin typeface="+mj-lt"/>
            </a:endParaRPr>
          </a:p>
        </p:txBody>
      </p:sp>
    </p:spTree>
    <p:extLst>
      <p:ext uri="{BB962C8B-B14F-4D97-AF65-F5344CB8AC3E}">
        <p14:creationId xmlns:p14="http://schemas.microsoft.com/office/powerpoint/2010/main" val="555135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4213668B-1130-3287-A54A-760AA5E11E7D}"/>
              </a:ext>
            </a:extLst>
          </p:cNvPr>
          <p:cNvSpPr txBox="1"/>
          <p:nvPr/>
        </p:nvSpPr>
        <p:spPr>
          <a:xfrm>
            <a:off x="1575661" y="1100380"/>
            <a:ext cx="9040678" cy="2031325"/>
          </a:xfrm>
          <a:prstGeom prst="rect">
            <a:avLst/>
          </a:prstGeom>
          <a:solidFill>
            <a:schemeClr val="accent1"/>
          </a:solidFill>
        </p:spPr>
        <p:txBody>
          <a:bodyPr wrap="square" rtlCol="0">
            <a:spAutoFit/>
          </a:bodyPr>
          <a:lstStyle/>
          <a:p>
            <a:pPr algn="l"/>
            <a:r>
              <a:rPr lang="sv-SE" sz="3600" dirty="0">
                <a:solidFill>
                  <a:schemeClr val="bg1"/>
                </a:solidFill>
              </a:rPr>
              <a:t>Rapporten har nämnts i </a:t>
            </a:r>
            <a:r>
              <a:rPr lang="sv-SE" sz="3600" b="1" dirty="0">
                <a:solidFill>
                  <a:schemeClr val="bg1"/>
                </a:solidFill>
              </a:rPr>
              <a:t>535 artiklar </a:t>
            </a:r>
            <a:r>
              <a:rPr lang="sv-SE" sz="3600" dirty="0">
                <a:solidFill>
                  <a:schemeClr val="bg1"/>
                </a:solidFill>
              </a:rPr>
              <a:t>i </a:t>
            </a:r>
          </a:p>
          <a:p>
            <a:pPr algn="l"/>
            <a:r>
              <a:rPr lang="sv-SE" sz="3600" dirty="0">
                <a:solidFill>
                  <a:schemeClr val="bg1"/>
                </a:solidFill>
              </a:rPr>
              <a:t>TV, radio och tidningar (21 okt – 7 nov) </a:t>
            </a:r>
          </a:p>
          <a:p>
            <a:pPr algn="l"/>
            <a:endParaRPr lang="sv-SE" dirty="0">
              <a:solidFill>
                <a:schemeClr val="bg1"/>
              </a:solidFill>
            </a:endParaRPr>
          </a:p>
          <a:p>
            <a:pPr algn="l"/>
            <a:endParaRPr lang="sv-SE" dirty="0">
              <a:solidFill>
                <a:schemeClr val="bg1"/>
              </a:solidFill>
            </a:endParaRPr>
          </a:p>
          <a:p>
            <a:pPr algn="l"/>
            <a:endParaRPr lang="sv-SE" dirty="0">
              <a:solidFill>
                <a:schemeClr val="bg1"/>
              </a:solidFill>
            </a:endParaRPr>
          </a:p>
        </p:txBody>
      </p:sp>
    </p:spTree>
    <p:extLst>
      <p:ext uri="{BB962C8B-B14F-4D97-AF65-F5344CB8AC3E}">
        <p14:creationId xmlns:p14="http://schemas.microsoft.com/office/powerpoint/2010/main" val="2410532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695E768A-D44E-266F-BAA4-E2FE67772D87}"/>
              </a:ext>
            </a:extLst>
          </p:cNvPr>
          <p:cNvSpPr>
            <a:spLocks noGrp="1"/>
          </p:cNvSpPr>
          <p:nvPr>
            <p:ph type="body" orient="vert" idx="1"/>
          </p:nvPr>
        </p:nvSpPr>
        <p:spPr>
          <a:xfrm>
            <a:off x="479425" y="576470"/>
            <a:ext cx="8233859" cy="4105141"/>
          </a:xfrm>
        </p:spPr>
        <p:txBody>
          <a:bodyPr/>
          <a:lstStyle/>
          <a:p>
            <a:endParaRPr lang="en-GB"/>
          </a:p>
        </p:txBody>
      </p:sp>
      <p:pic>
        <p:nvPicPr>
          <p:cNvPr id="9" name="Picture 8" descr="A black and white screen with white text&#10;&#10;AI-generated content may be incorrect.">
            <a:extLst>
              <a:ext uri="{FF2B5EF4-FFF2-40B4-BE49-F238E27FC236}">
                <a16:creationId xmlns:a16="http://schemas.microsoft.com/office/drawing/2014/main" id="{C03FF3D4-6E2D-3BCD-0CA2-F16BD13C44AC}"/>
              </a:ext>
            </a:extLst>
          </p:cNvPr>
          <p:cNvPicPr>
            <a:picLocks noChangeAspect="1"/>
          </p:cNvPicPr>
          <p:nvPr/>
        </p:nvPicPr>
        <p:blipFill>
          <a:blip r:embed="rId3"/>
          <a:stretch>
            <a:fillRect/>
          </a:stretch>
        </p:blipFill>
        <p:spPr>
          <a:xfrm>
            <a:off x="-1" y="0"/>
            <a:ext cx="6253335" cy="3763926"/>
          </a:xfrm>
          <a:prstGeom prst="rect">
            <a:avLst/>
          </a:prstGeom>
        </p:spPr>
      </p:pic>
      <p:pic>
        <p:nvPicPr>
          <p:cNvPr id="13" name="Picture 12" descr="A screenshot of a black and white screen&#10;&#10;AI-generated content may be incorrect.">
            <a:extLst>
              <a:ext uri="{FF2B5EF4-FFF2-40B4-BE49-F238E27FC236}">
                <a16:creationId xmlns:a16="http://schemas.microsoft.com/office/drawing/2014/main" id="{E28F8C7A-556E-FD71-09E7-E6F86139A3E4}"/>
              </a:ext>
            </a:extLst>
          </p:cNvPr>
          <p:cNvPicPr>
            <a:picLocks noChangeAspect="1"/>
          </p:cNvPicPr>
          <p:nvPr/>
        </p:nvPicPr>
        <p:blipFill>
          <a:blip r:embed="rId4"/>
          <a:stretch>
            <a:fillRect/>
          </a:stretch>
        </p:blipFill>
        <p:spPr>
          <a:xfrm>
            <a:off x="6050424" y="0"/>
            <a:ext cx="6141576" cy="3678865"/>
          </a:xfrm>
          <a:prstGeom prst="rect">
            <a:avLst/>
          </a:prstGeom>
        </p:spPr>
      </p:pic>
      <p:pic>
        <p:nvPicPr>
          <p:cNvPr id="11" name="Picture 10" descr="A screenshot of a black and white screen&#10;&#10;AI-generated content may be incorrect.">
            <a:extLst>
              <a:ext uri="{FF2B5EF4-FFF2-40B4-BE49-F238E27FC236}">
                <a16:creationId xmlns:a16="http://schemas.microsoft.com/office/drawing/2014/main" id="{57480616-4850-7471-B24A-4907558487B6}"/>
              </a:ext>
            </a:extLst>
          </p:cNvPr>
          <p:cNvPicPr>
            <a:picLocks noChangeAspect="1"/>
          </p:cNvPicPr>
          <p:nvPr/>
        </p:nvPicPr>
        <p:blipFill>
          <a:blip r:embed="rId5"/>
          <a:stretch>
            <a:fillRect/>
          </a:stretch>
        </p:blipFill>
        <p:spPr>
          <a:xfrm>
            <a:off x="-1" y="3531806"/>
            <a:ext cx="5680422" cy="3363408"/>
          </a:xfrm>
          <a:prstGeom prst="rect">
            <a:avLst/>
          </a:prstGeom>
        </p:spPr>
      </p:pic>
      <p:pic>
        <p:nvPicPr>
          <p:cNvPr id="25" name="Picture 24" descr="A screenshot of a computer&#10;&#10;AI-generated content may be incorrect.">
            <a:extLst>
              <a:ext uri="{FF2B5EF4-FFF2-40B4-BE49-F238E27FC236}">
                <a16:creationId xmlns:a16="http://schemas.microsoft.com/office/drawing/2014/main" id="{C21A7BE3-9877-2B31-AFF7-048C2ED84010}"/>
              </a:ext>
            </a:extLst>
          </p:cNvPr>
          <p:cNvPicPr>
            <a:picLocks noChangeAspect="1"/>
          </p:cNvPicPr>
          <p:nvPr/>
        </p:nvPicPr>
        <p:blipFill>
          <a:blip r:embed="rId6"/>
          <a:stretch>
            <a:fillRect/>
          </a:stretch>
        </p:blipFill>
        <p:spPr>
          <a:xfrm>
            <a:off x="5497033" y="3605263"/>
            <a:ext cx="6806726" cy="4232856"/>
          </a:xfrm>
          <a:prstGeom prst="rect">
            <a:avLst/>
          </a:prstGeom>
        </p:spPr>
      </p:pic>
    </p:spTree>
    <p:extLst>
      <p:ext uri="{BB962C8B-B14F-4D97-AF65-F5344CB8AC3E}">
        <p14:creationId xmlns:p14="http://schemas.microsoft.com/office/powerpoint/2010/main" val="956382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4305A-E2CC-9E98-1E0F-367442365C3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F908A6A-9AA1-1685-D67D-B95CD74954F2}"/>
              </a:ext>
            </a:extLst>
          </p:cNvPr>
          <p:cNvSpPr>
            <a:spLocks noGrp="1"/>
          </p:cNvSpPr>
          <p:nvPr>
            <p:ph type="title"/>
          </p:nvPr>
        </p:nvSpPr>
        <p:spPr/>
        <p:txBody>
          <a:bodyPr/>
          <a:lstStyle/>
          <a:p>
            <a:endParaRPr lang="sv-SE"/>
          </a:p>
        </p:txBody>
      </p:sp>
      <p:pic>
        <p:nvPicPr>
          <p:cNvPr id="8" name="Bildobjekt 7">
            <a:extLst>
              <a:ext uri="{FF2B5EF4-FFF2-40B4-BE49-F238E27FC236}">
                <a16:creationId xmlns:a16="http://schemas.microsoft.com/office/drawing/2014/main" id="{F24AF635-6452-FC10-997A-7D633813F0F5}"/>
              </a:ext>
            </a:extLst>
          </p:cNvPr>
          <p:cNvPicPr>
            <a:picLocks noChangeAspect="1"/>
          </p:cNvPicPr>
          <p:nvPr/>
        </p:nvPicPr>
        <p:blipFill>
          <a:blip r:embed="rId3"/>
          <a:stretch>
            <a:fillRect/>
          </a:stretch>
        </p:blipFill>
        <p:spPr>
          <a:xfrm>
            <a:off x="6204857" y="3080657"/>
            <a:ext cx="5987143" cy="3656692"/>
          </a:xfrm>
          <a:prstGeom prst="rect">
            <a:avLst/>
          </a:prstGeom>
        </p:spPr>
      </p:pic>
      <p:pic>
        <p:nvPicPr>
          <p:cNvPr id="10" name="Bildobjekt 9">
            <a:extLst>
              <a:ext uri="{FF2B5EF4-FFF2-40B4-BE49-F238E27FC236}">
                <a16:creationId xmlns:a16="http://schemas.microsoft.com/office/drawing/2014/main" id="{496393E9-34EF-853D-C528-2BE2F682CE0F}"/>
              </a:ext>
            </a:extLst>
          </p:cNvPr>
          <p:cNvPicPr>
            <a:picLocks noChangeAspect="1"/>
          </p:cNvPicPr>
          <p:nvPr/>
        </p:nvPicPr>
        <p:blipFill>
          <a:blip r:embed="rId4"/>
          <a:stretch>
            <a:fillRect/>
          </a:stretch>
        </p:blipFill>
        <p:spPr>
          <a:xfrm>
            <a:off x="-108857" y="120651"/>
            <a:ext cx="12192000" cy="1947165"/>
          </a:xfrm>
          <a:prstGeom prst="rect">
            <a:avLst/>
          </a:prstGeom>
        </p:spPr>
      </p:pic>
      <p:pic>
        <p:nvPicPr>
          <p:cNvPr id="12" name="Bildobjekt 11">
            <a:extLst>
              <a:ext uri="{FF2B5EF4-FFF2-40B4-BE49-F238E27FC236}">
                <a16:creationId xmlns:a16="http://schemas.microsoft.com/office/drawing/2014/main" id="{5DAA0088-5777-8E5E-3D46-D844681C6C82}"/>
              </a:ext>
            </a:extLst>
          </p:cNvPr>
          <p:cNvPicPr>
            <a:picLocks noChangeAspect="1"/>
          </p:cNvPicPr>
          <p:nvPr/>
        </p:nvPicPr>
        <p:blipFill>
          <a:blip r:embed="rId5"/>
          <a:stretch>
            <a:fillRect/>
          </a:stretch>
        </p:blipFill>
        <p:spPr>
          <a:xfrm>
            <a:off x="263768" y="1750896"/>
            <a:ext cx="11589978" cy="1905266"/>
          </a:xfrm>
          <a:prstGeom prst="rect">
            <a:avLst/>
          </a:prstGeom>
        </p:spPr>
      </p:pic>
      <p:pic>
        <p:nvPicPr>
          <p:cNvPr id="18" name="Platshållare för innehåll 17">
            <a:extLst>
              <a:ext uri="{FF2B5EF4-FFF2-40B4-BE49-F238E27FC236}">
                <a16:creationId xmlns:a16="http://schemas.microsoft.com/office/drawing/2014/main" id="{A7F50698-175D-2D32-B95A-C7E9CA46B5AF}"/>
              </a:ext>
            </a:extLst>
          </p:cNvPr>
          <p:cNvPicPr>
            <a:picLocks noGrp="1" noChangeAspect="1"/>
          </p:cNvPicPr>
          <p:nvPr>
            <p:ph idx="1"/>
          </p:nvPr>
        </p:nvPicPr>
        <p:blipFill>
          <a:blip r:embed="rId6"/>
          <a:stretch>
            <a:fillRect/>
          </a:stretch>
        </p:blipFill>
        <p:spPr>
          <a:xfrm>
            <a:off x="38233" y="4033694"/>
            <a:ext cx="6166624" cy="2505425"/>
          </a:xfrm>
          <a:prstGeom prst="rect">
            <a:avLst/>
          </a:prstGeom>
        </p:spPr>
      </p:pic>
    </p:spTree>
    <p:extLst>
      <p:ext uri="{BB962C8B-B14F-4D97-AF65-F5344CB8AC3E}">
        <p14:creationId xmlns:p14="http://schemas.microsoft.com/office/powerpoint/2010/main" val="4272253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0F14DD9-74BE-F58B-A089-32A9E63295D0}"/>
              </a:ext>
            </a:extLst>
          </p:cNvPr>
          <p:cNvSpPr>
            <a:spLocks noGrp="1"/>
          </p:cNvSpPr>
          <p:nvPr>
            <p:ph type="pic" sz="quarter" idx="10"/>
          </p:nvPr>
        </p:nvSpPr>
        <p:spPr/>
        <p:txBody>
          <a:bodyPr/>
          <a:lstStyle/>
          <a:p>
            <a:endParaRPr lang="en-GB"/>
          </a:p>
        </p:txBody>
      </p:sp>
      <p:sp>
        <p:nvSpPr>
          <p:cNvPr id="3" name="Date Placeholder 2">
            <a:extLst>
              <a:ext uri="{FF2B5EF4-FFF2-40B4-BE49-F238E27FC236}">
                <a16:creationId xmlns:a16="http://schemas.microsoft.com/office/drawing/2014/main" id="{CC91ABD4-1B2B-D6B2-71E2-34AA1DAA0529}"/>
              </a:ext>
            </a:extLst>
          </p:cNvPr>
          <p:cNvSpPr>
            <a:spLocks noGrp="1"/>
          </p:cNvSpPr>
          <p:nvPr>
            <p:ph type="dt" sz="half" idx="11"/>
          </p:nvPr>
        </p:nvSpPr>
        <p:spPr/>
        <p:txBody>
          <a:bodyPr/>
          <a:lstStyle/>
          <a:p>
            <a:fld id="{27CF3D01-B940-4FD1-BFC8-C87F1D0681B8}" type="datetime1">
              <a:rPr lang="sv-SE" smtClean="0"/>
              <a:t>2025-11-28</a:t>
            </a:fld>
            <a:endParaRPr lang="en-UK"/>
          </a:p>
        </p:txBody>
      </p:sp>
      <p:sp>
        <p:nvSpPr>
          <p:cNvPr id="4" name="Footer Placeholder 3">
            <a:extLst>
              <a:ext uri="{FF2B5EF4-FFF2-40B4-BE49-F238E27FC236}">
                <a16:creationId xmlns:a16="http://schemas.microsoft.com/office/drawing/2014/main" id="{1A1A8C57-17C6-84E1-D452-1A776A995673}"/>
              </a:ext>
            </a:extLst>
          </p:cNvPr>
          <p:cNvSpPr>
            <a:spLocks noGrp="1"/>
          </p:cNvSpPr>
          <p:nvPr>
            <p:ph type="ftr" sz="quarter" idx="12"/>
          </p:nvPr>
        </p:nvSpPr>
        <p:spPr/>
        <p:txBody>
          <a:bodyPr/>
          <a:lstStyle/>
          <a:p>
            <a:r>
              <a:rPr lang="sv-SE"/>
              <a:t>Varje dag gör vi världen lite bättre för barn.</a:t>
            </a:r>
            <a:endParaRPr lang="en-UK"/>
          </a:p>
        </p:txBody>
      </p:sp>
      <p:sp>
        <p:nvSpPr>
          <p:cNvPr id="5" name="Slide Number Placeholder 4">
            <a:extLst>
              <a:ext uri="{FF2B5EF4-FFF2-40B4-BE49-F238E27FC236}">
                <a16:creationId xmlns:a16="http://schemas.microsoft.com/office/drawing/2014/main" id="{B43ADFF3-67FD-7110-FB8E-B1986B43D0B4}"/>
              </a:ext>
            </a:extLst>
          </p:cNvPr>
          <p:cNvSpPr>
            <a:spLocks noGrp="1"/>
          </p:cNvSpPr>
          <p:nvPr>
            <p:ph type="sldNum" sz="quarter" idx="13"/>
          </p:nvPr>
        </p:nvSpPr>
        <p:spPr/>
        <p:txBody>
          <a:bodyPr/>
          <a:lstStyle/>
          <a:p>
            <a:fld id="{BF413B3B-BFB3-42E3-B409-FAAF558C2ACC}" type="slidenum">
              <a:rPr lang="en-UK" smtClean="0"/>
              <a:pPr/>
              <a:t>46</a:t>
            </a:fld>
            <a:endParaRPr lang="en-UK"/>
          </a:p>
        </p:txBody>
      </p:sp>
      <p:pic>
        <p:nvPicPr>
          <p:cNvPr id="21" name="Picture 20" descr="A screenshot of a video&#10;&#10;AI-generated content may be incorrect.">
            <a:extLst>
              <a:ext uri="{FF2B5EF4-FFF2-40B4-BE49-F238E27FC236}">
                <a16:creationId xmlns:a16="http://schemas.microsoft.com/office/drawing/2014/main" id="{F56FC845-23F1-86B4-6C43-C74AB315B5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9127" y="3382853"/>
            <a:ext cx="3250998" cy="3581400"/>
          </a:xfrm>
          <a:prstGeom prst="rect">
            <a:avLst/>
          </a:prstGeom>
        </p:spPr>
      </p:pic>
      <p:pic>
        <p:nvPicPr>
          <p:cNvPr id="19" name="Picture 18" descr="A screen shot of a sandwich and two glasses&#10;&#10;AI-generated content may be incorrect.">
            <a:extLst>
              <a:ext uri="{FF2B5EF4-FFF2-40B4-BE49-F238E27FC236}">
                <a16:creationId xmlns:a16="http://schemas.microsoft.com/office/drawing/2014/main" id="{719E10EF-4D11-C951-945E-CCF882C575FF}"/>
              </a:ext>
            </a:extLst>
          </p:cNvPr>
          <p:cNvPicPr>
            <a:picLocks noChangeAspect="1"/>
          </p:cNvPicPr>
          <p:nvPr/>
        </p:nvPicPr>
        <p:blipFill>
          <a:blip r:embed="rId4"/>
          <a:stretch>
            <a:fillRect/>
          </a:stretch>
        </p:blipFill>
        <p:spPr>
          <a:xfrm>
            <a:off x="12404" y="0"/>
            <a:ext cx="6427382" cy="6858000"/>
          </a:xfrm>
          <a:prstGeom prst="rect">
            <a:avLst/>
          </a:prstGeom>
        </p:spPr>
      </p:pic>
      <p:pic>
        <p:nvPicPr>
          <p:cNvPr id="23" name="Picture 22" descr="A screenshot of a computer&#10;&#10;AI-generated content may be incorrect.">
            <a:extLst>
              <a:ext uri="{FF2B5EF4-FFF2-40B4-BE49-F238E27FC236}">
                <a16:creationId xmlns:a16="http://schemas.microsoft.com/office/drawing/2014/main" id="{EDC2C0BF-863B-453C-4D3E-CBF8A84CFE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56596" y="912703"/>
            <a:ext cx="4300421" cy="4727793"/>
          </a:xfrm>
          <a:prstGeom prst="rect">
            <a:avLst/>
          </a:prstGeom>
        </p:spPr>
      </p:pic>
      <p:pic>
        <p:nvPicPr>
          <p:cNvPr id="17" name="Picture 16" descr="A person sitting at a desk&#10;&#10;AI-generated content may be incorrect.">
            <a:extLst>
              <a:ext uri="{FF2B5EF4-FFF2-40B4-BE49-F238E27FC236}">
                <a16:creationId xmlns:a16="http://schemas.microsoft.com/office/drawing/2014/main" id="{0EEC6DE9-A118-B54B-0F96-A908315DE0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47755" y="-50080"/>
            <a:ext cx="3542370" cy="3551248"/>
          </a:xfrm>
          <a:prstGeom prst="rect">
            <a:avLst/>
          </a:prstGeom>
        </p:spPr>
      </p:pic>
    </p:spTree>
    <p:extLst>
      <p:ext uri="{BB962C8B-B14F-4D97-AF65-F5344CB8AC3E}">
        <p14:creationId xmlns:p14="http://schemas.microsoft.com/office/powerpoint/2010/main" val="2796422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wearing glasses&#10;&#10;AI-generated content may be incorrect.">
            <a:extLst>
              <a:ext uri="{FF2B5EF4-FFF2-40B4-BE49-F238E27FC236}">
                <a16:creationId xmlns:a16="http://schemas.microsoft.com/office/drawing/2014/main" id="{1FC7826B-8492-7A69-E812-7C3BB307CC63}"/>
              </a:ext>
            </a:extLst>
          </p:cNvPr>
          <p:cNvPicPr>
            <a:picLocks noChangeAspect="1"/>
          </p:cNvPicPr>
          <p:nvPr/>
        </p:nvPicPr>
        <p:blipFill>
          <a:blip r:embed="rId3" cstate="screen">
            <a:extLst>
              <a:ext uri="{28A0092B-C50C-407E-A947-70E740481C1C}">
                <a14:useLocalDpi xmlns:a14="http://schemas.microsoft.com/office/drawing/2010/main"/>
              </a:ext>
            </a:extLst>
          </a:blip>
          <a:srcRect r="444"/>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1024119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En bild som visar text, skärmbild, klädsel, tjej&#10;&#10;AI-genererat innehåll kan vara felaktigt.">
            <a:extLst>
              <a:ext uri="{FF2B5EF4-FFF2-40B4-BE49-F238E27FC236}">
                <a16:creationId xmlns:a16="http://schemas.microsoft.com/office/drawing/2014/main" id="{4DC36170-99E1-CC57-A03D-DC4C3611D859}"/>
              </a:ext>
            </a:extLst>
          </p:cNvPr>
          <p:cNvPicPr>
            <a:picLocks noGrp="1" noChangeAspect="1"/>
          </p:cNvPicPr>
          <p:nvPr>
            <p:ph idx="1"/>
          </p:nvPr>
        </p:nvPicPr>
        <p:blipFill>
          <a:blip r:embed="rId3"/>
          <a:stretch>
            <a:fillRect/>
          </a:stretch>
        </p:blipFill>
        <p:spPr>
          <a:xfrm>
            <a:off x="8226610" y="884403"/>
            <a:ext cx="3395119" cy="4997311"/>
          </a:xfrm>
        </p:spPr>
      </p:pic>
      <p:sp>
        <p:nvSpPr>
          <p:cNvPr id="4" name="Platshållare för datum 3">
            <a:extLst>
              <a:ext uri="{FF2B5EF4-FFF2-40B4-BE49-F238E27FC236}">
                <a16:creationId xmlns:a16="http://schemas.microsoft.com/office/drawing/2014/main" id="{2E5F5A2E-751F-FAB3-381A-4B0E112E9239}"/>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5BD5023A-529C-FCDC-6C34-736DF1B1B50A}"/>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7AD5EC2-BFE2-90E3-555A-1438ED0BAEEC}"/>
              </a:ext>
            </a:extLst>
          </p:cNvPr>
          <p:cNvSpPr>
            <a:spLocks noGrp="1"/>
          </p:cNvSpPr>
          <p:nvPr>
            <p:ph type="sldNum" sz="quarter" idx="12"/>
          </p:nvPr>
        </p:nvSpPr>
        <p:spPr/>
        <p:txBody>
          <a:bodyPr/>
          <a:lstStyle/>
          <a:p>
            <a:fld id="{BF413B3B-BFB3-42E3-B409-FAAF558C2ACC}" type="slidenum">
              <a:rPr lang="en-UK" smtClean="0"/>
              <a:pPr/>
              <a:t>48</a:t>
            </a:fld>
            <a:endParaRPr lang="en-UK"/>
          </a:p>
        </p:txBody>
      </p:sp>
      <p:pic>
        <p:nvPicPr>
          <p:cNvPr id="10" name="Bildobjekt 9" descr="En bild som visar text, skärmbild, klädsel, Webbplats&#10;&#10;AI-genererat innehåll kan vara felaktigt.">
            <a:extLst>
              <a:ext uri="{FF2B5EF4-FFF2-40B4-BE49-F238E27FC236}">
                <a16:creationId xmlns:a16="http://schemas.microsoft.com/office/drawing/2014/main" id="{90CB0BCC-55D3-A862-A905-B0A0B224A745}"/>
              </a:ext>
            </a:extLst>
          </p:cNvPr>
          <p:cNvPicPr>
            <a:picLocks noChangeAspect="1"/>
          </p:cNvPicPr>
          <p:nvPr/>
        </p:nvPicPr>
        <p:blipFill>
          <a:blip r:embed="rId4"/>
          <a:stretch>
            <a:fillRect/>
          </a:stretch>
        </p:blipFill>
        <p:spPr>
          <a:xfrm>
            <a:off x="4543787" y="821162"/>
            <a:ext cx="3567826" cy="5114336"/>
          </a:xfrm>
          <a:prstGeom prst="rect">
            <a:avLst/>
          </a:prstGeom>
        </p:spPr>
      </p:pic>
      <p:pic>
        <p:nvPicPr>
          <p:cNvPr id="12" name="Bildobjekt 11" descr="En bild som visar text, skärmbild, klädsel, tjej&#10;&#10;AI-genererat innehåll kan vara felaktigt.">
            <a:extLst>
              <a:ext uri="{FF2B5EF4-FFF2-40B4-BE49-F238E27FC236}">
                <a16:creationId xmlns:a16="http://schemas.microsoft.com/office/drawing/2014/main" id="{42D21C23-06E2-123C-4F16-F4326D24F09C}"/>
              </a:ext>
            </a:extLst>
          </p:cNvPr>
          <p:cNvPicPr>
            <a:picLocks noChangeAspect="1"/>
          </p:cNvPicPr>
          <p:nvPr/>
        </p:nvPicPr>
        <p:blipFill>
          <a:blip r:embed="rId5"/>
          <a:stretch>
            <a:fillRect/>
          </a:stretch>
        </p:blipFill>
        <p:spPr>
          <a:xfrm>
            <a:off x="999307" y="820011"/>
            <a:ext cx="3429483" cy="4999228"/>
          </a:xfrm>
          <a:prstGeom prst="rect">
            <a:avLst/>
          </a:prstGeom>
        </p:spPr>
      </p:pic>
    </p:spTree>
    <p:extLst>
      <p:ext uri="{BB962C8B-B14F-4D97-AF65-F5344CB8AC3E}">
        <p14:creationId xmlns:p14="http://schemas.microsoft.com/office/powerpoint/2010/main" val="355795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368C5AE-9EBD-9BD9-7AED-444DE5DFE3FB}"/>
              </a:ext>
            </a:extLst>
          </p:cNvPr>
          <p:cNvSpPr>
            <a:spLocks noGrp="1"/>
          </p:cNvSpPr>
          <p:nvPr>
            <p:ph type="title"/>
          </p:nvPr>
        </p:nvSpPr>
        <p:spPr/>
        <p:txBody>
          <a:bodyPr/>
          <a:lstStyle/>
          <a:p>
            <a:r>
              <a:rPr lang="sv-SE"/>
              <a:t>Lanseringsdagen</a:t>
            </a:r>
          </a:p>
        </p:txBody>
      </p:sp>
      <p:sp>
        <p:nvSpPr>
          <p:cNvPr id="4" name="Platshållare för datum 3">
            <a:extLst>
              <a:ext uri="{FF2B5EF4-FFF2-40B4-BE49-F238E27FC236}">
                <a16:creationId xmlns:a16="http://schemas.microsoft.com/office/drawing/2014/main" id="{0D8A7201-2117-D502-0950-FF06FCDF4B5F}"/>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53C3B587-351C-7183-7092-1E721DDF1B9F}"/>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7D94EF5A-F96E-5B69-351B-BD23EA42306D}"/>
              </a:ext>
            </a:extLst>
          </p:cNvPr>
          <p:cNvSpPr>
            <a:spLocks noGrp="1"/>
          </p:cNvSpPr>
          <p:nvPr>
            <p:ph type="sldNum" sz="quarter" idx="12"/>
          </p:nvPr>
        </p:nvSpPr>
        <p:spPr/>
        <p:txBody>
          <a:bodyPr/>
          <a:lstStyle/>
          <a:p>
            <a:fld id="{BF413B3B-BFB3-42E3-B409-FAAF558C2ACC}" type="slidenum">
              <a:rPr lang="en-UK" smtClean="0"/>
              <a:pPr/>
              <a:t>49</a:t>
            </a:fld>
            <a:endParaRPr lang="en-UK"/>
          </a:p>
        </p:txBody>
      </p:sp>
      <p:pic>
        <p:nvPicPr>
          <p:cNvPr id="13" name="Bildobjekt 12">
            <a:extLst>
              <a:ext uri="{FF2B5EF4-FFF2-40B4-BE49-F238E27FC236}">
                <a16:creationId xmlns:a16="http://schemas.microsoft.com/office/drawing/2014/main" id="{70256986-94FC-D175-DD29-6A0470301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7477" y="3814354"/>
            <a:ext cx="5264948" cy="2827266"/>
          </a:xfrm>
          <a:prstGeom prst="rect">
            <a:avLst/>
          </a:prstGeom>
        </p:spPr>
      </p:pic>
      <p:pic>
        <p:nvPicPr>
          <p:cNvPr id="15" name="Bildobjekt 14">
            <a:extLst>
              <a:ext uri="{FF2B5EF4-FFF2-40B4-BE49-F238E27FC236}">
                <a16:creationId xmlns:a16="http://schemas.microsoft.com/office/drawing/2014/main" id="{550F1D04-25B8-1AF6-19B1-C00F9C5461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6128" y="1166758"/>
            <a:ext cx="3988155" cy="2633167"/>
          </a:xfrm>
          <a:prstGeom prst="rect">
            <a:avLst/>
          </a:prstGeom>
        </p:spPr>
      </p:pic>
      <p:sp>
        <p:nvSpPr>
          <p:cNvPr id="7" name="Platshållare för innehåll 1">
            <a:extLst>
              <a:ext uri="{FF2B5EF4-FFF2-40B4-BE49-F238E27FC236}">
                <a16:creationId xmlns:a16="http://schemas.microsoft.com/office/drawing/2014/main" id="{C88B1FB9-7A4A-B7A3-BD1B-B74D197BE40B}"/>
              </a:ext>
            </a:extLst>
          </p:cNvPr>
          <p:cNvSpPr txBox="1">
            <a:spLocks/>
          </p:cNvSpPr>
          <p:nvPr/>
        </p:nvSpPr>
        <p:spPr>
          <a:xfrm>
            <a:off x="811733" y="1722288"/>
            <a:ext cx="4752791" cy="455960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TV4 Nyhetsmorgon med Åsa</a:t>
            </a:r>
          </a:p>
          <a:p>
            <a:endParaRPr lang="sv-SE"/>
          </a:p>
          <a:p>
            <a:r>
              <a:rPr lang="sv-SE"/>
              <a:t>Digitalt lanseringsseminarium på </a:t>
            </a:r>
            <a:r>
              <a:rPr lang="sv-SE" err="1"/>
              <a:t>youtube</a:t>
            </a:r>
            <a:r>
              <a:rPr lang="sv-SE"/>
              <a:t> – presentation av rapporten och panelsamtal</a:t>
            </a:r>
          </a:p>
          <a:p>
            <a:r>
              <a:rPr lang="sv-SE"/>
              <a:t> </a:t>
            </a:r>
          </a:p>
          <a:p>
            <a:r>
              <a:rPr lang="sv-SE"/>
              <a:t>Debattartikel i Sydsvenskan </a:t>
            </a:r>
          </a:p>
        </p:txBody>
      </p:sp>
      <p:pic>
        <p:nvPicPr>
          <p:cNvPr id="8" name="Platshållare för innehåll 7" descr="En bild som visar text, Människoansikte, skärmbild, Webbplats&#10;&#10;AI-genererat innehåll kan vara felaktigt.">
            <a:extLst>
              <a:ext uri="{FF2B5EF4-FFF2-40B4-BE49-F238E27FC236}">
                <a16:creationId xmlns:a16="http://schemas.microsoft.com/office/drawing/2014/main" id="{E3CE20F3-2FE3-3DEF-EC2B-DCA130C70694}"/>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b="25535"/>
          <a:stretch>
            <a:fillRect/>
          </a:stretch>
        </p:blipFill>
        <p:spPr>
          <a:xfrm>
            <a:off x="8874669" y="419038"/>
            <a:ext cx="3321050" cy="3395316"/>
          </a:xfrm>
        </p:spPr>
      </p:pic>
    </p:spTree>
    <p:extLst>
      <p:ext uri="{BB962C8B-B14F-4D97-AF65-F5344CB8AC3E}">
        <p14:creationId xmlns:p14="http://schemas.microsoft.com/office/powerpoint/2010/main" val="135108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83B3138-0969-C1D3-F320-0F44680DAE7A}"/>
              </a:ext>
            </a:extLst>
          </p:cNvPr>
          <p:cNvSpPr txBox="1"/>
          <p:nvPr/>
        </p:nvSpPr>
        <p:spPr>
          <a:xfrm>
            <a:off x="2665708" y="2464230"/>
            <a:ext cx="6482166" cy="1077218"/>
          </a:xfrm>
          <a:prstGeom prst="rect">
            <a:avLst/>
          </a:prstGeom>
          <a:solidFill>
            <a:schemeClr val="accent1"/>
          </a:solidFill>
        </p:spPr>
        <p:txBody>
          <a:bodyPr wrap="square">
            <a:spAutoFit/>
          </a:bodyPr>
          <a:lstStyle/>
          <a:p>
            <a:r>
              <a:rPr lang="sv-SE" sz="3200" dirty="0"/>
              <a:t>https://youtu.be/pjPrKtUN18U?si=C2mqqtOSwuBpGT0a</a:t>
            </a:r>
          </a:p>
        </p:txBody>
      </p:sp>
      <p:pic>
        <p:nvPicPr>
          <p:cNvPr id="2" name="Onlinemedia 1" title="Missing out - ”Jag har aldrig frågat”">
            <a:hlinkClick r:id="" action="ppaction://media"/>
            <a:extLst>
              <a:ext uri="{FF2B5EF4-FFF2-40B4-BE49-F238E27FC236}">
                <a16:creationId xmlns:a16="http://schemas.microsoft.com/office/drawing/2014/main" id="{87DC5F9A-284E-544A-3EA4-E1C84024BC60}"/>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334231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832103" y="1332854"/>
            <a:ext cx="7552479" cy="4949038"/>
          </a:xfrm>
        </p:spPr>
        <p:txBody>
          <a:bodyPr>
            <a:normAutofit/>
          </a:bodyPr>
          <a:lstStyle/>
          <a:p>
            <a:pPr fontAlgn="base"/>
            <a:r>
              <a:rPr lang="sv-SE" sz="2000" b="1" dirty="0"/>
              <a:t>Lanseringsevent i Luleå och Boden 21/10</a:t>
            </a:r>
          </a:p>
          <a:p>
            <a:pPr fontAlgn="base"/>
            <a:r>
              <a:rPr lang="sv-SE" sz="2000" i="1" dirty="0"/>
              <a:t>Lunch och frågestund efter sändningen i Luleå. Fullsatt konferensrum i Luleå. </a:t>
            </a:r>
            <a:r>
              <a:rPr lang="sv-SE" sz="2000" i="1" dirty="0" err="1"/>
              <a:t>Bla</a:t>
            </a:r>
            <a:r>
              <a:rPr lang="sv-SE" sz="2000" i="1" dirty="0"/>
              <a:t> två kommunalråd, politiker från Kommunstyrelsen, forskare från LTU, chef från socialtjänsten, demokratistrateg från kommunen, elevhälsan m.fl. och såklart vår egen medlemsrörelsen.  </a:t>
            </a:r>
          </a:p>
          <a:p>
            <a:pPr fontAlgn="base"/>
            <a:endParaRPr lang="sv-SE" sz="2000" i="1" dirty="0"/>
          </a:p>
          <a:p>
            <a:pPr fontAlgn="base"/>
            <a:r>
              <a:rPr lang="sv-SE" sz="2000" b="1" dirty="0"/>
              <a:t>Frukostsamtal i Malmö 21/10 (</a:t>
            </a:r>
            <a:r>
              <a:rPr lang="sv-SE" sz="2000" b="1" dirty="0" err="1"/>
              <a:t>löf</a:t>
            </a:r>
            <a:r>
              <a:rPr lang="sv-SE" sz="2000" b="1" dirty="0"/>
              <a:t> och region syd) med </a:t>
            </a:r>
            <a:r>
              <a:rPr lang="sv-SE" sz="2000" dirty="0"/>
              <a:t>kommunalråd oppositionsråd, </a:t>
            </a:r>
            <a:r>
              <a:rPr lang="sv-SE" sz="2000" i="1" dirty="0"/>
              <a:t>vice ordförande i arbetsmarknads- och socialnämnden, chefer från MKB, </a:t>
            </a:r>
            <a:r>
              <a:rPr lang="sv-SE" sz="2000" dirty="0"/>
              <a:t>civilsamhälle, länsstyrelsen, </a:t>
            </a:r>
          </a:p>
          <a:p>
            <a:pPr fontAlgn="base"/>
            <a:br>
              <a:rPr lang="sv-SE" sz="1900" dirty="0"/>
            </a:br>
            <a:endParaRPr lang="sv-SE" sz="1900" dirty="0"/>
          </a:p>
          <a:p>
            <a:pPr fontAlgn="base"/>
            <a:endParaRPr lang="sv-SE" dirty="0"/>
          </a:p>
          <a:p>
            <a:endParaRPr lang="sv-SE" dirty="0"/>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lstStyle/>
          <a:p>
            <a:r>
              <a:rPr lang="sv-SE"/>
              <a:t>Spridning av rapporten </a:t>
            </a:r>
          </a:p>
        </p:txBody>
      </p:sp>
      <p:sp>
        <p:nvSpPr>
          <p:cNvPr id="2" name="Platshållare för datum 1">
            <a:extLst>
              <a:ext uri="{FF2B5EF4-FFF2-40B4-BE49-F238E27FC236}">
                <a16:creationId xmlns:a16="http://schemas.microsoft.com/office/drawing/2014/main" id="{24C7B651-2555-A11C-34AF-E572DEC17C43}"/>
              </a:ext>
            </a:extLst>
          </p:cNvPr>
          <p:cNvSpPr>
            <a:spLocks noGrp="1"/>
          </p:cNvSpPr>
          <p:nvPr>
            <p:ph type="dt" sz="half" idx="10"/>
          </p:nvPr>
        </p:nvSpPr>
        <p:spPr/>
        <p:txBody>
          <a:bodyPr/>
          <a:lstStyle/>
          <a:p>
            <a:fld id="{4545CB1F-F496-4C5F-B755-E16D05FB6F35}" type="datetime1">
              <a:rPr lang="sv-SE" smtClean="0"/>
              <a:t>2025-11-28</a:t>
            </a:fld>
            <a:endParaRPr lang="en-UK"/>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Varje dag gör vi världen lite bättre för barn.</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50</a:t>
            </a:fld>
            <a:endParaRPr lang="en-UK"/>
          </a:p>
        </p:txBody>
      </p:sp>
      <p:pic>
        <p:nvPicPr>
          <p:cNvPr id="1026" name="Picture 2" descr="Image">
            <a:extLst>
              <a:ext uri="{FF2B5EF4-FFF2-40B4-BE49-F238E27FC236}">
                <a16:creationId xmlns:a16="http://schemas.microsoft.com/office/drawing/2014/main" id="{27ABE60E-9126-E7BB-6889-C99E9EE6222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36737" y="69473"/>
            <a:ext cx="2721083" cy="29519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a:extLst>
              <a:ext uri="{FF2B5EF4-FFF2-40B4-BE49-F238E27FC236}">
                <a16:creationId xmlns:a16="http://schemas.microsoft.com/office/drawing/2014/main" id="{4A769C48-3769-8E87-69C4-41678CE026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12916" y="3021406"/>
            <a:ext cx="2744904" cy="362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558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8B53C87-A9B0-BB14-91F6-0B16C40C14CE}"/>
              </a:ext>
            </a:extLst>
          </p:cNvPr>
          <p:cNvSpPr>
            <a:spLocks noGrp="1"/>
          </p:cNvSpPr>
          <p:nvPr>
            <p:ph idx="1"/>
          </p:nvPr>
        </p:nvSpPr>
        <p:spPr>
          <a:xfrm>
            <a:off x="813816" y="1199535"/>
            <a:ext cx="4822151" cy="4748060"/>
          </a:xfrm>
        </p:spPr>
        <p:txBody>
          <a:bodyPr>
            <a:normAutofit fontScale="92500" lnSpcReduction="20000"/>
          </a:bodyPr>
          <a:lstStyle/>
          <a:p>
            <a:r>
              <a:rPr lang="sv-SE" sz="2000" b="1" dirty="0"/>
              <a:t>Pressträff i Flen 21/10</a:t>
            </a:r>
          </a:p>
          <a:p>
            <a:r>
              <a:rPr lang="sv-SE" sz="2000" dirty="0"/>
              <a:t>Arrangerades av regionkontoret där Flens kommun deltog (kommunchefen, KSO, brottsförebyggande samordnaren, social </a:t>
            </a:r>
            <a:r>
              <a:rPr lang="sv-SE" sz="2000" dirty="0" err="1"/>
              <a:t>hållbarhetsstrateg</a:t>
            </a:r>
            <a:r>
              <a:rPr lang="sv-SE" sz="2000" dirty="0"/>
              <a:t>, föreningskonsulent med flera)</a:t>
            </a:r>
          </a:p>
          <a:p>
            <a:r>
              <a:rPr lang="sv-SE" sz="2000" dirty="0"/>
              <a:t> </a:t>
            </a:r>
          </a:p>
          <a:p>
            <a:r>
              <a:rPr lang="sv-SE" sz="2000" b="1" dirty="0"/>
              <a:t>Pressträff i Eskilstuna 21/10</a:t>
            </a:r>
          </a:p>
          <a:p>
            <a:r>
              <a:rPr lang="sv-SE" sz="2000" dirty="0"/>
              <a:t>Arrangerades av regionkontoret och lokalföreningen Sörmland och fokus var på DOIT-verksamhet i Eskilstuna och meningsfull fritid. </a:t>
            </a:r>
          </a:p>
          <a:p>
            <a:endParaRPr lang="sv-SE" sz="2000" dirty="0"/>
          </a:p>
          <a:p>
            <a:pPr lvl="0">
              <a:lnSpc>
                <a:spcPct val="100000"/>
              </a:lnSpc>
              <a:defRPr/>
            </a:pPr>
            <a:r>
              <a:rPr lang="sv-SE" sz="2000" b="1" dirty="0"/>
              <a:t>Lokal pressträff i Kalmar</a:t>
            </a:r>
            <a:r>
              <a:rPr lang="sv-SE" sz="2000" dirty="0"/>
              <a:t> arrangerades av lokalförening och regionkontoret 21/10</a:t>
            </a:r>
            <a:r>
              <a:rPr lang="sv-SE" sz="1100" dirty="0"/>
              <a:t> </a:t>
            </a:r>
          </a:p>
          <a:p>
            <a:r>
              <a:rPr lang="sv-SE" sz="2000" dirty="0"/>
              <a:t>Resulterade i ett inslag i SVT. </a:t>
            </a:r>
          </a:p>
          <a:p>
            <a:endParaRPr lang="sv-SE" sz="2000" dirty="0"/>
          </a:p>
        </p:txBody>
      </p:sp>
      <p:sp>
        <p:nvSpPr>
          <p:cNvPr id="4" name="Platshållare för datum 3">
            <a:extLst>
              <a:ext uri="{FF2B5EF4-FFF2-40B4-BE49-F238E27FC236}">
                <a16:creationId xmlns:a16="http://schemas.microsoft.com/office/drawing/2014/main" id="{E5B49447-0752-A482-3A57-1B11784B74C6}"/>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79F32FAE-72A5-AA3D-1B50-E4BEDF1F7919}"/>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7C220E9E-BC16-390C-A1F6-0CA1953273DB}"/>
              </a:ext>
            </a:extLst>
          </p:cNvPr>
          <p:cNvSpPr>
            <a:spLocks noGrp="1"/>
          </p:cNvSpPr>
          <p:nvPr>
            <p:ph type="sldNum" sz="quarter" idx="12"/>
          </p:nvPr>
        </p:nvSpPr>
        <p:spPr/>
        <p:txBody>
          <a:bodyPr/>
          <a:lstStyle/>
          <a:p>
            <a:fld id="{BF413B3B-BFB3-42E3-B409-FAAF558C2ACC}" type="slidenum">
              <a:rPr lang="en-UK" smtClean="0"/>
              <a:pPr/>
              <a:t>51</a:t>
            </a:fld>
            <a:endParaRPr lang="en-UK"/>
          </a:p>
        </p:txBody>
      </p:sp>
      <p:pic>
        <p:nvPicPr>
          <p:cNvPr id="3076" name="Picture 4">
            <a:extLst>
              <a:ext uri="{FF2B5EF4-FFF2-40B4-BE49-F238E27FC236}">
                <a16:creationId xmlns:a16="http://schemas.microsoft.com/office/drawing/2014/main" id="{C2D71C29-0639-1A60-A20B-3B6FEA1FA82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6668535" y="426782"/>
            <a:ext cx="4501115" cy="567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877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97879E3-40D2-35A4-F521-D3E5413A1037}"/>
              </a:ext>
            </a:extLst>
          </p:cNvPr>
          <p:cNvSpPr>
            <a:spLocks noGrp="1"/>
          </p:cNvSpPr>
          <p:nvPr>
            <p:ph idx="1"/>
          </p:nvPr>
        </p:nvSpPr>
        <p:spPr>
          <a:xfrm>
            <a:off x="697423" y="1545440"/>
            <a:ext cx="7888637" cy="4736452"/>
          </a:xfrm>
        </p:spPr>
        <p:txBody>
          <a:bodyPr vert="horz" lIns="91440" tIns="45720" rIns="91440" bIns="45720" rtlCol="0" anchor="t">
            <a:normAutofit/>
          </a:bodyPr>
          <a:lstStyle/>
          <a:p>
            <a:pPr marL="342900" indent="-342900">
              <a:buFont typeface="Arial"/>
              <a:buChar char="•"/>
            </a:pPr>
            <a:r>
              <a:rPr lang="sv-SE" dirty="0"/>
              <a:t>Vår analys: Vår rapport  försvagar regeringens idén om att strama åt ytterligare för fattiga familjer (t ex bidragstaket) och </a:t>
            </a:r>
            <a:r>
              <a:rPr lang="sv-SE" i="1" dirty="0"/>
              <a:t>stärker att barnfattigdom kommer högt upp på politiska agendan.  </a:t>
            </a:r>
          </a:p>
          <a:p>
            <a:pPr marL="342900" indent="-342900">
              <a:buFont typeface="Arial"/>
              <a:buChar char="•"/>
            </a:pPr>
            <a:r>
              <a:rPr lang="sv-SE" dirty="0"/>
              <a:t>Rapporten har delats med riksdagsledamöter i social-, finans- och socialförsäkringsutskottet och </a:t>
            </a:r>
            <a:r>
              <a:rPr lang="sv-SE" i="1" dirty="0"/>
              <a:t>interpellationer har skrivits till två ministrar. </a:t>
            </a:r>
          </a:p>
          <a:p>
            <a:pPr marL="342900" indent="-342900">
              <a:buFont typeface="Arial"/>
              <a:buChar char="•"/>
            </a:pPr>
            <a:endParaRPr lang="en-US" dirty="0"/>
          </a:p>
          <a:p>
            <a:pPr marL="342900" indent="-342900">
              <a:buFont typeface="Arial"/>
              <a:buChar char="•"/>
            </a:pPr>
            <a:endParaRPr lang="sv-SE" dirty="0"/>
          </a:p>
          <a:p>
            <a:endParaRPr lang="sv-SE" dirty="0"/>
          </a:p>
          <a:p>
            <a:endParaRPr lang="sv-SE" dirty="0"/>
          </a:p>
        </p:txBody>
      </p:sp>
      <p:sp>
        <p:nvSpPr>
          <p:cNvPr id="3" name="Rubrik 2">
            <a:extLst>
              <a:ext uri="{FF2B5EF4-FFF2-40B4-BE49-F238E27FC236}">
                <a16:creationId xmlns:a16="http://schemas.microsoft.com/office/drawing/2014/main" id="{92F4C02E-5C3F-FBD4-5B11-497A16E1E110}"/>
              </a:ext>
            </a:extLst>
          </p:cNvPr>
          <p:cNvSpPr>
            <a:spLocks noGrp="1"/>
          </p:cNvSpPr>
          <p:nvPr>
            <p:ph type="title"/>
          </p:nvPr>
        </p:nvSpPr>
        <p:spPr/>
        <p:txBody>
          <a:bodyPr/>
          <a:lstStyle/>
          <a:p>
            <a:r>
              <a:rPr lang="sv-SE" dirty="0"/>
              <a:t>Politisk påverkan </a:t>
            </a:r>
          </a:p>
        </p:txBody>
      </p:sp>
      <p:sp>
        <p:nvSpPr>
          <p:cNvPr id="4" name="Platshållare för datum 3">
            <a:extLst>
              <a:ext uri="{FF2B5EF4-FFF2-40B4-BE49-F238E27FC236}">
                <a16:creationId xmlns:a16="http://schemas.microsoft.com/office/drawing/2014/main" id="{C5C2EAEA-DB83-B24B-05FB-41DE65963BDC}"/>
              </a:ext>
            </a:extLst>
          </p:cNvPr>
          <p:cNvSpPr>
            <a:spLocks noGrp="1"/>
          </p:cNvSpPr>
          <p:nvPr>
            <p:ph type="dt" sz="half" idx="10"/>
          </p:nvPr>
        </p:nvSpPr>
        <p:spPr/>
        <p:txBody>
          <a:bodyPr/>
          <a:lstStyle/>
          <a:p>
            <a:fld id="{A5268652-B9AF-42B1-B9DF-84890D6B36DF}" type="datetime1">
              <a:rPr lang="sv-SE" smtClean="0"/>
              <a:t>2025-11-28</a:t>
            </a:fld>
            <a:endParaRPr lang="en-UK"/>
          </a:p>
        </p:txBody>
      </p:sp>
      <p:sp>
        <p:nvSpPr>
          <p:cNvPr id="5" name="Platshållare för sidfot 4">
            <a:extLst>
              <a:ext uri="{FF2B5EF4-FFF2-40B4-BE49-F238E27FC236}">
                <a16:creationId xmlns:a16="http://schemas.microsoft.com/office/drawing/2014/main" id="{505DA7D8-76AE-86B0-8259-1CEC363C54E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7CEA1EE8-3070-4A5E-03A4-FC2003989348}"/>
              </a:ext>
            </a:extLst>
          </p:cNvPr>
          <p:cNvSpPr>
            <a:spLocks noGrp="1"/>
          </p:cNvSpPr>
          <p:nvPr>
            <p:ph type="sldNum" sz="quarter" idx="12"/>
          </p:nvPr>
        </p:nvSpPr>
        <p:spPr/>
        <p:txBody>
          <a:bodyPr/>
          <a:lstStyle/>
          <a:p>
            <a:fld id="{BF413B3B-BFB3-42E3-B409-FAAF558C2ACC}" type="slidenum">
              <a:rPr lang="en-UK" smtClean="0"/>
              <a:pPr/>
              <a:t>52</a:t>
            </a:fld>
            <a:endParaRPr lang="en-UK"/>
          </a:p>
        </p:txBody>
      </p:sp>
      <p:pic>
        <p:nvPicPr>
          <p:cNvPr id="7" name="Bildobjekt 6">
            <a:extLst>
              <a:ext uri="{FF2B5EF4-FFF2-40B4-BE49-F238E27FC236}">
                <a16:creationId xmlns:a16="http://schemas.microsoft.com/office/drawing/2014/main" id="{290F82FF-248E-70E6-A487-4FDC7C71B99F}"/>
              </a:ext>
            </a:extLst>
          </p:cNvPr>
          <p:cNvPicPr preferRelativeResize="0">
            <a:picLocks noChangeAspect="1"/>
          </p:cNvPicPr>
          <p:nvPr/>
        </p:nvPicPr>
        <p:blipFill rotWithShape="1">
          <a:blip r:embed="rId3"/>
          <a:srcRect l="76101" t="34074" r="9328" b="47852"/>
          <a:stretch/>
        </p:blipFill>
        <p:spPr>
          <a:xfrm>
            <a:off x="7891377" y="-289270"/>
            <a:ext cx="4180736" cy="3669419"/>
          </a:xfrm>
          <a:prstGeom prst="rect">
            <a:avLst/>
          </a:prstGeom>
        </p:spPr>
      </p:pic>
      <p:pic>
        <p:nvPicPr>
          <p:cNvPr id="8" name="Platshållare för innehåll 7">
            <a:extLst>
              <a:ext uri="{FF2B5EF4-FFF2-40B4-BE49-F238E27FC236}">
                <a16:creationId xmlns:a16="http://schemas.microsoft.com/office/drawing/2014/main" id="{B2BE084E-40EE-4809-E78B-6D0C96ED48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37801">
            <a:off x="8090570" y="3275242"/>
            <a:ext cx="3573192" cy="3521706"/>
          </a:xfrm>
          <a:prstGeom prst="rect">
            <a:avLst/>
          </a:prstGeom>
          <a:noFill/>
        </p:spPr>
      </p:pic>
    </p:spTree>
    <p:extLst>
      <p:ext uri="{BB962C8B-B14F-4D97-AF65-F5344CB8AC3E}">
        <p14:creationId xmlns:p14="http://schemas.microsoft.com/office/powerpoint/2010/main" val="715764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5B99FFC1-AE92-5AD5-5214-EE87C4F1EE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0781" y="1684236"/>
            <a:ext cx="5093913" cy="4533580"/>
          </a:xfrm>
          <a:prstGeom prst="rect">
            <a:avLst/>
          </a:prstGeom>
          <a:noFill/>
        </p:spPr>
      </p:pic>
      <p:sp>
        <p:nvSpPr>
          <p:cNvPr id="3" name="Rubrik 2">
            <a:extLst>
              <a:ext uri="{FF2B5EF4-FFF2-40B4-BE49-F238E27FC236}">
                <a16:creationId xmlns:a16="http://schemas.microsoft.com/office/drawing/2014/main" id="{B685D83E-2852-2FA7-29E4-0BF35A849029}"/>
              </a:ext>
            </a:extLst>
          </p:cNvPr>
          <p:cNvSpPr>
            <a:spLocks noGrp="1"/>
          </p:cNvSpPr>
          <p:nvPr>
            <p:ph type="title"/>
          </p:nvPr>
        </p:nvSpPr>
        <p:spPr/>
        <p:txBody>
          <a:bodyPr anchor="ctr">
            <a:normAutofit/>
          </a:bodyPr>
          <a:lstStyle/>
          <a:p>
            <a:r>
              <a:rPr lang="sv-SE"/>
              <a:t>Rapporten skapar debatt i riksdagen </a:t>
            </a:r>
          </a:p>
        </p:txBody>
      </p:sp>
      <p:sp>
        <p:nvSpPr>
          <p:cNvPr id="4" name="Platshållare för datum 3">
            <a:extLst>
              <a:ext uri="{FF2B5EF4-FFF2-40B4-BE49-F238E27FC236}">
                <a16:creationId xmlns:a16="http://schemas.microsoft.com/office/drawing/2014/main" id="{F28118DA-E472-9FD2-2219-195EB45FF527}"/>
              </a:ext>
            </a:extLst>
          </p:cNvPr>
          <p:cNvSpPr>
            <a:spLocks noGrp="1"/>
          </p:cNvSpPr>
          <p:nvPr>
            <p:ph type="dt" sz="half" idx="10"/>
          </p:nvPr>
        </p:nvSpPr>
        <p:spPr/>
        <p:txBody>
          <a:bodyPr anchor="ctr">
            <a:normAutofit/>
          </a:bodyPr>
          <a:lstStyle/>
          <a:p>
            <a:pPr>
              <a:lnSpc>
                <a:spcPct val="90000"/>
              </a:lnSpc>
              <a:spcAft>
                <a:spcPts val="600"/>
              </a:spcAft>
            </a:pPr>
            <a:fld id="{4DB84A28-1971-4624-8B1B-676B387347F7}" type="datetime1">
              <a:rPr lang="sv-SE" sz="600" smtClean="0"/>
              <a:pPr>
                <a:lnSpc>
                  <a:spcPct val="90000"/>
                </a:lnSpc>
                <a:spcAft>
                  <a:spcPts val="600"/>
                </a:spcAft>
              </a:pPr>
              <a:t>2025-11-28</a:t>
            </a:fld>
            <a:endParaRPr lang="en-UK" sz="600"/>
          </a:p>
        </p:txBody>
      </p:sp>
      <p:sp>
        <p:nvSpPr>
          <p:cNvPr id="5" name="Platshållare för sidfot 4">
            <a:extLst>
              <a:ext uri="{FF2B5EF4-FFF2-40B4-BE49-F238E27FC236}">
                <a16:creationId xmlns:a16="http://schemas.microsoft.com/office/drawing/2014/main" id="{B7746479-6D3C-5FAA-2CF6-67B71D4D1F80}"/>
              </a:ext>
            </a:extLst>
          </p:cNvPr>
          <p:cNvSpPr>
            <a:spLocks noGrp="1"/>
          </p:cNvSpPr>
          <p:nvPr>
            <p:ph type="ftr" sz="quarter" idx="11"/>
          </p:nvPr>
        </p:nvSpPr>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5C17D2F7-0C0F-6471-AE42-17E0F2953881}"/>
              </a:ext>
            </a:extLst>
          </p:cNvPr>
          <p:cNvSpPr>
            <a:spLocks noGrp="1"/>
          </p:cNvSpPr>
          <p:nvPr>
            <p:ph type="sldNum" sz="quarter" idx="12"/>
          </p:nvPr>
        </p:nvSpPr>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53</a:t>
            </a:fld>
            <a:endParaRPr lang="en-UK" sz="600"/>
          </a:p>
        </p:txBody>
      </p:sp>
      <p:sp>
        <p:nvSpPr>
          <p:cNvPr id="11" name="Platshållare för innehåll 10">
            <a:extLst>
              <a:ext uri="{FF2B5EF4-FFF2-40B4-BE49-F238E27FC236}">
                <a16:creationId xmlns:a16="http://schemas.microsoft.com/office/drawing/2014/main" id="{8F3E8780-E7DC-CD9B-81A1-F92092599747}"/>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425902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131F5EA-1F06-AD79-3270-DA82BFF96C87}"/>
              </a:ext>
            </a:extLst>
          </p:cNvPr>
          <p:cNvSpPr>
            <a:spLocks noGrp="1"/>
          </p:cNvSpPr>
          <p:nvPr>
            <p:ph idx="1"/>
          </p:nvPr>
        </p:nvSpPr>
        <p:spPr>
          <a:xfrm>
            <a:off x="813815" y="1545440"/>
            <a:ext cx="6405132" cy="4736452"/>
          </a:xfrm>
        </p:spPr>
        <p:txBody>
          <a:bodyPr/>
          <a:lstStyle/>
          <a:p>
            <a:pPr marL="342900" indent="-342900">
              <a:buFont typeface="Arial" panose="020B0604020202020204" pitchFamily="34" charset="0"/>
              <a:buChar char="•"/>
            </a:pPr>
            <a:r>
              <a:rPr lang="sv-SE" dirty="0"/>
              <a:t>Lokala talespersoner och regionala föreläsare har utsetts och fått förberedelse </a:t>
            </a:r>
          </a:p>
          <a:p>
            <a:pPr marL="342900" indent="-342900">
              <a:buFont typeface="Arial" panose="020B0604020202020204" pitchFamily="34" charset="0"/>
              <a:buChar char="•"/>
            </a:pPr>
            <a:r>
              <a:rPr lang="sv-SE" dirty="0"/>
              <a:t>Material och verktyg som finns: </a:t>
            </a:r>
          </a:p>
          <a:p>
            <a:r>
              <a:rPr lang="sv-SE" sz="2000" dirty="0"/>
              <a:t>T ex : PPT med talarmanus, Mall för debattartikel och PRM</a:t>
            </a:r>
          </a:p>
        </p:txBody>
      </p:sp>
      <p:sp>
        <p:nvSpPr>
          <p:cNvPr id="3" name="Rubrik 2">
            <a:extLst>
              <a:ext uri="{FF2B5EF4-FFF2-40B4-BE49-F238E27FC236}">
                <a16:creationId xmlns:a16="http://schemas.microsoft.com/office/drawing/2014/main" id="{8B8065BD-0710-3F7A-4D4B-4B89646532D9}"/>
              </a:ext>
            </a:extLst>
          </p:cNvPr>
          <p:cNvSpPr>
            <a:spLocks noGrp="1"/>
          </p:cNvSpPr>
          <p:nvPr>
            <p:ph type="title"/>
          </p:nvPr>
        </p:nvSpPr>
        <p:spPr>
          <a:xfrm>
            <a:off x="433137" y="350548"/>
            <a:ext cx="9927015" cy="1194892"/>
          </a:xfrm>
        </p:spPr>
        <p:txBody>
          <a:bodyPr>
            <a:normAutofit/>
          </a:bodyPr>
          <a:lstStyle/>
          <a:p>
            <a:r>
              <a:rPr lang="sv-SE" dirty="0"/>
              <a:t>Engagemangsguide och verktyg</a:t>
            </a:r>
          </a:p>
        </p:txBody>
      </p:sp>
      <p:sp>
        <p:nvSpPr>
          <p:cNvPr id="4" name="Platshållare för datum 3">
            <a:extLst>
              <a:ext uri="{FF2B5EF4-FFF2-40B4-BE49-F238E27FC236}">
                <a16:creationId xmlns:a16="http://schemas.microsoft.com/office/drawing/2014/main" id="{EBEF5563-114E-5100-42B2-96CB6A1CF462}"/>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F3D5098C-1AA4-DB5B-F286-057793AE9FD4}"/>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4DFFAA48-5889-424B-39A6-D4E52C3BB122}"/>
              </a:ext>
            </a:extLst>
          </p:cNvPr>
          <p:cNvSpPr>
            <a:spLocks noGrp="1"/>
          </p:cNvSpPr>
          <p:nvPr>
            <p:ph type="sldNum" sz="quarter" idx="12"/>
          </p:nvPr>
        </p:nvSpPr>
        <p:spPr/>
        <p:txBody>
          <a:bodyPr/>
          <a:lstStyle/>
          <a:p>
            <a:fld id="{BF413B3B-BFB3-42E3-B409-FAAF558C2ACC}" type="slidenum">
              <a:rPr lang="en-UK" smtClean="0"/>
              <a:pPr/>
              <a:t>54</a:t>
            </a:fld>
            <a:endParaRPr lang="en-UK"/>
          </a:p>
        </p:txBody>
      </p:sp>
      <p:pic>
        <p:nvPicPr>
          <p:cNvPr id="8" name="Bildobjekt 7">
            <a:extLst>
              <a:ext uri="{FF2B5EF4-FFF2-40B4-BE49-F238E27FC236}">
                <a16:creationId xmlns:a16="http://schemas.microsoft.com/office/drawing/2014/main" id="{115ABBE6-E592-EF1D-ACC7-85159ADCA2DE}"/>
              </a:ext>
            </a:extLst>
          </p:cNvPr>
          <p:cNvPicPr>
            <a:picLocks noChangeAspect="1"/>
          </p:cNvPicPr>
          <p:nvPr/>
        </p:nvPicPr>
        <p:blipFill>
          <a:blip r:embed="rId3" cstate="screen">
            <a:extLst>
              <a:ext uri="{28A0092B-C50C-407E-A947-70E740481C1C}">
                <a14:useLocalDpi xmlns:a14="http://schemas.microsoft.com/office/drawing/2010/main"/>
              </a:ext>
            </a:extLst>
          </a:blip>
          <a:srcRect t="3646" r="27073"/>
          <a:stretch>
            <a:fillRect/>
          </a:stretch>
        </p:blipFill>
        <p:spPr>
          <a:xfrm>
            <a:off x="7715556" y="268955"/>
            <a:ext cx="4265416" cy="6238497"/>
          </a:xfrm>
          <a:prstGeom prst="rect">
            <a:avLst/>
          </a:prstGeom>
        </p:spPr>
      </p:pic>
    </p:spTree>
    <p:extLst>
      <p:ext uri="{BB962C8B-B14F-4D97-AF65-F5344CB8AC3E}">
        <p14:creationId xmlns:p14="http://schemas.microsoft.com/office/powerpoint/2010/main" val="28933519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DCEDFAE-A473-7315-7AED-79BF4446818D}"/>
              </a:ext>
            </a:extLst>
          </p:cNvPr>
          <p:cNvSpPr>
            <a:spLocks noGrp="1"/>
          </p:cNvSpPr>
          <p:nvPr>
            <p:ph idx="1"/>
          </p:nvPr>
        </p:nvSpPr>
        <p:spPr/>
        <p:txBody>
          <a:bodyPr/>
          <a:lstStyle/>
          <a:p>
            <a:pPr marL="342900" indent="-342900">
              <a:buFont typeface="Arial" panose="020B0604020202020204" pitchFamily="34" charset="0"/>
              <a:buChar char="•"/>
            </a:pPr>
            <a:r>
              <a:rPr lang="sv-SE" i="1" dirty="0" err="1">
                <a:sym typeface="Wingdings" panose="05000000000000000000" pitchFamily="2" charset="2"/>
              </a:rPr>
              <a:t>Erfarenhetesutbyte</a:t>
            </a:r>
            <a:r>
              <a:rPr lang="sv-SE" i="1" dirty="0">
                <a:sym typeface="Wingdings" panose="05000000000000000000" pitchFamily="2" charset="2"/>
              </a:rPr>
              <a:t> : Vad vill ni arrangera vad har ni arrangerat? </a:t>
            </a:r>
          </a:p>
          <a:p>
            <a:endParaRPr lang="sv-SE" i="1" dirty="0">
              <a:sym typeface="Wingdings" panose="05000000000000000000" pitchFamily="2" charset="2"/>
            </a:endParaRPr>
          </a:p>
          <a:p>
            <a:pPr marL="342900" indent="-342900">
              <a:buFont typeface="Arial" panose="020B0604020202020204" pitchFamily="34" charset="0"/>
              <a:buChar char="•"/>
            </a:pPr>
            <a:r>
              <a:rPr lang="sv-SE" i="1" dirty="0">
                <a:sym typeface="Wingdings" panose="05000000000000000000" pitchFamily="2" charset="2"/>
              </a:rPr>
              <a:t>Vad vill du veta mer om? </a:t>
            </a:r>
          </a:p>
          <a:p>
            <a:endParaRPr lang="sv-SE" i="1" dirty="0">
              <a:sym typeface="Wingdings" panose="05000000000000000000" pitchFamily="2" charset="2"/>
            </a:endParaRPr>
          </a:p>
          <a:p>
            <a:pPr marL="342900" indent="-342900">
              <a:buFont typeface="Arial" panose="020B0604020202020204" pitchFamily="34" charset="0"/>
              <a:buChar char="•"/>
            </a:pPr>
            <a:r>
              <a:rPr lang="sv-SE" i="1" dirty="0">
                <a:sym typeface="Wingdings" panose="05000000000000000000" pitchFamily="2" charset="2"/>
              </a:rPr>
              <a:t>Frågor och reflektioner</a:t>
            </a:r>
          </a:p>
          <a:p>
            <a:pPr marL="342900" indent="-342900">
              <a:buFont typeface="Arial" panose="020B0604020202020204" pitchFamily="34" charset="0"/>
              <a:buChar char="•"/>
            </a:pPr>
            <a:endParaRPr lang="sv-SE" i="1" dirty="0">
              <a:sym typeface="Wingdings" panose="05000000000000000000" pitchFamily="2" charset="2"/>
            </a:endParaRPr>
          </a:p>
          <a:p>
            <a:pPr marL="342900" indent="-342900">
              <a:buFont typeface="Arial" panose="020B0604020202020204" pitchFamily="34" charset="0"/>
              <a:buChar char="•"/>
            </a:pPr>
            <a:r>
              <a:rPr lang="sv-SE" dirty="0">
                <a:sym typeface="Wingdings" panose="05000000000000000000" pitchFamily="2" charset="2"/>
              </a:rPr>
              <a:t>Framåt : Kunskapsspridning, folkbildning och väcka opinion </a:t>
            </a:r>
            <a:endParaRPr lang="sv-SE" i="1" dirty="0"/>
          </a:p>
          <a:p>
            <a:endParaRPr lang="sv-SE" dirty="0"/>
          </a:p>
        </p:txBody>
      </p:sp>
      <p:sp>
        <p:nvSpPr>
          <p:cNvPr id="3" name="Rubrik 2">
            <a:extLst>
              <a:ext uri="{FF2B5EF4-FFF2-40B4-BE49-F238E27FC236}">
                <a16:creationId xmlns:a16="http://schemas.microsoft.com/office/drawing/2014/main" id="{4F7F6786-B1B4-CFFF-8E88-B45FF00D691C}"/>
              </a:ext>
            </a:extLst>
          </p:cNvPr>
          <p:cNvSpPr>
            <a:spLocks noGrp="1"/>
          </p:cNvSpPr>
          <p:nvPr>
            <p:ph type="title"/>
          </p:nvPr>
        </p:nvSpPr>
        <p:spPr/>
        <p:txBody>
          <a:bodyPr/>
          <a:lstStyle/>
          <a:p>
            <a:r>
              <a:rPr lang="sv-SE" dirty="0"/>
              <a:t>Gruppdiskussion </a:t>
            </a:r>
          </a:p>
        </p:txBody>
      </p:sp>
      <p:sp>
        <p:nvSpPr>
          <p:cNvPr id="4" name="Platshållare för datum 3">
            <a:extLst>
              <a:ext uri="{FF2B5EF4-FFF2-40B4-BE49-F238E27FC236}">
                <a16:creationId xmlns:a16="http://schemas.microsoft.com/office/drawing/2014/main" id="{28AA2A42-CB27-09F5-5845-A43DB6AB3160}"/>
              </a:ext>
            </a:extLst>
          </p:cNvPr>
          <p:cNvSpPr>
            <a:spLocks noGrp="1"/>
          </p:cNvSpPr>
          <p:nvPr>
            <p:ph type="dt" sz="half" idx="10"/>
          </p:nvPr>
        </p:nvSpPr>
        <p:spPr/>
        <p:txBody>
          <a:bodyPr/>
          <a:lstStyle/>
          <a:p>
            <a:fld id="{24F9AF95-9288-4022-B96A-74BD1FF157FB}" type="datetime1">
              <a:rPr lang="sv-SE" smtClean="0"/>
              <a:t>2025-11-28</a:t>
            </a:fld>
            <a:endParaRPr lang="en-UK"/>
          </a:p>
        </p:txBody>
      </p:sp>
      <p:sp>
        <p:nvSpPr>
          <p:cNvPr id="5" name="Platshållare för sidfot 4">
            <a:extLst>
              <a:ext uri="{FF2B5EF4-FFF2-40B4-BE49-F238E27FC236}">
                <a16:creationId xmlns:a16="http://schemas.microsoft.com/office/drawing/2014/main" id="{94F67A0D-FD92-35AD-44E6-F72A6154250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2ED14E11-FE5F-FE1A-C103-E528DB089AC1}"/>
              </a:ext>
            </a:extLst>
          </p:cNvPr>
          <p:cNvSpPr>
            <a:spLocks noGrp="1"/>
          </p:cNvSpPr>
          <p:nvPr>
            <p:ph type="sldNum" sz="quarter" idx="12"/>
          </p:nvPr>
        </p:nvSpPr>
        <p:spPr/>
        <p:txBody>
          <a:bodyPr/>
          <a:lstStyle/>
          <a:p>
            <a:fld id="{BF413B3B-BFB3-42E3-B409-FAAF558C2ACC}" type="slidenum">
              <a:rPr lang="en-UK" smtClean="0"/>
              <a:pPr/>
              <a:t>55</a:t>
            </a:fld>
            <a:endParaRPr lang="en-UK"/>
          </a:p>
        </p:txBody>
      </p:sp>
    </p:spTree>
    <p:extLst>
      <p:ext uri="{BB962C8B-B14F-4D97-AF65-F5344CB8AC3E}">
        <p14:creationId xmlns:p14="http://schemas.microsoft.com/office/powerpoint/2010/main" val="3979928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lekplats, utomhus, person, klädsel&#10;&#10;AI-genererat innehåll kan vara felaktigt.">
            <a:extLst>
              <a:ext uri="{FF2B5EF4-FFF2-40B4-BE49-F238E27FC236}">
                <a16:creationId xmlns:a16="http://schemas.microsoft.com/office/drawing/2014/main" id="{28253BA0-E857-6C9D-81C1-1F721BBB100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6042FD98-203F-4A4C-8155-22F5DEFD4528}"/>
              </a:ext>
            </a:extLst>
          </p:cNvPr>
          <p:cNvSpPr txBox="1"/>
          <p:nvPr/>
        </p:nvSpPr>
        <p:spPr>
          <a:xfrm>
            <a:off x="0" y="6552508"/>
            <a:ext cx="4704522" cy="276999"/>
          </a:xfrm>
          <a:prstGeom prst="rect">
            <a:avLst/>
          </a:prstGeom>
          <a:noFill/>
        </p:spPr>
        <p:txBody>
          <a:bodyPr wrap="square" rtlCol="0">
            <a:spAutoFit/>
          </a:bodyPr>
          <a:lstStyle/>
          <a:p>
            <a:r>
              <a:rPr lang="en-UK"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en-GB" sz="1200">
                <a:solidFill>
                  <a:schemeClr val="bg1"/>
                </a:solidFill>
              </a:rPr>
              <a:t>CH1575085</a:t>
            </a:r>
            <a:endParaRPr lang="en-UK"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textruta 7">
            <a:extLst>
              <a:ext uri="{FF2B5EF4-FFF2-40B4-BE49-F238E27FC236}">
                <a16:creationId xmlns:a16="http://schemas.microsoft.com/office/drawing/2014/main" id="{3822BBEE-4A99-4BA3-78DC-53C51BC606FD}"/>
              </a:ext>
            </a:extLst>
          </p:cNvPr>
          <p:cNvSpPr txBox="1"/>
          <p:nvPr/>
        </p:nvSpPr>
        <p:spPr>
          <a:xfrm>
            <a:off x="5438273" y="1011885"/>
            <a:ext cx="6096000" cy="1569660"/>
          </a:xfrm>
          <a:prstGeom prst="rect">
            <a:avLst/>
          </a:prstGeom>
          <a:noFill/>
          <a:ln>
            <a:noFill/>
          </a:ln>
        </p:spPr>
        <p:txBody>
          <a:bodyPr wrap="square">
            <a:spAutoFit/>
          </a:bodyPr>
          <a:lstStyle/>
          <a:p>
            <a:pPr algn="ctr">
              <a:spcBef>
                <a:spcPts val="2400"/>
              </a:spcBef>
            </a:pPr>
            <a:r>
              <a:rPr lang="en-GB" sz="9600" cap="all">
                <a:solidFill>
                  <a:schemeClr val="bg1"/>
                </a:solidFill>
                <a:latin typeface="+mj-lt"/>
              </a:rPr>
              <a:t>Tack!</a:t>
            </a:r>
            <a:endParaRPr lang="en-UK" sz="9600" cap="all">
              <a:solidFill>
                <a:schemeClr val="bg1"/>
              </a:solidFill>
              <a:latin typeface="+mj-lt"/>
            </a:endParaRPr>
          </a:p>
        </p:txBody>
      </p:sp>
    </p:spTree>
    <p:extLst>
      <p:ext uri="{BB962C8B-B14F-4D97-AF65-F5344CB8AC3E}">
        <p14:creationId xmlns:p14="http://schemas.microsoft.com/office/powerpoint/2010/main" val="386271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A0F6A99-E6C5-A695-1C0E-6DE511A72780}"/>
              </a:ext>
            </a:extLst>
          </p:cNvPr>
          <p:cNvSpPr txBox="1">
            <a:spLocks/>
          </p:cNvSpPr>
          <p:nvPr/>
        </p:nvSpPr>
        <p:spPr>
          <a:xfrm>
            <a:off x="811733" y="1805142"/>
            <a:ext cx="9375004" cy="4476750"/>
          </a:xfrm>
          <a:prstGeom prst="rect">
            <a:avLst/>
          </a:prstGeom>
        </p:spPr>
        <p:txBody>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bg1"/>
                </a:solidFill>
              </a:rPr>
              <a:t>Staten är ytterst skyldig att tillgodose barns skäliga levnadsstandard. </a:t>
            </a:r>
          </a:p>
          <a:p>
            <a:endParaRPr lang="sv-SE">
              <a:solidFill>
                <a:schemeClr val="bg1"/>
              </a:solidFill>
            </a:endParaRPr>
          </a:p>
          <a:p>
            <a:r>
              <a:rPr lang="sv-SE">
                <a:solidFill>
                  <a:schemeClr val="bg1"/>
                </a:solidFill>
              </a:rPr>
              <a:t>FNs barnrättskommitté rekommenderade Sverige vid senaste granskningen att höja försörjningsstödet för utsatta grupper, förhindra vräkningar och hemlöshet bland barnfamiljer samt att säkerställa rätten till skälig levnadsstandard för barn i socioekonomiskt utsatta situationer.</a:t>
            </a:r>
          </a:p>
          <a:p>
            <a:endParaRPr lang="sv-SE"/>
          </a:p>
        </p:txBody>
      </p:sp>
      <p:sp>
        <p:nvSpPr>
          <p:cNvPr id="3" name="Rubrik 2">
            <a:extLst>
              <a:ext uri="{FF2B5EF4-FFF2-40B4-BE49-F238E27FC236}">
                <a16:creationId xmlns:a16="http://schemas.microsoft.com/office/drawing/2014/main" id="{9FCC3602-588D-AE86-DC6A-666885D07D78}"/>
              </a:ext>
            </a:extLst>
          </p:cNvPr>
          <p:cNvSpPr txBox="1">
            <a:spLocks/>
          </p:cNvSpPr>
          <p:nvPr/>
        </p:nvSpPr>
        <p:spPr>
          <a:xfrm>
            <a:off x="832104" y="640184"/>
            <a:ext cx="9528048" cy="905256"/>
          </a:xfrm>
          <a:prstGeom prst="rect">
            <a:avLst/>
          </a:prstGeom>
        </p:spPr>
        <p:txBody>
          <a:bodyPr lIns="91440" tIns="45720" rIns="91440" bIns="4572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rPr>
              <a:t>FN:s </a:t>
            </a:r>
            <a:r>
              <a:rPr lang="sv-SE" dirty="0" err="1">
                <a:solidFill>
                  <a:schemeClr val="bg1"/>
                </a:solidFill>
              </a:rPr>
              <a:t>barnrättskommités</a:t>
            </a:r>
            <a:r>
              <a:rPr lang="sv-SE" dirty="0">
                <a:solidFill>
                  <a:schemeClr val="bg1"/>
                </a:solidFill>
              </a:rPr>
              <a:t> rekommendationer</a:t>
            </a:r>
          </a:p>
        </p:txBody>
      </p:sp>
    </p:spTree>
    <p:extLst>
      <p:ext uri="{BB962C8B-B14F-4D97-AF65-F5344CB8AC3E}">
        <p14:creationId xmlns:p14="http://schemas.microsoft.com/office/powerpoint/2010/main" val="17094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811734" y="1805142"/>
            <a:ext cx="5937410" cy="4476750"/>
          </a:xfrm>
        </p:spPr>
        <p:txBody>
          <a:bodyPr vert="horz" lIns="91440" tIns="45720" rIns="91440" bIns="45720" rtlCol="0" anchor="t">
            <a:normAutofit/>
          </a:bodyPr>
          <a:lstStyle/>
          <a:p>
            <a:r>
              <a:rPr lang="sv-SE"/>
              <a:t>I årets rapport ställer vi oss följande frågor: </a:t>
            </a:r>
          </a:p>
          <a:p>
            <a:endParaRPr lang="sv-SE"/>
          </a:p>
          <a:p>
            <a:pPr marL="342900" indent="-342900">
              <a:buFont typeface="Arial" panose="020B0604020202020204" pitchFamily="34" charset="0"/>
              <a:buChar char="•"/>
            </a:pPr>
            <a:r>
              <a:rPr lang="sv-SE" i="1">
                <a:ea typeface="Lato"/>
                <a:cs typeface="Lato"/>
              </a:rPr>
              <a:t>Hur har de senaste åren påverkat barns ekonomiska utsatthet i Sverige?</a:t>
            </a:r>
          </a:p>
          <a:p>
            <a:pPr marL="342900" indent="-342900">
              <a:buFont typeface="Arial" panose="020B0604020202020204" pitchFamily="34" charset="0"/>
              <a:buChar char="•"/>
            </a:pPr>
            <a:r>
              <a:rPr lang="sv-SE" i="1"/>
              <a:t>Hur kan vi mäta barnfattigdom på ett sätt som är förenligt med barns rätt till skälig levnadsstandard? </a:t>
            </a:r>
          </a:p>
          <a:p>
            <a:pPr marL="342900" indent="-342900">
              <a:buFont typeface="Arial" panose="020B0604020202020204" pitchFamily="34" charset="0"/>
              <a:buChar char="•"/>
            </a:pPr>
            <a:r>
              <a:rPr lang="sv-SE" i="1"/>
              <a:t>Vad behöver göras för att minska barnfattigdomen?</a:t>
            </a:r>
          </a:p>
          <a:p>
            <a:endParaRPr lang="sv-SE"/>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4" y="640184"/>
            <a:ext cx="5260653" cy="905256"/>
          </a:xfrm>
        </p:spPr>
        <p:txBody>
          <a:bodyPr>
            <a:normAutofit fontScale="90000"/>
          </a:bodyPr>
          <a:lstStyle/>
          <a:p>
            <a:r>
              <a:rPr lang="sv-SE"/>
              <a:t>Hur ser barnfattigdomen ut i Sverige idag?</a:t>
            </a:r>
          </a:p>
        </p:txBody>
      </p:sp>
      <p:sp>
        <p:nvSpPr>
          <p:cNvPr id="2" name="Platshållare för datum 1">
            <a:extLst>
              <a:ext uri="{FF2B5EF4-FFF2-40B4-BE49-F238E27FC236}">
                <a16:creationId xmlns:a16="http://schemas.microsoft.com/office/drawing/2014/main" id="{24C7B651-2555-A11C-34AF-E572DEC17C43}"/>
              </a:ext>
            </a:extLst>
          </p:cNvPr>
          <p:cNvSpPr>
            <a:spLocks noGrp="1"/>
          </p:cNvSpPr>
          <p:nvPr>
            <p:ph type="dt" sz="half" idx="10"/>
          </p:nvPr>
        </p:nvSpPr>
        <p:spPr/>
        <p:txBody>
          <a:bodyPr/>
          <a:lstStyle/>
          <a:p>
            <a:fld id="{4545CB1F-F496-4C5F-B755-E16D05FB6F35}" type="datetime1">
              <a:rPr lang="sv-SE" smtClean="0"/>
              <a:t>2025-11-28</a:t>
            </a:fld>
            <a:endParaRPr lang="en-UK"/>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Varje dag gör vi världen lite bättre för barn.</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7</a:t>
            </a:fld>
            <a:endParaRPr lang="en-UK"/>
          </a:p>
        </p:txBody>
      </p:sp>
      <p:pic>
        <p:nvPicPr>
          <p:cNvPr id="8" name="Bildobjekt 7" descr="En bild som visar fönster, persienn, klädsel, person&#10;&#10;AI-genererat innehåll kan vara felaktigt.">
            <a:extLst>
              <a:ext uri="{FF2B5EF4-FFF2-40B4-BE49-F238E27FC236}">
                <a16:creationId xmlns:a16="http://schemas.microsoft.com/office/drawing/2014/main" id="{CD4399C4-D1D5-79F4-3B7F-30B68A42FD5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037132" y="-16043"/>
            <a:ext cx="6630742" cy="6234877"/>
          </a:xfrm>
          <a:prstGeom prst="rect">
            <a:avLst/>
          </a:prstGeom>
        </p:spPr>
      </p:pic>
    </p:spTree>
    <p:extLst>
      <p:ext uri="{BB962C8B-B14F-4D97-AF65-F5344CB8AC3E}">
        <p14:creationId xmlns:p14="http://schemas.microsoft.com/office/powerpoint/2010/main" val="379524311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4CCA1B4-9AE9-70C3-4B7F-94B6BF774A18}"/>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50CA0751-1ECB-F904-8B7A-B79542DDCAEE}"/>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73D7EB72-D0FC-CA8E-3245-2DFB8257A5DF}"/>
              </a:ext>
            </a:extLst>
          </p:cNvPr>
          <p:cNvSpPr>
            <a:spLocks noGrp="1"/>
          </p:cNvSpPr>
          <p:nvPr>
            <p:ph type="sldNum" sz="quarter" idx="12"/>
          </p:nvPr>
        </p:nvSpPr>
        <p:spPr/>
        <p:txBody>
          <a:bodyPr/>
          <a:lstStyle/>
          <a:p>
            <a:fld id="{BF413B3B-BFB3-42E3-B409-FAAF558C2ACC}" type="slidenum">
              <a:rPr lang="en-UK" smtClean="0"/>
              <a:pPr/>
              <a:t>8</a:t>
            </a:fld>
            <a:endParaRPr lang="en-UK"/>
          </a:p>
        </p:txBody>
      </p:sp>
      <p:pic>
        <p:nvPicPr>
          <p:cNvPr id="10" name="Bildobjekt 9" descr="En bild som visar träd, person, utomhus, klädsel&#10;&#10;AI-genererat innehåll kan vara felaktigt.">
            <a:extLst>
              <a:ext uri="{FF2B5EF4-FFF2-40B4-BE49-F238E27FC236}">
                <a16:creationId xmlns:a16="http://schemas.microsoft.com/office/drawing/2014/main" id="{23A77D40-A481-9B9E-A59C-9FF20FAA79B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0739" y="0"/>
            <a:ext cx="12373477" cy="6858000"/>
          </a:xfrm>
          <a:prstGeom prst="rect">
            <a:avLst/>
          </a:prstGeom>
        </p:spPr>
      </p:pic>
      <p:sp>
        <p:nvSpPr>
          <p:cNvPr id="2" name="Platshållare för innehåll 1">
            <a:extLst>
              <a:ext uri="{FF2B5EF4-FFF2-40B4-BE49-F238E27FC236}">
                <a16:creationId xmlns:a16="http://schemas.microsoft.com/office/drawing/2014/main" id="{F8262423-3492-D5A9-29DD-AAF2BCF87542}"/>
              </a:ext>
            </a:extLst>
          </p:cNvPr>
          <p:cNvSpPr>
            <a:spLocks noGrp="1"/>
          </p:cNvSpPr>
          <p:nvPr>
            <p:ph idx="1"/>
          </p:nvPr>
        </p:nvSpPr>
        <p:spPr>
          <a:xfrm>
            <a:off x="5750918" y="2439594"/>
            <a:ext cx="5687103" cy="4476750"/>
          </a:xfrm>
        </p:spPr>
        <p:txBody>
          <a:bodyPr>
            <a:normAutofit/>
          </a:bodyPr>
          <a:lstStyle/>
          <a:p>
            <a:r>
              <a:rPr lang="sv-SE">
                <a:solidFill>
                  <a:schemeClr val="bg1"/>
                </a:solidFill>
              </a:rPr>
              <a:t>FN:s barnrättskommitté understryker i sin vägledning till stater att rätten till en skälig levnadsstandard enligt artikel 27 i barnkonventionen ska tolkas brett, med hänsyn till både materiella och sociala aspekter av barnets livsvillkor. Kommittén belyser att barnfattigdom måste förstås både i absoluta och relativa termer. </a:t>
            </a:r>
          </a:p>
        </p:txBody>
      </p:sp>
      <p:sp>
        <p:nvSpPr>
          <p:cNvPr id="3" name="Rubrik 2">
            <a:extLst>
              <a:ext uri="{FF2B5EF4-FFF2-40B4-BE49-F238E27FC236}">
                <a16:creationId xmlns:a16="http://schemas.microsoft.com/office/drawing/2014/main" id="{892B2E28-D6A9-C28D-DD31-D30A745317FC}"/>
              </a:ext>
            </a:extLst>
          </p:cNvPr>
          <p:cNvSpPr>
            <a:spLocks noGrp="1"/>
          </p:cNvSpPr>
          <p:nvPr>
            <p:ph type="title"/>
          </p:nvPr>
        </p:nvSpPr>
        <p:spPr>
          <a:xfrm>
            <a:off x="5750918" y="767169"/>
            <a:ext cx="6304471" cy="905256"/>
          </a:xfrm>
        </p:spPr>
        <p:txBody>
          <a:bodyPr>
            <a:normAutofit fontScale="90000"/>
          </a:bodyPr>
          <a:lstStyle/>
          <a:p>
            <a:br>
              <a:rPr lang="sv-SE">
                <a:solidFill>
                  <a:schemeClr val="bg1"/>
                </a:solidFill>
              </a:rPr>
            </a:br>
            <a:r>
              <a:rPr lang="sv-SE">
                <a:solidFill>
                  <a:schemeClr val="bg1"/>
                </a:solidFill>
              </a:rPr>
              <a:t>Vad menas med barnfattigdom ur ett barnrättsperspektiv? </a:t>
            </a:r>
          </a:p>
        </p:txBody>
      </p:sp>
    </p:spTree>
    <p:extLst>
      <p:ext uri="{BB962C8B-B14F-4D97-AF65-F5344CB8AC3E}">
        <p14:creationId xmlns:p14="http://schemas.microsoft.com/office/powerpoint/2010/main" val="1203677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E22377E-A925-6488-DE3C-9C7671E4A91B}"/>
              </a:ext>
            </a:extLst>
          </p:cNvPr>
          <p:cNvSpPr>
            <a:spLocks noGrp="1"/>
          </p:cNvSpPr>
          <p:nvPr>
            <p:ph idx="1"/>
          </p:nvPr>
        </p:nvSpPr>
        <p:spPr>
          <a:xfrm>
            <a:off x="832105" y="1741066"/>
            <a:ext cx="5536612" cy="4476750"/>
          </a:xfrm>
        </p:spPr>
        <p:txBody>
          <a:bodyPr vert="horz" lIns="91440" tIns="45720" rIns="91440" bIns="45720" rtlCol="0" anchor="t">
            <a:normAutofit fontScale="77500" lnSpcReduction="20000"/>
          </a:bodyPr>
          <a:lstStyle/>
          <a:p>
            <a:r>
              <a:rPr lang="sv-SE" b="1" dirty="0"/>
              <a:t>Absolut fattigdom </a:t>
            </a:r>
            <a:r>
              <a:rPr lang="sv-SE" dirty="0"/>
              <a:t>innebär att hushållet inte har råd att täcka grundläggande levnadsomkostnader.</a:t>
            </a:r>
          </a:p>
          <a:p>
            <a:endParaRPr lang="sv-SE" dirty="0"/>
          </a:p>
          <a:p>
            <a:r>
              <a:rPr lang="sv-SE" b="1" dirty="0"/>
              <a:t>Relativ fattigdom </a:t>
            </a:r>
            <a:r>
              <a:rPr lang="sv-SE" dirty="0"/>
              <a:t>innebär att hushållets inkomster är betydligt lägre än majoritetens. </a:t>
            </a:r>
          </a:p>
          <a:p>
            <a:endParaRPr lang="sv-SE" dirty="0"/>
          </a:p>
          <a:p>
            <a:r>
              <a:rPr lang="sv-SE" dirty="0"/>
              <a:t>Rädda Barnen mäter barnfattigdom genom:</a:t>
            </a:r>
          </a:p>
          <a:p>
            <a:pPr marL="342900" indent="-342900">
              <a:buFont typeface="Arial" panose="020B0604020202020204" pitchFamily="34" charset="0"/>
              <a:buChar char="•"/>
            </a:pPr>
            <a:r>
              <a:rPr lang="sv-SE" dirty="0"/>
              <a:t>Barn i familjer med försörjningsstödet och/eller</a:t>
            </a:r>
          </a:p>
          <a:p>
            <a:pPr marL="342900" indent="-342900">
              <a:buFont typeface="Arial" panose="020B0604020202020204" pitchFamily="34" charset="0"/>
              <a:buChar char="•"/>
            </a:pPr>
            <a:r>
              <a:rPr lang="sv-SE" dirty="0"/>
              <a:t>Barn i familjer med låg inkomststandard (SCB:s mått på absolut fattigdom)</a:t>
            </a:r>
          </a:p>
          <a:p>
            <a:pPr marL="342900" indent="-342900">
              <a:buFontTx/>
              <a:buChar char="-"/>
            </a:pPr>
            <a:endParaRPr lang="sv-SE" dirty="0"/>
          </a:p>
          <a:p>
            <a:r>
              <a:rPr lang="sv-SE" dirty="0"/>
              <a:t>Våra tidigare rapporter visar att barnfattigdomen har minskat långsamt mellan 2000 och 2019.  </a:t>
            </a:r>
          </a:p>
          <a:p>
            <a:endParaRPr lang="sv-SE" dirty="0"/>
          </a:p>
          <a:p>
            <a:endParaRPr lang="sv-SE" dirty="0"/>
          </a:p>
          <a:p>
            <a:endParaRPr lang="sv-SE" dirty="0"/>
          </a:p>
          <a:p>
            <a:endParaRPr lang="sv-SE" dirty="0"/>
          </a:p>
        </p:txBody>
      </p:sp>
      <p:sp>
        <p:nvSpPr>
          <p:cNvPr id="3" name="Rubrik 2">
            <a:extLst>
              <a:ext uri="{FF2B5EF4-FFF2-40B4-BE49-F238E27FC236}">
                <a16:creationId xmlns:a16="http://schemas.microsoft.com/office/drawing/2014/main" id="{0BE05142-CB37-4D54-70FA-6EC806D75457}"/>
              </a:ext>
            </a:extLst>
          </p:cNvPr>
          <p:cNvSpPr>
            <a:spLocks noGrp="1"/>
          </p:cNvSpPr>
          <p:nvPr>
            <p:ph type="title"/>
          </p:nvPr>
        </p:nvSpPr>
        <p:spPr/>
        <p:txBody>
          <a:bodyPr>
            <a:normAutofit/>
          </a:bodyPr>
          <a:lstStyle/>
          <a:p>
            <a:r>
              <a:rPr lang="sv-SE"/>
              <a:t>Vad är barnfattigdom?</a:t>
            </a:r>
          </a:p>
        </p:txBody>
      </p:sp>
      <p:sp>
        <p:nvSpPr>
          <p:cNvPr id="4" name="Platshållare för datum 3">
            <a:extLst>
              <a:ext uri="{FF2B5EF4-FFF2-40B4-BE49-F238E27FC236}">
                <a16:creationId xmlns:a16="http://schemas.microsoft.com/office/drawing/2014/main" id="{5EF42DCA-0D8F-70C6-A0A6-A5E21CFAB586}"/>
              </a:ext>
            </a:extLst>
          </p:cNvPr>
          <p:cNvSpPr>
            <a:spLocks noGrp="1"/>
          </p:cNvSpPr>
          <p:nvPr>
            <p:ph type="dt" sz="half" idx="10"/>
          </p:nvPr>
        </p:nvSpPr>
        <p:spPr/>
        <p:txBody>
          <a:bodyPr/>
          <a:lstStyle/>
          <a:p>
            <a:fld id="{4DB84A28-1971-4624-8B1B-676B387347F7}" type="datetime1">
              <a:rPr lang="sv-SE" smtClean="0"/>
              <a:t>2025-11-28</a:t>
            </a:fld>
            <a:endParaRPr lang="en-UK"/>
          </a:p>
        </p:txBody>
      </p:sp>
      <p:sp>
        <p:nvSpPr>
          <p:cNvPr id="5" name="Platshållare för sidfot 4">
            <a:extLst>
              <a:ext uri="{FF2B5EF4-FFF2-40B4-BE49-F238E27FC236}">
                <a16:creationId xmlns:a16="http://schemas.microsoft.com/office/drawing/2014/main" id="{22C3113A-0ED4-A8D4-D9CF-C87F95738702}"/>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8C2CB7A9-E62A-E4BE-8452-3CF6FFD90A9D}"/>
              </a:ext>
            </a:extLst>
          </p:cNvPr>
          <p:cNvSpPr>
            <a:spLocks noGrp="1"/>
          </p:cNvSpPr>
          <p:nvPr>
            <p:ph type="sldNum" sz="quarter" idx="12"/>
          </p:nvPr>
        </p:nvSpPr>
        <p:spPr/>
        <p:txBody>
          <a:bodyPr/>
          <a:lstStyle/>
          <a:p>
            <a:fld id="{BF413B3B-BFB3-42E3-B409-FAAF558C2ACC}" type="slidenum">
              <a:rPr lang="en-UK" smtClean="0"/>
              <a:pPr/>
              <a:t>9</a:t>
            </a:fld>
            <a:endParaRPr lang="en-UK"/>
          </a:p>
        </p:txBody>
      </p:sp>
      <p:pic>
        <p:nvPicPr>
          <p:cNvPr id="8" name="Bildobjekt 7" descr="En bild som visar Människoansikte, person, inomhus, klädsel&#10;&#10;AI-genererat innehåll kan vara felaktigt.">
            <a:extLst>
              <a:ext uri="{FF2B5EF4-FFF2-40B4-BE49-F238E27FC236}">
                <a16:creationId xmlns:a16="http://schemas.microsoft.com/office/drawing/2014/main" id="{6D2BD8AE-FB10-1288-2FD5-359351FD8E7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753726" y="0"/>
            <a:ext cx="5438274" cy="6275860"/>
          </a:xfrm>
          <a:prstGeom prst="rect">
            <a:avLst/>
          </a:prstGeom>
        </p:spPr>
      </p:pic>
    </p:spTree>
    <p:extLst>
      <p:ext uri="{BB962C8B-B14F-4D97-AF65-F5344CB8AC3E}">
        <p14:creationId xmlns:p14="http://schemas.microsoft.com/office/powerpoint/2010/main" val="3580795210"/>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owerpointmall_SV_2023 (1).pptx" id="{B33447CA-2FF9-4951-BF04-56A363C7140D}" vid="{688067B6-F4CB-463E-9BD2-C0BA1FC9B2A5}"/>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9fdad23-97d9-4091-8060-57eb2dd64b2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54EB976BC4E54CB1676F05C637F8D0" ma:contentTypeVersion="11" ma:contentTypeDescription="Create a new document." ma:contentTypeScope="" ma:versionID="99da985f4e067e7395cb9688544d175b">
  <xsd:schema xmlns:xsd="http://www.w3.org/2001/XMLSchema" xmlns:xs="http://www.w3.org/2001/XMLSchema" xmlns:p="http://schemas.microsoft.com/office/2006/metadata/properties" xmlns:ns2="89fdad23-97d9-4091-8060-57eb2dd64b20" targetNamespace="http://schemas.microsoft.com/office/2006/metadata/properties" ma:root="true" ma:fieldsID="1110274546b816fdd88cbcb1d9304478" ns2:_="">
    <xsd:import namespace="89fdad23-97d9-4091-8060-57eb2dd64b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fdad23-97d9-4091-8060-57eb2dd64b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100087-3BD2-44B1-A0B4-40D3B21AFA4C}">
  <ds:schemaRefs>
    <ds:schemaRef ds:uri="http://purl.org/dc/elements/1.1/"/>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89fdad23-97d9-4091-8060-57eb2dd64b20"/>
  </ds:schemaRefs>
</ds:datastoreItem>
</file>

<file path=customXml/itemProps2.xml><?xml version="1.0" encoding="utf-8"?>
<ds:datastoreItem xmlns:ds="http://schemas.openxmlformats.org/officeDocument/2006/customXml" ds:itemID="{1653492A-0ECC-40D2-AEBC-F79E373944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fdad23-97d9-4091-8060-57eb2dd64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44437D-3756-439E-B7E6-CB1503410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Powerpointmall_SV_2024</Template>
  <TotalTime>211</TotalTime>
  <Words>8983</Words>
  <Application>Microsoft Office PowerPoint</Application>
  <PresentationFormat>Bredbild</PresentationFormat>
  <Paragraphs>1166</Paragraphs>
  <Slides>56</Slides>
  <Notes>47</Notes>
  <HiddenSlides>1</HiddenSlides>
  <MMClips>2</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56</vt:i4>
      </vt:variant>
    </vt:vector>
  </HeadingPairs>
  <TitlesOfParts>
    <vt:vector size="66" baseType="lpstr">
      <vt:lpstr>Aptos</vt:lpstr>
      <vt:lpstr>Aptos Narrow</vt:lpstr>
      <vt:lpstr>Arial</vt:lpstr>
      <vt:lpstr>Calibri</vt:lpstr>
      <vt:lpstr>Gill Sans Infant Std</vt:lpstr>
      <vt:lpstr>Lato</vt:lpstr>
      <vt:lpstr>Oswald Medium</vt:lpstr>
      <vt:lpstr>Symbol</vt:lpstr>
      <vt:lpstr>Wingdings</vt:lpstr>
      <vt:lpstr>Save the Children Theme</vt:lpstr>
      <vt:lpstr>PowerPoint-presentation</vt:lpstr>
      <vt:lpstr>Agenda idag </vt:lpstr>
      <vt:lpstr>Bakgrund om Rädda Barnens barnfattigdomsrapporter </vt:lpstr>
      <vt:lpstr>Konsekvenser av barnfattigdom</vt:lpstr>
      <vt:lpstr>PowerPoint-presentation</vt:lpstr>
      <vt:lpstr>PowerPoint-presentation</vt:lpstr>
      <vt:lpstr>Hur ser barnfattigdomen ut i Sverige idag?</vt:lpstr>
      <vt:lpstr> Vad menas med barnfattigdom ur ett barnrättsperspektiv? </vt:lpstr>
      <vt:lpstr>Vad är barnfattigdom?</vt:lpstr>
      <vt:lpstr>Vilka barn fångas inte upp i statistiken? </vt:lpstr>
      <vt:lpstr>Från pandemi till inflation</vt:lpstr>
      <vt:lpstr>Civilsamhällets larmrapporter – de mest utsatta får det sämre</vt:lpstr>
      <vt:lpstr>Rädda Barnens granskning </vt:lpstr>
      <vt:lpstr>PowerPoint-presentation</vt:lpstr>
      <vt:lpstr>Centralt för revidering – En urholkad riksnorm</vt:lpstr>
      <vt:lpstr>Jämförelse mellan riksnormen och   Konsumentverkets beräkningar av samma basbehov</vt:lpstr>
      <vt:lpstr>Konsekvenserna är dubbla</vt:lpstr>
      <vt:lpstr>Justering av SCB:s gränsvärde för låg inkomststandard  utifrån Konsumentverkets beräkningar av basbehov</vt:lpstr>
      <vt:lpstr>PowerPoint-presentation</vt:lpstr>
      <vt:lpstr>PowerPoint-presentation</vt:lpstr>
      <vt:lpstr>Barnfattigdomen ökar från 2022</vt:lpstr>
      <vt:lpstr>Barnfattigdomens utveckling 2019-2023 </vt:lpstr>
      <vt:lpstr>Rädda Barnens reviderade mått</vt:lpstr>
      <vt:lpstr>Barn till ensamstående särskilt utsatta</vt:lpstr>
      <vt:lpstr>Barn med utländsk bakgrund särskilt utsatta</vt:lpstr>
      <vt:lpstr>Ekonomisk utsatthet för utrikesfödda barn efter antal folkbokförda år I Sverige </vt:lpstr>
      <vt:lpstr>Barn till ensamstående mammor med utländsk bakgrund mest utsatta </vt:lpstr>
      <vt:lpstr>Barnfattigdomens spridning i Sverige  </vt:lpstr>
      <vt:lpstr>Slutsatser</vt:lpstr>
      <vt:lpstr>Politiska krav på regering och riksdag</vt:lpstr>
      <vt:lpstr>Politiska krav kommuner &amp; regioner</vt:lpstr>
      <vt:lpstr>PowerPoint-presentation</vt:lpstr>
      <vt:lpstr>PowerPoint-presentation</vt:lpstr>
      <vt:lpstr>Regionala skillnader</vt:lpstr>
      <vt:lpstr>Kommuner med högst barnfattigdom</vt:lpstr>
      <vt:lpstr>Kommuner med lägst barnfattigdom</vt:lpstr>
      <vt:lpstr>Kommuner med flest barn i fattigdom</vt:lpstr>
      <vt:lpstr>Storstäderna och deras stadsdelar</vt:lpstr>
      <vt:lpstr>Stadsdelar – Stockholm</vt:lpstr>
      <vt:lpstr>Stadsdelar – Göteborg</vt:lpstr>
      <vt:lpstr>Stadsdelar – Malmö </vt:lpstr>
      <vt:lpstr>PowerPoint-presentation</vt:lpstr>
      <vt:lpstr>PowerPoint-presentation</vt:lpstr>
      <vt:lpstr>PowerPoint-presentation</vt:lpstr>
      <vt:lpstr>PowerPoint-presentation</vt:lpstr>
      <vt:lpstr>PowerPoint-presentation</vt:lpstr>
      <vt:lpstr>PowerPoint-presentation</vt:lpstr>
      <vt:lpstr>PowerPoint-presentation</vt:lpstr>
      <vt:lpstr>Lanseringsdagen</vt:lpstr>
      <vt:lpstr>Spridning av rapporten </vt:lpstr>
      <vt:lpstr>PowerPoint-presentation</vt:lpstr>
      <vt:lpstr>Politisk påverkan </vt:lpstr>
      <vt:lpstr>Rapporten skapar debatt i riksdagen </vt:lpstr>
      <vt:lpstr>Engagemangsguide och verktyg</vt:lpstr>
      <vt:lpstr>Gruppdiskussion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Ekström, Lisa</dc:creator>
  <cp:lastModifiedBy>Pohjola, Matti</cp:lastModifiedBy>
  <cp:revision>3</cp:revision>
  <dcterms:created xsi:type="dcterms:W3CDTF">2025-11-05T07:32:14Z</dcterms:created>
  <dcterms:modified xsi:type="dcterms:W3CDTF">2025-11-28T13:17:53Z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C Sweden Topic">
    <vt:lpwstr/>
  </property>
  <property fmtid="{D5CDD505-2E9C-101B-9397-08002B2CF9AE}" pid="3" name="MediaServiceImageTags">
    <vt:lpwstr/>
  </property>
  <property fmtid="{D5CDD505-2E9C-101B-9397-08002B2CF9AE}" pid="4" name="SC Sweden Location">
    <vt:lpwstr/>
  </property>
  <property fmtid="{D5CDD505-2E9C-101B-9397-08002B2CF9AE}" pid="5" name="SC Sweden Department">
    <vt:lpwstr>13;#Kommunikation och Insamling|023f9a7e-10da-44a3-9392-561a92d387a7</vt:lpwstr>
  </property>
  <property fmtid="{D5CDD505-2E9C-101B-9397-08002B2CF9AE}" pid="6" name="lcf76f155ced4ddcb4097134ff3c332f">
    <vt:lpwstr/>
  </property>
  <property fmtid="{D5CDD505-2E9C-101B-9397-08002B2CF9AE}" pid="7" name="Document type">
    <vt:lpwstr>14;#Mallar|a504c005-2948-42bb-8c75-558869c92acb</vt:lpwstr>
  </property>
  <property fmtid="{D5CDD505-2E9C-101B-9397-08002B2CF9AE}" pid="8" name="SharedWithUsers">
    <vt:lpwstr>469;#Grenstedt, Elisabet</vt:lpwstr>
  </property>
  <property fmtid="{D5CDD505-2E9C-101B-9397-08002B2CF9AE}" pid="9" name="ContentTypeId">
    <vt:lpwstr>0x0101006454EB976BC4E54CB1676F05C637F8D0</vt:lpwstr>
  </property>
</Properties>
</file>