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2">
  <p:sldMasterIdLst>
    <p:sldMasterId id="2147483648" r:id="rId4"/>
  </p:sldMasterIdLst>
  <p:notesMasterIdLst>
    <p:notesMasterId r:id="rId20"/>
  </p:notesMasterIdLst>
  <p:handoutMasterIdLst>
    <p:handoutMasterId r:id="rId21"/>
  </p:handoutMasterIdLst>
  <p:sldIdLst>
    <p:sldId id="817" r:id="rId5"/>
    <p:sldId id="827" r:id="rId6"/>
    <p:sldId id="828" r:id="rId7"/>
    <p:sldId id="810" r:id="rId8"/>
    <p:sldId id="259" r:id="rId9"/>
    <p:sldId id="258" r:id="rId10"/>
    <p:sldId id="820" r:id="rId11"/>
    <p:sldId id="818" r:id="rId12"/>
    <p:sldId id="819" r:id="rId13"/>
    <p:sldId id="826" r:id="rId14"/>
    <p:sldId id="808" r:id="rId15"/>
    <p:sldId id="821" r:id="rId16"/>
    <p:sldId id="824" r:id="rId17"/>
    <p:sldId id="825" r:id="rId18"/>
    <p:sldId id="814"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73" userDrawn="1">
          <p15:clr>
            <a:srgbClr val="A4A3A4"/>
          </p15:clr>
        </p15:guide>
        <p15:guide id="2" orient="horz" pos="738" userDrawn="1">
          <p15:clr>
            <a:srgbClr val="A4A3A4"/>
          </p15:clr>
        </p15:guide>
        <p15:guide id="3" orient="horz" pos="997" userDrawn="1">
          <p15:clr>
            <a:srgbClr val="A4A3A4"/>
          </p15:clr>
        </p15:guide>
        <p15:guide id="4" pos="7544" userDrawn="1">
          <p15:clr>
            <a:srgbClr val="A4A3A4"/>
          </p15:clr>
        </p15:guide>
        <p15:guide id="5" pos="127" userDrawn="1">
          <p15:clr>
            <a:srgbClr val="A4A3A4"/>
          </p15:clr>
        </p15:guide>
        <p15:guide id="6" pos="363" userDrawn="1">
          <p15:clr>
            <a:srgbClr val="A4A3A4"/>
          </p15:clr>
        </p15:guide>
        <p15:guide id="7" pos="3839"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40225B-4DC2-E850-69CB-1A0CB2D93475}" name="Walheim, Stina" initials="SW" userId="S::Stina.Walheim@rb.se::8ad75eb8-6f10-4090-a39b-c07a32034e9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1A27"/>
    <a:srgbClr val="FA0007"/>
    <a:srgbClr val="F60006"/>
    <a:srgbClr val="F1030A"/>
    <a:srgbClr val="ED0409"/>
    <a:srgbClr val="ED100C"/>
    <a:srgbClr val="ED1C10"/>
    <a:srgbClr val="ED1F13"/>
    <a:srgbClr val="EA1F17"/>
    <a:srgbClr val="E1241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501750-C914-4829-A509-AEB595814789}" v="6" dt="2025-10-29T11:33:48.791"/>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90" autoAdjust="0"/>
    <p:restoredTop sz="62963" autoAdjust="0"/>
  </p:normalViewPr>
  <p:slideViewPr>
    <p:cSldViewPr snapToGrid="0">
      <p:cViewPr varScale="1">
        <p:scale>
          <a:sx n="40" d="100"/>
          <a:sy n="40" d="100"/>
        </p:scale>
        <p:origin x="808" y="28"/>
      </p:cViewPr>
      <p:guideLst>
        <p:guide orient="horz" pos="3973"/>
        <p:guide orient="horz" pos="738"/>
        <p:guide orient="horz" pos="997"/>
        <p:guide pos="7544"/>
        <p:guide pos="127"/>
        <p:guide pos="363"/>
        <p:guide pos="3839"/>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8/10/relationships/authors" Targe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2BD326-B11F-451E-9051-A983A00CE9F4}"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sv-SE"/>
        </a:p>
      </dgm:t>
    </dgm:pt>
    <dgm:pt modelId="{9ADE7974-EE8E-4261-9ABE-CD3F68397FCB}">
      <dgm:prSet phldrT="[Text]"/>
      <dgm:spPr>
        <a:solidFill>
          <a:schemeClr val="accent5">
            <a:alpha val="50000"/>
          </a:schemeClr>
        </a:solidFill>
      </dgm:spPr>
      <dgm:t>
        <a:bodyPr/>
        <a:lstStyle/>
        <a:p>
          <a:r>
            <a:rPr lang="sv-SE" b="1"/>
            <a:t>Rädda Barnens föräldrastöd</a:t>
          </a:r>
        </a:p>
      </dgm:t>
    </dgm:pt>
    <dgm:pt modelId="{11282D58-D352-4201-930E-64491C56B795}" type="parTrans" cxnId="{411E43A1-3B36-4BCC-8D99-68763765D090}">
      <dgm:prSet/>
      <dgm:spPr/>
      <dgm:t>
        <a:bodyPr/>
        <a:lstStyle/>
        <a:p>
          <a:endParaRPr lang="sv-SE"/>
        </a:p>
      </dgm:t>
    </dgm:pt>
    <dgm:pt modelId="{E0247AD0-2661-4210-845A-7034C9180E8A}" type="sibTrans" cxnId="{411E43A1-3B36-4BCC-8D99-68763765D090}">
      <dgm:prSet/>
      <dgm:spPr/>
      <dgm:t>
        <a:bodyPr/>
        <a:lstStyle/>
        <a:p>
          <a:endParaRPr lang="sv-SE"/>
        </a:p>
      </dgm:t>
    </dgm:pt>
    <dgm:pt modelId="{05B52CDA-8E29-4B3D-AC0F-326E6C2F9FCA}">
      <dgm:prSet phldrT="[Text]" custT="1"/>
      <dgm:spPr>
        <a:solidFill>
          <a:schemeClr val="accent1">
            <a:alpha val="50000"/>
          </a:schemeClr>
        </a:solidFill>
      </dgm:spPr>
      <dgm:t>
        <a:bodyPr/>
        <a:lstStyle/>
        <a:p>
          <a:r>
            <a:rPr lang="sv-SE" sz="1400" b="1" dirty="0"/>
            <a:t>Stärker</a:t>
          </a:r>
          <a:r>
            <a:rPr lang="sv-SE" sz="1400" dirty="0"/>
            <a:t> föräldrar i sitt föräldraskap</a:t>
          </a:r>
        </a:p>
      </dgm:t>
    </dgm:pt>
    <dgm:pt modelId="{952BC992-8446-4344-A709-D1BC282802EA}" type="parTrans" cxnId="{40D4A6FC-2BF0-4793-9AF7-99BCC66A9F64}">
      <dgm:prSet/>
      <dgm:spPr/>
      <dgm:t>
        <a:bodyPr/>
        <a:lstStyle/>
        <a:p>
          <a:endParaRPr lang="sv-SE"/>
        </a:p>
      </dgm:t>
    </dgm:pt>
    <dgm:pt modelId="{23BC264C-46C9-4185-8045-DFCD81CE7809}" type="sibTrans" cxnId="{40D4A6FC-2BF0-4793-9AF7-99BCC66A9F64}">
      <dgm:prSet/>
      <dgm:spPr/>
      <dgm:t>
        <a:bodyPr/>
        <a:lstStyle/>
        <a:p>
          <a:endParaRPr lang="sv-SE"/>
        </a:p>
      </dgm:t>
    </dgm:pt>
    <dgm:pt modelId="{AB9E5D4A-2F0C-4A88-9A03-8E8C2490A79B}">
      <dgm:prSet phldrT="[Text]" custT="1"/>
      <dgm:spPr>
        <a:solidFill>
          <a:schemeClr val="accent4">
            <a:alpha val="50000"/>
          </a:schemeClr>
        </a:solidFill>
      </dgm:spPr>
      <dgm:t>
        <a:bodyPr/>
        <a:lstStyle/>
        <a:p>
          <a:r>
            <a:rPr lang="sv-SE" sz="1400" b="1"/>
            <a:t>Fördjupar förståelsen </a:t>
          </a:r>
          <a:r>
            <a:rPr lang="sv-SE" sz="1400"/>
            <a:t>för samhälls- och föräldra-</a:t>
          </a:r>
        </a:p>
        <a:p>
          <a:r>
            <a:rPr lang="sv-SE" sz="1400"/>
            <a:t>information</a:t>
          </a:r>
        </a:p>
      </dgm:t>
    </dgm:pt>
    <dgm:pt modelId="{EC93C8E6-7BDC-46FF-9E4B-C6541846AC7E}" type="parTrans" cxnId="{509B9DD3-AEEC-46AA-95DF-F963D1F2B7BC}">
      <dgm:prSet/>
      <dgm:spPr/>
      <dgm:t>
        <a:bodyPr/>
        <a:lstStyle/>
        <a:p>
          <a:endParaRPr lang="sv-SE"/>
        </a:p>
      </dgm:t>
    </dgm:pt>
    <dgm:pt modelId="{394AFF93-696C-4289-B8D5-7DD05FC91AF1}" type="sibTrans" cxnId="{509B9DD3-AEEC-46AA-95DF-F963D1F2B7BC}">
      <dgm:prSet/>
      <dgm:spPr/>
      <dgm:t>
        <a:bodyPr/>
        <a:lstStyle/>
        <a:p>
          <a:endParaRPr lang="sv-SE"/>
        </a:p>
      </dgm:t>
    </dgm:pt>
    <dgm:pt modelId="{62D6BA81-7F80-4BEE-A797-B7897803C543}">
      <dgm:prSet phldrT="[Text]" custT="1"/>
      <dgm:spPr>
        <a:solidFill>
          <a:schemeClr val="tx2">
            <a:alpha val="50000"/>
          </a:schemeClr>
        </a:solidFill>
      </dgm:spPr>
      <dgm:t>
        <a:bodyPr/>
        <a:lstStyle/>
        <a:p>
          <a:r>
            <a:rPr lang="sv-SE" sz="1400" b="1"/>
            <a:t>Ökar</a:t>
          </a:r>
          <a:r>
            <a:rPr lang="sv-SE" sz="1400"/>
            <a:t> </a:t>
          </a:r>
          <a:r>
            <a:rPr lang="sv-SE" sz="1400" b="1"/>
            <a:t>kunskap </a:t>
          </a:r>
          <a:r>
            <a:rPr lang="sv-SE" sz="1400"/>
            <a:t>om samhällets aktörer</a:t>
          </a:r>
        </a:p>
      </dgm:t>
    </dgm:pt>
    <dgm:pt modelId="{4BD96ED6-1254-4599-904D-5453D951A800}" type="parTrans" cxnId="{425C854A-15C6-4BF4-8D27-F638E7A11502}">
      <dgm:prSet/>
      <dgm:spPr/>
      <dgm:t>
        <a:bodyPr/>
        <a:lstStyle/>
        <a:p>
          <a:endParaRPr lang="sv-SE"/>
        </a:p>
      </dgm:t>
    </dgm:pt>
    <dgm:pt modelId="{726B943D-A4FE-46C0-92FB-643DAEAE1B36}" type="sibTrans" cxnId="{425C854A-15C6-4BF4-8D27-F638E7A11502}">
      <dgm:prSet/>
      <dgm:spPr/>
      <dgm:t>
        <a:bodyPr/>
        <a:lstStyle/>
        <a:p>
          <a:endParaRPr lang="sv-SE"/>
        </a:p>
      </dgm:t>
    </dgm:pt>
    <dgm:pt modelId="{18ADBD03-2B68-4E43-A9A1-271B1BC04C00}">
      <dgm:prSet phldrT="[Text]" custT="1"/>
      <dgm:spPr>
        <a:solidFill>
          <a:schemeClr val="accent3">
            <a:alpha val="50000"/>
          </a:schemeClr>
        </a:solidFill>
      </dgm:spPr>
      <dgm:t>
        <a:bodyPr/>
        <a:lstStyle/>
        <a:p>
          <a:r>
            <a:rPr lang="sv-SE" sz="1400" b="1" dirty="0"/>
            <a:t>Stärker hela familjen </a:t>
          </a:r>
          <a:r>
            <a:rPr lang="sv-SE" sz="1400" dirty="0"/>
            <a:t>genom roliga och sociala gruppaktiviteter</a:t>
          </a:r>
        </a:p>
      </dgm:t>
    </dgm:pt>
    <dgm:pt modelId="{60FFB270-2EEE-4B4B-B856-807E42F5EA1B}" type="parTrans" cxnId="{6369DA2E-5FD2-416F-93D9-17DD2544B01D}">
      <dgm:prSet/>
      <dgm:spPr/>
      <dgm:t>
        <a:bodyPr/>
        <a:lstStyle/>
        <a:p>
          <a:endParaRPr lang="sv-SE"/>
        </a:p>
      </dgm:t>
    </dgm:pt>
    <dgm:pt modelId="{F4CC027B-5253-41FA-A413-D6F05FBEEE0A}" type="sibTrans" cxnId="{6369DA2E-5FD2-416F-93D9-17DD2544B01D}">
      <dgm:prSet/>
      <dgm:spPr/>
      <dgm:t>
        <a:bodyPr/>
        <a:lstStyle/>
        <a:p>
          <a:endParaRPr lang="sv-SE"/>
        </a:p>
      </dgm:t>
    </dgm:pt>
    <dgm:pt modelId="{35F21B35-2DA5-4BAE-81C3-2057E44391B8}" type="pres">
      <dgm:prSet presAssocID="{052BD326-B11F-451E-9051-A983A00CE9F4}" presName="composite" presStyleCnt="0">
        <dgm:presLayoutVars>
          <dgm:chMax val="1"/>
          <dgm:dir/>
          <dgm:resizeHandles val="exact"/>
        </dgm:presLayoutVars>
      </dgm:prSet>
      <dgm:spPr/>
    </dgm:pt>
    <dgm:pt modelId="{C8C9CA7A-2B94-4934-8B12-DDFE98B0E125}" type="pres">
      <dgm:prSet presAssocID="{052BD326-B11F-451E-9051-A983A00CE9F4}" presName="radial" presStyleCnt="0">
        <dgm:presLayoutVars>
          <dgm:animLvl val="ctr"/>
        </dgm:presLayoutVars>
      </dgm:prSet>
      <dgm:spPr/>
    </dgm:pt>
    <dgm:pt modelId="{5A8535B0-4261-43FC-98F2-E3312A21E857}" type="pres">
      <dgm:prSet presAssocID="{9ADE7974-EE8E-4261-9ABE-CD3F68397FCB}" presName="centerShape" presStyleLbl="vennNode1" presStyleIdx="0" presStyleCnt="5" custScaleX="77809" custScaleY="71185"/>
      <dgm:spPr/>
    </dgm:pt>
    <dgm:pt modelId="{0F43581D-3A45-4594-A5F0-2696CC63FC1B}" type="pres">
      <dgm:prSet presAssocID="{05B52CDA-8E29-4B3D-AC0F-326E6C2F9FCA}" presName="node" presStyleLbl="vennNode1" presStyleIdx="1" presStyleCnt="5" custScaleX="163388" custScaleY="153071" custRadScaleRad="91371">
        <dgm:presLayoutVars>
          <dgm:bulletEnabled val="1"/>
        </dgm:presLayoutVars>
      </dgm:prSet>
      <dgm:spPr/>
    </dgm:pt>
    <dgm:pt modelId="{15BEBFF4-63E7-481D-BB56-658D05D93FEA}" type="pres">
      <dgm:prSet presAssocID="{AB9E5D4A-2F0C-4A88-9A03-8E8C2490A79B}" presName="node" presStyleLbl="vennNode1" presStyleIdx="2" presStyleCnt="5" custScaleX="157906" custScaleY="141727" custRadScaleRad="109094" custRadScaleInc="-5883">
        <dgm:presLayoutVars>
          <dgm:bulletEnabled val="1"/>
        </dgm:presLayoutVars>
      </dgm:prSet>
      <dgm:spPr/>
    </dgm:pt>
    <dgm:pt modelId="{51C97D82-A126-4659-B7C3-E162C0A7D78E}" type="pres">
      <dgm:prSet presAssocID="{62D6BA81-7F80-4BEE-A797-B7897803C543}" presName="node" presStyleLbl="vennNode1" presStyleIdx="3" presStyleCnt="5" custScaleX="161940" custScaleY="151231" custRadScaleRad="91383" custRadScaleInc="-1002">
        <dgm:presLayoutVars>
          <dgm:bulletEnabled val="1"/>
        </dgm:presLayoutVars>
      </dgm:prSet>
      <dgm:spPr/>
    </dgm:pt>
    <dgm:pt modelId="{F378DA40-0976-42F7-8EBA-E5BA9F60515B}" type="pres">
      <dgm:prSet presAssocID="{18ADBD03-2B68-4E43-A9A1-271B1BC04C00}" presName="node" presStyleLbl="vennNode1" presStyleIdx="4" presStyleCnt="5" custScaleX="161961" custScaleY="149828" custRadScaleRad="108338" custRadScaleInc="699">
        <dgm:presLayoutVars>
          <dgm:bulletEnabled val="1"/>
        </dgm:presLayoutVars>
      </dgm:prSet>
      <dgm:spPr/>
    </dgm:pt>
  </dgm:ptLst>
  <dgm:cxnLst>
    <dgm:cxn modelId="{CA762219-F395-42E6-9AF3-F0213455E395}" type="presOf" srcId="{9ADE7974-EE8E-4261-9ABE-CD3F68397FCB}" destId="{5A8535B0-4261-43FC-98F2-E3312A21E857}" srcOrd="0" destOrd="0" presId="urn:microsoft.com/office/officeart/2005/8/layout/radial3"/>
    <dgm:cxn modelId="{6369DA2E-5FD2-416F-93D9-17DD2544B01D}" srcId="{9ADE7974-EE8E-4261-9ABE-CD3F68397FCB}" destId="{18ADBD03-2B68-4E43-A9A1-271B1BC04C00}" srcOrd="3" destOrd="0" parTransId="{60FFB270-2EEE-4B4B-B856-807E42F5EA1B}" sibTransId="{F4CC027B-5253-41FA-A413-D6F05FBEEE0A}"/>
    <dgm:cxn modelId="{976E9E68-30D2-40AF-90CB-B6D5676F31D2}" type="presOf" srcId="{62D6BA81-7F80-4BEE-A797-B7897803C543}" destId="{51C97D82-A126-4659-B7C3-E162C0A7D78E}" srcOrd="0" destOrd="0" presId="urn:microsoft.com/office/officeart/2005/8/layout/radial3"/>
    <dgm:cxn modelId="{425C854A-15C6-4BF4-8D27-F638E7A11502}" srcId="{9ADE7974-EE8E-4261-9ABE-CD3F68397FCB}" destId="{62D6BA81-7F80-4BEE-A797-B7897803C543}" srcOrd="2" destOrd="0" parTransId="{4BD96ED6-1254-4599-904D-5453D951A800}" sibTransId="{726B943D-A4FE-46C0-92FB-643DAEAE1B36}"/>
    <dgm:cxn modelId="{0F619185-DE34-42CF-8CD1-05455ABF3AE7}" type="presOf" srcId="{AB9E5D4A-2F0C-4A88-9A03-8E8C2490A79B}" destId="{15BEBFF4-63E7-481D-BB56-658D05D93FEA}" srcOrd="0" destOrd="0" presId="urn:microsoft.com/office/officeart/2005/8/layout/radial3"/>
    <dgm:cxn modelId="{75F08198-D3EA-4FA6-A64C-ED11F9BACD4A}" type="presOf" srcId="{052BD326-B11F-451E-9051-A983A00CE9F4}" destId="{35F21B35-2DA5-4BAE-81C3-2057E44391B8}" srcOrd="0" destOrd="0" presId="urn:microsoft.com/office/officeart/2005/8/layout/radial3"/>
    <dgm:cxn modelId="{411E43A1-3B36-4BCC-8D99-68763765D090}" srcId="{052BD326-B11F-451E-9051-A983A00CE9F4}" destId="{9ADE7974-EE8E-4261-9ABE-CD3F68397FCB}" srcOrd="0" destOrd="0" parTransId="{11282D58-D352-4201-930E-64491C56B795}" sibTransId="{E0247AD0-2661-4210-845A-7034C9180E8A}"/>
    <dgm:cxn modelId="{0DF80EA4-7C7C-422B-8BF7-DAEECF9B7F79}" type="presOf" srcId="{18ADBD03-2B68-4E43-A9A1-271B1BC04C00}" destId="{F378DA40-0976-42F7-8EBA-E5BA9F60515B}" srcOrd="0" destOrd="0" presId="urn:microsoft.com/office/officeart/2005/8/layout/radial3"/>
    <dgm:cxn modelId="{5CBDEDCE-86BE-4536-8CBA-C3A7EA1B866F}" type="presOf" srcId="{05B52CDA-8E29-4B3D-AC0F-326E6C2F9FCA}" destId="{0F43581D-3A45-4594-A5F0-2696CC63FC1B}" srcOrd="0" destOrd="0" presId="urn:microsoft.com/office/officeart/2005/8/layout/radial3"/>
    <dgm:cxn modelId="{509B9DD3-AEEC-46AA-95DF-F963D1F2B7BC}" srcId="{9ADE7974-EE8E-4261-9ABE-CD3F68397FCB}" destId="{AB9E5D4A-2F0C-4A88-9A03-8E8C2490A79B}" srcOrd="1" destOrd="0" parTransId="{EC93C8E6-7BDC-46FF-9E4B-C6541846AC7E}" sibTransId="{394AFF93-696C-4289-B8D5-7DD05FC91AF1}"/>
    <dgm:cxn modelId="{40D4A6FC-2BF0-4793-9AF7-99BCC66A9F64}" srcId="{9ADE7974-EE8E-4261-9ABE-CD3F68397FCB}" destId="{05B52CDA-8E29-4B3D-AC0F-326E6C2F9FCA}" srcOrd="0" destOrd="0" parTransId="{952BC992-8446-4344-A709-D1BC282802EA}" sibTransId="{23BC264C-46C9-4185-8045-DFCD81CE7809}"/>
    <dgm:cxn modelId="{40807A5E-3B81-4E3F-8BF3-86815A19F146}" type="presParOf" srcId="{35F21B35-2DA5-4BAE-81C3-2057E44391B8}" destId="{C8C9CA7A-2B94-4934-8B12-DDFE98B0E125}" srcOrd="0" destOrd="0" presId="urn:microsoft.com/office/officeart/2005/8/layout/radial3"/>
    <dgm:cxn modelId="{89561555-3E17-4F89-91B9-7C7FFE3F7179}" type="presParOf" srcId="{C8C9CA7A-2B94-4934-8B12-DDFE98B0E125}" destId="{5A8535B0-4261-43FC-98F2-E3312A21E857}" srcOrd="0" destOrd="0" presId="urn:microsoft.com/office/officeart/2005/8/layout/radial3"/>
    <dgm:cxn modelId="{7E4894EC-5FEA-44AA-8C67-E4572A4E1741}" type="presParOf" srcId="{C8C9CA7A-2B94-4934-8B12-DDFE98B0E125}" destId="{0F43581D-3A45-4594-A5F0-2696CC63FC1B}" srcOrd="1" destOrd="0" presId="urn:microsoft.com/office/officeart/2005/8/layout/radial3"/>
    <dgm:cxn modelId="{8A3D41E5-493A-44F2-A47A-182DBD1DC536}" type="presParOf" srcId="{C8C9CA7A-2B94-4934-8B12-DDFE98B0E125}" destId="{15BEBFF4-63E7-481D-BB56-658D05D93FEA}" srcOrd="2" destOrd="0" presId="urn:microsoft.com/office/officeart/2005/8/layout/radial3"/>
    <dgm:cxn modelId="{6AD260C3-7707-4A9F-BC74-DA4A4AE688DC}" type="presParOf" srcId="{C8C9CA7A-2B94-4934-8B12-DDFE98B0E125}" destId="{51C97D82-A126-4659-B7C3-E162C0A7D78E}" srcOrd="3" destOrd="0" presId="urn:microsoft.com/office/officeart/2005/8/layout/radial3"/>
    <dgm:cxn modelId="{C4314B5B-7234-4E09-BC9A-D793F245478F}" type="presParOf" srcId="{C8C9CA7A-2B94-4934-8B12-DDFE98B0E125}" destId="{F378DA40-0976-42F7-8EBA-E5BA9F60515B}" srcOrd="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8535B0-4261-43FC-98F2-E3312A21E857}">
      <dsp:nvSpPr>
        <dsp:cNvPr id="0" name=""/>
        <dsp:cNvSpPr/>
      </dsp:nvSpPr>
      <dsp:spPr>
        <a:xfrm>
          <a:off x="2131210" y="1392715"/>
          <a:ext cx="1978260" cy="1809847"/>
        </a:xfrm>
        <a:prstGeom prst="ellipse">
          <a:avLst/>
        </a:prstGeom>
        <a:solidFill>
          <a:schemeClr val="accent5">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sv-SE" sz="1900" b="1" kern="1200"/>
            <a:t>Rädda Barnens föräldrastöd</a:t>
          </a:r>
        </a:p>
      </dsp:txBody>
      <dsp:txXfrm>
        <a:off x="2420919" y="1657761"/>
        <a:ext cx="1398842" cy="1279755"/>
      </dsp:txXfrm>
    </dsp:sp>
    <dsp:sp modelId="{0F43581D-3A45-4594-A5F0-2696CC63FC1B}">
      <dsp:nvSpPr>
        <dsp:cNvPr id="0" name=""/>
        <dsp:cNvSpPr/>
      </dsp:nvSpPr>
      <dsp:spPr>
        <a:xfrm>
          <a:off x="2081823" y="-188152"/>
          <a:ext cx="2077034" cy="1945881"/>
        </a:xfrm>
        <a:prstGeom prst="ellipse">
          <a:avLst/>
        </a:prstGeom>
        <a:solidFill>
          <a:schemeClr val="accent1">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sv-SE" sz="1400" b="1" kern="1200" dirty="0"/>
            <a:t>Stärker</a:t>
          </a:r>
          <a:r>
            <a:rPr lang="sv-SE" sz="1400" kern="1200" dirty="0"/>
            <a:t> föräldrar i sitt föräldraskap</a:t>
          </a:r>
        </a:p>
      </dsp:txBody>
      <dsp:txXfrm>
        <a:off x="2385998" y="96816"/>
        <a:ext cx="1468684" cy="1375945"/>
      </dsp:txXfrm>
    </dsp:sp>
    <dsp:sp modelId="{15BEBFF4-63E7-481D-BB56-658D05D93FEA}">
      <dsp:nvSpPr>
        <dsp:cNvPr id="0" name=""/>
        <dsp:cNvSpPr/>
      </dsp:nvSpPr>
      <dsp:spPr>
        <a:xfrm>
          <a:off x="3915256" y="1230120"/>
          <a:ext cx="2007345" cy="1801673"/>
        </a:xfrm>
        <a:prstGeom prst="ellipse">
          <a:avLst/>
        </a:prstGeom>
        <a:solidFill>
          <a:schemeClr val="accent4">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sv-SE" sz="1400" b="1" kern="1200"/>
            <a:t>Fördjupar förståelsen </a:t>
          </a:r>
          <a:r>
            <a:rPr lang="sv-SE" sz="1400" kern="1200"/>
            <a:t>för samhälls- och föräldra-</a:t>
          </a:r>
        </a:p>
        <a:p>
          <a:pPr marL="0" lvl="0" indent="0" algn="ctr" defTabSz="622300">
            <a:lnSpc>
              <a:spcPct val="90000"/>
            </a:lnSpc>
            <a:spcBef>
              <a:spcPct val="0"/>
            </a:spcBef>
            <a:spcAft>
              <a:spcPct val="35000"/>
            </a:spcAft>
            <a:buNone/>
          </a:pPr>
          <a:r>
            <a:rPr lang="sv-SE" sz="1400" kern="1200"/>
            <a:t>information</a:t>
          </a:r>
        </a:p>
      </dsp:txBody>
      <dsp:txXfrm>
        <a:off x="4209225" y="1493969"/>
        <a:ext cx="1419407" cy="1273975"/>
      </dsp:txXfrm>
    </dsp:sp>
    <dsp:sp modelId="{51C97D82-A126-4659-B7C3-E162C0A7D78E}">
      <dsp:nvSpPr>
        <dsp:cNvPr id="0" name=""/>
        <dsp:cNvSpPr/>
      </dsp:nvSpPr>
      <dsp:spPr>
        <a:xfrm>
          <a:off x="2114840" y="2849256"/>
          <a:ext cx="2058627" cy="1922491"/>
        </a:xfrm>
        <a:prstGeom prst="ellipse">
          <a:avLst/>
        </a:prstGeom>
        <a:solidFill>
          <a:schemeClr val="tx2">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sv-SE" sz="1400" b="1" kern="1200"/>
            <a:t>Ökar</a:t>
          </a:r>
          <a:r>
            <a:rPr lang="sv-SE" sz="1400" kern="1200"/>
            <a:t> </a:t>
          </a:r>
          <a:r>
            <a:rPr lang="sv-SE" sz="1400" b="1" kern="1200"/>
            <a:t>kunskap </a:t>
          </a:r>
          <a:r>
            <a:rPr lang="sv-SE" sz="1400" kern="1200"/>
            <a:t>om samhällets aktörer</a:t>
          </a:r>
        </a:p>
      </dsp:txBody>
      <dsp:txXfrm>
        <a:off x="2416319" y="3130798"/>
        <a:ext cx="1455669" cy="1359407"/>
      </dsp:txXfrm>
    </dsp:sp>
    <dsp:sp modelId="{F378DA40-0976-42F7-8EBA-E5BA9F60515B}">
      <dsp:nvSpPr>
        <dsp:cNvPr id="0" name=""/>
        <dsp:cNvSpPr/>
      </dsp:nvSpPr>
      <dsp:spPr>
        <a:xfrm>
          <a:off x="297223" y="1325616"/>
          <a:ext cx="2058894" cy="1904656"/>
        </a:xfrm>
        <a:prstGeom prst="ellipse">
          <a:avLst/>
        </a:prstGeom>
        <a:solidFill>
          <a:schemeClr val="accent3">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sv-SE" sz="1400" b="1" kern="1200" dirty="0"/>
            <a:t>Stärker hela familjen </a:t>
          </a:r>
          <a:r>
            <a:rPr lang="sv-SE" sz="1400" kern="1200" dirty="0"/>
            <a:t>genom roliga och sociala gruppaktiviteter</a:t>
          </a:r>
        </a:p>
      </dsp:txBody>
      <dsp:txXfrm>
        <a:off x="598741" y="1604546"/>
        <a:ext cx="1455858" cy="1346796"/>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E0D6A37-291F-4E46-BB73-3B99CE153558}" type="datetimeFigureOut">
              <a:rPr lang="en-US" smtClean="0"/>
              <a:t>10/29/2025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BB6E366-02D8-9240-8F65-12E2F8F2864D}" type="slidenum">
              <a:rPr lang="en-US" smtClean="0"/>
              <a:t>‹#›</a:t>
            </a:fld>
            <a:endParaRPr lang="en-US"/>
          </a:p>
        </p:txBody>
      </p:sp>
    </p:spTree>
    <p:extLst>
      <p:ext uri="{BB962C8B-B14F-4D97-AF65-F5344CB8AC3E}">
        <p14:creationId xmlns:p14="http://schemas.microsoft.com/office/powerpoint/2010/main" val="27867992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CCCD24-79A0-1B45-AEA8-F931F4D6188E}" type="datetimeFigureOut">
              <a:rPr lang="en-US" smtClean="0"/>
              <a:t>10/29/2025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FFFF08-BA74-3E4E-B67B-CFCBDE5D9836}" type="slidenum">
              <a:rPr lang="en-US" smtClean="0"/>
              <a:t>‹#›</a:t>
            </a:fld>
            <a:endParaRPr lang="en-US"/>
          </a:p>
        </p:txBody>
      </p:sp>
    </p:spTree>
    <p:extLst>
      <p:ext uri="{BB962C8B-B14F-4D97-AF65-F5344CB8AC3E}">
        <p14:creationId xmlns:p14="http://schemas.microsoft.com/office/powerpoint/2010/main" val="155473884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raddabarnen.se/vad-vi-gor/barn-i-sverige/radda-barnen-valfard/"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dirty="0">
                <a:effectLst/>
                <a:latin typeface="Lato" panose="020F0502020204030203" pitchFamily="34" charset="0"/>
                <a:ea typeface="Times New Roman" panose="02020603050405020304" pitchFamily="18" charset="0"/>
                <a:cs typeface="Times New Roman" panose="02020603050405020304" pitchFamily="18" charset="0"/>
              </a:rPr>
              <a:t> </a:t>
            </a:r>
            <a:r>
              <a:rPr lang="sv-SE" sz="1800" b="1" dirty="0">
                <a:effectLst/>
                <a:latin typeface="Lato" panose="020F0502020204030203" pitchFamily="34" charset="0"/>
                <a:ea typeface="Times New Roman" panose="02020603050405020304" pitchFamily="18" charset="0"/>
                <a:cs typeface="Times New Roman" panose="02020603050405020304" pitchFamily="18" charset="0"/>
              </a:rPr>
              <a:t>Rädda Barnens anpassade föräldrastöd syftar till att stärka föräldrar i sitt föräldraskap och skapa en bättre situation för barnet. Vi gör det genom olika former av gruppträffar där målet på lång sikt, sammantaget med alla insatser - är att arbetet främjar barnets och förälderns välmående samt att föräldrarna deltar aktivt i samhället. </a:t>
            </a:r>
          </a:p>
          <a:p>
            <a:endParaRPr lang="sv-SE" sz="1800" dirty="0">
              <a:effectLst/>
              <a:latin typeface="Lato" panose="020F0502020204030203" pitchFamily="34" charset="0"/>
              <a:ea typeface="Times New Roman" panose="02020603050405020304" pitchFamily="18"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sv-SE" sz="1800" b="1" dirty="0">
                <a:solidFill>
                  <a:srgbClr val="DA291C"/>
                </a:solidFill>
                <a:effectLst/>
                <a:latin typeface="Lato" panose="020F0502020204030203" pitchFamily="34" charset="0"/>
                <a:ea typeface="MingLiU" panose="02020509000000000000" pitchFamily="49" charset="-120"/>
                <a:cs typeface="Times New Roman" panose="02020603050405020304" pitchFamily="18" charset="0"/>
              </a:rPr>
              <a:t>En av Rädda Barnens grundtankar kring föräldrastöd är att vi behöver stötta föräldrar för att kunna främja barns välmående och stärka deras rättigheter på bästa sätt. Vårt mål är att ge föräldrar stöd för att de ska kunna utvecklas och stärkas i sin föräldraroll. Genom att erbjuda olika typer av föräldrastöd vill vi främja ett gott samspel mellan barn och föräldrar och öka friskfaktorerna i familjen.</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sz="1800" b="1" dirty="0">
              <a:solidFill>
                <a:srgbClr val="DA291C"/>
              </a:solidFill>
              <a:effectLst/>
              <a:latin typeface="Lato" panose="020F0502020204030203" pitchFamily="34" charset="0"/>
              <a:ea typeface="MingLiU" panose="02020509000000000000" pitchFamily="49" charset="-120"/>
              <a:cs typeface="Times New Roman" panose="02020603050405020304" pitchFamily="18" charset="0"/>
            </a:endParaRPr>
          </a:p>
          <a:p>
            <a:pPr>
              <a:spcAft>
                <a:spcPts val="800"/>
              </a:spcAft>
            </a:pPr>
            <a:r>
              <a:rPr lang="sv-SE" sz="1800" b="1" dirty="0">
                <a:solidFill>
                  <a:srgbClr val="DA291C"/>
                </a:solidFill>
                <a:effectLst/>
                <a:latin typeface="Lato" panose="020F0502020204030203" pitchFamily="34" charset="0"/>
                <a:ea typeface="MingLiU" panose="02020509000000000000" pitchFamily="49" charset="-120"/>
                <a:cs typeface="Times New Roman" panose="02020603050405020304" pitchFamily="18" charset="0"/>
              </a:rPr>
              <a:t>Rädda Barnens föräldrastöd utgår från forskning på området och tar avstamp i:</a:t>
            </a:r>
          </a:p>
          <a:p>
            <a:pPr marL="342900" lvl="0" indent="-342900">
              <a:lnSpc>
                <a:spcPts val="1300"/>
              </a:lnSpc>
              <a:spcAft>
                <a:spcPts val="600"/>
              </a:spcAft>
              <a:buClr>
                <a:srgbClr val="DA291C"/>
              </a:buClr>
              <a:buFont typeface="Wingdings" panose="05000000000000000000" pitchFamily="2" charset="2"/>
              <a:buChar char=""/>
              <a:tabLst>
                <a:tab pos="457200" algn="l"/>
              </a:tabLst>
            </a:pPr>
            <a:r>
              <a:rPr lang="sv-SE" sz="1800" dirty="0">
                <a:solidFill>
                  <a:srgbClr val="000000"/>
                </a:solidFill>
                <a:effectLst/>
                <a:latin typeface="Lato" panose="020F0502020204030203" pitchFamily="34" charset="0"/>
                <a:ea typeface="Lato" panose="020F0502020204030203" pitchFamily="34" charset="0"/>
                <a:cs typeface="Times New Roman" panose="02020603050405020304" pitchFamily="18" charset="0"/>
              </a:rPr>
              <a:t>Barnkonventionen </a:t>
            </a:r>
          </a:p>
          <a:p>
            <a:pPr marL="342900" lvl="0" indent="-342900">
              <a:lnSpc>
                <a:spcPts val="1300"/>
              </a:lnSpc>
              <a:spcAft>
                <a:spcPts val="600"/>
              </a:spcAft>
              <a:buClr>
                <a:srgbClr val="DA291C"/>
              </a:buClr>
              <a:buFont typeface="Wingdings" panose="05000000000000000000" pitchFamily="2" charset="2"/>
              <a:buChar char=""/>
              <a:tabLst>
                <a:tab pos="457200" algn="l"/>
              </a:tabLst>
            </a:pPr>
            <a:r>
              <a:rPr lang="sv-SE" sz="1800" dirty="0">
                <a:solidFill>
                  <a:srgbClr val="000000"/>
                </a:solidFill>
                <a:effectLst/>
                <a:latin typeface="Lato" panose="020F0502020204030203" pitchFamily="34" charset="0"/>
                <a:ea typeface="Lato" panose="020F0502020204030203" pitchFamily="34" charset="0"/>
                <a:cs typeface="Times New Roman" panose="02020603050405020304" pitchFamily="18" charset="0"/>
              </a:rPr>
              <a:t>Relationens betydelse </a:t>
            </a:r>
          </a:p>
          <a:p>
            <a:pPr marL="342900" lvl="0" indent="-342900">
              <a:lnSpc>
                <a:spcPts val="1300"/>
              </a:lnSpc>
              <a:spcAft>
                <a:spcPts val="600"/>
              </a:spcAft>
              <a:buClr>
                <a:srgbClr val="DA291C"/>
              </a:buClr>
              <a:buFont typeface="Wingdings" panose="05000000000000000000" pitchFamily="2" charset="2"/>
              <a:buChar char=""/>
              <a:tabLst>
                <a:tab pos="457200" algn="l"/>
              </a:tabLst>
            </a:pPr>
            <a:r>
              <a:rPr lang="sv-SE" sz="1800" dirty="0">
                <a:solidFill>
                  <a:srgbClr val="000000"/>
                </a:solidFill>
                <a:effectLst/>
                <a:latin typeface="Lato" panose="020F0502020204030203" pitchFamily="34" charset="0"/>
                <a:ea typeface="Lato" panose="020F0502020204030203" pitchFamily="34" charset="0"/>
                <a:cs typeface="Times New Roman" panose="02020603050405020304" pitchFamily="18" charset="0"/>
              </a:rPr>
              <a:t>Stärka skyddsfaktorer</a:t>
            </a:r>
          </a:p>
          <a:p>
            <a:pPr marL="342900" lvl="0" indent="-342900">
              <a:lnSpc>
                <a:spcPts val="1300"/>
              </a:lnSpc>
              <a:spcAft>
                <a:spcPts val="600"/>
              </a:spcAft>
              <a:buClr>
                <a:srgbClr val="DA291C"/>
              </a:buClr>
              <a:buFont typeface="Wingdings" panose="05000000000000000000" pitchFamily="2" charset="2"/>
              <a:buChar char=""/>
              <a:tabLst>
                <a:tab pos="457200" algn="l"/>
              </a:tabLst>
            </a:pPr>
            <a:r>
              <a:rPr lang="sv-SE" sz="1800" dirty="0">
                <a:solidFill>
                  <a:srgbClr val="000000"/>
                </a:solidFill>
                <a:effectLst/>
                <a:latin typeface="Lato" panose="020F0502020204030203" pitchFamily="34" charset="0"/>
                <a:ea typeface="Lato" panose="020F0502020204030203" pitchFamily="34" charset="0"/>
                <a:cs typeface="Times New Roman" panose="02020603050405020304" pitchFamily="18" charset="0"/>
              </a:rPr>
              <a:t>Känsla av sammanhang (KASAM) – att ingå i en grupp och känsla av sammanhang och tillhörig som föräldrar och del av familjen, samhället</a:t>
            </a:r>
          </a:p>
          <a:p>
            <a:pPr>
              <a:lnSpc>
                <a:spcPts val="1300"/>
              </a:lnSpc>
              <a:spcAft>
                <a:spcPts val="600"/>
              </a:spcAft>
            </a:pPr>
            <a:r>
              <a:rPr lang="sv-SE" sz="1800" dirty="0">
                <a:solidFill>
                  <a:srgbClr val="000000"/>
                </a:solidFill>
                <a:effectLst/>
                <a:latin typeface="Lato" panose="020F0502020204030203" pitchFamily="34" charset="0"/>
                <a:ea typeface="Lato" panose="020F0502020204030203" pitchFamily="34" charset="0"/>
                <a:cs typeface="Times New Roman" panose="02020603050405020304" pitchFamily="18"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sz="1800" b="1" dirty="0">
              <a:solidFill>
                <a:srgbClr val="DA291C"/>
              </a:solidFill>
              <a:effectLst/>
              <a:latin typeface="Lato" panose="020F0502020204030203" pitchFamily="34" charset="0"/>
              <a:ea typeface="MingLiU" panose="02020509000000000000" pitchFamily="49" charset="-120"/>
              <a:cs typeface="Times New Roman" panose="02020603050405020304" pitchFamily="18" charset="0"/>
            </a:endParaRPr>
          </a:p>
          <a:p>
            <a:r>
              <a:rPr lang="sv-SE" dirty="0"/>
              <a:t>Stödet är framtaget med Centrum för stöd och behandling – psykologer och psykoterapeuter med lång erfarenhet av att möta föräldrar i utsatthet samt medarbetare på Rädda Barnen som länge drivit föräldragrupper. Deltagarna själva dvs mammorna och i vissa fall pappor har </a:t>
            </a:r>
            <a:r>
              <a:rPr lang="sv-SE" dirty="0" err="1"/>
              <a:t>bidragtit</a:t>
            </a:r>
            <a:r>
              <a:rPr lang="sv-SE" dirty="0"/>
              <a:t> till innehållet i vad som är viktigast att ta upp och ha kunskap om. Vad föräldrar själva önskar.</a:t>
            </a:r>
          </a:p>
          <a:p>
            <a:endParaRPr lang="sv-SE" dirty="0"/>
          </a:p>
        </p:txBody>
      </p:sp>
      <p:sp>
        <p:nvSpPr>
          <p:cNvPr id="4" name="Platshållare för bildnummer 3"/>
          <p:cNvSpPr>
            <a:spLocks noGrp="1"/>
          </p:cNvSpPr>
          <p:nvPr>
            <p:ph type="sldNum" sz="quarter" idx="5"/>
          </p:nvPr>
        </p:nvSpPr>
        <p:spPr/>
        <p:txBody>
          <a:bodyPr/>
          <a:lstStyle/>
          <a:p>
            <a:fld id="{23FFFF08-BA74-3E4E-B67B-CFCBDE5D9836}" type="slidenum">
              <a:rPr lang="en-US" smtClean="0"/>
              <a:t>1</a:t>
            </a:fld>
            <a:endParaRPr lang="en-US"/>
          </a:p>
        </p:txBody>
      </p:sp>
    </p:spTree>
    <p:extLst>
      <p:ext uri="{BB962C8B-B14F-4D97-AF65-F5344CB8AC3E}">
        <p14:creationId xmlns:p14="http://schemas.microsoft.com/office/powerpoint/2010/main" val="35105396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Om informationsträffar</a:t>
            </a:r>
          </a:p>
          <a:p>
            <a:endParaRPr lang="sv-SE" dirty="0"/>
          </a:p>
          <a:p>
            <a:r>
              <a:rPr lang="sv-SE" dirty="0"/>
              <a:t>Att genomföra informationsträffar (nivå I) där vi använder någon av de valbara modulerna i Trygga Föräldrar Trygga Barn är ett bra komplement till kommunens befintliga föräldrastödsinsatser. </a:t>
            </a:r>
          </a:p>
          <a:p>
            <a:endParaRPr lang="sv-SE" dirty="0"/>
          </a:p>
          <a:p>
            <a:r>
              <a:rPr lang="sv-SE" b="1" dirty="0">
                <a:solidFill>
                  <a:schemeClr val="accent1"/>
                </a:solidFill>
              </a:rPr>
              <a:t>Syfte: </a:t>
            </a:r>
            <a:r>
              <a:rPr lang="sv-SE" dirty="0"/>
              <a:t>På informationsträffarna är fokus att fördjupa förståelsen för viktig samhälls- och föräldrainformation. Det kan vara en viktig pusselbit i ett större arbete. En eller ett mindre antal informationsträffar kommer dock inte stärka föräldraskapet på samma sätt som föräldragrupperna. Beroende på vilka valfria moduler som används kommer föräldrar att få ökad förståelse för olika nödvändiga föräldra- och samhällsfrågor.</a:t>
            </a:r>
          </a:p>
          <a:p>
            <a:endParaRPr lang="sv-SE" dirty="0"/>
          </a:p>
          <a:p>
            <a:r>
              <a:rPr lang="sv-SE" dirty="0"/>
              <a:t>Genom informationsträffar kan vi skapa trygghet och förståelse i möten med olika aktörer och stödinsatser. Det kan handla om att tolka samhällsinformation, skapa och möjliggöra vägar framåt i kontakt med andra aktörer samt medvetandegöra rättigheter, samhällsservice och stödinsatser. </a:t>
            </a:r>
          </a:p>
          <a:p>
            <a:endParaRPr lang="sv-SE" dirty="0"/>
          </a:p>
          <a:p>
            <a:r>
              <a:rPr lang="sv-SE" i="1" dirty="0"/>
              <a:t>Informationsträffar genomförs till exempel genom föreläsningar, workshops, gruppträffar, studiebesök, föräldracafé, prova-på-kvällar, tematräffar, familjeaktiviteter och samverkan med andra aktörer. Formen för träffarna är öppna och deltagarna kan variera och delta olika många gånger.</a:t>
            </a:r>
          </a:p>
          <a:p>
            <a:endParaRPr lang="sv-SE" i="1" dirty="0"/>
          </a:p>
          <a:p>
            <a:r>
              <a:rPr lang="sv-SE" b="1" i="1" dirty="0"/>
              <a:t>Om Föräldragrupper</a:t>
            </a:r>
          </a:p>
          <a:p>
            <a:r>
              <a:rPr lang="sv-SE" sz="1200" dirty="0">
                <a:effectLst/>
                <a:latin typeface="Lato" panose="020F0502020204030203" pitchFamily="34" charset="0"/>
                <a:ea typeface="Times New Roman" panose="02020603050405020304" pitchFamily="18" charset="0"/>
                <a:cs typeface="Times New Roman" panose="02020603050405020304" pitchFamily="18" charset="0"/>
              </a:rPr>
              <a:t>Att genomföra föräldragrupper (nivå II) där vi använder grundmoduerna 1-6 i </a:t>
            </a:r>
            <a:r>
              <a:rPr lang="sv-SE" sz="1200" i="1" dirty="0">
                <a:effectLst/>
                <a:latin typeface="Lato" panose="020F0502020204030203" pitchFamily="34" charset="0"/>
                <a:ea typeface="Times New Roman" panose="02020603050405020304" pitchFamily="18" charset="0"/>
                <a:cs typeface="Times New Roman" panose="02020603050405020304" pitchFamily="18" charset="0"/>
              </a:rPr>
              <a:t>Trygga Föräldrar Trygga Barn</a:t>
            </a:r>
            <a:r>
              <a:rPr lang="sv-SE" sz="1200" dirty="0">
                <a:effectLst/>
                <a:latin typeface="Lato" panose="020F0502020204030203" pitchFamily="34" charset="0"/>
                <a:ea typeface="Times New Roman" panose="02020603050405020304" pitchFamily="18" charset="0"/>
                <a:cs typeface="Times New Roman" panose="02020603050405020304" pitchFamily="18" charset="0"/>
              </a:rPr>
              <a:t> är ett tryggt sätt att säkerställa att vi når de resultat som vi önskar inte bara för föräldrarna utan även på längre sikt för barnen. </a:t>
            </a:r>
          </a:p>
          <a:p>
            <a:r>
              <a:rPr lang="sv-SE" sz="1200" dirty="0">
                <a:effectLst/>
                <a:latin typeface="Lato" panose="020F0502020204030203" pitchFamily="34" charset="0"/>
                <a:ea typeface="Times New Roman" panose="02020603050405020304" pitchFamily="18" charset="0"/>
                <a:cs typeface="Times New Roman" panose="02020603050405020304" pitchFamily="18" charset="0"/>
              </a:rPr>
              <a:t> </a:t>
            </a:r>
          </a:p>
          <a:p>
            <a:r>
              <a:rPr lang="sv-SE" sz="1200" dirty="0">
                <a:effectLst/>
                <a:latin typeface="Lato" panose="020F0502020204030203" pitchFamily="34" charset="0"/>
                <a:ea typeface="Times New Roman" panose="02020603050405020304" pitchFamily="18" charset="0"/>
                <a:cs typeface="Times New Roman" panose="02020603050405020304" pitchFamily="18" charset="0"/>
              </a:rPr>
              <a:t>Föräldragrupperna skapar fördjupade samtal och ger inte bara information. Gemensam reflektion är ett bra sätt att stärka goda beteenden och förmågor, förankra och bearbeta ny kunskap och kan ge nya perspektiv. </a:t>
            </a:r>
          </a:p>
          <a:p>
            <a:r>
              <a:rPr lang="sv-SE" sz="1200" dirty="0">
                <a:effectLst/>
                <a:latin typeface="Lato" panose="020F0502020204030203" pitchFamily="34" charset="0"/>
                <a:ea typeface="Times New Roman" panose="02020603050405020304" pitchFamily="18" charset="0"/>
                <a:cs typeface="Times New Roman" panose="02020603050405020304" pitchFamily="18" charset="0"/>
              </a:rPr>
              <a:t> </a:t>
            </a:r>
          </a:p>
          <a:p>
            <a:r>
              <a:rPr lang="sv-SE" sz="1200" b="1" dirty="0">
                <a:solidFill>
                  <a:srgbClr val="9A3324"/>
                </a:solidFill>
                <a:effectLst/>
                <a:latin typeface="Lato" panose="020F0502020204030203" pitchFamily="34" charset="0"/>
                <a:ea typeface="Times New Roman" panose="02020603050405020304" pitchFamily="18" charset="0"/>
                <a:cs typeface="Times New Roman" panose="02020603050405020304" pitchFamily="18" charset="0"/>
              </a:rPr>
              <a:t>Syfte:</a:t>
            </a:r>
            <a:r>
              <a:rPr lang="sv-SE" sz="1200" dirty="0">
                <a:solidFill>
                  <a:srgbClr val="9A3324"/>
                </a:solidFill>
                <a:effectLst/>
                <a:latin typeface="Lato" panose="020F0502020204030203" pitchFamily="34" charset="0"/>
                <a:ea typeface="Times New Roman" panose="02020603050405020304" pitchFamily="18" charset="0"/>
                <a:cs typeface="Times New Roman" panose="02020603050405020304" pitchFamily="18" charset="0"/>
              </a:rPr>
              <a:t> </a:t>
            </a:r>
            <a:r>
              <a:rPr lang="sv-SE" sz="1200" dirty="0">
                <a:effectLst/>
                <a:latin typeface="Lato" panose="020F0502020204030203" pitchFamily="34" charset="0"/>
                <a:ea typeface="Times New Roman" panose="02020603050405020304" pitchFamily="18" charset="0"/>
                <a:cs typeface="Times New Roman" panose="02020603050405020304" pitchFamily="18" charset="0"/>
              </a:rPr>
              <a:t>Föräldragrupperna syftar till att ge ett stärkt föräldraskap och är stärkande för alla föräldrar oavsett livssituation. Vi vill ge föräldrar kunskap och praktiska verktyg för att hantera olika behov. Modulerna som används i föräldragrupperna bygger på en tydlig struktur som det ska gå att känna igen sig i. Deltagandet i gruppen ska bygga på frivillighet i vad en delar med sig för erfarenheter, känsla av att bli sedd och lyssnad på och samhörighet i att träffa andra föräldrar i liknande situation. </a:t>
            </a:r>
          </a:p>
          <a:p>
            <a:r>
              <a:rPr lang="sv-SE" sz="1200" dirty="0">
                <a:effectLst/>
                <a:latin typeface="Lato" panose="020F0502020204030203" pitchFamily="34" charset="0"/>
                <a:ea typeface="Times New Roman" panose="02020603050405020304" pitchFamily="18" charset="0"/>
                <a:cs typeface="Times New Roman" panose="02020603050405020304" pitchFamily="18" charset="0"/>
              </a:rPr>
              <a:t> </a:t>
            </a:r>
          </a:p>
          <a:p>
            <a:r>
              <a:rPr lang="sv-SE" sz="1200" dirty="0">
                <a:effectLst/>
                <a:latin typeface="Lato" panose="020F0502020204030203" pitchFamily="34" charset="0"/>
                <a:ea typeface="Times New Roman" panose="02020603050405020304" pitchFamily="18" charset="0"/>
                <a:cs typeface="Times New Roman" panose="02020603050405020304" pitchFamily="18" charset="0"/>
              </a:rPr>
              <a:t>I föräldragrupperna kan vi kombinera insatser för ett stärkt föräldraskap tillsammans med ökad förståelse för viktig samhälls- och föräldrainformation.</a:t>
            </a:r>
          </a:p>
          <a:p>
            <a:r>
              <a:rPr lang="sv-SE" sz="1200" dirty="0">
                <a:effectLst/>
                <a:latin typeface="Lato" panose="020F0502020204030203" pitchFamily="34" charset="0"/>
                <a:ea typeface="Times New Roman" panose="02020603050405020304" pitchFamily="18" charset="0"/>
                <a:cs typeface="Times New Roman" panose="02020603050405020304" pitchFamily="18" charset="0"/>
              </a:rPr>
              <a:t> </a:t>
            </a:r>
          </a:p>
          <a:p>
            <a:r>
              <a:rPr lang="sv-SE" sz="1200" i="1" dirty="0">
                <a:effectLst/>
                <a:latin typeface="Lato" panose="020F0502020204030203" pitchFamily="34" charset="0"/>
                <a:ea typeface="Times New Roman" panose="02020603050405020304" pitchFamily="18" charset="0"/>
                <a:cs typeface="Times New Roman" panose="02020603050405020304" pitchFamily="18" charset="0"/>
              </a:rPr>
              <a:t>I föräldragrupperna arbetar vi i en process tillsammans med deltagarna där det finns utrymme för reflektion och samtal. Föräldragrupperna har samma deltagare som träffas i formen av en studiecirkel där alla  träffas minst 6 gånger och kan sen välja teman för samtalen utifrån de valbara modulerna. </a:t>
            </a:r>
            <a:endParaRPr lang="sv-SE" sz="1200" dirty="0">
              <a:effectLst/>
              <a:latin typeface="Lato" panose="020F0502020204030203" pitchFamily="34" charset="0"/>
              <a:ea typeface="Times New Roman" panose="02020603050405020304" pitchFamily="18" charset="0"/>
              <a:cs typeface="Times New Roman" panose="02020603050405020304" pitchFamily="18" charset="0"/>
            </a:endParaRPr>
          </a:p>
          <a:p>
            <a:endParaRPr lang="sv-SE" i="1" dirty="0"/>
          </a:p>
          <a:p>
            <a:r>
              <a:rPr lang="sv-SE" b="1" i="0" dirty="0"/>
              <a:t>Om det mer avancerade stödet</a:t>
            </a:r>
          </a:p>
          <a:p>
            <a:pPr marL="0" marR="0" lvl="0" indent="0" algn="l" defTabSz="457200" rtl="0" eaLnBrk="1" fontAlgn="auto" latinLnBrk="0" hangingPunct="1">
              <a:lnSpc>
                <a:spcPct val="100000"/>
              </a:lnSpc>
              <a:spcBef>
                <a:spcPts val="0"/>
              </a:spcBef>
              <a:spcAft>
                <a:spcPts val="0"/>
              </a:spcAft>
              <a:buClrTx/>
              <a:buSzTx/>
              <a:buFontTx/>
              <a:buNone/>
              <a:tabLst/>
              <a:defRPr/>
            </a:pPr>
            <a:r>
              <a:rPr lang="sv-SE" sz="1200" i="1" dirty="0">
                <a:latin typeface="Gill Sans Infant Std"/>
                <a:cs typeface="Gill Sans Infant Std"/>
              </a:rPr>
              <a:t>Inte en del av paketeringen eftersom fokus för metodpaketering är metoder som kan implementeras av medlemmar och lokal- och regionalkontoren</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sz="1200" i="1" dirty="0">
              <a:latin typeface="Gill Sans Infant Std"/>
              <a:cs typeface="Gill Sans Infant Std"/>
            </a:endParaRPr>
          </a:p>
          <a:p>
            <a:pPr>
              <a:spcBef>
                <a:spcPts val="145"/>
              </a:spcBef>
            </a:pPr>
            <a:r>
              <a:rPr lang="sv-SE" sz="1800" dirty="0">
                <a:effectLst/>
                <a:latin typeface="Lato" panose="020F0502020204030203" pitchFamily="34" charset="0"/>
                <a:ea typeface="Gill Sans MT" panose="020B0502020104020203" pitchFamily="34" charset="0"/>
                <a:cs typeface="Gill Sans MT" panose="020B0502020104020203" pitchFamily="34" charset="0"/>
              </a:rPr>
              <a:t>Rädda Barnen bedriver också ett specialinriktat och mer avancerat föräldrastöd som riktar sig till bland annat externa professionella som möter föräldrar samt föräldrar som får individuellt stöd som ges i behandling hos Centrum för Stöd och Behandling eller via chatt och rådgivning.</a:t>
            </a:r>
            <a:endParaRPr lang="sv-SE" sz="1800" dirty="0">
              <a:effectLst/>
              <a:latin typeface="Gill Sans MT" panose="020B0502020104020203" pitchFamily="34" charset="0"/>
              <a:ea typeface="Gill Sans MT" panose="020B0502020104020203" pitchFamily="34" charset="0"/>
              <a:cs typeface="Gill Sans MT" panose="020B0502020104020203" pitchFamily="34" charset="0"/>
            </a:endParaRPr>
          </a:p>
          <a:p>
            <a:pPr>
              <a:spcBef>
                <a:spcPts val="145"/>
              </a:spcBef>
            </a:pPr>
            <a:r>
              <a:rPr lang="sv-SE" sz="1800" dirty="0">
                <a:effectLst/>
                <a:latin typeface="Lato" panose="020F0502020204030203" pitchFamily="34" charset="0"/>
                <a:ea typeface="Gill Sans MT" panose="020B0502020104020203" pitchFamily="34" charset="0"/>
                <a:cs typeface="Gill Sans MT" panose="020B0502020104020203" pitchFamily="34" charset="0"/>
              </a:rPr>
              <a:t> </a:t>
            </a:r>
            <a:endParaRPr lang="sv-SE" sz="1800" dirty="0">
              <a:effectLst/>
              <a:latin typeface="Gill Sans MT" panose="020B0502020104020203" pitchFamily="34" charset="0"/>
              <a:ea typeface="Gill Sans MT" panose="020B0502020104020203" pitchFamily="34" charset="0"/>
              <a:cs typeface="Gill Sans MT" panose="020B0502020104020203" pitchFamily="34" charset="0"/>
            </a:endParaRPr>
          </a:p>
          <a:p>
            <a:pPr>
              <a:spcBef>
                <a:spcPts val="145"/>
              </a:spcBef>
            </a:pPr>
            <a:r>
              <a:rPr lang="sv-SE" sz="1800" dirty="0">
                <a:effectLst/>
                <a:latin typeface="Lato" panose="020F0502020204030203" pitchFamily="34" charset="0"/>
                <a:ea typeface="Gill Sans MT" panose="020B0502020104020203" pitchFamily="34" charset="0"/>
                <a:cs typeface="Gill Sans MT" panose="020B0502020104020203" pitchFamily="34" charset="0"/>
              </a:rPr>
              <a:t>Utbildningarna som Rädda Barnen ger för mer avancerat stöd är riktade insatser till externa aktörer såsom socialtjänst, för att de i sin tur ska kunna ge bästa möjliga stöd till föräldrar i sina verksamheter. Några av dessa insatser säljs av Rädda Barnen Välfärd AB, se mer på hemsidan: </a:t>
            </a:r>
            <a:r>
              <a:rPr lang="sv-SE" sz="1800" u="sng" dirty="0">
                <a:solidFill>
                  <a:srgbClr val="9A3324"/>
                </a:solidFill>
                <a:effectLst/>
                <a:latin typeface="Lato" panose="020F0502020204030203" pitchFamily="34" charset="0"/>
                <a:ea typeface="Gill Sans MT" panose="020B0502020104020203" pitchFamily="34" charset="0"/>
                <a:cs typeface="Gill Sans MT" panose="020B0502020104020203" pitchFamily="34" charset="0"/>
                <a:hlinkClick r:id="rId3"/>
              </a:rPr>
              <a:t>Rädda Barnen Välfärd (raddabarnen.se)</a:t>
            </a:r>
            <a:endParaRPr lang="sv-SE" sz="1800" dirty="0">
              <a:effectLst/>
              <a:latin typeface="Gill Sans MT" panose="020B0502020104020203" pitchFamily="34" charset="0"/>
              <a:ea typeface="Gill Sans MT" panose="020B0502020104020203" pitchFamily="34" charset="0"/>
              <a:cs typeface="Gill Sans MT" panose="020B0502020104020203" pitchFamily="34" charset="0"/>
            </a:endParaRPr>
          </a:p>
          <a:p>
            <a:pPr>
              <a:spcBef>
                <a:spcPts val="145"/>
              </a:spcBef>
            </a:pPr>
            <a:r>
              <a:rPr lang="sv-SE" sz="1800" dirty="0">
                <a:effectLst/>
                <a:latin typeface="Lato" panose="020F0502020204030203" pitchFamily="34" charset="0"/>
                <a:ea typeface="Gill Sans MT" panose="020B0502020104020203" pitchFamily="34" charset="0"/>
                <a:cs typeface="Gill Sans MT" panose="020B0502020104020203" pitchFamily="34" charset="0"/>
              </a:rPr>
              <a:t> </a:t>
            </a:r>
            <a:endParaRPr lang="sv-SE" sz="1800" dirty="0">
              <a:effectLst/>
              <a:latin typeface="Gill Sans MT" panose="020B0502020104020203" pitchFamily="34" charset="0"/>
              <a:ea typeface="Gill Sans MT" panose="020B0502020104020203" pitchFamily="34" charset="0"/>
              <a:cs typeface="Gill Sans MT" panose="020B0502020104020203" pitchFamily="34" charset="0"/>
            </a:endParaRPr>
          </a:p>
          <a:p>
            <a:pPr>
              <a:spcBef>
                <a:spcPts val="145"/>
              </a:spcBef>
            </a:pPr>
            <a:r>
              <a:rPr lang="sv-SE" sz="1800" dirty="0">
                <a:effectLst/>
                <a:latin typeface="Lato" panose="020F0502020204030203" pitchFamily="34" charset="0"/>
                <a:ea typeface="Times New Roman" panose="02020603050405020304" pitchFamily="18" charset="0"/>
                <a:cs typeface="Times New Roman" panose="02020603050405020304" pitchFamily="18" charset="0"/>
              </a:rPr>
              <a:t> </a:t>
            </a:r>
            <a:r>
              <a:rPr lang="sv-SE" sz="1800" u="sng" dirty="0">
                <a:solidFill>
                  <a:srgbClr val="9A3324"/>
                </a:solidFill>
                <a:effectLst/>
                <a:latin typeface="Lato" panose="020F0502020204030203" pitchFamily="34" charset="0"/>
                <a:ea typeface="Gill Sans MT" panose="020B0502020104020203" pitchFamily="34" charset="0"/>
                <a:cs typeface="Gill Sans MT" panose="020B0502020104020203" pitchFamily="34" charset="0"/>
              </a:rPr>
              <a:t>Behandling och rådgivning som ges till föräldrar är grundad i forskning och beprövad erfarenhet. Det mer avancerade och specialinriktade stödet kan enbart ges av särskilda roller på Rädda Barnen och implementeras inte av medlemsrörelsen eller lokal- och regionkontor.</a:t>
            </a:r>
            <a:r>
              <a:rPr lang="sv-SE" sz="1800" dirty="0">
                <a:effectLst/>
                <a:latin typeface="Lato" panose="020F0502020204030203" pitchFamily="34" charset="0"/>
                <a:ea typeface="Times New Roman" panose="02020603050405020304" pitchFamily="18" charset="0"/>
                <a:cs typeface="Times New Roman" panose="02020603050405020304" pitchFamily="18" charset="0"/>
              </a:rPr>
              <a:t> </a:t>
            </a:r>
            <a:endParaRPr lang="sv-SE" sz="1800" dirty="0">
              <a:effectLst/>
              <a:latin typeface="Gill Sans MT" panose="020B0502020104020203" pitchFamily="34" charset="0"/>
              <a:ea typeface="Gill Sans MT" panose="020B0502020104020203" pitchFamily="34" charset="0"/>
              <a:cs typeface="Gill Sans MT" panose="020B0502020104020203" pitchFamily="34" charset="0"/>
            </a:endParaRPr>
          </a:p>
          <a:p>
            <a:pPr>
              <a:spcBef>
                <a:spcPts val="145"/>
              </a:spcBef>
            </a:pPr>
            <a:r>
              <a:rPr lang="sv-SE" sz="1800" dirty="0">
                <a:effectLst/>
                <a:latin typeface="Lato" panose="020F0502020204030203" pitchFamily="34" charset="0"/>
                <a:ea typeface="Gill Sans MT" panose="020B0502020104020203" pitchFamily="34" charset="0"/>
                <a:cs typeface="Gill Sans MT" panose="020B0502020104020203" pitchFamily="34" charset="0"/>
              </a:rPr>
              <a:t> </a:t>
            </a:r>
            <a:endParaRPr lang="sv-SE" sz="1800" dirty="0">
              <a:effectLst/>
              <a:latin typeface="Gill Sans MT" panose="020B0502020104020203" pitchFamily="34" charset="0"/>
              <a:ea typeface="Gill Sans MT" panose="020B0502020104020203" pitchFamily="34" charset="0"/>
              <a:cs typeface="Gill Sans MT" panose="020B0502020104020203" pitchFamily="34" charset="0"/>
            </a:endParaRPr>
          </a:p>
          <a:p>
            <a:pPr>
              <a:spcBef>
                <a:spcPts val="200"/>
              </a:spcBef>
            </a:pPr>
            <a:r>
              <a:rPr lang="sv-SE" sz="1800" b="1" dirty="0">
                <a:solidFill>
                  <a:srgbClr val="DA291C"/>
                </a:solidFill>
                <a:effectLst/>
                <a:latin typeface="Lato" panose="020F0502020204030203" pitchFamily="34" charset="0"/>
                <a:ea typeface="MS Gothic" panose="020B0609070205080204" pitchFamily="49" charset="-128"/>
                <a:cs typeface="Times New Roman" panose="02020603050405020304" pitchFamily="18" charset="0"/>
              </a:rPr>
              <a:t>Vem</a:t>
            </a:r>
            <a:r>
              <a:rPr lang="sv-SE" sz="1800" b="1" spc="40" dirty="0">
                <a:solidFill>
                  <a:srgbClr val="DA291C"/>
                </a:solidFill>
                <a:effectLst/>
                <a:latin typeface="Lato" panose="020F0502020204030203" pitchFamily="34" charset="0"/>
                <a:ea typeface="MS Gothic" panose="020B0609070205080204" pitchFamily="49" charset="-128"/>
                <a:cs typeface="Times New Roman" panose="02020603050405020304" pitchFamily="18" charset="0"/>
              </a:rPr>
              <a:t> </a:t>
            </a:r>
            <a:r>
              <a:rPr lang="sv-SE" sz="1800" b="1" dirty="0">
                <a:solidFill>
                  <a:srgbClr val="DA291C"/>
                </a:solidFill>
                <a:effectLst/>
                <a:latin typeface="Lato" panose="020F0502020204030203" pitchFamily="34" charset="0"/>
                <a:ea typeface="MS Gothic" panose="020B0609070205080204" pitchFamily="49" charset="-128"/>
                <a:cs typeface="Times New Roman" panose="02020603050405020304" pitchFamily="18" charset="0"/>
              </a:rPr>
              <a:t>inom</a:t>
            </a:r>
            <a:r>
              <a:rPr lang="sv-SE" sz="1800" b="1" spc="40" dirty="0">
                <a:solidFill>
                  <a:srgbClr val="DA291C"/>
                </a:solidFill>
                <a:effectLst/>
                <a:latin typeface="Lato" panose="020F0502020204030203" pitchFamily="34" charset="0"/>
                <a:ea typeface="MS Gothic" panose="020B0609070205080204" pitchFamily="49" charset="-128"/>
                <a:cs typeface="Times New Roman" panose="02020603050405020304" pitchFamily="18" charset="0"/>
              </a:rPr>
              <a:t> </a:t>
            </a:r>
            <a:r>
              <a:rPr lang="sv-SE" sz="1800" b="1" dirty="0">
                <a:solidFill>
                  <a:srgbClr val="DA291C"/>
                </a:solidFill>
                <a:effectLst/>
                <a:latin typeface="Lato" panose="020F0502020204030203" pitchFamily="34" charset="0"/>
                <a:ea typeface="MS Gothic" panose="020B0609070205080204" pitchFamily="49" charset="-128"/>
                <a:cs typeface="Times New Roman" panose="02020603050405020304" pitchFamily="18" charset="0"/>
              </a:rPr>
              <a:t>Rädda</a:t>
            </a:r>
            <a:r>
              <a:rPr lang="sv-SE" sz="1800" b="1" spc="35" dirty="0">
                <a:solidFill>
                  <a:srgbClr val="DA291C"/>
                </a:solidFill>
                <a:effectLst/>
                <a:latin typeface="Lato" panose="020F0502020204030203" pitchFamily="34" charset="0"/>
                <a:ea typeface="MS Gothic" panose="020B0609070205080204" pitchFamily="49" charset="-128"/>
                <a:cs typeface="Times New Roman" panose="02020603050405020304" pitchFamily="18" charset="0"/>
              </a:rPr>
              <a:t> </a:t>
            </a:r>
            <a:r>
              <a:rPr lang="sv-SE" sz="1800" b="1" dirty="0">
                <a:solidFill>
                  <a:srgbClr val="DA291C"/>
                </a:solidFill>
                <a:effectLst/>
                <a:latin typeface="Lato" panose="020F0502020204030203" pitchFamily="34" charset="0"/>
                <a:ea typeface="MS Gothic" panose="020B0609070205080204" pitchFamily="49" charset="-128"/>
                <a:cs typeface="Times New Roman" panose="02020603050405020304" pitchFamily="18" charset="0"/>
              </a:rPr>
              <a:t>Barnen</a:t>
            </a:r>
            <a:r>
              <a:rPr lang="sv-SE" sz="1800" b="1" spc="50" dirty="0">
                <a:solidFill>
                  <a:srgbClr val="DA291C"/>
                </a:solidFill>
                <a:effectLst/>
                <a:latin typeface="Lato" panose="020F0502020204030203" pitchFamily="34" charset="0"/>
                <a:ea typeface="MS Gothic" panose="020B0609070205080204" pitchFamily="49" charset="-128"/>
                <a:cs typeface="Times New Roman" panose="02020603050405020304" pitchFamily="18" charset="0"/>
              </a:rPr>
              <a:t> </a:t>
            </a:r>
            <a:r>
              <a:rPr lang="sv-SE" sz="1800" b="1" dirty="0">
                <a:solidFill>
                  <a:srgbClr val="DA291C"/>
                </a:solidFill>
                <a:effectLst/>
                <a:latin typeface="Lato" panose="020F0502020204030203" pitchFamily="34" charset="0"/>
                <a:ea typeface="MS Gothic" panose="020B0609070205080204" pitchFamily="49" charset="-128"/>
                <a:cs typeface="Times New Roman" panose="02020603050405020304" pitchFamily="18" charset="0"/>
              </a:rPr>
              <a:t>kan</a:t>
            </a:r>
            <a:r>
              <a:rPr lang="sv-SE" sz="1800" b="1" spc="45" dirty="0">
                <a:solidFill>
                  <a:srgbClr val="DA291C"/>
                </a:solidFill>
                <a:effectLst/>
                <a:latin typeface="Lato" panose="020F0502020204030203" pitchFamily="34" charset="0"/>
                <a:ea typeface="MS Gothic" panose="020B0609070205080204" pitchFamily="49" charset="-128"/>
                <a:cs typeface="Times New Roman" panose="02020603050405020304" pitchFamily="18" charset="0"/>
              </a:rPr>
              <a:t> </a:t>
            </a:r>
            <a:r>
              <a:rPr lang="sv-SE" sz="1800" b="1" dirty="0">
                <a:solidFill>
                  <a:srgbClr val="DA291C"/>
                </a:solidFill>
                <a:effectLst/>
                <a:latin typeface="Lato" panose="020F0502020204030203" pitchFamily="34" charset="0"/>
                <a:ea typeface="MS Gothic" panose="020B0609070205080204" pitchFamily="49" charset="-128"/>
                <a:cs typeface="Times New Roman" panose="02020603050405020304" pitchFamily="18" charset="0"/>
              </a:rPr>
              <a:t>utföra</a:t>
            </a:r>
            <a:r>
              <a:rPr lang="sv-SE" sz="1800" b="1" spc="-10" dirty="0">
                <a:solidFill>
                  <a:srgbClr val="9A3324"/>
                </a:solidFill>
                <a:effectLst/>
                <a:latin typeface="Lato" panose="020F0502020204030203" pitchFamily="34" charset="0"/>
                <a:ea typeface="MS Gothic" panose="020B0609070205080204" pitchFamily="49" charset="-128"/>
                <a:cs typeface="Times New Roman" panose="02020603050405020304" pitchFamily="18" charset="0"/>
              </a:rPr>
              <a:t>: </a:t>
            </a:r>
            <a:r>
              <a:rPr lang="sv-SE" sz="1800" b="1" dirty="0">
                <a:solidFill>
                  <a:srgbClr val="F6B0BD"/>
                </a:solidFill>
                <a:effectLst/>
                <a:latin typeface="Lato" panose="020F0502020204030203" pitchFamily="34" charset="0"/>
                <a:ea typeface="MS Gothic" panose="020B0609070205080204" pitchFamily="49" charset="-128"/>
                <a:cs typeface="Times New Roman" panose="02020603050405020304" pitchFamily="18" charset="0"/>
              </a:rPr>
              <a:t>Centrum för Stöd och Behandling,</a:t>
            </a:r>
            <a:r>
              <a:rPr lang="sv-SE" sz="1800" b="1" spc="95" dirty="0">
                <a:solidFill>
                  <a:srgbClr val="F6B0BD"/>
                </a:solidFill>
                <a:effectLst/>
                <a:latin typeface="Lato" panose="020F0502020204030203" pitchFamily="34" charset="0"/>
                <a:ea typeface="MS Gothic" panose="020B0609070205080204" pitchFamily="49" charset="-128"/>
                <a:cs typeface="Times New Roman" panose="02020603050405020304" pitchFamily="18" charset="0"/>
              </a:rPr>
              <a:t> </a:t>
            </a:r>
            <a:r>
              <a:rPr lang="sv-SE" sz="1800" b="1" dirty="0">
                <a:solidFill>
                  <a:srgbClr val="F6B0BD"/>
                </a:solidFill>
                <a:effectLst/>
                <a:latin typeface="Lato" panose="020F0502020204030203" pitchFamily="34" charset="0"/>
                <a:ea typeface="MS Gothic" panose="020B0609070205080204" pitchFamily="49" charset="-128"/>
                <a:cs typeface="Times New Roman" panose="02020603050405020304" pitchFamily="18" charset="0"/>
              </a:rPr>
              <a:t>Case</a:t>
            </a:r>
            <a:r>
              <a:rPr lang="sv-SE" sz="1800" b="1" spc="105" dirty="0">
                <a:solidFill>
                  <a:srgbClr val="F6B0BD"/>
                </a:solidFill>
                <a:effectLst/>
                <a:latin typeface="Lato" panose="020F0502020204030203" pitchFamily="34" charset="0"/>
                <a:ea typeface="MS Gothic" panose="020B0609070205080204" pitchFamily="49" charset="-128"/>
                <a:cs typeface="Times New Roman" panose="02020603050405020304" pitchFamily="18" charset="0"/>
              </a:rPr>
              <a:t> </a:t>
            </a:r>
            <a:r>
              <a:rPr lang="sv-SE" sz="1800" b="1" dirty="0">
                <a:solidFill>
                  <a:srgbClr val="F6B0BD"/>
                </a:solidFill>
                <a:effectLst/>
                <a:latin typeface="Lato" panose="020F0502020204030203" pitchFamily="34" charset="0"/>
                <a:ea typeface="MS Gothic" panose="020B0609070205080204" pitchFamily="49" charset="-128"/>
                <a:cs typeface="Times New Roman" panose="02020603050405020304" pitchFamily="18" charset="0"/>
              </a:rPr>
              <a:t>manager,</a:t>
            </a:r>
            <a:r>
              <a:rPr lang="sv-SE" sz="1800" b="1" spc="115" dirty="0">
                <a:solidFill>
                  <a:srgbClr val="F6B0BD"/>
                </a:solidFill>
                <a:effectLst/>
                <a:latin typeface="Lato" panose="020F0502020204030203" pitchFamily="34" charset="0"/>
                <a:ea typeface="MS Gothic" panose="020B0609070205080204" pitchFamily="49" charset="-128"/>
                <a:cs typeface="Times New Roman" panose="02020603050405020304" pitchFamily="18" charset="0"/>
              </a:rPr>
              <a:t> </a:t>
            </a:r>
            <a:r>
              <a:rPr lang="sv-SE" sz="1800" b="1" dirty="0">
                <a:solidFill>
                  <a:srgbClr val="F6B0BD"/>
                </a:solidFill>
                <a:effectLst/>
                <a:latin typeface="Lato" panose="020F0502020204030203" pitchFamily="34" charset="0"/>
                <a:ea typeface="MS Gothic" panose="020B0609070205080204" pitchFamily="49" charset="-128"/>
                <a:cs typeface="Times New Roman" panose="02020603050405020304" pitchFamily="18" charset="0"/>
              </a:rPr>
              <a:t>Välfärd</a:t>
            </a:r>
            <a:r>
              <a:rPr lang="sv-SE" sz="1800" b="1" spc="90" dirty="0">
                <a:solidFill>
                  <a:srgbClr val="F6B0BD"/>
                </a:solidFill>
                <a:effectLst/>
                <a:latin typeface="Lato" panose="020F0502020204030203" pitchFamily="34" charset="0"/>
                <a:ea typeface="MS Gothic" panose="020B0609070205080204" pitchFamily="49" charset="-128"/>
                <a:cs typeface="Times New Roman" panose="02020603050405020304" pitchFamily="18" charset="0"/>
              </a:rPr>
              <a:t> </a:t>
            </a:r>
            <a:r>
              <a:rPr lang="sv-SE" sz="1800" b="1" spc="-25" dirty="0">
                <a:solidFill>
                  <a:srgbClr val="F6B0BD"/>
                </a:solidFill>
                <a:effectLst/>
                <a:latin typeface="Lato" panose="020F0502020204030203" pitchFamily="34" charset="0"/>
                <a:ea typeface="MS Gothic" panose="020B0609070205080204" pitchFamily="49" charset="-128"/>
                <a:cs typeface="Times New Roman" panose="02020603050405020304" pitchFamily="18" charset="0"/>
              </a:rPr>
              <a:t>AB, samtalsstödjare för Orostelefonen</a:t>
            </a:r>
            <a:endParaRPr lang="sv-SE" sz="1800" b="1" dirty="0">
              <a:solidFill>
                <a:srgbClr val="F6B0BD"/>
              </a:solidFill>
              <a:effectLst/>
              <a:latin typeface="Oswald SemiBold" pitchFamily="2" charset="0"/>
              <a:ea typeface="MS Gothic" panose="020B0609070205080204" pitchFamily="49" charset="-128"/>
              <a:cs typeface="Times New Roman" panose="02020603050405020304" pitchFamily="18" charset="0"/>
            </a:endParaRPr>
          </a:p>
          <a:p>
            <a:r>
              <a:rPr lang="sv-SE" sz="1800" dirty="0">
                <a:effectLst/>
                <a:latin typeface="Lato" panose="020F0502020204030203" pitchFamily="34" charset="0"/>
                <a:ea typeface="Times New Roman" panose="02020603050405020304" pitchFamily="18" charset="0"/>
                <a:cs typeface="Times New Roman" panose="02020603050405020304" pitchFamily="18" charset="0"/>
              </a:rPr>
              <a:t> </a:t>
            </a:r>
          </a:p>
          <a:p>
            <a:pPr>
              <a:spcBef>
                <a:spcPts val="200"/>
              </a:spcBef>
            </a:pPr>
            <a:r>
              <a:rPr lang="sv-SE" sz="1800" b="1" dirty="0">
                <a:solidFill>
                  <a:srgbClr val="DA291C"/>
                </a:solidFill>
                <a:effectLst/>
                <a:latin typeface="Lato" panose="020F0502020204030203" pitchFamily="34" charset="0"/>
                <a:ea typeface="MS Gothic" panose="020B0609070205080204" pitchFamily="49" charset="-128"/>
                <a:cs typeface="Times New Roman" panose="02020603050405020304" pitchFamily="18" charset="0"/>
              </a:rPr>
              <a:t>Exempel</a:t>
            </a:r>
            <a:r>
              <a:rPr lang="sv-SE" sz="1800" b="1" spc="5" dirty="0">
                <a:solidFill>
                  <a:srgbClr val="DA291C"/>
                </a:solidFill>
                <a:effectLst/>
                <a:latin typeface="Lato" panose="020F0502020204030203" pitchFamily="34" charset="0"/>
                <a:ea typeface="MS Gothic" panose="020B0609070205080204" pitchFamily="49" charset="-128"/>
                <a:cs typeface="Times New Roman" panose="02020603050405020304" pitchFamily="18" charset="0"/>
              </a:rPr>
              <a:t> </a:t>
            </a:r>
            <a:r>
              <a:rPr lang="sv-SE" sz="1800" b="1" dirty="0">
                <a:solidFill>
                  <a:srgbClr val="DA291C"/>
                </a:solidFill>
                <a:effectLst/>
                <a:latin typeface="Lato" panose="020F0502020204030203" pitchFamily="34" charset="0"/>
                <a:ea typeface="MS Gothic" panose="020B0609070205080204" pitchFamily="49" charset="-128"/>
                <a:cs typeface="Times New Roman" panose="02020603050405020304" pitchFamily="18" charset="0"/>
              </a:rPr>
              <a:t>på</a:t>
            </a:r>
            <a:r>
              <a:rPr lang="sv-SE" sz="1800" b="1" spc="-5" dirty="0">
                <a:solidFill>
                  <a:srgbClr val="DA291C"/>
                </a:solidFill>
                <a:effectLst/>
                <a:latin typeface="Lato" panose="020F0502020204030203" pitchFamily="34" charset="0"/>
                <a:ea typeface="MS Gothic" panose="020B0609070205080204" pitchFamily="49" charset="-128"/>
                <a:cs typeface="Times New Roman" panose="02020603050405020304" pitchFamily="18" charset="0"/>
              </a:rPr>
              <a:t> </a:t>
            </a:r>
            <a:r>
              <a:rPr lang="sv-SE" sz="1800" b="1" dirty="0">
                <a:solidFill>
                  <a:srgbClr val="DA291C"/>
                </a:solidFill>
                <a:effectLst/>
                <a:latin typeface="Lato" panose="020F0502020204030203" pitchFamily="34" charset="0"/>
                <a:ea typeface="MS Gothic" panose="020B0609070205080204" pitchFamily="49" charset="-128"/>
                <a:cs typeface="Times New Roman" panose="02020603050405020304" pitchFamily="18" charset="0"/>
              </a:rPr>
              <a:t>metod</a:t>
            </a:r>
            <a:r>
              <a:rPr lang="sv-SE" sz="1800" b="1" spc="5" dirty="0">
                <a:solidFill>
                  <a:srgbClr val="DA291C"/>
                </a:solidFill>
                <a:effectLst/>
                <a:latin typeface="Lato" panose="020F0502020204030203" pitchFamily="34" charset="0"/>
                <a:ea typeface="MS Gothic" panose="020B0609070205080204" pitchFamily="49" charset="-128"/>
                <a:cs typeface="Times New Roman" panose="02020603050405020304" pitchFamily="18" charset="0"/>
              </a:rPr>
              <a:t> </a:t>
            </a:r>
            <a:r>
              <a:rPr lang="sv-SE" sz="1800" b="1" dirty="0">
                <a:solidFill>
                  <a:srgbClr val="DA291C"/>
                </a:solidFill>
                <a:effectLst/>
                <a:latin typeface="Lato" panose="020F0502020204030203" pitchFamily="34" charset="0"/>
                <a:ea typeface="MS Gothic" panose="020B0609070205080204" pitchFamily="49" charset="-128"/>
                <a:cs typeface="Times New Roman" panose="02020603050405020304" pitchFamily="18" charset="0"/>
              </a:rPr>
              <a:t>och</a:t>
            </a:r>
            <a:r>
              <a:rPr lang="sv-SE" sz="1800" b="1" spc="-5" dirty="0">
                <a:solidFill>
                  <a:srgbClr val="DA291C"/>
                </a:solidFill>
                <a:effectLst/>
                <a:latin typeface="Lato" panose="020F0502020204030203" pitchFamily="34" charset="0"/>
                <a:ea typeface="MS Gothic" panose="020B0609070205080204" pitchFamily="49" charset="-128"/>
                <a:cs typeface="Times New Roman" panose="02020603050405020304" pitchFamily="18" charset="0"/>
              </a:rPr>
              <a:t> </a:t>
            </a:r>
            <a:r>
              <a:rPr lang="sv-SE" sz="1800" b="1" spc="-10" dirty="0">
                <a:solidFill>
                  <a:srgbClr val="DA291C"/>
                </a:solidFill>
                <a:effectLst/>
                <a:latin typeface="Lato" panose="020F0502020204030203" pitchFamily="34" charset="0"/>
                <a:ea typeface="MS Gothic" panose="020B0609070205080204" pitchFamily="49" charset="-128"/>
                <a:cs typeface="Times New Roman" panose="02020603050405020304" pitchFamily="18" charset="0"/>
              </a:rPr>
              <a:t>material som Välfärd säljer:</a:t>
            </a:r>
            <a:endParaRPr lang="sv-SE" sz="1800" b="1" dirty="0">
              <a:solidFill>
                <a:srgbClr val="F6B0BD"/>
              </a:solidFill>
              <a:effectLst/>
              <a:latin typeface="Oswald SemiBold" pitchFamily="2" charset="0"/>
              <a:ea typeface="MS Gothic" panose="020B0609070205080204" pitchFamily="49" charset="-128"/>
              <a:cs typeface="Times New Roman" panose="02020603050405020304" pitchFamily="18" charset="0"/>
            </a:endParaRPr>
          </a:p>
          <a:p>
            <a:pPr marL="342900" lvl="0" indent="-342900">
              <a:buFont typeface="Symbol" panose="05050102010706020507" pitchFamily="18" charset="2"/>
              <a:buChar char=""/>
            </a:pPr>
            <a:r>
              <a:rPr lang="sv-SE" sz="1800" dirty="0">
                <a:effectLst/>
                <a:latin typeface="Lato" panose="020F0502020204030203" pitchFamily="34" charset="0"/>
                <a:ea typeface="Times New Roman" panose="02020603050405020304" pitchFamily="18" charset="0"/>
              </a:rPr>
              <a:t>Utbildningar: </a:t>
            </a:r>
            <a:r>
              <a:rPr lang="sv-SE" sz="1800" i="1" dirty="0">
                <a:effectLst/>
                <a:latin typeface="Lato" panose="020F0502020204030203" pitchFamily="34" charset="0"/>
                <a:ea typeface="Times New Roman" panose="02020603050405020304" pitchFamily="18" charset="0"/>
              </a:rPr>
              <a:t>TMO-F</a:t>
            </a:r>
            <a:r>
              <a:rPr lang="sv-SE" sz="1800" dirty="0">
                <a:effectLst/>
                <a:latin typeface="Lato" panose="020F0502020204030203" pitchFamily="34" charset="0"/>
                <a:ea typeface="Times New Roman" panose="02020603050405020304" pitchFamily="18" charset="0"/>
              </a:rPr>
              <a:t> (Traumamedveten omsorg för familjehem)</a:t>
            </a:r>
            <a:endParaRPr lang="sv-SE"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sv-SE" sz="1800" dirty="0">
                <a:effectLst/>
                <a:latin typeface="Lato" panose="020F0502020204030203" pitchFamily="34" charset="0"/>
                <a:ea typeface="Times New Roman" panose="02020603050405020304" pitchFamily="18" charset="0"/>
              </a:rPr>
              <a:t> </a:t>
            </a:r>
            <a:r>
              <a:rPr lang="sv-SE" sz="1800" i="1" dirty="0">
                <a:effectLst/>
                <a:latin typeface="Lato" panose="020F0502020204030203" pitchFamily="34" charset="0"/>
                <a:ea typeface="Times New Roman" panose="02020603050405020304" pitchFamily="18" charset="0"/>
              </a:rPr>
              <a:t>BIFF</a:t>
            </a:r>
            <a:r>
              <a:rPr lang="sv-SE" sz="1800" dirty="0">
                <a:effectLst/>
                <a:latin typeface="Lato" panose="020F0502020204030203" pitchFamily="34" charset="0"/>
                <a:ea typeface="Times New Roman" panose="02020603050405020304" pitchFamily="18" charset="0"/>
              </a:rPr>
              <a:t> (Barn i Föräldrars Fokus). </a:t>
            </a:r>
            <a:endParaRPr lang="sv-SE" sz="1800" dirty="0">
              <a:effectLst/>
              <a:latin typeface="Times New Roman" panose="02020603050405020304" pitchFamily="18" charset="0"/>
              <a:ea typeface="Times New Roman" panose="02020603050405020304" pitchFamily="18" charset="0"/>
            </a:endParaRPr>
          </a:p>
          <a:p>
            <a:r>
              <a:rPr lang="sv-SE" sz="1800" dirty="0">
                <a:effectLst/>
                <a:latin typeface="Lato" panose="020F0502020204030203" pitchFamily="34" charset="0"/>
                <a:ea typeface="Times New Roman" panose="02020603050405020304" pitchFamily="18" charset="0"/>
                <a:cs typeface="Times New Roman" panose="02020603050405020304" pitchFamily="18" charset="0"/>
              </a:rPr>
              <a:t> </a:t>
            </a:r>
          </a:p>
          <a:p>
            <a:r>
              <a:rPr lang="sv-SE" sz="1800" dirty="0">
                <a:effectLst/>
                <a:latin typeface="Lato" panose="020F0502020204030203" pitchFamily="34" charset="0"/>
                <a:ea typeface="Times New Roman" panose="02020603050405020304" pitchFamily="18" charset="0"/>
                <a:cs typeface="Times New Roman" panose="02020603050405020304" pitchFamily="18" charset="0"/>
              </a:rPr>
              <a:t>Läs mer: </a:t>
            </a:r>
            <a:r>
              <a:rPr lang="sv-SE" sz="1800" u="sng" dirty="0">
                <a:solidFill>
                  <a:srgbClr val="9A3324"/>
                </a:solidFill>
                <a:effectLst/>
                <a:latin typeface="Lato" panose="020F0502020204030203" pitchFamily="34" charset="0"/>
                <a:ea typeface="Times New Roman" panose="02020603050405020304" pitchFamily="18" charset="0"/>
                <a:cs typeface="Times New Roman" panose="02020603050405020304" pitchFamily="18" charset="0"/>
                <a:hlinkClick r:id="rId3"/>
              </a:rPr>
              <a:t>Rädda Barnen Välfärd (raddabarnen.se)</a:t>
            </a:r>
            <a:endParaRPr lang="sv-SE" sz="1800" dirty="0">
              <a:effectLst/>
              <a:latin typeface="Lato" panose="020F0502020204030203" pitchFamily="34" charset="0"/>
              <a:ea typeface="Times New Roman" panose="02020603050405020304" pitchFamily="18" charset="0"/>
              <a:cs typeface="Times New Roman" panose="02020603050405020304" pitchFamily="18" charset="0"/>
            </a:endParaRPr>
          </a:p>
          <a:p>
            <a:r>
              <a:rPr lang="sv-SE" sz="1800" dirty="0">
                <a:effectLst/>
                <a:latin typeface="Lato" panose="020F0502020204030203" pitchFamily="34" charset="0"/>
                <a:ea typeface="Times New Roman" panose="02020603050405020304" pitchFamily="18" charset="0"/>
                <a:cs typeface="Times New Roman" panose="02020603050405020304" pitchFamily="18" charset="0"/>
              </a:rPr>
              <a:t> </a:t>
            </a:r>
            <a:endParaRPr lang="sv-SE" sz="1200" i="1" dirty="0">
              <a:latin typeface="Gill Sans Infant Std"/>
              <a:cs typeface="Gill Sans Infant Std"/>
            </a:endParaRPr>
          </a:p>
          <a:p>
            <a:endParaRPr lang="sv-SE" i="1" dirty="0"/>
          </a:p>
          <a:p>
            <a:endParaRPr lang="sv-SE" dirty="0"/>
          </a:p>
          <a:p>
            <a:endParaRPr lang="sv-SE" dirty="0"/>
          </a:p>
        </p:txBody>
      </p:sp>
      <p:sp>
        <p:nvSpPr>
          <p:cNvPr id="4" name="Platshållare för bildnummer 3"/>
          <p:cNvSpPr>
            <a:spLocks noGrp="1"/>
          </p:cNvSpPr>
          <p:nvPr>
            <p:ph type="sldNum" sz="quarter" idx="5"/>
          </p:nvPr>
        </p:nvSpPr>
        <p:spPr/>
        <p:txBody>
          <a:bodyPr/>
          <a:lstStyle/>
          <a:p>
            <a:fld id="{23FFFF08-BA74-3E4E-B67B-CFCBDE5D9836}" type="slidenum">
              <a:rPr lang="en-US" smtClean="0"/>
              <a:t>10</a:t>
            </a:fld>
            <a:endParaRPr lang="en-US"/>
          </a:p>
        </p:txBody>
      </p:sp>
    </p:spTree>
    <p:extLst>
      <p:ext uri="{BB962C8B-B14F-4D97-AF65-F5344CB8AC3E}">
        <p14:creationId xmlns:p14="http://schemas.microsoft.com/office/powerpoint/2010/main" val="12892813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dirty="0"/>
              <a:t>Som ett komplement till informationsträffar och föräldragrupper genomför Rädda Barnen gruppaktiviteter för hela familjen. Det är en viktig del av det kompletterande föräldrastödet och som ofta genomförs parallellt med gruppträffarna.  </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457200" rtl="0" eaLnBrk="1" fontAlgn="auto" latinLnBrk="0" hangingPunct="1">
              <a:lnSpc>
                <a:spcPct val="100000"/>
              </a:lnSpc>
              <a:spcBef>
                <a:spcPts val="0"/>
              </a:spcBef>
              <a:spcAft>
                <a:spcPts val="0"/>
              </a:spcAft>
              <a:buClrTx/>
              <a:buSzTx/>
              <a:buFontTx/>
              <a:buNone/>
              <a:tabLst/>
              <a:defRPr/>
            </a:pPr>
            <a:r>
              <a:rPr lang="sv-SE" b="1" dirty="0"/>
              <a:t>Syfte: </a:t>
            </a:r>
            <a:r>
              <a:rPr lang="sv-SE" dirty="0"/>
              <a:t>Sociala gruppaktiviteter är hjälpsamt och stärkande för hela familjen att genomföra. Det är ett bra sätt att stärka relationen i familjen och också möta andra familjer. </a:t>
            </a:r>
          </a:p>
          <a:p>
            <a:endParaRPr lang="sv-SE" dirty="0"/>
          </a:p>
        </p:txBody>
      </p:sp>
      <p:sp>
        <p:nvSpPr>
          <p:cNvPr id="4" name="Platshållare för bildnummer 3"/>
          <p:cNvSpPr>
            <a:spLocks noGrp="1"/>
          </p:cNvSpPr>
          <p:nvPr>
            <p:ph type="sldNum" sz="quarter" idx="5"/>
          </p:nvPr>
        </p:nvSpPr>
        <p:spPr/>
        <p:txBody>
          <a:bodyPr/>
          <a:lstStyle/>
          <a:p>
            <a:fld id="{23FFFF08-BA74-3E4E-B67B-CFCBDE5D9836}" type="slidenum">
              <a:rPr lang="en-US" smtClean="0"/>
              <a:t>11</a:t>
            </a:fld>
            <a:endParaRPr lang="en-US"/>
          </a:p>
        </p:txBody>
      </p:sp>
    </p:spTree>
    <p:extLst>
      <p:ext uri="{BB962C8B-B14F-4D97-AF65-F5344CB8AC3E}">
        <p14:creationId xmlns:p14="http://schemas.microsoft.com/office/powerpoint/2010/main" val="21791496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b="0" i="0" kern="1200" dirty="0">
                <a:solidFill>
                  <a:srgbClr val="FFFFFF"/>
                </a:solidFill>
                <a:latin typeface="+mn-lt"/>
                <a:ea typeface="+mn-ea"/>
                <a:cs typeface="Gill Sans Infant Std"/>
              </a:rPr>
              <a:t>Beroende på vilka aktiviteter vi gör kan vi förvänta oss olika framtida resultat. </a:t>
            </a:r>
          </a:p>
          <a:p>
            <a:endParaRPr lang="sv-SE" dirty="0"/>
          </a:p>
        </p:txBody>
      </p:sp>
      <p:sp>
        <p:nvSpPr>
          <p:cNvPr id="4" name="Platshållare för bildnummer 3"/>
          <p:cNvSpPr>
            <a:spLocks noGrp="1"/>
          </p:cNvSpPr>
          <p:nvPr>
            <p:ph type="sldNum" sz="quarter" idx="5"/>
          </p:nvPr>
        </p:nvSpPr>
        <p:spPr/>
        <p:txBody>
          <a:bodyPr/>
          <a:lstStyle/>
          <a:p>
            <a:fld id="{23FFFF08-BA74-3E4E-B67B-CFCBDE5D9836}" type="slidenum">
              <a:rPr lang="en-US" smtClean="0"/>
              <a:t>12</a:t>
            </a:fld>
            <a:endParaRPr lang="en-US"/>
          </a:p>
        </p:txBody>
      </p:sp>
    </p:spTree>
    <p:extLst>
      <p:ext uri="{BB962C8B-B14F-4D97-AF65-F5344CB8AC3E}">
        <p14:creationId xmlns:p14="http://schemas.microsoft.com/office/powerpoint/2010/main" val="19938863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spcAft>
                <a:spcPts val="800"/>
              </a:spcAft>
            </a:pPr>
            <a:r>
              <a:rPr lang="sv-SE" sz="1800" b="1" dirty="0">
                <a:solidFill>
                  <a:srgbClr val="DA291C"/>
                </a:solidFill>
                <a:effectLst/>
                <a:latin typeface="Lato" panose="020F0502020204030203" pitchFamily="34" charset="0"/>
                <a:ea typeface="MingLiU" panose="02020509000000000000" pitchFamily="49" charset="-120"/>
                <a:cs typeface="Times New Roman" panose="02020603050405020304" pitchFamily="18" charset="0"/>
              </a:rPr>
              <a:t>Vad är utmärkande för Rädda Barnens föräldrastöd?</a:t>
            </a:r>
          </a:p>
          <a:p>
            <a:r>
              <a:rPr lang="sv-SE" sz="1800" b="1" dirty="0">
                <a:solidFill>
                  <a:srgbClr val="000000"/>
                </a:solidFill>
                <a:effectLst/>
                <a:latin typeface="Lato" panose="020F0502020204030203" pitchFamily="34" charset="0"/>
                <a:ea typeface="MingLiU" panose="02020509000000000000" pitchFamily="49" charset="-120"/>
                <a:cs typeface="Times New Roman" panose="02020603050405020304" pitchFamily="18" charset="0"/>
              </a:rPr>
              <a:t>Flexibelt</a:t>
            </a:r>
          </a:p>
          <a:p>
            <a:pPr marL="342900" lvl="0" indent="-342900">
              <a:lnSpc>
                <a:spcPts val="1300"/>
              </a:lnSpc>
              <a:buFont typeface="Symbol" panose="05050102010706020507" pitchFamily="18" charset="2"/>
              <a:buChar char=""/>
            </a:pPr>
            <a:r>
              <a:rPr lang="sv-SE" sz="1800" dirty="0">
                <a:solidFill>
                  <a:srgbClr val="000000"/>
                </a:solidFill>
                <a:effectLst/>
                <a:latin typeface="Lato" panose="020F0502020204030203" pitchFamily="34" charset="0"/>
                <a:ea typeface="Lato" panose="020F0502020204030203" pitchFamily="34" charset="0"/>
                <a:cs typeface="Times New Roman" panose="02020603050405020304" pitchFamily="18" charset="0"/>
              </a:rPr>
              <a:t>Uppsökande, relationsbyggande utifrån olika förutsättningar</a:t>
            </a:r>
          </a:p>
          <a:p>
            <a:pPr marL="342900" lvl="0" indent="-342900">
              <a:lnSpc>
                <a:spcPts val="1300"/>
              </a:lnSpc>
              <a:buFont typeface="Symbol" panose="05050102010706020507" pitchFamily="18" charset="2"/>
              <a:buChar char=""/>
            </a:pPr>
            <a:r>
              <a:rPr lang="sv-SE" sz="1800" dirty="0">
                <a:solidFill>
                  <a:srgbClr val="000000"/>
                </a:solidFill>
                <a:effectLst/>
                <a:latin typeface="Lato" panose="020F0502020204030203" pitchFamily="34" charset="0"/>
                <a:ea typeface="Lato" panose="020F0502020204030203" pitchFamily="34" charset="0"/>
                <a:cs typeface="Times New Roman" panose="02020603050405020304" pitchFamily="18" charset="0"/>
              </a:rPr>
              <a:t>Kombinerar enklare former av kunskapshöjande informationsträffar, föräldragrupper för stärkt föräldraskap och sociala gruppaktiviteter som främjar hela familjen </a:t>
            </a:r>
          </a:p>
          <a:p>
            <a:pPr marL="342900" lvl="0" indent="-342900">
              <a:lnSpc>
                <a:spcPts val="1300"/>
              </a:lnSpc>
              <a:buFont typeface="Symbol" panose="05050102010706020507" pitchFamily="18" charset="2"/>
              <a:buChar char=""/>
            </a:pPr>
            <a:r>
              <a:rPr lang="sv-SE" sz="1800" dirty="0">
                <a:solidFill>
                  <a:srgbClr val="000000"/>
                </a:solidFill>
                <a:effectLst/>
                <a:latin typeface="Lato" panose="020F0502020204030203" pitchFamily="34" charset="0"/>
                <a:ea typeface="Lato" panose="020F0502020204030203" pitchFamily="34" charset="0"/>
                <a:cs typeface="Times New Roman" panose="02020603050405020304" pitchFamily="18" charset="0"/>
              </a:rPr>
              <a:t>Formen för träffarna är anpassningsbara - varvar gruppträffar med inspirationsträffar, studiebesök, föreläsningar, workshops, övningar, föräldrakafé, prova på kvällar, tematräffar </a:t>
            </a:r>
            <a:r>
              <a:rPr lang="sv-SE" sz="1800" dirty="0" err="1">
                <a:solidFill>
                  <a:srgbClr val="000000"/>
                </a:solidFill>
                <a:effectLst/>
                <a:latin typeface="Lato" panose="020F0502020204030203" pitchFamily="34" charset="0"/>
                <a:ea typeface="Lato" panose="020F0502020204030203" pitchFamily="34" charset="0"/>
                <a:cs typeface="Times New Roman" panose="02020603050405020304" pitchFamily="18" charset="0"/>
              </a:rPr>
              <a:t>m.m</a:t>
            </a:r>
            <a:endParaRPr lang="sv-SE" sz="1800" dirty="0">
              <a:solidFill>
                <a:srgbClr val="000000"/>
              </a:solidFill>
              <a:effectLst/>
              <a:latin typeface="Lato" panose="020F0502020204030203" pitchFamily="34" charset="0"/>
              <a:ea typeface="Lato" panose="020F0502020204030203" pitchFamily="34" charset="0"/>
              <a:cs typeface="Times New Roman" panose="02020603050405020304" pitchFamily="18" charset="0"/>
            </a:endParaRPr>
          </a:p>
          <a:p>
            <a:pPr marL="342900" lvl="0" indent="-342900">
              <a:lnSpc>
                <a:spcPts val="1300"/>
              </a:lnSpc>
              <a:buFont typeface="Symbol" panose="05050102010706020507" pitchFamily="18" charset="2"/>
              <a:buChar char=""/>
            </a:pPr>
            <a:r>
              <a:rPr lang="sv-SE" sz="1800" dirty="0">
                <a:solidFill>
                  <a:srgbClr val="000000"/>
                </a:solidFill>
                <a:effectLst/>
                <a:latin typeface="Lato" panose="020F0502020204030203" pitchFamily="34" charset="0"/>
                <a:ea typeface="Lato" panose="020F0502020204030203" pitchFamily="34" charset="0"/>
                <a:cs typeface="Times New Roman" panose="02020603050405020304" pitchFamily="18" charset="0"/>
              </a:rPr>
              <a:t>Kan vara guiden mellan föräldrar och det lokala stöd som finns i kommunen</a:t>
            </a:r>
          </a:p>
          <a:p>
            <a:pPr marL="342900" lvl="0" indent="-342900">
              <a:lnSpc>
                <a:spcPts val="1300"/>
              </a:lnSpc>
              <a:spcAft>
                <a:spcPts val="600"/>
              </a:spcAft>
              <a:buFont typeface="Symbol" panose="05050102010706020507" pitchFamily="18" charset="2"/>
              <a:buChar char=""/>
            </a:pPr>
            <a:r>
              <a:rPr lang="sv-SE" sz="1800" dirty="0">
                <a:solidFill>
                  <a:srgbClr val="000000"/>
                </a:solidFill>
                <a:effectLst/>
                <a:latin typeface="Lato" panose="020F0502020204030203" pitchFamily="34" charset="0"/>
                <a:ea typeface="Lato" panose="020F0502020204030203" pitchFamily="34" charset="0"/>
                <a:cs typeface="Times New Roman" panose="02020603050405020304" pitchFamily="18" charset="0"/>
              </a:rPr>
              <a:t>Anpassningsbart utifrån lokala behov och tidigare kunskap och evidens</a:t>
            </a:r>
          </a:p>
          <a:p>
            <a:pPr>
              <a:lnSpc>
                <a:spcPts val="1300"/>
              </a:lnSpc>
              <a:spcAft>
                <a:spcPts val="600"/>
              </a:spcAft>
            </a:pPr>
            <a:r>
              <a:rPr lang="sv-SE" sz="1800" b="1" dirty="0">
                <a:solidFill>
                  <a:srgbClr val="9A3324"/>
                </a:solidFill>
                <a:effectLst/>
                <a:latin typeface="Lato" panose="020F0502020204030203" pitchFamily="34" charset="0"/>
                <a:ea typeface="Lato" panose="020F0502020204030203" pitchFamily="34" charset="0"/>
                <a:cs typeface="Times New Roman" panose="02020603050405020304" pitchFamily="18" charset="0"/>
              </a:rPr>
              <a:t> </a:t>
            </a:r>
            <a:endParaRPr lang="sv-SE" sz="1800" dirty="0">
              <a:solidFill>
                <a:srgbClr val="000000"/>
              </a:solidFill>
              <a:effectLst/>
              <a:latin typeface="Lato" panose="020F0502020204030203" pitchFamily="34" charset="0"/>
              <a:ea typeface="Lato" panose="020F0502020204030203" pitchFamily="34" charset="0"/>
              <a:cs typeface="Times New Roman" panose="02020603050405020304" pitchFamily="18" charset="0"/>
            </a:endParaRPr>
          </a:p>
          <a:p>
            <a:r>
              <a:rPr lang="sv-SE" sz="1800" b="1" dirty="0">
                <a:solidFill>
                  <a:srgbClr val="000000"/>
                </a:solidFill>
                <a:effectLst/>
                <a:latin typeface="Lato" panose="020F0502020204030203" pitchFamily="34" charset="0"/>
                <a:ea typeface="MingLiU" panose="02020509000000000000" pitchFamily="49" charset="-120"/>
                <a:cs typeface="Times New Roman" panose="02020603050405020304" pitchFamily="18" charset="0"/>
              </a:rPr>
              <a:t>Behovsanpassat</a:t>
            </a:r>
          </a:p>
          <a:p>
            <a:pPr marL="342900" lvl="0" indent="-342900">
              <a:lnSpc>
                <a:spcPts val="1300"/>
              </a:lnSpc>
              <a:buFont typeface="Symbol" panose="05050102010706020507" pitchFamily="18" charset="2"/>
              <a:buChar char=""/>
            </a:pPr>
            <a:r>
              <a:rPr lang="sv-SE" sz="1800" dirty="0">
                <a:solidFill>
                  <a:srgbClr val="000000"/>
                </a:solidFill>
                <a:effectLst/>
                <a:latin typeface="Lato" panose="020F0502020204030203" pitchFamily="34" charset="0"/>
                <a:ea typeface="Lato" panose="020F0502020204030203" pitchFamily="34" charset="0"/>
                <a:cs typeface="Times New Roman" panose="02020603050405020304" pitchFamily="18" charset="0"/>
              </a:rPr>
              <a:t>Föräldrar själva är delaktiga i vad föräldrastödet ska fokusera på.</a:t>
            </a:r>
          </a:p>
          <a:p>
            <a:pPr marL="342900" lvl="0" indent="-342900">
              <a:lnSpc>
                <a:spcPts val="1300"/>
              </a:lnSpc>
              <a:buFont typeface="Symbol" panose="05050102010706020507" pitchFamily="18" charset="2"/>
              <a:buChar char=""/>
            </a:pPr>
            <a:r>
              <a:rPr lang="sv-SE" sz="1800" dirty="0">
                <a:solidFill>
                  <a:srgbClr val="000000"/>
                </a:solidFill>
                <a:effectLst/>
                <a:latin typeface="Lato" panose="020F0502020204030203" pitchFamily="34" charset="0"/>
                <a:ea typeface="Lato" panose="020F0502020204030203" pitchFamily="34" charset="0"/>
                <a:cs typeface="Times New Roman" panose="02020603050405020304" pitchFamily="18" charset="0"/>
              </a:rPr>
              <a:t>Träffarna som tar avstamp i rättigheter, behöver inte tas i en exakt ordning och föräldrar och gruppledare avgör vilka teman som ska ingå utifrån intresse och behov</a:t>
            </a:r>
          </a:p>
          <a:p>
            <a:pPr marL="342900" lvl="0" indent="-342900">
              <a:lnSpc>
                <a:spcPts val="1300"/>
              </a:lnSpc>
              <a:buFont typeface="Symbol" panose="05050102010706020507" pitchFamily="18" charset="2"/>
              <a:buChar char=""/>
            </a:pPr>
            <a:r>
              <a:rPr lang="sv-SE" sz="1800" dirty="0">
                <a:solidFill>
                  <a:srgbClr val="000000"/>
                </a:solidFill>
                <a:effectLst/>
                <a:latin typeface="Lato" panose="020F0502020204030203" pitchFamily="34" charset="0"/>
                <a:ea typeface="Lato" panose="020F0502020204030203" pitchFamily="34" charset="0"/>
                <a:cs typeface="Segoe UI" panose="020B0502040204020203" pitchFamily="34" charset="0"/>
              </a:rPr>
              <a:t>Det finns sex stycken obligatoriska träffar som syftar till att stärka och utveckla föräldraskapet. Utöver dessa finns</a:t>
            </a:r>
            <a:r>
              <a:rPr lang="sv-SE" sz="1800" dirty="0">
                <a:solidFill>
                  <a:srgbClr val="000000"/>
                </a:solidFill>
                <a:effectLst/>
                <a:latin typeface="Lato" panose="020F0502020204030203" pitchFamily="34" charset="0"/>
                <a:ea typeface="Lato" panose="020F0502020204030203" pitchFamily="34" charset="0"/>
                <a:cs typeface="Times New Roman" panose="02020603050405020304" pitchFamily="18" charset="0"/>
              </a:rPr>
              <a:t> cirka 15 valfria träffar som kan användas helt och hållet utifrån respektive målgrupps behov. </a:t>
            </a:r>
          </a:p>
          <a:p>
            <a:pPr marL="342900" lvl="0" indent="-342900">
              <a:lnSpc>
                <a:spcPts val="1300"/>
              </a:lnSpc>
              <a:buFont typeface="Symbol" panose="05050102010706020507" pitchFamily="18" charset="2"/>
              <a:buChar char=""/>
            </a:pPr>
            <a:r>
              <a:rPr lang="sv-SE" sz="1800" dirty="0">
                <a:solidFill>
                  <a:srgbClr val="000000"/>
                </a:solidFill>
                <a:effectLst/>
                <a:latin typeface="Lato" panose="020F0502020204030203" pitchFamily="34" charset="0"/>
                <a:ea typeface="Lato" panose="020F0502020204030203" pitchFamily="34" charset="0"/>
                <a:cs typeface="Times New Roman" panose="02020603050405020304" pitchFamily="18" charset="0"/>
              </a:rPr>
              <a:t>Stödet är framtaget av </a:t>
            </a:r>
            <a:r>
              <a:rPr lang="sv-SE" sz="1800" i="1" dirty="0">
                <a:solidFill>
                  <a:srgbClr val="000000"/>
                </a:solidFill>
                <a:effectLst/>
                <a:latin typeface="Lato" panose="020F0502020204030203" pitchFamily="34" charset="0"/>
                <a:ea typeface="Lato" panose="020F0502020204030203" pitchFamily="34" charset="0"/>
                <a:cs typeface="Times New Roman" panose="02020603050405020304" pitchFamily="18" charset="0"/>
              </a:rPr>
              <a:t>Rädda Barnens Centrum för Stöd</a:t>
            </a:r>
            <a:r>
              <a:rPr lang="sv-SE" sz="1800" dirty="0">
                <a:solidFill>
                  <a:srgbClr val="000000"/>
                </a:solidFill>
                <a:effectLst/>
                <a:latin typeface="Lato" panose="020F0502020204030203" pitchFamily="34" charset="0"/>
                <a:ea typeface="Lato" panose="020F0502020204030203" pitchFamily="34" charset="0"/>
                <a:cs typeface="Times New Roman" panose="02020603050405020304" pitchFamily="18" charset="0"/>
              </a:rPr>
              <a:t> </a:t>
            </a:r>
            <a:r>
              <a:rPr lang="sv-SE" sz="1800" i="1" dirty="0">
                <a:solidFill>
                  <a:srgbClr val="000000"/>
                </a:solidFill>
                <a:effectLst/>
                <a:latin typeface="Lato" panose="020F0502020204030203" pitchFamily="34" charset="0"/>
                <a:ea typeface="Lato" panose="020F0502020204030203" pitchFamily="34" charset="0"/>
                <a:cs typeface="Times New Roman" panose="02020603050405020304" pitchFamily="18" charset="0"/>
              </a:rPr>
              <a:t>och Behandling</a:t>
            </a:r>
            <a:r>
              <a:rPr lang="sv-SE" sz="1800" dirty="0">
                <a:solidFill>
                  <a:srgbClr val="000000"/>
                </a:solidFill>
                <a:effectLst/>
                <a:latin typeface="Lato" panose="020F0502020204030203" pitchFamily="34" charset="0"/>
                <a:ea typeface="Lato" panose="020F0502020204030203" pitchFamily="34" charset="0"/>
                <a:cs typeface="Times New Roman" panose="02020603050405020304" pitchFamily="18" charset="0"/>
              </a:rPr>
              <a:t> tillsammans med erfarna samtalsledare för föräldragrupper och anpassat utifrån målgruppens egna röster om behov. </a:t>
            </a:r>
          </a:p>
          <a:p>
            <a:pPr marL="342900" lvl="0" indent="-342900">
              <a:lnSpc>
                <a:spcPts val="1300"/>
              </a:lnSpc>
              <a:buFont typeface="Symbol" panose="05050102010706020507" pitchFamily="18" charset="2"/>
              <a:buChar char=""/>
            </a:pPr>
            <a:r>
              <a:rPr lang="sv-SE" sz="1800" dirty="0">
                <a:solidFill>
                  <a:srgbClr val="000000"/>
                </a:solidFill>
                <a:effectLst/>
                <a:latin typeface="Lato" panose="020F0502020204030203" pitchFamily="34" charset="0"/>
                <a:ea typeface="Lato" panose="020F0502020204030203" pitchFamily="34" charset="0"/>
                <a:cs typeface="Times New Roman" panose="02020603050405020304" pitchFamily="18" charset="0"/>
              </a:rPr>
              <a:t>Ger utrymme till möten mellan olika föräldrar vilket kan ge inspiration och kraft</a:t>
            </a:r>
          </a:p>
          <a:p>
            <a:pPr marL="457200">
              <a:lnSpc>
                <a:spcPts val="1300"/>
              </a:lnSpc>
              <a:spcAft>
                <a:spcPts val="600"/>
              </a:spcAft>
            </a:pPr>
            <a:r>
              <a:rPr lang="sv-SE" sz="1800" b="1" dirty="0">
                <a:solidFill>
                  <a:srgbClr val="9A3324"/>
                </a:solidFill>
                <a:effectLst/>
                <a:latin typeface="Lato" panose="020F0502020204030203" pitchFamily="34" charset="0"/>
                <a:ea typeface="Lato" panose="020F0502020204030203" pitchFamily="34" charset="0"/>
                <a:cs typeface="Times New Roman" panose="02020603050405020304" pitchFamily="18" charset="0"/>
              </a:rPr>
              <a:t> </a:t>
            </a:r>
            <a:endParaRPr lang="sv-SE" sz="1800" dirty="0">
              <a:solidFill>
                <a:srgbClr val="000000"/>
              </a:solidFill>
              <a:effectLst/>
              <a:latin typeface="Lato" panose="020F0502020204030203" pitchFamily="34" charset="0"/>
              <a:ea typeface="Lato" panose="020F0502020204030203" pitchFamily="34" charset="0"/>
              <a:cs typeface="Times New Roman" panose="02020603050405020304" pitchFamily="18" charset="0"/>
            </a:endParaRPr>
          </a:p>
          <a:p>
            <a:r>
              <a:rPr lang="sv-SE" sz="1800" b="1" dirty="0">
                <a:solidFill>
                  <a:srgbClr val="000000"/>
                </a:solidFill>
                <a:effectLst/>
                <a:latin typeface="Lato" panose="020F0502020204030203" pitchFamily="34" charset="0"/>
                <a:ea typeface="MingLiU" panose="02020509000000000000" pitchFamily="49" charset="-120"/>
                <a:cs typeface="Times New Roman" panose="02020603050405020304" pitchFamily="18" charset="0"/>
              </a:rPr>
              <a:t>Inkluderande och tillgängligt</a:t>
            </a:r>
          </a:p>
          <a:p>
            <a:pPr marL="342900" lvl="0" indent="-342900">
              <a:lnSpc>
                <a:spcPts val="1300"/>
              </a:lnSpc>
              <a:buFont typeface="Symbol" panose="05050102010706020507" pitchFamily="18" charset="2"/>
              <a:buChar char=""/>
            </a:pPr>
            <a:r>
              <a:rPr lang="sv-SE" sz="1800" dirty="0">
                <a:solidFill>
                  <a:srgbClr val="000000"/>
                </a:solidFill>
                <a:effectLst/>
                <a:latin typeface="Lato" panose="020F0502020204030203" pitchFamily="34" charset="0"/>
                <a:ea typeface="Lato" panose="020F0502020204030203" pitchFamily="34" charset="0"/>
                <a:cs typeface="Times New Roman" panose="02020603050405020304" pitchFamily="18" charset="0"/>
              </a:rPr>
              <a:t>Enkelt språk och minimerade trösklar för deltagande</a:t>
            </a:r>
          </a:p>
          <a:p>
            <a:pPr marL="342900" lvl="0" indent="-342900">
              <a:lnSpc>
                <a:spcPts val="1300"/>
              </a:lnSpc>
              <a:buFont typeface="Symbol" panose="05050102010706020507" pitchFamily="18" charset="2"/>
              <a:buChar char=""/>
            </a:pPr>
            <a:r>
              <a:rPr lang="sv-SE" sz="1800">
                <a:solidFill>
                  <a:srgbClr val="000000"/>
                </a:solidFill>
                <a:effectLst/>
                <a:latin typeface="Lato" panose="020F0502020204030203" pitchFamily="34" charset="0"/>
                <a:ea typeface="Lato" panose="020F0502020204030203" pitchFamily="34" charset="0"/>
                <a:cs typeface="Times New Roman" panose="02020603050405020304" pitchFamily="18" charset="0"/>
              </a:rPr>
              <a:t>Ibland tolk-medspråkare</a:t>
            </a:r>
            <a:endParaRPr lang="sv-SE" sz="1800" dirty="0">
              <a:solidFill>
                <a:srgbClr val="000000"/>
              </a:solidFill>
              <a:effectLst/>
              <a:latin typeface="Lato" panose="020F0502020204030203" pitchFamily="34" charset="0"/>
              <a:ea typeface="Lato" panose="020F0502020204030203" pitchFamily="34" charset="0"/>
              <a:cs typeface="Times New Roman" panose="02020603050405020304" pitchFamily="18" charset="0"/>
            </a:endParaRPr>
          </a:p>
          <a:p>
            <a:pPr marL="342900" lvl="0" indent="-342900">
              <a:lnSpc>
                <a:spcPts val="1300"/>
              </a:lnSpc>
              <a:buFont typeface="Symbol" panose="05050102010706020507" pitchFamily="18" charset="2"/>
              <a:buChar char=""/>
            </a:pPr>
            <a:r>
              <a:rPr lang="sv-SE" sz="1800" dirty="0">
                <a:solidFill>
                  <a:srgbClr val="000000"/>
                </a:solidFill>
                <a:effectLst/>
                <a:latin typeface="Lato" panose="020F0502020204030203" pitchFamily="34" charset="0"/>
                <a:ea typeface="Lato" panose="020F0502020204030203" pitchFamily="34" charset="0"/>
                <a:cs typeface="Times New Roman" panose="02020603050405020304" pitchFamily="18" charset="0"/>
              </a:rPr>
              <a:t>Uppsökande aktivitet och information på flera olika sätt</a:t>
            </a:r>
          </a:p>
          <a:p>
            <a:pPr marL="342900" lvl="0" indent="-342900">
              <a:lnSpc>
                <a:spcPts val="1300"/>
              </a:lnSpc>
              <a:buFont typeface="Symbol" panose="05050102010706020507" pitchFamily="18" charset="2"/>
              <a:buChar char=""/>
            </a:pPr>
            <a:r>
              <a:rPr lang="sv-SE" sz="1800" dirty="0" err="1">
                <a:solidFill>
                  <a:srgbClr val="000000"/>
                </a:solidFill>
                <a:effectLst/>
                <a:latin typeface="Lato" panose="020F0502020204030203" pitchFamily="34" charset="0"/>
                <a:ea typeface="Lato" panose="020F0502020204030203" pitchFamily="34" charset="0"/>
                <a:cs typeface="Times New Roman" panose="02020603050405020304" pitchFamily="18" charset="0"/>
              </a:rPr>
              <a:t>Bildstöd</a:t>
            </a:r>
            <a:r>
              <a:rPr lang="sv-SE" sz="1800" dirty="0">
                <a:solidFill>
                  <a:srgbClr val="000000"/>
                </a:solidFill>
                <a:effectLst/>
                <a:latin typeface="Lato" panose="020F0502020204030203" pitchFamily="34" charset="0"/>
                <a:ea typeface="Lato" panose="020F0502020204030203" pitchFamily="34" charset="0"/>
                <a:cs typeface="Times New Roman" panose="02020603050405020304" pitchFamily="18" charset="0"/>
              </a:rPr>
              <a:t> och tolkar eller språkstödjare vid behov</a:t>
            </a:r>
          </a:p>
          <a:p>
            <a:pPr marL="342900" lvl="0" indent="-342900">
              <a:lnSpc>
                <a:spcPts val="1300"/>
              </a:lnSpc>
              <a:buFont typeface="Symbol" panose="05050102010706020507" pitchFamily="18" charset="2"/>
              <a:buChar char=""/>
            </a:pPr>
            <a:r>
              <a:rPr lang="sv-SE" sz="1800" dirty="0">
                <a:solidFill>
                  <a:srgbClr val="000000"/>
                </a:solidFill>
                <a:effectLst/>
                <a:latin typeface="Lato" panose="020F0502020204030203" pitchFamily="34" charset="0"/>
                <a:ea typeface="Lato" panose="020F0502020204030203" pitchFamily="34" charset="0"/>
                <a:cs typeface="Times New Roman" panose="02020603050405020304" pitchFamily="18" charset="0"/>
              </a:rPr>
              <a:t>Rädda Barnens samtalsledare har relevant kontextuell kompetens där ledarna många gånger har egen erfarenhet av situationen som föräldrarna befinner sig i. </a:t>
            </a:r>
          </a:p>
          <a:p>
            <a:pPr marL="342900" lvl="0" indent="-342900">
              <a:lnSpc>
                <a:spcPts val="1300"/>
              </a:lnSpc>
              <a:buFont typeface="Symbol" panose="05050102010706020507" pitchFamily="18" charset="2"/>
              <a:buChar char=""/>
            </a:pPr>
            <a:r>
              <a:rPr lang="sv-SE" sz="1800" dirty="0">
                <a:solidFill>
                  <a:srgbClr val="000000"/>
                </a:solidFill>
                <a:effectLst/>
                <a:highlight>
                  <a:srgbClr val="FFFFFF"/>
                </a:highlight>
                <a:latin typeface="Lato" panose="020F0502020204030203" pitchFamily="34" charset="0"/>
                <a:ea typeface="Lato" panose="020F0502020204030203" pitchFamily="34" charset="0"/>
                <a:cs typeface="Times New Roman" panose="02020603050405020304" pitchFamily="18" charset="0"/>
              </a:rPr>
              <a:t>Möjlighet till individuella samtal och stöttning kring en särskild fråga, att söka information och gå vidare med olika livsplaner</a:t>
            </a:r>
          </a:p>
          <a:p>
            <a:pPr marL="342900" lvl="0" indent="-342900">
              <a:lnSpc>
                <a:spcPts val="1300"/>
              </a:lnSpc>
              <a:buFont typeface="Symbol" panose="05050102010706020507" pitchFamily="18" charset="2"/>
              <a:buChar char=""/>
            </a:pPr>
            <a:r>
              <a:rPr lang="sv-SE" sz="1800" dirty="0">
                <a:solidFill>
                  <a:srgbClr val="000000"/>
                </a:solidFill>
                <a:effectLst/>
                <a:highlight>
                  <a:srgbClr val="FFFFFF"/>
                </a:highlight>
                <a:latin typeface="Lato" panose="020F0502020204030203" pitchFamily="34" charset="0"/>
                <a:ea typeface="Lato" panose="020F0502020204030203" pitchFamily="34" charset="0"/>
                <a:cs typeface="Times New Roman" panose="02020603050405020304" pitchFamily="18" charset="0"/>
              </a:rPr>
              <a:t>Deltagare som själva leder gruppen i något de har kunskap i, tar bort gränsen mellan ”hjälpare” och ”deltagare/mottagare”</a:t>
            </a:r>
          </a:p>
          <a:p>
            <a:pPr marL="342900" lvl="0" indent="-342900">
              <a:lnSpc>
                <a:spcPts val="1300"/>
              </a:lnSpc>
              <a:buFont typeface="Symbol" panose="05050102010706020507" pitchFamily="18" charset="2"/>
              <a:buChar char=""/>
            </a:pPr>
            <a:r>
              <a:rPr lang="sv-SE" sz="1800" dirty="0">
                <a:solidFill>
                  <a:srgbClr val="000000"/>
                </a:solidFill>
                <a:effectLst/>
                <a:highlight>
                  <a:srgbClr val="FFFFFF"/>
                </a:highlight>
                <a:latin typeface="Lato" panose="020F0502020204030203" pitchFamily="34" charset="0"/>
                <a:ea typeface="Lato" panose="020F0502020204030203" pitchFamily="34" charset="0"/>
                <a:cs typeface="Times New Roman" panose="02020603050405020304" pitchFamily="18" charset="0"/>
              </a:rPr>
              <a:t>Möjlighet att göra sin röst hörd och till exempel träffa politiker eller andra beslutsfattare för att påverka och sprida kunskap</a:t>
            </a:r>
          </a:p>
          <a:p>
            <a:pPr marL="342900" lvl="0" indent="-342900">
              <a:lnSpc>
                <a:spcPts val="1300"/>
              </a:lnSpc>
              <a:spcAft>
                <a:spcPts val="600"/>
              </a:spcAft>
              <a:buFont typeface="Symbol" panose="05050102010706020507" pitchFamily="18" charset="2"/>
              <a:buChar char=""/>
            </a:pPr>
            <a:r>
              <a:rPr lang="sv-SE" sz="1800" dirty="0">
                <a:solidFill>
                  <a:srgbClr val="242424"/>
                </a:solidFill>
                <a:effectLst/>
                <a:highlight>
                  <a:srgbClr val="FFFFFF"/>
                </a:highlight>
                <a:latin typeface="Lato" panose="020F0502020204030203" pitchFamily="34" charset="0"/>
                <a:ea typeface="Times New Roman" panose="02020603050405020304" pitchFamily="18" charset="0"/>
                <a:cs typeface="Times New Roman" panose="02020603050405020304" pitchFamily="18" charset="0"/>
              </a:rPr>
              <a:t>Skapa möjlighet till deltagarna att arbeta som volontär inom andra verksamheter på både Rädda Barnen och inom kommunen utifrån olika kompetens och kunskap.</a:t>
            </a:r>
            <a:endParaRPr lang="sv-SE" sz="1800" dirty="0">
              <a:solidFill>
                <a:srgbClr val="000000"/>
              </a:solidFill>
              <a:effectLst/>
              <a:highlight>
                <a:srgbClr val="FFFFFF"/>
              </a:highlight>
              <a:latin typeface="Lato" panose="020F0502020204030203" pitchFamily="34" charset="0"/>
              <a:ea typeface="Lato" panose="020F0502020204030203" pitchFamily="34" charset="0"/>
              <a:cs typeface="Times New Roman" panose="02020603050405020304" pitchFamily="18" charset="0"/>
            </a:endParaRPr>
          </a:p>
          <a:p>
            <a:pPr>
              <a:lnSpc>
                <a:spcPts val="1300"/>
              </a:lnSpc>
              <a:spcAft>
                <a:spcPts val="600"/>
              </a:spcAft>
            </a:pPr>
            <a:r>
              <a:rPr lang="sv-SE" sz="1800" b="1" i="1" dirty="0">
                <a:solidFill>
                  <a:srgbClr val="000000"/>
                </a:solidFill>
                <a:effectLst/>
                <a:latin typeface="Lato" panose="020F0502020204030203" pitchFamily="34" charset="0"/>
                <a:ea typeface="Lato" panose="020F0502020204030203" pitchFamily="34" charset="0"/>
                <a:cs typeface="Times New Roman" panose="02020603050405020304" pitchFamily="18" charset="0"/>
              </a:rPr>
              <a:t> </a:t>
            </a:r>
            <a:endParaRPr lang="sv-SE" sz="1800" dirty="0">
              <a:solidFill>
                <a:srgbClr val="000000"/>
              </a:solidFill>
              <a:effectLst/>
              <a:latin typeface="Lato" panose="020F0502020204030203" pitchFamily="34" charset="0"/>
              <a:ea typeface="Lato" panose="020F0502020204030203" pitchFamily="34" charset="0"/>
              <a:cs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23FFFF08-BA74-3E4E-B67B-CFCBDE5D9836}" type="slidenum">
              <a:rPr lang="en-US" smtClean="0"/>
              <a:t>13</a:t>
            </a:fld>
            <a:endParaRPr lang="en-US"/>
          </a:p>
        </p:txBody>
      </p:sp>
    </p:spTree>
    <p:extLst>
      <p:ext uri="{BB962C8B-B14F-4D97-AF65-F5344CB8AC3E}">
        <p14:creationId xmlns:p14="http://schemas.microsoft.com/office/powerpoint/2010/main" val="28253276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ts val="1300"/>
              </a:lnSpc>
              <a:spcAft>
                <a:spcPts val="600"/>
              </a:spcAft>
            </a:pPr>
            <a:r>
              <a:rPr lang="sv-SE" sz="1800" dirty="0">
                <a:solidFill>
                  <a:srgbClr val="000000"/>
                </a:solidFill>
                <a:effectLst/>
                <a:latin typeface="Lato" panose="020F0502020204030203" pitchFamily="34" charset="0"/>
                <a:ea typeface="Lato" panose="020F0502020204030203" pitchFamily="34" charset="0"/>
                <a:cs typeface="Times New Roman" panose="02020603050405020304" pitchFamily="18" charset="0"/>
              </a:rPr>
              <a:t>Rädda Barnen kartlägger först kommunens befintliga stöd för att undersöka hur organisationens insatser kan komplettera det stöd som redan finns. Ibland genomförs en hel process med en föräldragrupp. Ibland kompletterar Rädda Barnen kommunens insats med enskilda informationsträffar utifrån de behov som identifieras.</a:t>
            </a:r>
          </a:p>
          <a:p>
            <a:pPr>
              <a:lnSpc>
                <a:spcPts val="1300"/>
              </a:lnSpc>
              <a:spcAft>
                <a:spcPts val="600"/>
              </a:spcAft>
            </a:pPr>
            <a:r>
              <a:rPr lang="sv-SE" sz="1800" dirty="0">
                <a:solidFill>
                  <a:srgbClr val="000000"/>
                </a:solidFill>
                <a:effectLst/>
                <a:latin typeface="Lato" panose="020F0502020204030203" pitchFamily="34" charset="0"/>
                <a:ea typeface="Lato" panose="020F0502020204030203" pitchFamily="34" charset="0"/>
                <a:cs typeface="Times New Roman" panose="02020603050405020304" pitchFamily="18" charset="0"/>
              </a:rPr>
              <a:t> Rädda Barnen har samtalsledare som leder träffarna, ibland deltar även volontärer och språkstödjare. Planeringen av innehållet sker tillsammans med föräldrarna själva och med kommunen. Gäster till exempel olika delar av kommunens verksamhet och andra organisationer kan delta tillsammans med gruppen utifrån de behov som kommer fram. </a:t>
            </a:r>
          </a:p>
          <a:p>
            <a:pPr>
              <a:lnSpc>
                <a:spcPts val="1300"/>
              </a:lnSpc>
              <a:spcAft>
                <a:spcPts val="600"/>
              </a:spcAft>
            </a:pPr>
            <a:r>
              <a:rPr lang="sv-SE" sz="1800" dirty="0">
                <a:solidFill>
                  <a:srgbClr val="000000"/>
                </a:solidFill>
                <a:effectLst/>
                <a:latin typeface="Lato" panose="020F0502020204030203" pitchFamily="34" charset="0"/>
                <a:ea typeface="Lato" panose="020F0502020204030203" pitchFamily="34" charset="0"/>
                <a:cs typeface="Times New Roman" panose="02020603050405020304" pitchFamily="18" charset="0"/>
              </a:rPr>
              <a:t>Ibland organiserar Rädda Barnen också möten mellan föräldrarna själva och kommunpolitiker eller andra beslutsfattare som är relevanta i sammanhanget för att sprida kunskap och lärdomar.</a:t>
            </a:r>
          </a:p>
          <a:p>
            <a:endParaRPr lang="sv-SE" dirty="0"/>
          </a:p>
        </p:txBody>
      </p:sp>
      <p:sp>
        <p:nvSpPr>
          <p:cNvPr id="4" name="Platshållare för bildnummer 3"/>
          <p:cNvSpPr>
            <a:spLocks noGrp="1"/>
          </p:cNvSpPr>
          <p:nvPr>
            <p:ph type="sldNum" sz="quarter" idx="5"/>
          </p:nvPr>
        </p:nvSpPr>
        <p:spPr/>
        <p:txBody>
          <a:bodyPr/>
          <a:lstStyle/>
          <a:p>
            <a:fld id="{23FFFF08-BA74-3E4E-B67B-CFCBDE5D9836}" type="slidenum">
              <a:rPr lang="en-US" smtClean="0"/>
              <a:t>14</a:t>
            </a:fld>
            <a:endParaRPr lang="en-US"/>
          </a:p>
        </p:txBody>
      </p:sp>
    </p:spTree>
    <p:extLst>
      <p:ext uri="{BB962C8B-B14F-4D97-AF65-F5344CB8AC3E}">
        <p14:creationId xmlns:p14="http://schemas.microsoft.com/office/powerpoint/2010/main" val="3918191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Källor från Socialstyrelsen och MFOF som båda övergripande sammanställt olika forskning</a:t>
            </a:r>
          </a:p>
        </p:txBody>
      </p:sp>
      <p:sp>
        <p:nvSpPr>
          <p:cNvPr id="4" name="Platshållare för bildnummer 3"/>
          <p:cNvSpPr>
            <a:spLocks noGrp="1"/>
          </p:cNvSpPr>
          <p:nvPr>
            <p:ph type="sldNum" sz="quarter" idx="5"/>
          </p:nvPr>
        </p:nvSpPr>
        <p:spPr/>
        <p:txBody>
          <a:bodyPr/>
          <a:lstStyle/>
          <a:p>
            <a:fld id="{23FFFF08-BA74-3E4E-B67B-CFCBDE5D9836}" type="slidenum">
              <a:rPr lang="en-US" smtClean="0"/>
              <a:t>2</a:t>
            </a:fld>
            <a:endParaRPr lang="en-US"/>
          </a:p>
        </p:txBody>
      </p:sp>
    </p:spTree>
    <p:extLst>
      <p:ext uri="{BB962C8B-B14F-4D97-AF65-F5344CB8AC3E}">
        <p14:creationId xmlns:p14="http://schemas.microsoft.com/office/powerpoint/2010/main" val="771673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Källa MFOF</a:t>
            </a:r>
          </a:p>
        </p:txBody>
      </p:sp>
      <p:sp>
        <p:nvSpPr>
          <p:cNvPr id="4" name="Platshållare för bildnummer 3"/>
          <p:cNvSpPr>
            <a:spLocks noGrp="1"/>
          </p:cNvSpPr>
          <p:nvPr>
            <p:ph type="sldNum" sz="quarter" idx="5"/>
          </p:nvPr>
        </p:nvSpPr>
        <p:spPr/>
        <p:txBody>
          <a:bodyPr/>
          <a:lstStyle/>
          <a:p>
            <a:fld id="{23FFFF08-BA74-3E4E-B67B-CFCBDE5D9836}" type="slidenum">
              <a:rPr lang="en-US" smtClean="0"/>
              <a:t>3</a:t>
            </a:fld>
            <a:endParaRPr lang="en-US"/>
          </a:p>
        </p:txBody>
      </p:sp>
    </p:spTree>
    <p:extLst>
      <p:ext uri="{BB962C8B-B14F-4D97-AF65-F5344CB8AC3E}">
        <p14:creationId xmlns:p14="http://schemas.microsoft.com/office/powerpoint/2010/main" val="1371850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Utifrån föräldrars behov och att Rädda Barnens ska arbeta för barn som befinner sig i stört utsatthet har vi tagit fram ett föräldrastöd som innehåller olika delar. Innehållet kan delas upp i dessa fyra cirklar. Vi stärker föräldrar i sitt föräldraskap, fördjupar förståelsen för samhälls- och föräldrainformation – ofta genom att ha gäster som vi bjuder in till träffarna för att stötta föräldrar till samhällets stöd– den rosa cirkeln. Vi gör roliga och sociala aktiviteter med hela familjen – en skyddsfaktor.</a:t>
            </a:r>
          </a:p>
          <a:p>
            <a:endParaRPr lang="sv-SE" dirty="0"/>
          </a:p>
          <a:p>
            <a:r>
              <a:rPr lang="sv-SE" dirty="0"/>
              <a:t>Vi jobbar med alla delar i våra grupper som vi ofta kombinerar med aktiviteter för hela familjen.</a:t>
            </a:r>
          </a:p>
        </p:txBody>
      </p:sp>
      <p:sp>
        <p:nvSpPr>
          <p:cNvPr id="4" name="Platshållare för bildnummer 3"/>
          <p:cNvSpPr>
            <a:spLocks noGrp="1"/>
          </p:cNvSpPr>
          <p:nvPr>
            <p:ph type="sldNum" sz="quarter" idx="5"/>
          </p:nvPr>
        </p:nvSpPr>
        <p:spPr/>
        <p:txBody>
          <a:bodyPr/>
          <a:lstStyle/>
          <a:p>
            <a:fld id="{23FFFF08-BA74-3E4E-B67B-CFCBDE5D9836}" type="slidenum">
              <a:rPr lang="en-US" smtClean="0"/>
              <a:t>4</a:t>
            </a:fld>
            <a:endParaRPr lang="en-US"/>
          </a:p>
        </p:txBody>
      </p:sp>
    </p:spTree>
    <p:extLst>
      <p:ext uri="{BB962C8B-B14F-4D97-AF65-F5344CB8AC3E}">
        <p14:creationId xmlns:p14="http://schemas.microsoft.com/office/powerpoint/2010/main" val="4189903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 grundläggande träffarna handlar just om den stärkta relationen mellan förälder och barn. Det är det här som de flesta föräldrastödsprogrammen i Sverige också syftar till. De som är vanligast inom kommunerna och som är en insats på universell nivå för alla föräldrar.</a:t>
            </a:r>
          </a:p>
          <a:p>
            <a:r>
              <a:rPr lang="sv-SE" dirty="0"/>
              <a:t>Det som skiljer rädda barnens är att vi tagit fram träffarna med ett enklare språk och ett mer målgruppsanpassat innehåll.</a:t>
            </a:r>
          </a:p>
        </p:txBody>
      </p:sp>
      <p:sp>
        <p:nvSpPr>
          <p:cNvPr id="4" name="Platshållare för bildnummer 3"/>
          <p:cNvSpPr>
            <a:spLocks noGrp="1"/>
          </p:cNvSpPr>
          <p:nvPr>
            <p:ph type="sldNum" sz="quarter" idx="5"/>
          </p:nvPr>
        </p:nvSpPr>
        <p:spPr/>
        <p:txBody>
          <a:bodyPr/>
          <a:lstStyle/>
          <a:p>
            <a:fld id="{23FFFF08-BA74-3E4E-B67B-CFCBDE5D9836}" type="slidenum">
              <a:rPr lang="en-US" smtClean="0"/>
              <a:t>5</a:t>
            </a:fld>
            <a:endParaRPr lang="en-US"/>
          </a:p>
        </p:txBody>
      </p:sp>
    </p:spTree>
    <p:extLst>
      <p:ext uri="{BB962C8B-B14F-4D97-AF65-F5344CB8AC3E}">
        <p14:creationId xmlns:p14="http://schemas.microsoft.com/office/powerpoint/2010/main" val="14664538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Eftersom vi möter målgrupper med olika behov har vi utvecklat träffar på olika teman som föräldrar själva uppger att de vill prata om och ha mer information om.</a:t>
            </a:r>
          </a:p>
          <a:p>
            <a:r>
              <a:rPr lang="sv-SE" dirty="0"/>
              <a:t>Dessa är valbara och kan </a:t>
            </a:r>
            <a:r>
              <a:rPr lang="sv-SE" dirty="0" err="1"/>
              <a:t>kombinderas</a:t>
            </a:r>
            <a:r>
              <a:rPr lang="sv-SE" dirty="0"/>
              <a:t> med de grundläggande träffarna.</a:t>
            </a:r>
          </a:p>
        </p:txBody>
      </p:sp>
      <p:sp>
        <p:nvSpPr>
          <p:cNvPr id="4" name="Platshållare för datum 3"/>
          <p:cNvSpPr>
            <a:spLocks noGrp="1"/>
          </p:cNvSpPr>
          <p:nvPr>
            <p:ph type="dt" idx="1"/>
          </p:nvPr>
        </p:nvSpPr>
        <p:spPr/>
        <p:txBody>
          <a:bodyPr/>
          <a:lstStyle/>
          <a:p>
            <a:fld id="{E95E6DBA-6BA2-4CBD-8F5C-1CA5B1F0F18C}" type="datetime1">
              <a:rPr lang="LID4096" smtClean="0"/>
              <a:t>10/29/2025</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6</a:t>
            </a:fld>
            <a:endParaRPr lang="en-UK"/>
          </a:p>
        </p:txBody>
      </p:sp>
    </p:spTree>
    <p:extLst>
      <p:ext uri="{BB962C8B-B14F-4D97-AF65-F5344CB8AC3E}">
        <p14:creationId xmlns:p14="http://schemas.microsoft.com/office/powerpoint/2010/main" val="16421929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 möter föräldrar som är i mer behov av stöd än våra träffar kan ge. Vi kan guida dem till befintliga föräldrastödsprogram och andra stödinsatser i samhället. Men resan dit är ofta lång. Först handlar det om att skapa trygghet och tillit, att vara redo att ta nästa steg. Att skapa relationer och förtroende för olika aktörer. Till exempel att bjuda in besökare till våra grupper.</a:t>
            </a:r>
          </a:p>
        </p:txBody>
      </p:sp>
      <p:sp>
        <p:nvSpPr>
          <p:cNvPr id="4" name="Platshållare för bildnummer 3"/>
          <p:cNvSpPr>
            <a:spLocks noGrp="1"/>
          </p:cNvSpPr>
          <p:nvPr>
            <p:ph type="sldNum" sz="quarter" idx="5"/>
          </p:nvPr>
        </p:nvSpPr>
        <p:spPr/>
        <p:txBody>
          <a:bodyPr/>
          <a:lstStyle/>
          <a:p>
            <a:fld id="{23FFFF08-BA74-3E4E-B67B-CFCBDE5D9836}" type="slidenum">
              <a:rPr lang="en-US" smtClean="0"/>
              <a:t>7</a:t>
            </a:fld>
            <a:endParaRPr lang="en-US"/>
          </a:p>
        </p:txBody>
      </p:sp>
    </p:spTree>
    <p:extLst>
      <p:ext uri="{BB962C8B-B14F-4D97-AF65-F5344CB8AC3E}">
        <p14:creationId xmlns:p14="http://schemas.microsoft.com/office/powerpoint/2010/main" val="10338096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0" i="1" dirty="0">
              <a:solidFill>
                <a:srgbClr val="000000"/>
              </a:solidFill>
              <a:latin typeface="Lato" panose="020F0502020204030203" pitchFamily="34" charset="0"/>
            </a:endParaRPr>
          </a:p>
          <a:p>
            <a:pPr marL="285750" indent="-285750">
              <a:buFont typeface="Arial" panose="020B0604020202020204" pitchFamily="34" charset="0"/>
              <a:buChar char="•"/>
            </a:pPr>
            <a:r>
              <a:rPr lang="sv-SE" b="0" dirty="0">
                <a:solidFill>
                  <a:srgbClr val="000000"/>
                </a:solidFill>
                <a:latin typeface="Lato" panose="020F0502020204030203" pitchFamily="34" charset="0"/>
              </a:rPr>
              <a:t>Lokalt kan det variera vilka dessa föräldrar är, men det kan handla om föräldrar som faller mellan stolarna och som inte tar sig till kommunens stöd eller som inte upplever sig hjälpta av det.</a:t>
            </a:r>
          </a:p>
          <a:p>
            <a:pPr marL="285750" indent="-285750">
              <a:buFont typeface="Arial" panose="020B0604020202020204" pitchFamily="34" charset="0"/>
              <a:buChar char="•"/>
            </a:pPr>
            <a:r>
              <a:rPr lang="sv-SE" b="0" dirty="0">
                <a:solidFill>
                  <a:srgbClr val="000000"/>
                </a:solidFill>
                <a:latin typeface="Lato" panose="020F0502020204030203" pitchFamily="34" charset="0"/>
              </a:rPr>
              <a:t> Det kan till exempel vara föräldrar som är nya i Sverige, som lever i socioekonomisk utsatthet eller som inte känner förtroende för de svenska myndigheterna</a:t>
            </a:r>
            <a:endParaRPr lang="sv-SE" dirty="0"/>
          </a:p>
          <a:p>
            <a:endParaRPr lang="sv-SE" dirty="0"/>
          </a:p>
        </p:txBody>
      </p:sp>
      <p:sp>
        <p:nvSpPr>
          <p:cNvPr id="4" name="Platshållare för bildnummer 3"/>
          <p:cNvSpPr>
            <a:spLocks noGrp="1"/>
          </p:cNvSpPr>
          <p:nvPr>
            <p:ph type="sldNum" sz="quarter" idx="5"/>
          </p:nvPr>
        </p:nvSpPr>
        <p:spPr/>
        <p:txBody>
          <a:bodyPr/>
          <a:lstStyle/>
          <a:p>
            <a:fld id="{23FFFF08-BA74-3E4E-B67B-CFCBDE5D9836}" type="slidenum">
              <a:rPr lang="en-US" smtClean="0"/>
              <a:t>8</a:t>
            </a:fld>
            <a:endParaRPr lang="en-US"/>
          </a:p>
        </p:txBody>
      </p:sp>
    </p:spTree>
    <p:extLst>
      <p:ext uri="{BB962C8B-B14F-4D97-AF65-F5344CB8AC3E}">
        <p14:creationId xmlns:p14="http://schemas.microsoft.com/office/powerpoint/2010/main" val="30741085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200" dirty="0">
              <a:effectLst/>
              <a:latin typeface="Lato" panose="020F0502020204030203" pitchFamily="34" charset="0"/>
              <a:ea typeface="Times New Roman" panose="02020603050405020304" pitchFamily="18" charset="0"/>
              <a:cs typeface="Times New Roman" panose="02020603050405020304" pitchFamily="18" charset="0"/>
            </a:endParaRPr>
          </a:p>
          <a:p>
            <a:r>
              <a:rPr lang="sv-SE" sz="1200" i="1" dirty="0">
                <a:solidFill>
                  <a:srgbClr val="000000"/>
                </a:solidFill>
                <a:effectLst/>
                <a:latin typeface="Lato" panose="020F0502020204030203" pitchFamily="34" charset="0"/>
                <a:ea typeface="Times New Roman" panose="02020603050405020304" pitchFamily="18" charset="0"/>
                <a:cs typeface="Segoe UI" panose="020B0502040204020203" pitchFamily="34" charset="0"/>
              </a:rPr>
              <a:t>Rädda Barnens föräldrastöd är ett psykosocialt stöd riktat till grupper av föräldrar. Tidiga gruppinsatser kan vara förebyggande och göra stor skillnad särskilt för föräldrar som befinner sig i utsatta situationer. Psykosocialt stöd handlar både om att stärka individer att kunna återhämta sig från svåra händelser och bygga motståndskraft mot framtida svårigheter. Stödet ges utifrån specifik kontext, vilket innebär att det kan se lite olika ut beroende situation och grupp, men handlar om att få tillgång till skyddsfaktorer och reducera riskfaktorer. Att bidra till förbättrad psykosocialt välmående hos familjerna. Rädda Barnens föräldrastöd inkluderar därför både stöd som stärker självkänslan och aktörskapet hos föräldrar, deras tillit till samhället och sociala aktiviteter för hela familjen. </a:t>
            </a:r>
            <a:endParaRPr lang="sv-SE" sz="1200" i="1" dirty="0">
              <a:effectLst/>
              <a:latin typeface="Lato" panose="020F0502020204030203" pitchFamily="34" charset="0"/>
              <a:ea typeface="Times New Roman" panose="02020603050405020304" pitchFamily="18" charset="0"/>
              <a:cs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23FFFF08-BA74-3E4E-B67B-CFCBDE5D9836}" type="slidenum">
              <a:rPr lang="en-US" smtClean="0"/>
              <a:t>9</a:t>
            </a:fld>
            <a:endParaRPr lang="en-US"/>
          </a:p>
        </p:txBody>
      </p:sp>
    </p:spTree>
    <p:extLst>
      <p:ext uri="{BB962C8B-B14F-4D97-AF65-F5344CB8AC3E}">
        <p14:creationId xmlns:p14="http://schemas.microsoft.com/office/powerpoint/2010/main" val="9873984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15" name="Rectangle 14"/>
          <p:cNvSpPr/>
          <p:nvPr userDrawn="1"/>
        </p:nvSpPr>
        <p:spPr>
          <a:xfrm>
            <a:off x="0" y="0"/>
            <a:ext cx="12192000" cy="1172308"/>
          </a:xfrm>
          <a:prstGeom prst="rect">
            <a:avLst/>
          </a:prstGeom>
          <a:gradFill flip="none" rotWithShape="1">
            <a:gsLst>
              <a:gs pos="40000">
                <a:schemeClr val="bg2"/>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Rectangle 7"/>
          <p:cNvSpPr/>
          <p:nvPr userDrawn="1"/>
        </p:nvSpPr>
        <p:spPr>
          <a:xfrm>
            <a:off x="208411" y="149795"/>
            <a:ext cx="11766495" cy="10811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Bild 9">
            <a:extLst>
              <a:ext uri="{FF2B5EF4-FFF2-40B4-BE49-F238E27FC236}">
                <a16:creationId xmlns:a16="http://schemas.microsoft.com/office/drawing/2014/main" id="{B2D9FBB2-AF4B-ADC3-FEAE-F5D8D0E487B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67732" y="289840"/>
            <a:ext cx="1675509" cy="413483"/>
          </a:xfrm>
          <a:prstGeom prst="rect">
            <a:avLst/>
          </a:prstGeom>
        </p:spPr>
      </p:pic>
      <p:sp>
        <p:nvSpPr>
          <p:cNvPr id="2" name="Title 1"/>
          <p:cNvSpPr>
            <a:spLocks noGrp="1"/>
          </p:cNvSpPr>
          <p:nvPr>
            <p:ph type="ctrTitle"/>
          </p:nvPr>
        </p:nvSpPr>
        <p:spPr>
          <a:xfrm>
            <a:off x="565199" y="866776"/>
            <a:ext cx="11174759" cy="1197787"/>
          </a:xfrm>
        </p:spPr>
        <p:txBody>
          <a:bodyPr anchor="t">
            <a:normAutofit/>
          </a:bodyPr>
          <a:lstStyle>
            <a:lvl1pPr>
              <a:lnSpc>
                <a:spcPct val="95000"/>
              </a:lnSpc>
              <a:defRPr sz="4800" b="0" i="0" cap="none">
                <a:latin typeface="Oswald Medium" pitchFamily="2" charset="0"/>
                <a:cs typeface="Oswald Medium" pitchFamily="2" charset="0"/>
              </a:defRPr>
            </a:lvl1pPr>
          </a:lstStyle>
          <a:p>
            <a:r>
              <a:rPr lang="sv-SE"/>
              <a:t>Klicka här för att ändra mall för rubrikformat</a:t>
            </a:r>
            <a:endParaRPr lang="en-US"/>
          </a:p>
        </p:txBody>
      </p:sp>
      <p:sp>
        <p:nvSpPr>
          <p:cNvPr id="11" name="Picture Placeholder 10"/>
          <p:cNvSpPr>
            <a:spLocks noGrp="1"/>
          </p:cNvSpPr>
          <p:nvPr>
            <p:ph type="pic" sz="quarter" idx="10"/>
          </p:nvPr>
        </p:nvSpPr>
        <p:spPr>
          <a:xfrm>
            <a:off x="201085" y="2213628"/>
            <a:ext cx="11772900" cy="4494213"/>
          </a:xfrm>
        </p:spPr>
        <p:txBody>
          <a:bodyPr/>
          <a:lstStyle/>
          <a:p>
            <a:r>
              <a:rPr lang="sv-SE"/>
              <a:t>Klicka på ikonen för att lägga till en bild</a:t>
            </a:r>
            <a:endParaRPr lang="en-US"/>
          </a:p>
        </p:txBody>
      </p:sp>
      <p:sp>
        <p:nvSpPr>
          <p:cNvPr id="12" name="Date Placeholder 11"/>
          <p:cNvSpPr>
            <a:spLocks noGrp="1"/>
          </p:cNvSpPr>
          <p:nvPr>
            <p:ph type="dt" sz="half" idx="11"/>
          </p:nvPr>
        </p:nvSpPr>
        <p:spPr>
          <a:xfrm>
            <a:off x="9631534" y="344651"/>
            <a:ext cx="2108425" cy="365125"/>
          </a:xfrm>
        </p:spPr>
        <p:txBody>
          <a:bodyPr/>
          <a:lstStyle>
            <a:lvl1pPr algn="r">
              <a:defRPr/>
            </a:lvl1pPr>
          </a:lstStyle>
          <a:p>
            <a:r>
              <a:rPr lang="sv-SE"/>
              <a:t>26 April 2016</a:t>
            </a:r>
            <a:endParaRPr lang="en-US"/>
          </a:p>
        </p:txBody>
      </p:sp>
    </p:spTree>
    <p:extLst>
      <p:ext uri="{BB962C8B-B14F-4D97-AF65-F5344CB8AC3E}">
        <p14:creationId xmlns:p14="http://schemas.microsoft.com/office/powerpoint/2010/main" val="2538566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åstående och bi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sv-SE"/>
              <a:t>1 Maj 2022</a:t>
            </a:r>
            <a:endParaRPr lang="en-US"/>
          </a:p>
        </p:txBody>
      </p:sp>
      <p:sp>
        <p:nvSpPr>
          <p:cNvPr id="3" name="Footer Placeholder 2"/>
          <p:cNvSpPr>
            <a:spLocks noGrp="1"/>
          </p:cNvSpPr>
          <p:nvPr>
            <p:ph type="ftr" sz="quarter" idx="11"/>
          </p:nvPr>
        </p:nvSpPr>
        <p:spPr/>
        <p:txBody>
          <a:bodyPr/>
          <a:lstStyle/>
          <a:p>
            <a:r>
              <a:rPr lang="sv-SE"/>
              <a:t>Ändra presentationens namn i Sidhuvud och Använd för alla</a:t>
            </a:r>
            <a:endParaRPr lang="en-US"/>
          </a:p>
        </p:txBody>
      </p:sp>
      <p:sp>
        <p:nvSpPr>
          <p:cNvPr id="4" name="Slide Number Placeholder 3"/>
          <p:cNvSpPr>
            <a:spLocks noGrp="1"/>
          </p:cNvSpPr>
          <p:nvPr>
            <p:ph type="sldNum" sz="quarter" idx="12"/>
          </p:nvPr>
        </p:nvSpPr>
        <p:spPr/>
        <p:txBody>
          <a:bodyPr/>
          <a:lstStyle/>
          <a:p>
            <a:fld id="{C3FDE51E-0052-334C-A4B2-C567FE9F326F}" type="slidenum">
              <a:rPr lang="en-US" smtClean="0"/>
              <a:t>‹#›</a:t>
            </a:fld>
            <a:endParaRPr lang="en-US"/>
          </a:p>
        </p:txBody>
      </p:sp>
      <p:sp>
        <p:nvSpPr>
          <p:cNvPr id="5" name="Rectangle 4"/>
          <p:cNvSpPr/>
          <p:nvPr userDrawn="1"/>
        </p:nvSpPr>
        <p:spPr>
          <a:xfrm>
            <a:off x="460239" y="1081129"/>
            <a:ext cx="11278472" cy="182359"/>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Picture Placeholder 6"/>
          <p:cNvSpPr>
            <a:spLocks noGrp="1"/>
          </p:cNvSpPr>
          <p:nvPr>
            <p:ph type="pic" sz="quarter" idx="13"/>
          </p:nvPr>
        </p:nvSpPr>
        <p:spPr>
          <a:xfrm>
            <a:off x="196850" y="147638"/>
            <a:ext cx="11783484" cy="6159500"/>
          </a:xfrm>
        </p:spPr>
        <p:txBody>
          <a:bodyPr/>
          <a:lstStyle/>
          <a:p>
            <a:r>
              <a:rPr lang="sv-SE"/>
              <a:t>Klicka på ikonen för att lägga till en bild</a:t>
            </a:r>
            <a:endParaRPr lang="en-US"/>
          </a:p>
        </p:txBody>
      </p:sp>
    </p:spTree>
    <p:extLst>
      <p:ext uri="{BB962C8B-B14F-4D97-AF65-F5344CB8AC3E}">
        <p14:creationId xmlns:p14="http://schemas.microsoft.com/office/powerpoint/2010/main" val="524379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åstående 1">
    <p:spTree>
      <p:nvGrpSpPr>
        <p:cNvPr id="1" name=""/>
        <p:cNvGrpSpPr/>
        <p:nvPr/>
      </p:nvGrpSpPr>
      <p:grpSpPr>
        <a:xfrm>
          <a:off x="0" y="0"/>
          <a:ext cx="0" cy="0"/>
          <a:chOff x="0" y="0"/>
          <a:chExt cx="0" cy="0"/>
        </a:xfrm>
      </p:grpSpPr>
      <p:sp>
        <p:nvSpPr>
          <p:cNvPr id="8" name="Rectangle 7"/>
          <p:cNvSpPr/>
          <p:nvPr userDrawn="1"/>
        </p:nvSpPr>
        <p:spPr>
          <a:xfrm>
            <a:off x="0" y="1171574"/>
            <a:ext cx="12192000" cy="568642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5" name="Rectangle 4"/>
          <p:cNvSpPr/>
          <p:nvPr userDrawn="1"/>
        </p:nvSpPr>
        <p:spPr>
          <a:xfrm>
            <a:off x="196851" y="147638"/>
            <a:ext cx="11777133" cy="6710362"/>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Date Placeholder 1"/>
          <p:cNvSpPr>
            <a:spLocks noGrp="1"/>
          </p:cNvSpPr>
          <p:nvPr>
            <p:ph type="dt" sz="half" idx="10"/>
          </p:nvPr>
        </p:nvSpPr>
        <p:spPr/>
        <p:txBody>
          <a:bodyPr/>
          <a:lstStyle/>
          <a:p>
            <a:r>
              <a:rPr lang="sv-SE"/>
              <a:t>1 Maj 2022</a:t>
            </a:r>
            <a:endParaRPr lang="en-US"/>
          </a:p>
        </p:txBody>
      </p:sp>
      <p:sp>
        <p:nvSpPr>
          <p:cNvPr id="3" name="Footer Placeholder 2"/>
          <p:cNvSpPr>
            <a:spLocks noGrp="1"/>
          </p:cNvSpPr>
          <p:nvPr>
            <p:ph type="ftr" sz="quarter" idx="11"/>
          </p:nvPr>
        </p:nvSpPr>
        <p:spPr/>
        <p:txBody>
          <a:bodyPr/>
          <a:lstStyle/>
          <a:p>
            <a:r>
              <a:rPr lang="sv-SE"/>
              <a:t>Ändra presentationens namn i Sidhuvud och Använd för alla</a:t>
            </a:r>
            <a:endParaRPr lang="en-US"/>
          </a:p>
        </p:txBody>
      </p:sp>
      <p:sp>
        <p:nvSpPr>
          <p:cNvPr id="4" name="Slide Number Placeholder 3"/>
          <p:cNvSpPr>
            <a:spLocks noGrp="1"/>
          </p:cNvSpPr>
          <p:nvPr>
            <p:ph type="sldNum" sz="quarter" idx="12"/>
          </p:nvPr>
        </p:nvSpPr>
        <p:spPr/>
        <p:txBody>
          <a:bodyPr/>
          <a:lstStyle/>
          <a:p>
            <a:fld id="{C3FDE51E-0052-334C-A4B2-C567FE9F326F}" type="slidenum">
              <a:rPr lang="en-US" smtClean="0"/>
              <a:t>‹#›</a:t>
            </a:fld>
            <a:endParaRPr lang="en-US"/>
          </a:p>
        </p:txBody>
      </p:sp>
      <p:cxnSp>
        <p:nvCxnSpPr>
          <p:cNvPr id="13" name="Straight Connector 12"/>
          <p:cNvCxnSpPr/>
          <p:nvPr userDrawn="1"/>
        </p:nvCxnSpPr>
        <p:spPr>
          <a:xfrm flipH="1">
            <a:off x="3288541" y="6432216"/>
            <a:ext cx="8684"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H="1">
            <a:off x="8520499" y="6432216"/>
            <a:ext cx="8684"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0" name="Bild 9">
            <a:extLst>
              <a:ext uri="{FF2B5EF4-FFF2-40B4-BE49-F238E27FC236}">
                <a16:creationId xmlns:a16="http://schemas.microsoft.com/office/drawing/2014/main" id="{346177FF-6F41-FDD5-299E-CEEA82A2A40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58506" y="6388033"/>
            <a:ext cx="1675509" cy="413483"/>
          </a:xfrm>
          <a:prstGeom prst="rect">
            <a:avLst/>
          </a:prstGeom>
        </p:spPr>
      </p:pic>
    </p:spTree>
    <p:extLst>
      <p:ext uri="{BB962C8B-B14F-4D97-AF65-F5344CB8AC3E}">
        <p14:creationId xmlns:p14="http://schemas.microsoft.com/office/powerpoint/2010/main" val="315938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åstående 2">
    <p:spTree>
      <p:nvGrpSpPr>
        <p:cNvPr id="1" name=""/>
        <p:cNvGrpSpPr/>
        <p:nvPr/>
      </p:nvGrpSpPr>
      <p:grpSpPr>
        <a:xfrm>
          <a:off x="0" y="0"/>
          <a:ext cx="0" cy="0"/>
          <a:chOff x="0" y="0"/>
          <a:chExt cx="0" cy="0"/>
        </a:xfrm>
      </p:grpSpPr>
      <p:sp>
        <p:nvSpPr>
          <p:cNvPr id="13" name="Rectangle 12"/>
          <p:cNvSpPr/>
          <p:nvPr userDrawn="1"/>
        </p:nvSpPr>
        <p:spPr>
          <a:xfrm>
            <a:off x="0" y="0"/>
            <a:ext cx="12192000" cy="6307138"/>
          </a:xfrm>
          <a:prstGeom prst="rect">
            <a:avLst/>
          </a:prstGeom>
          <a:gradFill flip="none" rotWithShape="1">
            <a:gsLst>
              <a:gs pos="40000">
                <a:schemeClr val="bg2"/>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Date Placeholder 1"/>
          <p:cNvSpPr>
            <a:spLocks noGrp="1"/>
          </p:cNvSpPr>
          <p:nvPr>
            <p:ph type="dt" sz="half" idx="10"/>
          </p:nvPr>
        </p:nvSpPr>
        <p:spPr/>
        <p:txBody>
          <a:bodyPr/>
          <a:lstStyle/>
          <a:p>
            <a:r>
              <a:rPr lang="sv-SE"/>
              <a:t>1 Maj 2022</a:t>
            </a:r>
            <a:endParaRPr lang="en-US"/>
          </a:p>
        </p:txBody>
      </p:sp>
      <p:sp>
        <p:nvSpPr>
          <p:cNvPr id="3" name="Footer Placeholder 2"/>
          <p:cNvSpPr>
            <a:spLocks noGrp="1"/>
          </p:cNvSpPr>
          <p:nvPr>
            <p:ph type="ftr" sz="quarter" idx="11"/>
          </p:nvPr>
        </p:nvSpPr>
        <p:spPr/>
        <p:txBody>
          <a:bodyPr/>
          <a:lstStyle/>
          <a:p>
            <a:r>
              <a:rPr lang="sv-SE"/>
              <a:t>Ändra presentationens namn i Sidhuvud och Använd för alla</a:t>
            </a:r>
            <a:endParaRPr lang="en-US"/>
          </a:p>
        </p:txBody>
      </p:sp>
      <p:sp>
        <p:nvSpPr>
          <p:cNvPr id="4" name="Slide Number Placeholder 3"/>
          <p:cNvSpPr>
            <a:spLocks noGrp="1"/>
          </p:cNvSpPr>
          <p:nvPr>
            <p:ph type="sldNum" sz="quarter" idx="12"/>
          </p:nvPr>
        </p:nvSpPr>
        <p:spPr/>
        <p:txBody>
          <a:bodyPr/>
          <a:lstStyle/>
          <a:p>
            <a:fld id="{C3FDE51E-0052-334C-A4B2-C567FE9F326F}" type="slidenum">
              <a:rPr lang="en-US" smtClean="0"/>
              <a:t>‹#›</a:t>
            </a:fld>
            <a:endParaRPr lang="en-US"/>
          </a:p>
        </p:txBody>
      </p:sp>
    </p:spTree>
    <p:extLst>
      <p:ext uri="{BB962C8B-B14F-4D97-AF65-F5344CB8AC3E}">
        <p14:creationId xmlns:p14="http://schemas.microsoft.com/office/powerpoint/2010/main" val="70759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åstående 3">
    <p:spTree>
      <p:nvGrpSpPr>
        <p:cNvPr id="1" name=""/>
        <p:cNvGrpSpPr/>
        <p:nvPr/>
      </p:nvGrpSpPr>
      <p:grpSpPr>
        <a:xfrm>
          <a:off x="0" y="0"/>
          <a:ext cx="0" cy="0"/>
          <a:chOff x="0" y="0"/>
          <a:chExt cx="0" cy="0"/>
        </a:xfrm>
      </p:grpSpPr>
      <p:sp>
        <p:nvSpPr>
          <p:cNvPr id="14" name="Rectangle 13"/>
          <p:cNvSpPr/>
          <p:nvPr userDrawn="1"/>
        </p:nvSpPr>
        <p:spPr>
          <a:xfrm>
            <a:off x="0" y="0"/>
            <a:ext cx="12192000" cy="6858000"/>
          </a:xfrm>
          <a:prstGeom prst="rect">
            <a:avLst/>
          </a:prstGeom>
          <a:gradFill flip="none" rotWithShape="1">
            <a:gsLst>
              <a:gs pos="40000">
                <a:schemeClr val="bg2"/>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Picture Placeholder 5"/>
          <p:cNvSpPr>
            <a:spLocks noGrp="1"/>
          </p:cNvSpPr>
          <p:nvPr>
            <p:ph type="pic" sz="quarter" idx="14"/>
          </p:nvPr>
        </p:nvSpPr>
        <p:spPr>
          <a:xfrm>
            <a:off x="6547556" y="4233416"/>
            <a:ext cx="3005179" cy="625148"/>
          </a:xfrm>
          <a:prstGeom prst="roundRect">
            <a:avLst>
              <a:gd name="adj" fmla="val 7650"/>
            </a:avLst>
          </a:prstGeom>
        </p:spPr>
        <p:txBody>
          <a:bodyPr/>
          <a:lstStyle>
            <a:lvl1pPr>
              <a:defRPr b="0">
                <a:solidFill>
                  <a:srgbClr val="222221"/>
                </a:solidFill>
                <a:latin typeface="Lato Black" panose="020F0A02020204030203" pitchFamily="34" charset="0"/>
              </a:defRPr>
            </a:lvl1pPr>
          </a:lstStyle>
          <a:p>
            <a:r>
              <a:rPr lang="sv-SE"/>
              <a:t>Klicka på ikonen för att lägga till en bild</a:t>
            </a:r>
            <a:endParaRPr lang="en-US"/>
          </a:p>
        </p:txBody>
      </p:sp>
    </p:spTree>
    <p:extLst>
      <p:ext uri="{BB962C8B-B14F-4D97-AF65-F5344CB8AC3E}">
        <p14:creationId xmlns:p14="http://schemas.microsoft.com/office/powerpoint/2010/main" val="1456836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ack">
    <p:spTree>
      <p:nvGrpSpPr>
        <p:cNvPr id="1" name=""/>
        <p:cNvGrpSpPr/>
        <p:nvPr/>
      </p:nvGrpSpPr>
      <p:grpSpPr>
        <a:xfrm>
          <a:off x="0" y="0"/>
          <a:ext cx="0" cy="0"/>
          <a:chOff x="0" y="0"/>
          <a:chExt cx="0" cy="0"/>
        </a:xfrm>
      </p:grpSpPr>
      <p:sp>
        <p:nvSpPr>
          <p:cNvPr id="16" name="Rectangle 15"/>
          <p:cNvSpPr/>
          <p:nvPr userDrawn="1"/>
        </p:nvSpPr>
        <p:spPr>
          <a:xfrm>
            <a:off x="0" y="0"/>
            <a:ext cx="12192000" cy="6858000"/>
          </a:xfrm>
          <a:prstGeom prst="rect">
            <a:avLst/>
          </a:prstGeom>
          <a:gradFill flip="none" rotWithShape="1">
            <a:gsLst>
              <a:gs pos="40000">
                <a:schemeClr val="bg2"/>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Rounded Rectangle 11"/>
          <p:cNvSpPr/>
          <p:nvPr userDrawn="1"/>
        </p:nvSpPr>
        <p:spPr>
          <a:xfrm>
            <a:off x="4069207" y="1699653"/>
            <a:ext cx="2683286" cy="1231106"/>
          </a:xfrm>
          <a:prstGeom prst="roundRect">
            <a:avLst>
              <a:gd name="adj" fmla="val 8552"/>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sz="3200" b="1" i="0">
              <a:solidFill>
                <a:srgbClr val="222221"/>
              </a:solidFill>
              <a:latin typeface="TradeGothic LT CondEighteen"/>
              <a:cs typeface="TradeGothic LT CondEighteen"/>
            </a:endParaRPr>
          </a:p>
        </p:txBody>
      </p:sp>
      <p:sp>
        <p:nvSpPr>
          <p:cNvPr id="11" name="Rounded Rectangle 11"/>
          <p:cNvSpPr/>
          <p:nvPr userDrawn="1"/>
        </p:nvSpPr>
        <p:spPr>
          <a:xfrm>
            <a:off x="4072370" y="2767721"/>
            <a:ext cx="4047261" cy="1228926"/>
          </a:xfrm>
          <a:prstGeom prst="roundRect">
            <a:avLst>
              <a:gd name="adj" fmla="val 8552"/>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sz="3200" b="1" i="0">
              <a:solidFill>
                <a:srgbClr val="222221"/>
              </a:solidFill>
              <a:latin typeface="TradeGothic LT CondEighteen"/>
              <a:cs typeface="TradeGothic LT CondEighteen"/>
            </a:endParaRPr>
          </a:p>
        </p:txBody>
      </p:sp>
      <p:sp>
        <p:nvSpPr>
          <p:cNvPr id="3" name="textruta 2"/>
          <p:cNvSpPr txBox="1"/>
          <p:nvPr userDrawn="1"/>
        </p:nvSpPr>
        <p:spPr>
          <a:xfrm>
            <a:off x="4192297" y="1745094"/>
            <a:ext cx="2481066" cy="1231106"/>
          </a:xfrm>
          <a:prstGeom prst="rect">
            <a:avLst/>
          </a:prstGeom>
          <a:noFill/>
        </p:spPr>
        <p:txBody>
          <a:bodyPr wrap="square" lIns="0" tIns="0" rIns="0" bIns="0" rtlCol="0">
            <a:spAutoFit/>
          </a:bodyPr>
          <a:lstStyle/>
          <a:p>
            <a:pPr algn="ctr"/>
            <a:r>
              <a:rPr lang="sv-SE" sz="8000" b="0">
                <a:latin typeface="Oswald Medium" pitchFamily="2" charset="0"/>
                <a:cs typeface="Gill Sans Infant Std"/>
              </a:rPr>
              <a:t>TACK!</a:t>
            </a:r>
          </a:p>
        </p:txBody>
      </p:sp>
      <p:pic>
        <p:nvPicPr>
          <p:cNvPr id="7" name="Bild 6">
            <a:extLst>
              <a:ext uri="{FF2B5EF4-FFF2-40B4-BE49-F238E27FC236}">
                <a16:creationId xmlns:a16="http://schemas.microsoft.com/office/drawing/2014/main" id="{62532787-0D8C-1FFE-26C6-9FE9B1FF497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216766" y="2923594"/>
            <a:ext cx="3723385" cy="918859"/>
          </a:xfrm>
          <a:prstGeom prst="rect">
            <a:avLst/>
          </a:prstGeom>
        </p:spPr>
      </p:pic>
    </p:spTree>
    <p:extLst>
      <p:ext uri="{BB962C8B-B14F-4D97-AF65-F5344CB8AC3E}">
        <p14:creationId xmlns:p14="http://schemas.microsoft.com/office/powerpoint/2010/main" val="612905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Rädda Barnen">
    <p:spTree>
      <p:nvGrpSpPr>
        <p:cNvPr id="1" name=""/>
        <p:cNvGrpSpPr/>
        <p:nvPr/>
      </p:nvGrpSpPr>
      <p:grpSpPr>
        <a:xfrm>
          <a:off x="0" y="0"/>
          <a:ext cx="0" cy="0"/>
          <a:chOff x="0" y="0"/>
          <a:chExt cx="0" cy="0"/>
        </a:xfrm>
      </p:grpSpPr>
      <p:sp>
        <p:nvSpPr>
          <p:cNvPr id="16" name="Rectangle 15"/>
          <p:cNvSpPr/>
          <p:nvPr userDrawn="1"/>
        </p:nvSpPr>
        <p:spPr>
          <a:xfrm>
            <a:off x="0" y="0"/>
            <a:ext cx="12192000" cy="6858000"/>
          </a:xfrm>
          <a:prstGeom prst="rect">
            <a:avLst/>
          </a:prstGeom>
          <a:gradFill flip="none" rotWithShape="1">
            <a:gsLst>
              <a:gs pos="40000">
                <a:schemeClr val="bg2"/>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Rounded Rectangle 11"/>
          <p:cNvSpPr/>
          <p:nvPr userDrawn="1"/>
        </p:nvSpPr>
        <p:spPr>
          <a:xfrm>
            <a:off x="2862444" y="1869897"/>
            <a:ext cx="6467113" cy="1939400"/>
          </a:xfrm>
          <a:prstGeom prst="roundRect">
            <a:avLst>
              <a:gd name="adj" fmla="val 8552"/>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sz="3200" b="1" i="0">
              <a:solidFill>
                <a:srgbClr val="222221"/>
              </a:solidFill>
              <a:latin typeface="TradeGothic LT CondEighteen"/>
              <a:cs typeface="TradeGothic LT CondEighteen"/>
            </a:endParaRPr>
          </a:p>
        </p:txBody>
      </p:sp>
      <p:pic>
        <p:nvPicPr>
          <p:cNvPr id="5" name="Bild 4">
            <a:extLst>
              <a:ext uri="{FF2B5EF4-FFF2-40B4-BE49-F238E27FC236}">
                <a16:creationId xmlns:a16="http://schemas.microsoft.com/office/drawing/2014/main" id="{EFC1A927-9DA7-9328-BDCC-77946CEEA35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00422" y="2112062"/>
            <a:ext cx="5892274" cy="1454099"/>
          </a:xfrm>
          <a:prstGeom prst="rect">
            <a:avLst/>
          </a:prstGeom>
        </p:spPr>
      </p:pic>
    </p:spTree>
    <p:extLst>
      <p:ext uri="{BB962C8B-B14F-4D97-AF65-F5344CB8AC3E}">
        <p14:creationId xmlns:p14="http://schemas.microsoft.com/office/powerpoint/2010/main" val="2865887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Rubrik och innehåll">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24DC62C-F264-B946-B162-E7602E2A3E60}"/>
              </a:ext>
            </a:extLst>
          </p:cNvPr>
          <p:cNvSpPr/>
          <p:nvPr userDrawn="1"/>
        </p:nvSpPr>
        <p:spPr>
          <a:xfrm>
            <a:off x="0" y="0"/>
            <a:ext cx="479425"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3" name="Content Placeholder 2">
            <a:extLst>
              <a:ext uri="{FF2B5EF4-FFF2-40B4-BE49-F238E27FC236}">
                <a16:creationId xmlns:a16="http://schemas.microsoft.com/office/drawing/2014/main" id="{9505CB6B-B954-8D4C-A951-369C766E6EC5}"/>
              </a:ext>
            </a:extLst>
          </p:cNvPr>
          <p:cNvSpPr>
            <a:spLocks noGrp="1"/>
          </p:cNvSpPr>
          <p:nvPr>
            <p:ph idx="1"/>
          </p:nvPr>
        </p:nvSpPr>
        <p:spPr>
          <a:xfrm>
            <a:off x="811733" y="1805142"/>
            <a:ext cx="9523556" cy="447675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K"/>
          </a:p>
        </p:txBody>
      </p:sp>
      <p:sp>
        <p:nvSpPr>
          <p:cNvPr id="2" name="Title 1">
            <a:extLst>
              <a:ext uri="{FF2B5EF4-FFF2-40B4-BE49-F238E27FC236}">
                <a16:creationId xmlns:a16="http://schemas.microsoft.com/office/drawing/2014/main" id="{B2A6A816-062C-43A9-9196-6111219BE960}"/>
              </a:ext>
            </a:extLst>
          </p:cNvPr>
          <p:cNvSpPr>
            <a:spLocks noGrp="1"/>
          </p:cNvSpPr>
          <p:nvPr>
            <p:ph type="title"/>
          </p:nvPr>
        </p:nvSpPr>
        <p:spPr/>
        <p:txBody>
          <a:bodyPr/>
          <a:lstStyle/>
          <a:p>
            <a:r>
              <a:rPr lang="sv-SE"/>
              <a:t>Klicka här för att ändra mall för rubrikformat</a:t>
            </a:r>
            <a:endParaRPr lang="en-UK"/>
          </a:p>
        </p:txBody>
      </p:sp>
      <p:sp>
        <p:nvSpPr>
          <p:cNvPr id="4" name="Platshållare för datum 3">
            <a:extLst>
              <a:ext uri="{FF2B5EF4-FFF2-40B4-BE49-F238E27FC236}">
                <a16:creationId xmlns:a16="http://schemas.microsoft.com/office/drawing/2014/main" id="{FB7A2149-42B2-ABD1-DCE7-EF150FA5BD5A}"/>
              </a:ext>
            </a:extLst>
          </p:cNvPr>
          <p:cNvSpPr>
            <a:spLocks noGrp="1"/>
          </p:cNvSpPr>
          <p:nvPr>
            <p:ph type="dt" sz="half" idx="10"/>
          </p:nvPr>
        </p:nvSpPr>
        <p:spPr/>
        <p:txBody>
          <a:bodyPr/>
          <a:lstStyle/>
          <a:p>
            <a:fld id="{D8F937D9-E8E2-46DE-8D19-D390D952CDA5}" type="datetime1">
              <a:rPr lang="sv-SE" smtClean="0"/>
              <a:t>2025-10-29</a:t>
            </a:fld>
            <a:endParaRPr lang="en-UK"/>
          </a:p>
        </p:txBody>
      </p:sp>
      <p:sp>
        <p:nvSpPr>
          <p:cNvPr id="5" name="Platshållare för sidfot 4">
            <a:extLst>
              <a:ext uri="{FF2B5EF4-FFF2-40B4-BE49-F238E27FC236}">
                <a16:creationId xmlns:a16="http://schemas.microsoft.com/office/drawing/2014/main" id="{ED6C876F-838D-EC8F-2C54-252C07A82DF6}"/>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A20DD810-B813-6A4A-F642-17894DD36C7D}"/>
              </a:ext>
            </a:extLst>
          </p:cNvPr>
          <p:cNvSpPr>
            <a:spLocks noGrp="1"/>
          </p:cNvSpPr>
          <p:nvPr>
            <p:ph type="sldNum" sz="quarter" idx="12"/>
          </p:nvPr>
        </p:nvSpPr>
        <p:spPr/>
        <p:txBody>
          <a:bodyPr/>
          <a:lstStyle/>
          <a:p>
            <a:fld id="{BF413B3B-BFB3-42E3-B409-FAAF558C2ACC}" type="slidenum">
              <a:rPr lang="en-UK" smtClean="0"/>
              <a:pPr/>
              <a:t>‹#›</a:t>
            </a:fld>
            <a:endParaRPr lang="en-UK"/>
          </a:p>
        </p:txBody>
      </p:sp>
    </p:spTree>
    <p:extLst>
      <p:ext uri="{BB962C8B-B14F-4D97-AF65-F5344CB8AC3E}">
        <p14:creationId xmlns:p14="http://schemas.microsoft.com/office/powerpoint/2010/main" val="721241706"/>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Rubrik och innehåll">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24DC62C-F264-B946-B162-E7602E2A3E60}"/>
              </a:ext>
            </a:extLst>
          </p:cNvPr>
          <p:cNvSpPr/>
          <p:nvPr userDrawn="1"/>
        </p:nvSpPr>
        <p:spPr>
          <a:xfrm>
            <a:off x="0" y="0"/>
            <a:ext cx="479425"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3" name="Content Placeholder 2">
            <a:extLst>
              <a:ext uri="{FF2B5EF4-FFF2-40B4-BE49-F238E27FC236}">
                <a16:creationId xmlns:a16="http://schemas.microsoft.com/office/drawing/2014/main" id="{9505CB6B-B954-8D4C-A951-369C766E6EC5}"/>
              </a:ext>
            </a:extLst>
          </p:cNvPr>
          <p:cNvSpPr>
            <a:spLocks noGrp="1"/>
          </p:cNvSpPr>
          <p:nvPr>
            <p:ph idx="1"/>
          </p:nvPr>
        </p:nvSpPr>
        <p:spPr>
          <a:xfrm>
            <a:off x="811733" y="1805142"/>
            <a:ext cx="9523556" cy="447675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K"/>
          </a:p>
        </p:txBody>
      </p:sp>
      <p:sp>
        <p:nvSpPr>
          <p:cNvPr id="2" name="Title 1">
            <a:extLst>
              <a:ext uri="{FF2B5EF4-FFF2-40B4-BE49-F238E27FC236}">
                <a16:creationId xmlns:a16="http://schemas.microsoft.com/office/drawing/2014/main" id="{B2A6A816-062C-43A9-9196-6111219BE960}"/>
              </a:ext>
            </a:extLst>
          </p:cNvPr>
          <p:cNvSpPr>
            <a:spLocks noGrp="1"/>
          </p:cNvSpPr>
          <p:nvPr>
            <p:ph type="title"/>
          </p:nvPr>
        </p:nvSpPr>
        <p:spPr/>
        <p:txBody>
          <a:bodyPr/>
          <a:lstStyle/>
          <a:p>
            <a:r>
              <a:rPr lang="sv-SE"/>
              <a:t>Klicka här för att ändra mall för rubrikformat</a:t>
            </a:r>
            <a:endParaRPr lang="en-UK"/>
          </a:p>
        </p:txBody>
      </p:sp>
      <p:sp>
        <p:nvSpPr>
          <p:cNvPr id="4" name="Platshållare för datum 3">
            <a:extLst>
              <a:ext uri="{FF2B5EF4-FFF2-40B4-BE49-F238E27FC236}">
                <a16:creationId xmlns:a16="http://schemas.microsoft.com/office/drawing/2014/main" id="{FB7A2149-42B2-ABD1-DCE7-EF150FA5BD5A}"/>
              </a:ext>
            </a:extLst>
          </p:cNvPr>
          <p:cNvSpPr>
            <a:spLocks noGrp="1"/>
          </p:cNvSpPr>
          <p:nvPr>
            <p:ph type="dt" sz="half" idx="10"/>
          </p:nvPr>
        </p:nvSpPr>
        <p:spPr/>
        <p:txBody>
          <a:bodyPr/>
          <a:lstStyle/>
          <a:p>
            <a:fld id="{D8F937D9-E8E2-46DE-8D19-D390D952CDA5}" type="datetime1">
              <a:rPr lang="sv-SE" smtClean="0"/>
              <a:t>2025-10-29</a:t>
            </a:fld>
            <a:endParaRPr lang="en-UK"/>
          </a:p>
        </p:txBody>
      </p:sp>
      <p:sp>
        <p:nvSpPr>
          <p:cNvPr id="5" name="Platshållare för sidfot 4">
            <a:extLst>
              <a:ext uri="{FF2B5EF4-FFF2-40B4-BE49-F238E27FC236}">
                <a16:creationId xmlns:a16="http://schemas.microsoft.com/office/drawing/2014/main" id="{ED6C876F-838D-EC8F-2C54-252C07A82DF6}"/>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A20DD810-B813-6A4A-F642-17894DD36C7D}"/>
              </a:ext>
            </a:extLst>
          </p:cNvPr>
          <p:cNvSpPr>
            <a:spLocks noGrp="1"/>
          </p:cNvSpPr>
          <p:nvPr>
            <p:ph type="sldNum" sz="quarter" idx="12"/>
          </p:nvPr>
        </p:nvSpPr>
        <p:spPr/>
        <p:txBody>
          <a:bodyPr/>
          <a:lstStyle/>
          <a:p>
            <a:fld id="{BF413B3B-BFB3-42E3-B409-FAAF558C2ACC}" type="slidenum">
              <a:rPr lang="en-UK" smtClean="0"/>
              <a:pPr/>
              <a:t>‹#›</a:t>
            </a:fld>
            <a:endParaRPr lang="en-UK"/>
          </a:p>
        </p:txBody>
      </p:sp>
    </p:spTree>
    <p:extLst>
      <p:ext uri="{BB962C8B-B14F-4D97-AF65-F5344CB8AC3E}">
        <p14:creationId xmlns:p14="http://schemas.microsoft.com/office/powerpoint/2010/main" val="3565130445"/>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Mellansida 1">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sv-SE"/>
              <a:t>1 Maj 2022</a:t>
            </a:r>
            <a:endParaRPr lang="en-US"/>
          </a:p>
        </p:txBody>
      </p:sp>
      <p:sp>
        <p:nvSpPr>
          <p:cNvPr id="5" name="Footer Placeholder 4"/>
          <p:cNvSpPr>
            <a:spLocks noGrp="1"/>
          </p:cNvSpPr>
          <p:nvPr>
            <p:ph type="ftr" sz="quarter" idx="11"/>
          </p:nvPr>
        </p:nvSpPr>
        <p:spPr/>
        <p:txBody>
          <a:bodyPr/>
          <a:lstStyle/>
          <a:p>
            <a:r>
              <a:rPr lang="sv-SE"/>
              <a:t>Ändra presentationens namn i Sidhuvud och Använd för alla</a:t>
            </a:r>
            <a:endParaRPr lang="en-US"/>
          </a:p>
        </p:txBody>
      </p:sp>
      <p:sp>
        <p:nvSpPr>
          <p:cNvPr id="6" name="Slide Number Placeholder 5"/>
          <p:cNvSpPr>
            <a:spLocks noGrp="1"/>
          </p:cNvSpPr>
          <p:nvPr>
            <p:ph type="sldNum" sz="quarter" idx="12"/>
          </p:nvPr>
        </p:nvSpPr>
        <p:spPr/>
        <p:txBody>
          <a:bodyPr/>
          <a:lstStyle/>
          <a:p>
            <a:fld id="{C3FDE51E-0052-334C-A4B2-C567FE9F326F}" type="slidenum">
              <a:rPr lang="en-US" smtClean="0"/>
              <a:t>‹#›</a:t>
            </a:fld>
            <a:endParaRPr lang="en-US"/>
          </a:p>
        </p:txBody>
      </p:sp>
      <p:sp>
        <p:nvSpPr>
          <p:cNvPr id="7" name="Rectangle 6"/>
          <p:cNvSpPr/>
          <p:nvPr userDrawn="1"/>
        </p:nvSpPr>
        <p:spPr>
          <a:xfrm>
            <a:off x="6096000" y="0"/>
            <a:ext cx="6096000" cy="6307138"/>
          </a:xfrm>
          <a:prstGeom prst="rect">
            <a:avLst/>
          </a:prstGeom>
          <a:gradFill flip="none" rotWithShape="1">
            <a:gsLst>
              <a:gs pos="40000">
                <a:schemeClr val="bg2"/>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7294358" y="1171576"/>
            <a:ext cx="4324025" cy="1219798"/>
          </a:xfrm>
        </p:spPr>
        <p:txBody>
          <a:bodyPr anchor="t">
            <a:normAutofit/>
          </a:bodyPr>
          <a:lstStyle>
            <a:lvl1pPr algn="l">
              <a:lnSpc>
                <a:spcPct val="95000"/>
              </a:lnSpc>
              <a:defRPr sz="3200" b="0" i="0" cap="none">
                <a:solidFill>
                  <a:schemeClr val="bg1"/>
                </a:solidFill>
                <a:latin typeface="Oswald Medium" pitchFamily="2" charset="0"/>
                <a:cs typeface="Oswald Medium" pitchFamily="2" charset="0"/>
              </a:defRPr>
            </a:lvl1pPr>
          </a:lstStyle>
          <a:p>
            <a:r>
              <a:rPr lang="sv-SE"/>
              <a:t>Klicka här för att ändra mall för rubrikformat</a:t>
            </a:r>
          </a:p>
        </p:txBody>
      </p:sp>
      <p:sp>
        <p:nvSpPr>
          <p:cNvPr id="3" name="Text Placeholder 2"/>
          <p:cNvSpPr>
            <a:spLocks noGrp="1"/>
          </p:cNvSpPr>
          <p:nvPr>
            <p:ph type="body" idx="1"/>
          </p:nvPr>
        </p:nvSpPr>
        <p:spPr>
          <a:xfrm>
            <a:off x="7294356" y="2395664"/>
            <a:ext cx="4324027" cy="2684219"/>
          </a:xfrm>
        </p:spPr>
        <p:txBody>
          <a:bodyPr anchor="t">
            <a:normAutofit/>
          </a:bodyPr>
          <a:lstStyle>
            <a:lvl1pPr marL="0" indent="0">
              <a:buNone/>
              <a:defRPr sz="1800" b="0" i="0">
                <a:solidFill>
                  <a:srgbClr val="FFFFFF"/>
                </a:solidFill>
                <a:latin typeface="+mn-lt"/>
                <a:cs typeface="Gill Sans Infant Std"/>
              </a:defRPr>
            </a:lvl1pPr>
            <a:lvl2pPr marL="0" indent="0">
              <a:buNone/>
              <a:defRPr sz="1800">
                <a:solidFill>
                  <a:schemeClr val="bg1"/>
                </a:solidFill>
              </a:defRPr>
            </a:lvl2pPr>
            <a:lvl3pPr marL="1588" indent="0">
              <a:buNone/>
              <a:defRPr sz="1800">
                <a:solidFill>
                  <a:srgbClr val="FFFFFF"/>
                </a:solidFill>
              </a:defRPr>
            </a:lvl3pPr>
            <a:lvl4pPr marL="0" indent="0">
              <a:buNone/>
              <a:defRPr sz="1800">
                <a:solidFill>
                  <a:srgbClr val="FFFFFF"/>
                </a:solidFill>
              </a:defRPr>
            </a:lvl4pPr>
            <a:lvl5pPr marL="0" indent="0">
              <a:buNone/>
              <a:defRPr sz="1800">
                <a:solidFill>
                  <a:srgbClr val="FFFFFF"/>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cxnSp>
        <p:nvCxnSpPr>
          <p:cNvPr id="9" name="Straight Connector 8"/>
          <p:cNvCxnSpPr/>
          <p:nvPr userDrawn="1"/>
        </p:nvCxnSpPr>
        <p:spPr>
          <a:xfrm flipH="1">
            <a:off x="3288541" y="6432216"/>
            <a:ext cx="8684"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flipH="1">
            <a:off x="8520499" y="6432216"/>
            <a:ext cx="8684"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Picture Placeholder 11"/>
          <p:cNvSpPr>
            <a:spLocks noGrp="1"/>
          </p:cNvSpPr>
          <p:nvPr>
            <p:ph type="pic" sz="quarter" idx="13"/>
          </p:nvPr>
        </p:nvSpPr>
        <p:spPr>
          <a:xfrm>
            <a:off x="203200" y="155738"/>
            <a:ext cx="6669888" cy="5985852"/>
          </a:xfrm>
        </p:spPr>
        <p:txBody>
          <a:bodyPr/>
          <a:lstStyle/>
          <a:p>
            <a:r>
              <a:rPr lang="sv-SE"/>
              <a:t>Klicka på ikonen för att lägga till en bild</a:t>
            </a:r>
            <a:endParaRPr lang="en-US"/>
          </a:p>
        </p:txBody>
      </p:sp>
      <p:pic>
        <p:nvPicPr>
          <p:cNvPr id="13" name="Bild 12">
            <a:extLst>
              <a:ext uri="{FF2B5EF4-FFF2-40B4-BE49-F238E27FC236}">
                <a16:creationId xmlns:a16="http://schemas.microsoft.com/office/drawing/2014/main" id="{B98384C7-1FAA-5F7B-1FD7-87DC236A20F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58506" y="6388033"/>
            <a:ext cx="1675509" cy="413483"/>
          </a:xfrm>
          <a:prstGeom prst="rect">
            <a:avLst/>
          </a:prstGeom>
        </p:spPr>
      </p:pic>
    </p:spTree>
    <p:extLst>
      <p:ext uri="{BB962C8B-B14F-4D97-AF65-F5344CB8AC3E}">
        <p14:creationId xmlns:p14="http://schemas.microsoft.com/office/powerpoint/2010/main" val="564721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Mellansida 2">
    <p:spTree>
      <p:nvGrpSpPr>
        <p:cNvPr id="1" name=""/>
        <p:cNvGrpSpPr/>
        <p:nvPr/>
      </p:nvGrpSpPr>
      <p:grpSpPr>
        <a:xfrm>
          <a:off x="0" y="0"/>
          <a:ext cx="0" cy="0"/>
          <a:chOff x="0" y="0"/>
          <a:chExt cx="0" cy="0"/>
        </a:xfrm>
      </p:grpSpPr>
      <p:sp>
        <p:nvSpPr>
          <p:cNvPr id="15" name="Rectangle 14"/>
          <p:cNvSpPr/>
          <p:nvPr userDrawn="1"/>
        </p:nvSpPr>
        <p:spPr>
          <a:xfrm>
            <a:off x="0" y="0"/>
            <a:ext cx="12192000" cy="1172308"/>
          </a:xfrm>
          <a:prstGeom prst="rect">
            <a:avLst/>
          </a:prstGeom>
          <a:gradFill flip="none" rotWithShape="1">
            <a:gsLst>
              <a:gs pos="40000">
                <a:schemeClr val="bg2"/>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4" name="Rectangle 13"/>
          <p:cNvSpPr/>
          <p:nvPr userDrawn="1"/>
        </p:nvSpPr>
        <p:spPr>
          <a:xfrm>
            <a:off x="208411" y="149795"/>
            <a:ext cx="11766495" cy="10811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10"/>
          </p:nvPr>
        </p:nvSpPr>
        <p:spPr/>
        <p:txBody>
          <a:bodyPr/>
          <a:lstStyle/>
          <a:p>
            <a:r>
              <a:rPr lang="sv-SE"/>
              <a:t>1 Maj 2022</a:t>
            </a:r>
            <a:endParaRPr lang="en-US"/>
          </a:p>
        </p:txBody>
      </p:sp>
      <p:sp>
        <p:nvSpPr>
          <p:cNvPr id="5" name="Footer Placeholder 4"/>
          <p:cNvSpPr>
            <a:spLocks noGrp="1"/>
          </p:cNvSpPr>
          <p:nvPr>
            <p:ph type="ftr" sz="quarter" idx="11"/>
          </p:nvPr>
        </p:nvSpPr>
        <p:spPr/>
        <p:txBody>
          <a:bodyPr/>
          <a:lstStyle/>
          <a:p>
            <a:r>
              <a:rPr lang="sv-SE"/>
              <a:t>Ändra presentationens namn i Sidhuvud och Använd för alla</a:t>
            </a:r>
            <a:endParaRPr lang="en-US"/>
          </a:p>
        </p:txBody>
      </p:sp>
      <p:sp>
        <p:nvSpPr>
          <p:cNvPr id="6" name="Slide Number Placeholder 5"/>
          <p:cNvSpPr>
            <a:spLocks noGrp="1"/>
          </p:cNvSpPr>
          <p:nvPr>
            <p:ph type="sldNum" sz="quarter" idx="12"/>
          </p:nvPr>
        </p:nvSpPr>
        <p:spPr/>
        <p:txBody>
          <a:bodyPr/>
          <a:lstStyle/>
          <a:p>
            <a:fld id="{C3FDE51E-0052-334C-A4B2-C567FE9F326F}" type="slidenum">
              <a:rPr lang="en-US" smtClean="0"/>
              <a:t>‹#›</a:t>
            </a:fld>
            <a:endParaRPr lang="en-US"/>
          </a:p>
        </p:txBody>
      </p:sp>
      <p:sp>
        <p:nvSpPr>
          <p:cNvPr id="2" name="Title 1"/>
          <p:cNvSpPr>
            <a:spLocks noGrp="1"/>
          </p:cNvSpPr>
          <p:nvPr>
            <p:ph type="title"/>
          </p:nvPr>
        </p:nvSpPr>
        <p:spPr>
          <a:xfrm>
            <a:off x="566351" y="310836"/>
            <a:ext cx="11043524" cy="1348102"/>
          </a:xfrm>
        </p:spPr>
        <p:txBody>
          <a:bodyPr anchor="t">
            <a:normAutofit/>
          </a:bodyPr>
          <a:lstStyle>
            <a:lvl1pPr algn="l">
              <a:lnSpc>
                <a:spcPct val="85000"/>
              </a:lnSpc>
              <a:defRPr sz="4800" b="0" i="0" cap="none">
                <a:solidFill>
                  <a:schemeClr val="tx1"/>
                </a:solidFill>
                <a:latin typeface="Oswald Medium" pitchFamily="2" charset="0"/>
                <a:cs typeface="Oswald Medium" pitchFamily="2" charset="0"/>
              </a:defRPr>
            </a:lvl1pPr>
          </a:lstStyle>
          <a:p>
            <a:r>
              <a:rPr lang="sv-SE"/>
              <a:t>Klicka här för att ändra mall för rubrikformat</a:t>
            </a:r>
            <a:endParaRPr lang="en-US"/>
          </a:p>
        </p:txBody>
      </p:sp>
      <p:cxnSp>
        <p:nvCxnSpPr>
          <p:cNvPr id="9" name="Straight Connector 8"/>
          <p:cNvCxnSpPr/>
          <p:nvPr userDrawn="1"/>
        </p:nvCxnSpPr>
        <p:spPr>
          <a:xfrm flipH="1">
            <a:off x="3288541" y="6432216"/>
            <a:ext cx="8684"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flipH="1">
            <a:off x="8520499" y="6432216"/>
            <a:ext cx="8684"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Picture Placeholder 11"/>
          <p:cNvSpPr>
            <a:spLocks noGrp="1"/>
          </p:cNvSpPr>
          <p:nvPr>
            <p:ph type="pic" sz="quarter" idx="13"/>
          </p:nvPr>
        </p:nvSpPr>
        <p:spPr>
          <a:xfrm>
            <a:off x="207651" y="2200274"/>
            <a:ext cx="11766333" cy="4106864"/>
          </a:xfrm>
        </p:spPr>
        <p:txBody>
          <a:bodyPr/>
          <a:lstStyle/>
          <a:p>
            <a:r>
              <a:rPr lang="sv-SE"/>
              <a:t>Klicka på ikonen för att lägga till en bild</a:t>
            </a:r>
            <a:endParaRPr lang="en-US"/>
          </a:p>
        </p:txBody>
      </p:sp>
      <p:pic>
        <p:nvPicPr>
          <p:cNvPr id="13" name="Bild 12">
            <a:extLst>
              <a:ext uri="{FF2B5EF4-FFF2-40B4-BE49-F238E27FC236}">
                <a16:creationId xmlns:a16="http://schemas.microsoft.com/office/drawing/2014/main" id="{DE026B18-D1F9-192A-112F-EA1D84514E1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58506" y="6388033"/>
            <a:ext cx="1675509" cy="413483"/>
          </a:xfrm>
          <a:prstGeom prst="rect">
            <a:avLst/>
          </a:prstGeom>
        </p:spPr>
      </p:pic>
    </p:spTree>
    <p:extLst>
      <p:ext uri="{BB962C8B-B14F-4D97-AF65-F5344CB8AC3E}">
        <p14:creationId xmlns:p14="http://schemas.microsoft.com/office/powerpoint/2010/main" val="2377348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Agenda">
    <p:spTree>
      <p:nvGrpSpPr>
        <p:cNvPr id="1" name=""/>
        <p:cNvGrpSpPr/>
        <p:nvPr/>
      </p:nvGrpSpPr>
      <p:grpSpPr>
        <a:xfrm>
          <a:off x="0" y="0"/>
          <a:ext cx="0" cy="0"/>
          <a:chOff x="0" y="0"/>
          <a:chExt cx="0" cy="0"/>
        </a:xfrm>
      </p:grpSpPr>
      <p:sp>
        <p:nvSpPr>
          <p:cNvPr id="12" name="Rectangle 11"/>
          <p:cNvSpPr/>
          <p:nvPr userDrawn="1"/>
        </p:nvSpPr>
        <p:spPr>
          <a:xfrm>
            <a:off x="0" y="0"/>
            <a:ext cx="12192000" cy="1172308"/>
          </a:xfrm>
          <a:prstGeom prst="rect">
            <a:avLst/>
          </a:prstGeom>
          <a:gradFill flip="none" rotWithShape="1">
            <a:gsLst>
              <a:gs pos="40000">
                <a:schemeClr val="bg2"/>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Rectangle 8"/>
          <p:cNvSpPr/>
          <p:nvPr userDrawn="1"/>
        </p:nvSpPr>
        <p:spPr>
          <a:xfrm>
            <a:off x="196851" y="1171575"/>
            <a:ext cx="11777133" cy="5135563"/>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566179" y="202995"/>
            <a:ext cx="11043520" cy="787605"/>
          </a:xfrm>
        </p:spPr>
        <p:txBody>
          <a:bodyPr anchor="t">
            <a:noAutofit/>
          </a:bodyPr>
          <a:lstStyle>
            <a:lvl1pPr>
              <a:defRPr sz="4800" b="0" i="0" cap="none">
                <a:solidFill>
                  <a:schemeClr val="bg1"/>
                </a:solidFill>
                <a:latin typeface="Oswald Medium" pitchFamily="2" charset="0"/>
                <a:cs typeface="Oswald Medium" pitchFamily="2" charset="0"/>
              </a:defRPr>
            </a:lvl1pPr>
          </a:lstStyle>
          <a:p>
            <a:r>
              <a:rPr lang="sv-SE"/>
              <a:t>Klicka här för att ändra mall för rubrikformat</a:t>
            </a:r>
            <a:endParaRPr lang="en-US"/>
          </a:p>
        </p:txBody>
      </p:sp>
      <p:sp>
        <p:nvSpPr>
          <p:cNvPr id="3" name="Content Placeholder 2"/>
          <p:cNvSpPr>
            <a:spLocks noGrp="1"/>
          </p:cNvSpPr>
          <p:nvPr>
            <p:ph idx="1"/>
          </p:nvPr>
        </p:nvSpPr>
        <p:spPr>
          <a:xfrm>
            <a:off x="574863" y="1600201"/>
            <a:ext cx="11034836" cy="4547903"/>
          </a:xfrm>
        </p:spPr>
        <p:txBody>
          <a:bodyPr/>
          <a:lstStyle>
            <a:lvl1pPr>
              <a:defRPr b="0">
                <a:solidFill>
                  <a:schemeClr val="tx1"/>
                </a:solidFill>
              </a:defRPr>
            </a:lvl1pPr>
            <a:lvl2pPr marL="266700" indent="-266700">
              <a:buClr>
                <a:schemeClr val="tx2"/>
              </a:buClr>
              <a:buFont typeface="Arial"/>
              <a:buChar char="•"/>
              <a:defRPr sz="1800"/>
            </a:lvl2pPr>
            <a:lvl3pPr marL="266700" indent="-266700">
              <a:defRPr sz="1800"/>
            </a:lvl3pPr>
            <a:lvl4pPr marL="266700" indent="-266700">
              <a:buClr>
                <a:schemeClr val="tx2"/>
              </a:buClr>
              <a:buFont typeface="Arial"/>
              <a:buChar char="•"/>
              <a:defRPr sz="1800"/>
            </a:lvl4pPr>
            <a:lvl5pPr marL="266700" indent="-266700">
              <a:defRPr sz="18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10"/>
          </p:nvPr>
        </p:nvSpPr>
        <p:spPr/>
        <p:txBody>
          <a:bodyPr/>
          <a:lstStyle/>
          <a:p>
            <a:r>
              <a:rPr lang="sv-SE"/>
              <a:t>1 Maj 2022</a:t>
            </a:r>
            <a:endParaRPr lang="en-US"/>
          </a:p>
        </p:txBody>
      </p:sp>
      <p:sp>
        <p:nvSpPr>
          <p:cNvPr id="5" name="Footer Placeholder 4"/>
          <p:cNvSpPr>
            <a:spLocks noGrp="1"/>
          </p:cNvSpPr>
          <p:nvPr>
            <p:ph type="ftr" sz="quarter" idx="11"/>
          </p:nvPr>
        </p:nvSpPr>
        <p:spPr/>
        <p:txBody>
          <a:bodyPr/>
          <a:lstStyle/>
          <a:p>
            <a:r>
              <a:rPr lang="sv-SE"/>
              <a:t>Ändra presentationens namn i Sidhuvud och Använd för alla</a:t>
            </a:r>
            <a:endParaRPr lang="en-US"/>
          </a:p>
        </p:txBody>
      </p:sp>
      <p:sp>
        <p:nvSpPr>
          <p:cNvPr id="6" name="Slide Number Placeholder 5"/>
          <p:cNvSpPr>
            <a:spLocks noGrp="1"/>
          </p:cNvSpPr>
          <p:nvPr>
            <p:ph type="sldNum" sz="quarter" idx="12"/>
          </p:nvPr>
        </p:nvSpPr>
        <p:spPr/>
        <p:txBody>
          <a:bodyPr/>
          <a:lstStyle/>
          <a:p>
            <a:fld id="{C3FDE51E-0052-334C-A4B2-C567FE9F326F}" type="slidenum">
              <a:rPr lang="en-US" smtClean="0"/>
              <a:t>‹#›</a:t>
            </a:fld>
            <a:endParaRPr lang="en-US"/>
          </a:p>
        </p:txBody>
      </p:sp>
      <p:cxnSp>
        <p:nvCxnSpPr>
          <p:cNvPr id="10" name="Straight Connector 9"/>
          <p:cNvCxnSpPr/>
          <p:nvPr userDrawn="1"/>
        </p:nvCxnSpPr>
        <p:spPr>
          <a:xfrm flipH="1">
            <a:off x="3288541" y="6432216"/>
            <a:ext cx="8684"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H="1">
            <a:off x="8520499" y="6432216"/>
            <a:ext cx="8684"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3" name="Bild 12">
            <a:extLst>
              <a:ext uri="{FF2B5EF4-FFF2-40B4-BE49-F238E27FC236}">
                <a16:creationId xmlns:a16="http://schemas.microsoft.com/office/drawing/2014/main" id="{A77C6330-C3DF-D775-F959-E1C238F67CD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58506" y="6388033"/>
            <a:ext cx="1675509" cy="413483"/>
          </a:xfrm>
          <a:prstGeom prst="rect">
            <a:avLst/>
          </a:prstGeom>
        </p:spPr>
      </p:pic>
    </p:spTree>
    <p:extLst>
      <p:ext uri="{BB962C8B-B14F-4D97-AF65-F5344CB8AC3E}">
        <p14:creationId xmlns:p14="http://schemas.microsoft.com/office/powerpoint/2010/main" val="3736939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Agenda">
    <p:spTree>
      <p:nvGrpSpPr>
        <p:cNvPr id="1" name=""/>
        <p:cNvGrpSpPr/>
        <p:nvPr/>
      </p:nvGrpSpPr>
      <p:grpSpPr>
        <a:xfrm>
          <a:off x="0" y="0"/>
          <a:ext cx="0" cy="0"/>
          <a:chOff x="0" y="0"/>
          <a:chExt cx="0" cy="0"/>
        </a:xfrm>
      </p:grpSpPr>
      <p:sp>
        <p:nvSpPr>
          <p:cNvPr id="12" name="Rectangle 11"/>
          <p:cNvSpPr/>
          <p:nvPr userDrawn="1"/>
        </p:nvSpPr>
        <p:spPr>
          <a:xfrm>
            <a:off x="0" y="0"/>
            <a:ext cx="12192000" cy="1172308"/>
          </a:xfrm>
          <a:prstGeom prst="rect">
            <a:avLst/>
          </a:prstGeom>
          <a:gradFill flip="none" rotWithShape="1">
            <a:gsLst>
              <a:gs pos="40000">
                <a:schemeClr val="bg2"/>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Rectangle 13"/>
          <p:cNvSpPr/>
          <p:nvPr userDrawn="1"/>
        </p:nvSpPr>
        <p:spPr>
          <a:xfrm>
            <a:off x="208411" y="149795"/>
            <a:ext cx="11766495" cy="10811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Content Placeholder 2"/>
          <p:cNvSpPr>
            <a:spLocks noGrp="1"/>
          </p:cNvSpPr>
          <p:nvPr>
            <p:ph idx="1"/>
          </p:nvPr>
        </p:nvSpPr>
        <p:spPr>
          <a:xfrm>
            <a:off x="574863" y="1600201"/>
            <a:ext cx="11034836" cy="4547903"/>
          </a:xfrm>
        </p:spPr>
        <p:txBody>
          <a:bodyPr/>
          <a:lstStyle>
            <a:lvl1pPr>
              <a:defRPr b="0">
                <a:solidFill>
                  <a:schemeClr val="tx1"/>
                </a:solidFill>
              </a:defRPr>
            </a:lvl1pPr>
            <a:lvl2pPr marL="266700" indent="-266700">
              <a:buClr>
                <a:schemeClr val="tx2"/>
              </a:buClr>
              <a:buFont typeface="Arial"/>
              <a:buChar char="•"/>
              <a:defRPr sz="1800"/>
            </a:lvl2pPr>
            <a:lvl3pPr marL="266700" indent="-266700">
              <a:defRPr sz="1800"/>
            </a:lvl3pPr>
            <a:lvl4pPr marL="266700" indent="-266700">
              <a:buClr>
                <a:schemeClr val="tx2"/>
              </a:buClr>
              <a:buFont typeface="Arial"/>
              <a:buChar char="•"/>
              <a:defRPr sz="1800"/>
            </a:lvl4pPr>
            <a:lvl5pPr marL="266700" indent="-266700">
              <a:defRPr sz="18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10"/>
          </p:nvPr>
        </p:nvSpPr>
        <p:spPr/>
        <p:txBody>
          <a:bodyPr/>
          <a:lstStyle/>
          <a:p>
            <a:r>
              <a:rPr lang="sv-SE"/>
              <a:t>1 Maj 2022</a:t>
            </a:r>
            <a:endParaRPr lang="en-US"/>
          </a:p>
        </p:txBody>
      </p:sp>
      <p:sp>
        <p:nvSpPr>
          <p:cNvPr id="5" name="Footer Placeholder 4"/>
          <p:cNvSpPr>
            <a:spLocks noGrp="1"/>
          </p:cNvSpPr>
          <p:nvPr>
            <p:ph type="ftr" sz="quarter" idx="11"/>
          </p:nvPr>
        </p:nvSpPr>
        <p:spPr/>
        <p:txBody>
          <a:bodyPr/>
          <a:lstStyle/>
          <a:p>
            <a:r>
              <a:rPr lang="sv-SE"/>
              <a:t>Ändra presentationens namn i Sidhuvud och Använd för alla</a:t>
            </a:r>
            <a:endParaRPr lang="en-US"/>
          </a:p>
        </p:txBody>
      </p:sp>
      <p:sp>
        <p:nvSpPr>
          <p:cNvPr id="6" name="Slide Number Placeholder 5"/>
          <p:cNvSpPr>
            <a:spLocks noGrp="1"/>
          </p:cNvSpPr>
          <p:nvPr>
            <p:ph type="sldNum" sz="quarter" idx="12"/>
          </p:nvPr>
        </p:nvSpPr>
        <p:spPr/>
        <p:txBody>
          <a:bodyPr/>
          <a:lstStyle/>
          <a:p>
            <a:fld id="{C3FDE51E-0052-334C-A4B2-C567FE9F326F}" type="slidenum">
              <a:rPr lang="en-US" smtClean="0"/>
              <a:t>‹#›</a:t>
            </a:fld>
            <a:endParaRPr lang="en-US"/>
          </a:p>
        </p:txBody>
      </p:sp>
      <p:cxnSp>
        <p:nvCxnSpPr>
          <p:cNvPr id="10" name="Straight Connector 9"/>
          <p:cNvCxnSpPr/>
          <p:nvPr userDrawn="1"/>
        </p:nvCxnSpPr>
        <p:spPr>
          <a:xfrm flipH="1">
            <a:off x="3288541" y="6432216"/>
            <a:ext cx="8684"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H="1">
            <a:off x="8520499" y="6432216"/>
            <a:ext cx="8684"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4" name="Bildobjekt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7176" y="6329139"/>
            <a:ext cx="1724568" cy="517174"/>
          </a:xfrm>
          <a:prstGeom prst="rect">
            <a:avLst/>
          </a:prstGeom>
        </p:spPr>
      </p:pic>
      <p:sp>
        <p:nvSpPr>
          <p:cNvPr id="15" name="Title 1"/>
          <p:cNvSpPr>
            <a:spLocks noGrp="1"/>
          </p:cNvSpPr>
          <p:nvPr>
            <p:ph type="title"/>
          </p:nvPr>
        </p:nvSpPr>
        <p:spPr>
          <a:xfrm>
            <a:off x="566351" y="310836"/>
            <a:ext cx="11043524" cy="861472"/>
          </a:xfrm>
        </p:spPr>
        <p:txBody>
          <a:bodyPr anchor="t">
            <a:normAutofit/>
          </a:bodyPr>
          <a:lstStyle>
            <a:lvl1pPr algn="l">
              <a:lnSpc>
                <a:spcPct val="85000"/>
              </a:lnSpc>
              <a:defRPr sz="4800" b="0" i="0" cap="none">
                <a:solidFill>
                  <a:schemeClr val="tx1"/>
                </a:solidFill>
                <a:latin typeface="Oswald Medium" pitchFamily="2" charset="0"/>
                <a:cs typeface="Oswald Medium" pitchFamily="2" charset="0"/>
              </a:defRPr>
            </a:lvl1pPr>
          </a:lstStyle>
          <a:p>
            <a:r>
              <a:rPr lang="sv-SE"/>
              <a:t>Klicka här för att ändra mall för rubrikformat</a:t>
            </a:r>
            <a:endParaRPr lang="en-US"/>
          </a:p>
        </p:txBody>
      </p:sp>
    </p:spTree>
    <p:extLst>
      <p:ext uri="{BB962C8B-B14F-4D97-AF65-F5344CB8AC3E}">
        <p14:creationId xmlns:p14="http://schemas.microsoft.com/office/powerpoint/2010/main" val="4219884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Oswald Medium" pitchFamily="2" charset="0"/>
              </a:defRPr>
            </a:lvl1pPr>
          </a:lstStyle>
          <a:p>
            <a:r>
              <a:rPr lang="sv-SE"/>
              <a:t>Klicka här för att ändra mall för rubrikformat</a:t>
            </a:r>
            <a:endParaRPr lang="en-US"/>
          </a:p>
        </p:txBody>
      </p:sp>
      <p:sp>
        <p:nvSpPr>
          <p:cNvPr id="3" name="Content Placeholder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10"/>
          </p:nvPr>
        </p:nvSpPr>
        <p:spPr/>
        <p:txBody>
          <a:bodyPr/>
          <a:lstStyle/>
          <a:p>
            <a:r>
              <a:rPr lang="sv-SE"/>
              <a:t>1 Maj 2022</a:t>
            </a:r>
            <a:endParaRPr lang="en-US"/>
          </a:p>
        </p:txBody>
      </p:sp>
      <p:sp>
        <p:nvSpPr>
          <p:cNvPr id="5" name="Footer Placeholder 4"/>
          <p:cNvSpPr>
            <a:spLocks noGrp="1"/>
          </p:cNvSpPr>
          <p:nvPr>
            <p:ph type="ftr" sz="quarter" idx="11"/>
          </p:nvPr>
        </p:nvSpPr>
        <p:spPr/>
        <p:txBody>
          <a:bodyPr/>
          <a:lstStyle/>
          <a:p>
            <a:r>
              <a:rPr lang="sv-SE"/>
              <a:t>Ändra presentationens namn i Sidhuvud och Använd för alla</a:t>
            </a:r>
            <a:endParaRPr lang="en-US"/>
          </a:p>
        </p:txBody>
      </p:sp>
      <p:sp>
        <p:nvSpPr>
          <p:cNvPr id="6" name="Slide Number Placeholder 5"/>
          <p:cNvSpPr>
            <a:spLocks noGrp="1"/>
          </p:cNvSpPr>
          <p:nvPr>
            <p:ph type="sldNum" sz="quarter" idx="12"/>
          </p:nvPr>
        </p:nvSpPr>
        <p:spPr/>
        <p:txBody>
          <a:bodyPr/>
          <a:lstStyle/>
          <a:p>
            <a:fld id="{C3FDE51E-0052-334C-A4B2-C567FE9F326F}" type="slidenum">
              <a:rPr lang="en-US" smtClean="0"/>
              <a:t>‹#›</a:t>
            </a:fld>
            <a:endParaRPr lang="en-US"/>
          </a:p>
        </p:txBody>
      </p:sp>
      <p:sp>
        <p:nvSpPr>
          <p:cNvPr id="8" name="Text Placeholder 7"/>
          <p:cNvSpPr>
            <a:spLocks noGrp="1"/>
          </p:cNvSpPr>
          <p:nvPr>
            <p:ph type="body" sz="quarter" idx="13"/>
          </p:nvPr>
        </p:nvSpPr>
        <p:spPr>
          <a:xfrm>
            <a:off x="567049" y="837805"/>
            <a:ext cx="11042868" cy="363537"/>
          </a:xfrm>
        </p:spPr>
        <p:txBody>
          <a:bodyPr>
            <a:noAutofit/>
          </a:bodyPr>
          <a:lstStyle>
            <a:lvl1pPr>
              <a:defRPr sz="1800" b="0">
                <a:solidFill>
                  <a:srgbClr val="222221"/>
                </a:solidFill>
              </a:defRPr>
            </a:lvl1pPr>
            <a:lvl2pPr>
              <a:defRPr sz="2500"/>
            </a:lvl2pPr>
            <a:lvl3pPr marL="0" indent="0">
              <a:buNone/>
              <a:defRPr sz="2500"/>
            </a:lvl3pPr>
            <a:lvl4pPr marL="0" indent="0">
              <a:buNone/>
              <a:defRPr sz="2500"/>
            </a:lvl4pPr>
            <a:lvl5pPr marL="0" indent="0">
              <a:buNone/>
              <a:defRPr sz="2500"/>
            </a:lvl5pPr>
            <a:lvl6pPr marL="1588" indent="0">
              <a:buNone/>
              <a:defRPr sz="2500" b="0" i="0">
                <a:latin typeface="Gill Sans Infant MT"/>
                <a:cs typeface="Gill Sans Infant MT"/>
              </a:defRPr>
            </a:lvl6pPr>
          </a:lstStyle>
          <a:p>
            <a:pPr lvl="0"/>
            <a:r>
              <a:rPr lang="sv-SE"/>
              <a:t>Klicka här för att ändra format på bakgrundstexten</a:t>
            </a:r>
          </a:p>
        </p:txBody>
      </p:sp>
    </p:spTree>
    <p:extLst>
      <p:ext uri="{BB962C8B-B14F-4D97-AF65-F5344CB8AC3E}">
        <p14:creationId xmlns:p14="http://schemas.microsoft.com/office/powerpoint/2010/main" val="1646375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och innehåll 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a:p>
        </p:txBody>
      </p:sp>
      <p:sp>
        <p:nvSpPr>
          <p:cNvPr id="3" name="Content Placeholder 2"/>
          <p:cNvSpPr>
            <a:spLocks noGrp="1"/>
          </p:cNvSpPr>
          <p:nvPr>
            <p:ph idx="1"/>
          </p:nvPr>
        </p:nvSpPr>
        <p:spPr>
          <a:xfrm>
            <a:off x="574863" y="1600200"/>
            <a:ext cx="5330095" cy="47069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10"/>
          </p:nvPr>
        </p:nvSpPr>
        <p:spPr/>
        <p:txBody>
          <a:bodyPr/>
          <a:lstStyle/>
          <a:p>
            <a:r>
              <a:rPr lang="sv-SE"/>
              <a:t>1 Maj 2022</a:t>
            </a:r>
            <a:endParaRPr lang="en-US"/>
          </a:p>
        </p:txBody>
      </p:sp>
      <p:sp>
        <p:nvSpPr>
          <p:cNvPr id="5" name="Footer Placeholder 4"/>
          <p:cNvSpPr>
            <a:spLocks noGrp="1"/>
          </p:cNvSpPr>
          <p:nvPr>
            <p:ph type="ftr" sz="quarter" idx="11"/>
          </p:nvPr>
        </p:nvSpPr>
        <p:spPr/>
        <p:txBody>
          <a:bodyPr/>
          <a:lstStyle/>
          <a:p>
            <a:r>
              <a:rPr lang="sv-SE"/>
              <a:t>Ändra presentationens namn i Sidhuvud och Använd för alla</a:t>
            </a:r>
            <a:endParaRPr lang="en-US"/>
          </a:p>
        </p:txBody>
      </p:sp>
      <p:sp>
        <p:nvSpPr>
          <p:cNvPr id="6" name="Slide Number Placeholder 5"/>
          <p:cNvSpPr>
            <a:spLocks noGrp="1"/>
          </p:cNvSpPr>
          <p:nvPr>
            <p:ph type="sldNum" sz="quarter" idx="12"/>
          </p:nvPr>
        </p:nvSpPr>
        <p:spPr/>
        <p:txBody>
          <a:bodyPr/>
          <a:lstStyle/>
          <a:p>
            <a:fld id="{C3FDE51E-0052-334C-A4B2-C567FE9F326F}" type="slidenum">
              <a:rPr lang="en-US" smtClean="0"/>
              <a:t>‹#›</a:t>
            </a:fld>
            <a:endParaRPr lang="en-US"/>
          </a:p>
        </p:txBody>
      </p:sp>
      <p:sp>
        <p:nvSpPr>
          <p:cNvPr id="9" name="Content Placeholder 2"/>
          <p:cNvSpPr>
            <a:spLocks noGrp="1"/>
          </p:cNvSpPr>
          <p:nvPr>
            <p:ph idx="14"/>
          </p:nvPr>
        </p:nvSpPr>
        <p:spPr>
          <a:xfrm>
            <a:off x="6279605" y="1600200"/>
            <a:ext cx="5330095" cy="47069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10" name="Text Placeholder 7"/>
          <p:cNvSpPr>
            <a:spLocks noGrp="1"/>
          </p:cNvSpPr>
          <p:nvPr>
            <p:ph type="body" sz="quarter" idx="13"/>
          </p:nvPr>
        </p:nvSpPr>
        <p:spPr>
          <a:xfrm>
            <a:off x="567049" y="837805"/>
            <a:ext cx="11042868" cy="363537"/>
          </a:xfrm>
        </p:spPr>
        <p:txBody>
          <a:bodyPr>
            <a:noAutofit/>
          </a:bodyPr>
          <a:lstStyle>
            <a:lvl1pPr>
              <a:defRPr sz="1800" b="0">
                <a:solidFill>
                  <a:srgbClr val="222221"/>
                </a:solidFill>
              </a:defRPr>
            </a:lvl1pPr>
            <a:lvl2pPr>
              <a:defRPr sz="2500"/>
            </a:lvl2pPr>
            <a:lvl3pPr marL="0" indent="0">
              <a:buNone/>
              <a:defRPr sz="2500"/>
            </a:lvl3pPr>
            <a:lvl4pPr marL="0" indent="0">
              <a:buNone/>
              <a:defRPr sz="2500"/>
            </a:lvl4pPr>
            <a:lvl5pPr marL="0" indent="0">
              <a:buNone/>
              <a:defRPr sz="2500"/>
            </a:lvl5pPr>
            <a:lvl6pPr marL="1588" indent="0">
              <a:buNone/>
              <a:defRPr sz="2500" b="0" i="0">
                <a:latin typeface="Gill Sans Infant MT"/>
                <a:cs typeface="Gill Sans Infant MT"/>
              </a:defRPr>
            </a:lvl6pPr>
          </a:lstStyle>
          <a:p>
            <a:pPr lvl="0"/>
            <a:r>
              <a:rPr lang="sv-SE"/>
              <a:t>Klicka här för att ändra format på bakgrundstexten</a:t>
            </a:r>
          </a:p>
        </p:txBody>
      </p:sp>
    </p:spTree>
    <p:extLst>
      <p:ext uri="{BB962C8B-B14F-4D97-AF65-F5344CB8AC3E}">
        <p14:creationId xmlns:p14="http://schemas.microsoft.com/office/powerpoint/2010/main" val="3036039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a:p>
        </p:txBody>
      </p:sp>
      <p:sp>
        <p:nvSpPr>
          <p:cNvPr id="4" name="Date Placeholder 3"/>
          <p:cNvSpPr>
            <a:spLocks noGrp="1"/>
          </p:cNvSpPr>
          <p:nvPr>
            <p:ph type="dt" sz="half" idx="10"/>
          </p:nvPr>
        </p:nvSpPr>
        <p:spPr/>
        <p:txBody>
          <a:bodyPr/>
          <a:lstStyle/>
          <a:p>
            <a:r>
              <a:rPr lang="sv-SE"/>
              <a:t>1 Maj 2022</a:t>
            </a:r>
            <a:endParaRPr lang="en-US"/>
          </a:p>
        </p:txBody>
      </p:sp>
      <p:sp>
        <p:nvSpPr>
          <p:cNvPr id="5" name="Footer Placeholder 4"/>
          <p:cNvSpPr>
            <a:spLocks noGrp="1"/>
          </p:cNvSpPr>
          <p:nvPr>
            <p:ph type="ftr" sz="quarter" idx="11"/>
          </p:nvPr>
        </p:nvSpPr>
        <p:spPr/>
        <p:txBody>
          <a:bodyPr/>
          <a:lstStyle/>
          <a:p>
            <a:r>
              <a:rPr lang="sv-SE"/>
              <a:t>Ändra presentationens namn i Sidhuvud och Använd för alla</a:t>
            </a:r>
            <a:endParaRPr lang="en-US"/>
          </a:p>
        </p:txBody>
      </p:sp>
      <p:sp>
        <p:nvSpPr>
          <p:cNvPr id="6" name="Slide Number Placeholder 5"/>
          <p:cNvSpPr>
            <a:spLocks noGrp="1"/>
          </p:cNvSpPr>
          <p:nvPr>
            <p:ph type="sldNum" sz="quarter" idx="12"/>
          </p:nvPr>
        </p:nvSpPr>
        <p:spPr/>
        <p:txBody>
          <a:bodyPr/>
          <a:lstStyle/>
          <a:p>
            <a:fld id="{C3FDE51E-0052-334C-A4B2-C567FE9F326F}" type="slidenum">
              <a:rPr lang="en-US" smtClean="0"/>
              <a:t>‹#›</a:t>
            </a:fld>
            <a:endParaRPr lang="en-US"/>
          </a:p>
        </p:txBody>
      </p:sp>
      <p:sp>
        <p:nvSpPr>
          <p:cNvPr id="7" name="Text Placeholder 7"/>
          <p:cNvSpPr>
            <a:spLocks noGrp="1"/>
          </p:cNvSpPr>
          <p:nvPr>
            <p:ph type="body" sz="quarter" idx="13"/>
          </p:nvPr>
        </p:nvSpPr>
        <p:spPr>
          <a:xfrm>
            <a:off x="567049" y="837805"/>
            <a:ext cx="11042868" cy="363537"/>
          </a:xfrm>
        </p:spPr>
        <p:txBody>
          <a:bodyPr>
            <a:noAutofit/>
          </a:bodyPr>
          <a:lstStyle>
            <a:lvl1pPr>
              <a:defRPr sz="1800" b="0">
                <a:solidFill>
                  <a:srgbClr val="222221"/>
                </a:solidFill>
              </a:defRPr>
            </a:lvl1pPr>
            <a:lvl2pPr>
              <a:defRPr sz="2500"/>
            </a:lvl2pPr>
            <a:lvl3pPr marL="0" indent="0">
              <a:buNone/>
              <a:defRPr sz="2500"/>
            </a:lvl3pPr>
            <a:lvl4pPr marL="0" indent="0">
              <a:buNone/>
              <a:defRPr sz="2500"/>
            </a:lvl4pPr>
            <a:lvl5pPr marL="0" indent="0">
              <a:buNone/>
              <a:defRPr sz="2500"/>
            </a:lvl5pPr>
            <a:lvl6pPr marL="1588" indent="0">
              <a:buNone/>
              <a:defRPr sz="2500" b="0" i="0">
                <a:latin typeface="Gill Sans Infant MT"/>
                <a:cs typeface="Gill Sans Infant MT"/>
              </a:defRPr>
            </a:lvl6pPr>
          </a:lstStyle>
          <a:p>
            <a:pPr lvl="0"/>
            <a:r>
              <a:rPr lang="sv-SE"/>
              <a:t>Klicka här för att ändra format på bakgrundstexten</a:t>
            </a:r>
          </a:p>
        </p:txBody>
      </p:sp>
    </p:spTree>
    <p:extLst>
      <p:ext uri="{BB962C8B-B14F-4D97-AF65-F5344CB8AC3E}">
        <p14:creationId xmlns:p14="http://schemas.microsoft.com/office/powerpoint/2010/main" val="3227624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sv-SE"/>
              <a:t>1 Maj 2022</a:t>
            </a:r>
            <a:endParaRPr lang="en-US"/>
          </a:p>
        </p:txBody>
      </p:sp>
      <p:sp>
        <p:nvSpPr>
          <p:cNvPr id="3" name="Footer Placeholder 2"/>
          <p:cNvSpPr>
            <a:spLocks noGrp="1"/>
          </p:cNvSpPr>
          <p:nvPr>
            <p:ph type="ftr" sz="quarter" idx="11"/>
          </p:nvPr>
        </p:nvSpPr>
        <p:spPr/>
        <p:txBody>
          <a:bodyPr/>
          <a:lstStyle/>
          <a:p>
            <a:r>
              <a:rPr lang="sv-SE"/>
              <a:t>Ändra presentationens namn i Sidhuvud och Använd för alla</a:t>
            </a:r>
            <a:endParaRPr lang="en-US"/>
          </a:p>
        </p:txBody>
      </p:sp>
      <p:sp>
        <p:nvSpPr>
          <p:cNvPr id="4" name="Slide Number Placeholder 3"/>
          <p:cNvSpPr>
            <a:spLocks noGrp="1"/>
          </p:cNvSpPr>
          <p:nvPr>
            <p:ph type="sldNum" sz="quarter" idx="12"/>
          </p:nvPr>
        </p:nvSpPr>
        <p:spPr/>
        <p:txBody>
          <a:bodyPr/>
          <a:lstStyle/>
          <a:p>
            <a:fld id="{C3FDE51E-0052-334C-A4B2-C567FE9F326F}" type="slidenum">
              <a:rPr lang="en-US" smtClean="0"/>
              <a:t>‹#›</a:t>
            </a:fld>
            <a:endParaRPr lang="en-US"/>
          </a:p>
        </p:txBody>
      </p:sp>
      <p:sp>
        <p:nvSpPr>
          <p:cNvPr id="5" name="Rectangle 4"/>
          <p:cNvSpPr/>
          <p:nvPr userDrawn="1"/>
        </p:nvSpPr>
        <p:spPr>
          <a:xfrm>
            <a:off x="460239" y="1081129"/>
            <a:ext cx="11278472" cy="182359"/>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28106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12192000" cy="1172308"/>
          </a:xfrm>
          <a:prstGeom prst="rect">
            <a:avLst/>
          </a:prstGeom>
          <a:gradFill flip="none" rotWithShape="1">
            <a:gsLst>
              <a:gs pos="40000">
                <a:schemeClr val="bg2"/>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Rectangle 7"/>
          <p:cNvSpPr/>
          <p:nvPr/>
        </p:nvSpPr>
        <p:spPr>
          <a:xfrm>
            <a:off x="208411" y="149795"/>
            <a:ext cx="11766495" cy="10811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18" name="Rak koppling 17">
            <a:extLst>
              <a:ext uri="{FF2B5EF4-FFF2-40B4-BE49-F238E27FC236}">
                <a16:creationId xmlns:a16="http://schemas.microsoft.com/office/drawing/2014/main" id="{A9D96252-2CE2-66C1-4430-C3FB7AC6F661}"/>
              </a:ext>
            </a:extLst>
          </p:cNvPr>
          <p:cNvCxnSpPr>
            <a:cxnSpLocks/>
          </p:cNvCxnSpPr>
          <p:nvPr userDrawn="1"/>
        </p:nvCxnSpPr>
        <p:spPr>
          <a:xfrm>
            <a:off x="578899" y="1151224"/>
            <a:ext cx="11073600" cy="0"/>
          </a:xfrm>
          <a:prstGeom prst="line">
            <a:avLst/>
          </a:prstGeom>
          <a:ln w="38100">
            <a:solidFill>
              <a:schemeClr val="accent2"/>
            </a:solidFill>
          </a:ln>
          <a:effectLst/>
        </p:spPr>
        <p:style>
          <a:lnRef idx="2">
            <a:schemeClr val="accent1"/>
          </a:lnRef>
          <a:fillRef idx="0">
            <a:schemeClr val="accent1"/>
          </a:fillRef>
          <a:effectRef idx="1">
            <a:schemeClr val="accent1"/>
          </a:effectRef>
          <a:fontRef idx="minor">
            <a:schemeClr val="tx1"/>
          </a:fontRef>
        </p:style>
      </p:cxnSp>
      <p:pic>
        <p:nvPicPr>
          <p:cNvPr id="11" name="Bild 10">
            <a:extLst>
              <a:ext uri="{FF2B5EF4-FFF2-40B4-BE49-F238E27FC236}">
                <a16:creationId xmlns:a16="http://schemas.microsoft.com/office/drawing/2014/main" id="{DD804F15-60C0-DDDA-8E96-0E27FBD0E9CF}"/>
              </a:ext>
            </a:extLst>
          </p:cNvPr>
          <p:cNvPicPr>
            <a:picLocks noChangeAspect="1"/>
          </p:cNvPicPr>
          <p:nvPr userDrawn="1"/>
        </p:nvPicPr>
        <p:blipFill>
          <a:blip r:embed="rId19">
            <a:extLst>
              <a:ext uri="{96DAC541-7B7A-43D3-8B79-37D633B846F1}">
                <asvg:svgBlip xmlns:asvg="http://schemas.microsoft.com/office/drawing/2016/SVG/main" r:embed="rId20"/>
              </a:ext>
            </a:extLst>
          </a:blip>
          <a:stretch>
            <a:fillRect/>
          </a:stretch>
        </p:blipFill>
        <p:spPr>
          <a:xfrm>
            <a:off x="758506" y="6388033"/>
            <a:ext cx="1675509" cy="413483"/>
          </a:xfrm>
          <a:prstGeom prst="rect">
            <a:avLst/>
          </a:prstGeom>
        </p:spPr>
      </p:pic>
      <p:sp>
        <p:nvSpPr>
          <p:cNvPr id="2" name="Title Placeholder 1"/>
          <p:cNvSpPr>
            <a:spLocks noGrp="1"/>
          </p:cNvSpPr>
          <p:nvPr>
            <p:ph type="title"/>
          </p:nvPr>
        </p:nvSpPr>
        <p:spPr>
          <a:xfrm>
            <a:off x="566179" y="309600"/>
            <a:ext cx="11043520" cy="506900"/>
          </a:xfrm>
          <a:prstGeom prst="rect">
            <a:avLst/>
          </a:prstGeom>
        </p:spPr>
        <p:txBody>
          <a:bodyPr vert="horz" lIns="0" tIns="0" rIns="0" bIns="0" rtlCol="0" anchor="ctr">
            <a:noAutofit/>
          </a:bodyPr>
          <a:lstStyle/>
          <a:p>
            <a:r>
              <a:rPr lang="sv-SE"/>
              <a:t>Klicka här för att ändra format</a:t>
            </a:r>
            <a:endParaRPr lang="en-US"/>
          </a:p>
        </p:txBody>
      </p:sp>
      <p:sp>
        <p:nvSpPr>
          <p:cNvPr id="3" name="Text Placeholder 2"/>
          <p:cNvSpPr>
            <a:spLocks noGrp="1"/>
          </p:cNvSpPr>
          <p:nvPr>
            <p:ph type="body" idx="1"/>
          </p:nvPr>
        </p:nvSpPr>
        <p:spPr>
          <a:xfrm>
            <a:off x="574863" y="1600200"/>
            <a:ext cx="11034836" cy="4706938"/>
          </a:xfrm>
          <a:prstGeom prst="rect">
            <a:avLst/>
          </a:prstGeom>
        </p:spPr>
        <p:txBody>
          <a:bodyPr vert="horz" lIns="0" tIns="0" rIns="0" bIns="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2"/>
          </p:nvPr>
        </p:nvSpPr>
        <p:spPr>
          <a:xfrm>
            <a:off x="8598656" y="6441020"/>
            <a:ext cx="2108425" cy="365125"/>
          </a:xfrm>
          <a:prstGeom prst="rect">
            <a:avLst/>
          </a:prstGeom>
        </p:spPr>
        <p:txBody>
          <a:bodyPr vert="horz" lIns="91440" tIns="45720" rIns="91440" bIns="45720" rtlCol="0" anchor="ctr"/>
          <a:lstStyle>
            <a:lvl1pPr algn="l">
              <a:defRPr sz="1000" b="0" i="0">
                <a:solidFill>
                  <a:schemeClr val="tx1"/>
                </a:solidFill>
                <a:latin typeface="+mn-lt"/>
                <a:cs typeface="Gill Sans Infant Std"/>
              </a:defRPr>
            </a:lvl1pPr>
          </a:lstStyle>
          <a:p>
            <a:r>
              <a:rPr lang="sv-SE"/>
              <a:t>1 Maj 2022</a:t>
            </a:r>
            <a:endParaRPr lang="en-US"/>
          </a:p>
        </p:txBody>
      </p:sp>
      <p:sp>
        <p:nvSpPr>
          <p:cNvPr id="5" name="Footer Placeholder 4"/>
          <p:cNvSpPr>
            <a:spLocks noGrp="1"/>
          </p:cNvSpPr>
          <p:nvPr>
            <p:ph type="ftr" sz="quarter" idx="3"/>
          </p:nvPr>
        </p:nvSpPr>
        <p:spPr>
          <a:xfrm>
            <a:off x="3366696" y="6441020"/>
            <a:ext cx="5099971" cy="365125"/>
          </a:xfrm>
          <a:prstGeom prst="rect">
            <a:avLst/>
          </a:prstGeom>
        </p:spPr>
        <p:txBody>
          <a:bodyPr vert="horz" lIns="91440" tIns="45720" rIns="91440" bIns="45720" rtlCol="0" anchor="ctr"/>
          <a:lstStyle>
            <a:lvl1pPr algn="ctr">
              <a:defRPr sz="1000" b="0" i="0">
                <a:solidFill>
                  <a:schemeClr val="tx1"/>
                </a:solidFill>
                <a:latin typeface="+mn-lt"/>
                <a:cs typeface="Gill Sans Infant Std"/>
              </a:defRPr>
            </a:lvl1pPr>
          </a:lstStyle>
          <a:p>
            <a:r>
              <a:rPr lang="sv-SE"/>
              <a:t>Ändra presentationens namn i Sidhuvud och använd för alla</a:t>
            </a:r>
            <a:endParaRPr lang="en-US"/>
          </a:p>
        </p:txBody>
      </p:sp>
      <p:sp>
        <p:nvSpPr>
          <p:cNvPr id="6" name="Slide Number Placeholder 5"/>
          <p:cNvSpPr>
            <a:spLocks noGrp="1"/>
          </p:cNvSpPr>
          <p:nvPr>
            <p:ph type="sldNum" sz="quarter" idx="4"/>
          </p:nvPr>
        </p:nvSpPr>
        <p:spPr>
          <a:xfrm>
            <a:off x="10707081" y="6441020"/>
            <a:ext cx="1031631" cy="365125"/>
          </a:xfrm>
          <a:prstGeom prst="rect">
            <a:avLst/>
          </a:prstGeom>
        </p:spPr>
        <p:txBody>
          <a:bodyPr vert="horz" lIns="91440" tIns="45720" rIns="91440" bIns="45720" rtlCol="0" anchor="ctr"/>
          <a:lstStyle>
            <a:lvl1pPr algn="r">
              <a:defRPr sz="1000" b="0" i="0">
                <a:solidFill>
                  <a:schemeClr val="tx1"/>
                </a:solidFill>
                <a:latin typeface="+mn-lt"/>
                <a:cs typeface="Gill Sans Infant Std"/>
              </a:defRPr>
            </a:lvl1pPr>
          </a:lstStyle>
          <a:p>
            <a:fld id="{C3FDE51E-0052-334C-A4B2-C567FE9F326F}" type="slidenum">
              <a:rPr lang="en-US" smtClean="0"/>
              <a:pPr/>
              <a:t>‹#›</a:t>
            </a:fld>
            <a:endParaRPr lang="en-US"/>
          </a:p>
        </p:txBody>
      </p:sp>
      <p:cxnSp>
        <p:nvCxnSpPr>
          <p:cNvPr id="13" name="Straight Connector 12"/>
          <p:cNvCxnSpPr/>
          <p:nvPr/>
        </p:nvCxnSpPr>
        <p:spPr>
          <a:xfrm flipH="1">
            <a:off x="3288541" y="6432216"/>
            <a:ext cx="8684"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H="1">
            <a:off x="8520499" y="6432216"/>
            <a:ext cx="8684"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66785245"/>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0" r:id="rId3"/>
    <p:sldLayoutId id="2147483661" r:id="rId4"/>
    <p:sldLayoutId id="2147483674" r:id="rId5"/>
    <p:sldLayoutId id="2147483650" r:id="rId6"/>
    <p:sldLayoutId id="2147483662" r:id="rId7"/>
    <p:sldLayoutId id="2147483663" r:id="rId8"/>
    <p:sldLayoutId id="2147483655" r:id="rId9"/>
    <p:sldLayoutId id="2147483669" r:id="rId10"/>
    <p:sldLayoutId id="2147483670" r:id="rId11"/>
    <p:sldLayoutId id="2147483671" r:id="rId12"/>
    <p:sldLayoutId id="2147483672" r:id="rId13"/>
    <p:sldLayoutId id="2147483667" r:id="rId14"/>
    <p:sldLayoutId id="2147483673" r:id="rId15"/>
    <p:sldLayoutId id="2147483675" r:id="rId16"/>
    <p:sldLayoutId id="2147483676"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457200" rtl="0" eaLnBrk="1" latinLnBrk="0" hangingPunct="1">
        <a:spcBef>
          <a:spcPct val="0"/>
        </a:spcBef>
        <a:buNone/>
        <a:defRPr sz="4800" b="0" i="0" kern="1200">
          <a:solidFill>
            <a:schemeClr val="tx1"/>
          </a:solidFill>
          <a:latin typeface="Oswald Medium" pitchFamily="2" charset="0"/>
          <a:ea typeface="+mj-ea"/>
          <a:cs typeface="Times New Roman" panose="02020603050405020304" pitchFamily="18" charset="0"/>
        </a:defRPr>
      </a:lvl1pPr>
    </p:titleStyle>
    <p:bodyStyle>
      <a:lvl1pPr marL="0" indent="0" algn="l" defTabSz="457200" rtl="0" eaLnBrk="1" latinLnBrk="0" hangingPunct="1">
        <a:spcBef>
          <a:spcPts val="0"/>
        </a:spcBef>
        <a:spcAft>
          <a:spcPts val="600"/>
        </a:spcAft>
        <a:buFont typeface="Arial"/>
        <a:buNone/>
        <a:defRPr sz="1800" b="1" i="0" kern="1200">
          <a:solidFill>
            <a:schemeClr val="bg2"/>
          </a:solidFill>
          <a:latin typeface="+mn-lt"/>
          <a:ea typeface="+mn-ea"/>
          <a:cs typeface="Gill Sans Infant Std"/>
        </a:defRPr>
      </a:lvl1pPr>
      <a:lvl2pPr marL="0" indent="0" algn="l" defTabSz="457200" rtl="0" eaLnBrk="1" latinLnBrk="0" hangingPunct="1">
        <a:spcBef>
          <a:spcPts val="0"/>
        </a:spcBef>
        <a:spcAft>
          <a:spcPts val="600"/>
        </a:spcAft>
        <a:buFont typeface="Arial"/>
        <a:buNone/>
        <a:defRPr sz="1500" b="0" i="0" kern="1200">
          <a:solidFill>
            <a:schemeClr val="tx1"/>
          </a:solidFill>
          <a:latin typeface="+mn-lt"/>
          <a:ea typeface="+mn-ea"/>
          <a:cs typeface="Gill Sans Infant Std"/>
        </a:defRPr>
      </a:lvl2pPr>
      <a:lvl3pPr marL="266700" indent="-266700" algn="l" defTabSz="457200" rtl="0" eaLnBrk="1" latinLnBrk="0" hangingPunct="1">
        <a:spcBef>
          <a:spcPts val="0"/>
        </a:spcBef>
        <a:spcAft>
          <a:spcPts val="600"/>
        </a:spcAft>
        <a:buClr>
          <a:schemeClr val="tx2"/>
        </a:buClr>
        <a:buFont typeface="Arial"/>
        <a:buChar char="•"/>
        <a:defRPr sz="1400" b="0" i="0" kern="1200">
          <a:solidFill>
            <a:schemeClr val="tx1"/>
          </a:solidFill>
          <a:latin typeface="+mn-lt"/>
          <a:ea typeface="+mn-ea"/>
          <a:cs typeface="Gill Sans Infant Std"/>
        </a:defRPr>
      </a:lvl3pPr>
      <a:lvl4pPr marL="541338" indent="-274638" algn="l" defTabSz="457200" rtl="0" eaLnBrk="1" latinLnBrk="0" hangingPunct="1">
        <a:spcBef>
          <a:spcPts val="0"/>
        </a:spcBef>
        <a:spcAft>
          <a:spcPts val="600"/>
        </a:spcAft>
        <a:buFont typeface="Arial"/>
        <a:buChar char="–"/>
        <a:defRPr sz="1300" b="0" i="0" kern="1200">
          <a:solidFill>
            <a:schemeClr val="tx1"/>
          </a:solidFill>
          <a:latin typeface="+mn-lt"/>
          <a:ea typeface="+mn-ea"/>
          <a:cs typeface="Gill Sans Infant Std"/>
        </a:defRPr>
      </a:lvl4pPr>
      <a:lvl5pPr marL="808038" indent="-266700" algn="l" defTabSz="457200" rtl="0" eaLnBrk="1" latinLnBrk="0" hangingPunct="1">
        <a:spcBef>
          <a:spcPts val="0"/>
        </a:spcBef>
        <a:spcAft>
          <a:spcPts val="600"/>
        </a:spcAft>
        <a:buClr>
          <a:schemeClr val="tx2"/>
        </a:buClr>
        <a:buFont typeface="Arial"/>
        <a:buChar char="•"/>
        <a:defRPr sz="1200" b="0" i="0" kern="1200">
          <a:solidFill>
            <a:schemeClr val="tx1"/>
          </a:solidFill>
          <a:latin typeface="+mn-lt"/>
          <a:ea typeface="+mn-ea"/>
          <a:cs typeface="Gill Sans Infant St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notesSlide" Target="../notesSlides/notesSlide6.xml"/><Relationship Id="rId16" Type="http://schemas.openxmlformats.org/officeDocument/2006/relationships/image" Target="../media/image19.png"/><Relationship Id="rId1" Type="http://schemas.openxmlformats.org/officeDocument/2006/relationships/slideLayout" Target="../slideLayouts/slideLayout17.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1F14AD0D-E757-2715-6D57-FF71E98B3914}"/>
              </a:ext>
            </a:extLst>
          </p:cNvPr>
          <p:cNvSpPr>
            <a:spLocks noGrp="1"/>
          </p:cNvSpPr>
          <p:nvPr>
            <p:ph type="sldNum" sz="quarter" idx="12"/>
          </p:nvPr>
        </p:nvSpPr>
        <p:spPr>
          <a:xfrm>
            <a:off x="10707081" y="6441020"/>
            <a:ext cx="1031631" cy="365125"/>
          </a:xfrm>
        </p:spPr>
        <p:txBody>
          <a:bodyPr vert="horz" lIns="91440" tIns="45720" rIns="91440" bIns="45720" rtlCol="0" anchor="ctr">
            <a:normAutofit/>
          </a:bodyPr>
          <a:lstStyle/>
          <a:p>
            <a:pPr>
              <a:spcAft>
                <a:spcPts val="600"/>
              </a:spcAft>
            </a:pPr>
            <a:fld id="{C3FDE51E-0052-334C-A4B2-C567FE9F326F}" type="slidenum">
              <a:rPr lang="en-US" smtClean="0"/>
              <a:pPr>
                <a:spcAft>
                  <a:spcPts val="600"/>
                </a:spcAft>
              </a:pPr>
              <a:t>1</a:t>
            </a:fld>
            <a:endParaRPr lang="en-US"/>
          </a:p>
        </p:txBody>
      </p:sp>
      <p:sp>
        <p:nvSpPr>
          <p:cNvPr id="11" name="Title 4">
            <a:extLst>
              <a:ext uri="{FF2B5EF4-FFF2-40B4-BE49-F238E27FC236}">
                <a16:creationId xmlns:a16="http://schemas.microsoft.com/office/drawing/2014/main" id="{6D379768-57C8-5E96-63B8-49C4070C36AD}"/>
              </a:ext>
            </a:extLst>
          </p:cNvPr>
          <p:cNvSpPr>
            <a:spLocks noGrp="1"/>
          </p:cNvSpPr>
          <p:nvPr>
            <p:ph type="title"/>
          </p:nvPr>
        </p:nvSpPr>
        <p:spPr>
          <a:xfrm>
            <a:off x="7294358" y="1171576"/>
            <a:ext cx="4324025" cy="1219798"/>
          </a:xfrm>
        </p:spPr>
        <p:txBody>
          <a:bodyPr>
            <a:normAutofit fontScale="90000"/>
          </a:bodyPr>
          <a:lstStyle/>
          <a:p>
            <a:r>
              <a:rPr lang="sv-SE" sz="3600" dirty="0">
                <a:solidFill>
                  <a:srgbClr val="FFFFFF"/>
                </a:solidFill>
                <a:latin typeface="+mj-lt"/>
                <a:ea typeface="+mn-ea"/>
                <a:cs typeface="Gill Sans Infant Std"/>
              </a:rPr>
              <a:t>Rädda Barnens anpassade föräldrastöd för grupper av föräldrar</a:t>
            </a:r>
            <a:br>
              <a:rPr lang="sv-SE" dirty="0">
                <a:solidFill>
                  <a:srgbClr val="FFFFFF"/>
                </a:solidFill>
                <a:latin typeface="+mn-lt"/>
                <a:ea typeface="+mn-ea"/>
                <a:cs typeface="Gill Sans Infant Std"/>
              </a:rPr>
            </a:br>
            <a:endParaRPr lang="en-US" dirty="0"/>
          </a:p>
        </p:txBody>
      </p:sp>
      <p:sp>
        <p:nvSpPr>
          <p:cNvPr id="5" name="textruta 4">
            <a:extLst>
              <a:ext uri="{FF2B5EF4-FFF2-40B4-BE49-F238E27FC236}">
                <a16:creationId xmlns:a16="http://schemas.microsoft.com/office/drawing/2014/main" id="{7703477A-D7B4-CC5B-D3CC-3C88EEF2AF61}"/>
              </a:ext>
            </a:extLst>
          </p:cNvPr>
          <p:cNvSpPr txBox="1"/>
          <p:nvPr/>
        </p:nvSpPr>
        <p:spPr>
          <a:xfrm>
            <a:off x="7294356" y="2395664"/>
            <a:ext cx="4324027" cy="2684219"/>
          </a:xfrm>
          <a:prstGeom prst="rect">
            <a:avLst/>
          </a:prstGeom>
        </p:spPr>
        <p:txBody>
          <a:bodyPr vert="horz" lIns="0" tIns="0" rIns="0" bIns="0" rtlCol="0" anchor="t">
            <a:normAutofit/>
          </a:bodyPr>
          <a:lstStyle/>
          <a:p>
            <a:pPr>
              <a:spcAft>
                <a:spcPts val="600"/>
              </a:spcAft>
            </a:pPr>
            <a:endParaRPr lang="sv-SE" b="0" i="0" kern="1200" dirty="0">
              <a:solidFill>
                <a:srgbClr val="FFFFFF"/>
              </a:solidFill>
              <a:latin typeface="+mn-lt"/>
              <a:ea typeface="+mn-ea"/>
              <a:cs typeface="Gill Sans Infant Std"/>
            </a:endParaRPr>
          </a:p>
          <a:p>
            <a:pPr>
              <a:spcAft>
                <a:spcPts val="600"/>
              </a:spcAft>
            </a:pPr>
            <a:r>
              <a:rPr lang="sv-SE" sz="2400" dirty="0">
                <a:solidFill>
                  <a:srgbClr val="FFFFFF"/>
                </a:solidFill>
                <a:cs typeface="Gill Sans Infant Std"/>
              </a:rPr>
              <a:t>P</a:t>
            </a:r>
            <a:r>
              <a:rPr lang="sv-SE" sz="2400" b="0" i="0" kern="1200" dirty="0">
                <a:solidFill>
                  <a:srgbClr val="FFFFFF"/>
                </a:solidFill>
                <a:latin typeface="+mn-lt"/>
                <a:ea typeface="+mn-ea"/>
                <a:cs typeface="Gill Sans Infant Std"/>
              </a:rPr>
              <a:t>sykosociala insatser som stärker hela familjen</a:t>
            </a:r>
          </a:p>
        </p:txBody>
      </p:sp>
      <p:pic>
        <p:nvPicPr>
          <p:cNvPr id="5122" name="Picture 2" descr="En bild som visar klädsel, person, rita, pojke&#10;&#10;Automatiskt genererad beskrivning">
            <a:extLst>
              <a:ext uri="{FF2B5EF4-FFF2-40B4-BE49-F238E27FC236}">
                <a16:creationId xmlns:a16="http://schemas.microsoft.com/office/drawing/2014/main" id="{0D03F2C6-59DC-3A54-FC2B-0457D7A5DA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389" y="363020"/>
            <a:ext cx="5248275" cy="563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2631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534E2A07-6750-618D-D5EC-91DAD90C9108}"/>
              </a:ext>
            </a:extLst>
          </p:cNvPr>
          <p:cNvSpPr>
            <a:spLocks noGrp="1"/>
          </p:cNvSpPr>
          <p:nvPr>
            <p:ph type="dt" sz="half" idx="10"/>
          </p:nvPr>
        </p:nvSpPr>
        <p:spPr>
          <a:xfrm>
            <a:off x="8598656" y="6441020"/>
            <a:ext cx="2108425" cy="365125"/>
          </a:xfrm>
        </p:spPr>
        <p:txBody>
          <a:bodyPr anchor="ctr">
            <a:normAutofit/>
          </a:bodyPr>
          <a:lstStyle/>
          <a:p>
            <a:pPr>
              <a:spcAft>
                <a:spcPts val="600"/>
              </a:spcAft>
            </a:pPr>
            <a:r>
              <a:rPr lang="sv-SE"/>
              <a:t>1 Maj 2022</a:t>
            </a:r>
            <a:endParaRPr lang="en-US"/>
          </a:p>
        </p:txBody>
      </p:sp>
      <p:sp>
        <p:nvSpPr>
          <p:cNvPr id="3" name="Platshållare för sidfot 2">
            <a:extLst>
              <a:ext uri="{FF2B5EF4-FFF2-40B4-BE49-F238E27FC236}">
                <a16:creationId xmlns:a16="http://schemas.microsoft.com/office/drawing/2014/main" id="{C2D2E107-A947-F251-080F-566DF76FBA04}"/>
              </a:ext>
            </a:extLst>
          </p:cNvPr>
          <p:cNvSpPr>
            <a:spLocks noGrp="1"/>
          </p:cNvSpPr>
          <p:nvPr>
            <p:ph type="ftr" sz="quarter" idx="11"/>
          </p:nvPr>
        </p:nvSpPr>
        <p:spPr>
          <a:xfrm>
            <a:off x="3366696" y="6441020"/>
            <a:ext cx="5099971" cy="365125"/>
          </a:xfrm>
        </p:spPr>
        <p:txBody>
          <a:bodyPr anchor="ctr">
            <a:normAutofit/>
          </a:bodyPr>
          <a:lstStyle/>
          <a:p>
            <a:pPr>
              <a:spcAft>
                <a:spcPts val="600"/>
              </a:spcAft>
            </a:pPr>
            <a:r>
              <a:rPr lang="sv-SE"/>
              <a:t>Ändra presentationens namn i Sidhuvud och Använd för alla</a:t>
            </a:r>
            <a:endParaRPr lang="en-US"/>
          </a:p>
        </p:txBody>
      </p:sp>
      <p:sp>
        <p:nvSpPr>
          <p:cNvPr id="4" name="Platshållare för bildnummer 3">
            <a:extLst>
              <a:ext uri="{FF2B5EF4-FFF2-40B4-BE49-F238E27FC236}">
                <a16:creationId xmlns:a16="http://schemas.microsoft.com/office/drawing/2014/main" id="{61440A34-32C7-A67D-C706-84FAC9DA4BBF}"/>
              </a:ext>
            </a:extLst>
          </p:cNvPr>
          <p:cNvSpPr>
            <a:spLocks noGrp="1"/>
          </p:cNvSpPr>
          <p:nvPr>
            <p:ph type="sldNum" sz="quarter" idx="12"/>
          </p:nvPr>
        </p:nvSpPr>
        <p:spPr>
          <a:xfrm>
            <a:off x="10707081" y="6441020"/>
            <a:ext cx="1031631" cy="365125"/>
          </a:xfrm>
        </p:spPr>
        <p:txBody>
          <a:bodyPr anchor="ctr">
            <a:normAutofit/>
          </a:bodyPr>
          <a:lstStyle/>
          <a:p>
            <a:pPr>
              <a:spcAft>
                <a:spcPts val="600"/>
              </a:spcAft>
            </a:pPr>
            <a:fld id="{C3FDE51E-0052-334C-A4B2-C567FE9F326F}" type="slidenum">
              <a:rPr lang="en-US" smtClean="0"/>
              <a:pPr>
                <a:spcAft>
                  <a:spcPts val="600"/>
                </a:spcAft>
              </a:pPr>
              <a:t>10</a:t>
            </a:fld>
            <a:endParaRPr lang="en-US"/>
          </a:p>
        </p:txBody>
      </p:sp>
      <p:pic>
        <p:nvPicPr>
          <p:cNvPr id="6" name="Bildobjekt 5" descr="En bild som visar text, Teckensnitt, skärmbild, diagram&#10;&#10;Automatiskt genererad beskrivning">
            <a:extLst>
              <a:ext uri="{FF2B5EF4-FFF2-40B4-BE49-F238E27FC236}">
                <a16:creationId xmlns:a16="http://schemas.microsoft.com/office/drawing/2014/main" id="{44C4009F-BE1E-A559-57F5-7D3F8FB3EA8C}"/>
              </a:ext>
            </a:extLst>
          </p:cNvPr>
          <p:cNvPicPr>
            <a:picLocks noChangeAspect="1"/>
          </p:cNvPicPr>
          <p:nvPr/>
        </p:nvPicPr>
        <p:blipFill>
          <a:blip r:embed="rId3"/>
          <a:stretch>
            <a:fillRect/>
          </a:stretch>
        </p:blipFill>
        <p:spPr>
          <a:xfrm>
            <a:off x="1200100" y="147638"/>
            <a:ext cx="9776984" cy="6159500"/>
          </a:xfrm>
          <a:prstGeom prst="rect">
            <a:avLst/>
          </a:prstGeom>
          <a:noFill/>
        </p:spPr>
      </p:pic>
    </p:spTree>
    <p:extLst>
      <p:ext uri="{BB962C8B-B14F-4D97-AF65-F5344CB8AC3E}">
        <p14:creationId xmlns:p14="http://schemas.microsoft.com/office/powerpoint/2010/main" val="1695969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A5090A0-909A-F835-2331-DD0F01CA1134}"/>
              </a:ext>
            </a:extLst>
          </p:cNvPr>
          <p:cNvSpPr>
            <a:spLocks noGrp="1"/>
          </p:cNvSpPr>
          <p:nvPr>
            <p:ph type="ctrTitle"/>
          </p:nvPr>
        </p:nvSpPr>
        <p:spPr/>
        <p:txBody>
          <a:bodyPr>
            <a:noAutofit/>
          </a:bodyPr>
          <a:lstStyle/>
          <a:p>
            <a:r>
              <a:rPr lang="sv-SE" sz="4000" dirty="0"/>
              <a:t>Stärkande och sociala gruppaktiviteter för hela familjen</a:t>
            </a:r>
          </a:p>
        </p:txBody>
      </p:sp>
      <p:sp>
        <p:nvSpPr>
          <p:cNvPr id="5" name="textruta 4">
            <a:extLst>
              <a:ext uri="{FF2B5EF4-FFF2-40B4-BE49-F238E27FC236}">
                <a16:creationId xmlns:a16="http://schemas.microsoft.com/office/drawing/2014/main" id="{0A2A714D-7FEE-A268-22BF-AC9AB7A5945F}"/>
              </a:ext>
            </a:extLst>
          </p:cNvPr>
          <p:cNvSpPr txBox="1"/>
          <p:nvPr/>
        </p:nvSpPr>
        <p:spPr>
          <a:xfrm>
            <a:off x="565198" y="3364089"/>
            <a:ext cx="7103746" cy="1661993"/>
          </a:xfrm>
          <a:prstGeom prst="rect">
            <a:avLst/>
          </a:prstGeom>
          <a:noFill/>
        </p:spPr>
        <p:txBody>
          <a:bodyPr wrap="square">
            <a:spAutoFit/>
          </a:bodyPr>
          <a:lstStyle/>
          <a:p>
            <a:endParaRPr lang="sv-SE" dirty="0"/>
          </a:p>
          <a:p>
            <a:r>
              <a:rPr lang="sv-SE" sz="2800" dirty="0">
                <a:latin typeface="Lato Black" panose="020F0A02020204030203" pitchFamily="34" charset="0"/>
              </a:rPr>
              <a:t>Att göra positiva aktiviteter tillsammans främjar psykisk hälsa och stärker skyddsfaktorer hos såväl barn som vuxna. </a:t>
            </a:r>
          </a:p>
        </p:txBody>
      </p:sp>
      <p:pic>
        <p:nvPicPr>
          <p:cNvPr id="6" name="Picture 4" descr="En bild som visar Grafik, design&#10;&#10;Automatiskt genererad beskrivning">
            <a:extLst>
              <a:ext uri="{FF2B5EF4-FFF2-40B4-BE49-F238E27FC236}">
                <a16:creationId xmlns:a16="http://schemas.microsoft.com/office/drawing/2014/main" id="{9CE6BC1D-7E8E-553B-6D34-21E15364095F}"/>
              </a:ext>
            </a:extLst>
          </p:cNvPr>
          <p:cNvPicPr>
            <a:picLocks noChangeAspect="1"/>
          </p:cNvPicPr>
          <p:nvPr/>
        </p:nvPicPr>
        <p:blipFill rotWithShape="1">
          <a:blip r:embed="rId3" cstate="print">
            <a:duotone>
              <a:schemeClr val="bg2">
                <a:shade val="45000"/>
                <a:satMod val="135000"/>
              </a:schemeClr>
              <a:prstClr val="white"/>
            </a:duotone>
            <a:alphaModFix amt="70000"/>
            <a:extLst>
              <a:ext uri="{28A0092B-C50C-407E-A947-70E740481C1C}">
                <a14:useLocalDpi xmlns:a14="http://schemas.microsoft.com/office/drawing/2010/main" val="0"/>
              </a:ext>
            </a:extLst>
          </a:blip>
          <a:srcRect l="9517" t="38071" r="10420" b="38218"/>
          <a:stretch/>
        </p:blipFill>
        <p:spPr bwMode="auto">
          <a:xfrm>
            <a:off x="2324210" y="2264111"/>
            <a:ext cx="5760720" cy="900430"/>
          </a:xfrm>
          <a:prstGeom prst="rect">
            <a:avLst/>
          </a:prstGeom>
          <a:noFill/>
        </p:spPr>
      </p:pic>
      <p:pic>
        <p:nvPicPr>
          <p:cNvPr id="8" name="Bildobjekt 7">
            <a:extLst>
              <a:ext uri="{FF2B5EF4-FFF2-40B4-BE49-F238E27FC236}">
                <a16:creationId xmlns:a16="http://schemas.microsoft.com/office/drawing/2014/main" id="{F3DEEABC-A2C1-47F7-5FD2-92C1D48AC873}"/>
              </a:ext>
            </a:extLst>
          </p:cNvPr>
          <p:cNvPicPr>
            <a:picLocks noChangeAspect="1"/>
          </p:cNvPicPr>
          <p:nvPr/>
        </p:nvPicPr>
        <p:blipFill>
          <a:blip r:embed="rId4"/>
          <a:stretch>
            <a:fillRect/>
          </a:stretch>
        </p:blipFill>
        <p:spPr>
          <a:xfrm rot="667665">
            <a:off x="8296086" y="1729080"/>
            <a:ext cx="3169789" cy="4517784"/>
          </a:xfrm>
          <a:prstGeom prst="rect">
            <a:avLst/>
          </a:prstGeom>
        </p:spPr>
      </p:pic>
      <p:sp>
        <p:nvSpPr>
          <p:cNvPr id="9" name="textruta 8">
            <a:extLst>
              <a:ext uri="{FF2B5EF4-FFF2-40B4-BE49-F238E27FC236}">
                <a16:creationId xmlns:a16="http://schemas.microsoft.com/office/drawing/2014/main" id="{C21D6467-C387-0CDB-2A6B-1D4B03FD587A}"/>
              </a:ext>
            </a:extLst>
          </p:cNvPr>
          <p:cNvSpPr txBox="1"/>
          <p:nvPr/>
        </p:nvSpPr>
        <p:spPr>
          <a:xfrm>
            <a:off x="565198" y="1465668"/>
            <a:ext cx="4921201" cy="307777"/>
          </a:xfrm>
          <a:prstGeom prst="rect">
            <a:avLst/>
          </a:prstGeom>
          <a:noFill/>
        </p:spPr>
        <p:txBody>
          <a:bodyPr wrap="square" lIns="0" tIns="0" rIns="0" bIns="0" rtlCol="0">
            <a:spAutoFit/>
          </a:bodyPr>
          <a:lstStyle/>
          <a:p>
            <a:r>
              <a:rPr lang="sv-SE" sz="2000" dirty="0">
                <a:latin typeface="Gill Sans Infant Std"/>
                <a:cs typeface="Gill Sans Infant Std"/>
              </a:rPr>
              <a:t>Ett komplement till gruppträffar för föräldrar</a:t>
            </a:r>
          </a:p>
        </p:txBody>
      </p:sp>
    </p:spTree>
    <p:extLst>
      <p:ext uri="{BB962C8B-B14F-4D97-AF65-F5344CB8AC3E}">
        <p14:creationId xmlns:p14="http://schemas.microsoft.com/office/powerpoint/2010/main" val="1305497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3">
            <a:extLst>
              <a:ext uri="{FF2B5EF4-FFF2-40B4-BE49-F238E27FC236}">
                <a16:creationId xmlns:a16="http://schemas.microsoft.com/office/drawing/2014/main" id="{D08A56B1-18CE-A9E5-124F-D1D8619DC2F8}"/>
              </a:ext>
            </a:extLst>
          </p:cNvPr>
          <p:cNvSpPr>
            <a:spLocks noGrp="1"/>
          </p:cNvSpPr>
          <p:nvPr>
            <p:ph type="sldNum" sz="quarter" idx="12"/>
          </p:nvPr>
        </p:nvSpPr>
        <p:spPr>
          <a:xfrm>
            <a:off x="10707081" y="6441020"/>
            <a:ext cx="1031631" cy="365125"/>
          </a:xfrm>
        </p:spPr>
        <p:txBody>
          <a:bodyPr vert="horz" lIns="91440" tIns="45720" rIns="91440" bIns="45720" rtlCol="0" anchor="ctr">
            <a:normAutofit/>
          </a:bodyPr>
          <a:lstStyle/>
          <a:p>
            <a:pPr>
              <a:spcAft>
                <a:spcPts val="600"/>
              </a:spcAft>
            </a:pPr>
            <a:fld id="{C3FDE51E-0052-334C-A4B2-C567FE9F326F}" type="slidenum">
              <a:rPr lang="en-US" smtClean="0"/>
              <a:pPr>
                <a:spcAft>
                  <a:spcPts val="600"/>
                </a:spcAft>
              </a:pPr>
              <a:t>12</a:t>
            </a:fld>
            <a:endParaRPr lang="en-US"/>
          </a:p>
        </p:txBody>
      </p:sp>
      <p:sp>
        <p:nvSpPr>
          <p:cNvPr id="2" name="Rubrik 1">
            <a:extLst>
              <a:ext uri="{FF2B5EF4-FFF2-40B4-BE49-F238E27FC236}">
                <a16:creationId xmlns:a16="http://schemas.microsoft.com/office/drawing/2014/main" id="{CF3B4649-6ACD-D043-A2C6-C195C41AA2A4}"/>
              </a:ext>
            </a:extLst>
          </p:cNvPr>
          <p:cNvSpPr>
            <a:spLocks noGrp="1"/>
          </p:cNvSpPr>
          <p:nvPr>
            <p:ph type="title"/>
          </p:nvPr>
        </p:nvSpPr>
        <p:spPr>
          <a:xfrm>
            <a:off x="7294358" y="1171576"/>
            <a:ext cx="4324025" cy="1219798"/>
          </a:xfrm>
        </p:spPr>
        <p:txBody>
          <a:bodyPr vert="horz" lIns="0" tIns="0" rIns="0" bIns="0" rtlCol="0" anchor="t">
            <a:normAutofit/>
          </a:bodyPr>
          <a:lstStyle/>
          <a:p>
            <a:r>
              <a:rPr lang="sv-SE" b="0" i="0" kern="1200" cap="none" dirty="0">
                <a:latin typeface="Oswald Medium" pitchFamily="2" charset="0"/>
                <a:ea typeface="+mj-ea"/>
                <a:cs typeface="Oswald Medium" pitchFamily="2" charset="0"/>
              </a:rPr>
              <a:t>Målet med föräldrastödet</a:t>
            </a:r>
          </a:p>
        </p:txBody>
      </p:sp>
      <p:sp>
        <p:nvSpPr>
          <p:cNvPr id="5" name="textruta 4">
            <a:extLst>
              <a:ext uri="{FF2B5EF4-FFF2-40B4-BE49-F238E27FC236}">
                <a16:creationId xmlns:a16="http://schemas.microsoft.com/office/drawing/2014/main" id="{4255E1D9-FDAE-EB9A-00EE-862195F5BE67}"/>
              </a:ext>
            </a:extLst>
          </p:cNvPr>
          <p:cNvSpPr txBox="1"/>
          <p:nvPr/>
        </p:nvSpPr>
        <p:spPr>
          <a:xfrm>
            <a:off x="7294356" y="2395664"/>
            <a:ext cx="4324027" cy="2684219"/>
          </a:xfrm>
          <a:prstGeom prst="rect">
            <a:avLst/>
          </a:prstGeom>
        </p:spPr>
        <p:txBody>
          <a:bodyPr vert="horz" lIns="0" tIns="0" rIns="0" bIns="0" rtlCol="0" anchor="t">
            <a:normAutofit/>
          </a:bodyPr>
          <a:lstStyle/>
          <a:p>
            <a:pPr>
              <a:spcAft>
                <a:spcPts val="600"/>
              </a:spcAft>
            </a:pPr>
            <a:r>
              <a:rPr lang="sv-SE" b="0" i="0" kern="1200">
                <a:solidFill>
                  <a:srgbClr val="FFFFFF"/>
                </a:solidFill>
                <a:latin typeface="+mn-lt"/>
                <a:ea typeface="+mn-ea"/>
                <a:cs typeface="Gill Sans Infant Std"/>
              </a:rPr>
              <a:t>Sammantaget med alla insatser tillsammans är att föräldrar och barn får ett ökat välmående och att föräldrar deltar aktivit i samhället.</a:t>
            </a:r>
          </a:p>
        </p:txBody>
      </p:sp>
      <p:pic>
        <p:nvPicPr>
          <p:cNvPr id="3" name="Bildobjekt 2">
            <a:extLst>
              <a:ext uri="{FF2B5EF4-FFF2-40B4-BE49-F238E27FC236}">
                <a16:creationId xmlns:a16="http://schemas.microsoft.com/office/drawing/2014/main" id="{E15ABD38-BD6B-DCA6-2445-D68FBFCC91DE}"/>
              </a:ext>
            </a:extLst>
          </p:cNvPr>
          <p:cNvPicPr>
            <a:picLocks noChangeAspect="1"/>
          </p:cNvPicPr>
          <p:nvPr/>
        </p:nvPicPr>
        <p:blipFill>
          <a:blip r:embed="rId3"/>
          <a:srcRect t="16608"/>
          <a:stretch>
            <a:fillRect/>
          </a:stretch>
        </p:blipFill>
        <p:spPr>
          <a:xfrm>
            <a:off x="203200" y="1497867"/>
            <a:ext cx="6669888" cy="3301593"/>
          </a:xfrm>
          <a:prstGeom prst="rect">
            <a:avLst/>
          </a:prstGeom>
          <a:noFill/>
        </p:spPr>
      </p:pic>
    </p:spTree>
    <p:extLst>
      <p:ext uri="{BB962C8B-B14F-4D97-AF65-F5344CB8AC3E}">
        <p14:creationId xmlns:p14="http://schemas.microsoft.com/office/powerpoint/2010/main" val="2841930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En bild som visar leksak&#10;&#10;Automatiskt genererad beskrivning">
            <a:extLst>
              <a:ext uri="{FF2B5EF4-FFF2-40B4-BE49-F238E27FC236}">
                <a16:creationId xmlns:a16="http://schemas.microsoft.com/office/drawing/2014/main" id="{7C292A7D-640C-270C-C33A-91C3E2592D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7592" y="3203361"/>
            <a:ext cx="6497135" cy="3654639"/>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En bild som visar rita, clipart, illustration, tecknad serie&#10;&#10;Automatiskt genererad beskrivning">
            <a:extLst>
              <a:ext uri="{FF2B5EF4-FFF2-40B4-BE49-F238E27FC236}">
                <a16:creationId xmlns:a16="http://schemas.microsoft.com/office/drawing/2014/main" id="{A811456D-A65A-C80D-AD5B-55EF358290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0193" y="1465669"/>
            <a:ext cx="5562600" cy="3128963"/>
          </a:xfrm>
          <a:prstGeom prst="rect">
            <a:avLst/>
          </a:prstGeom>
          <a:noFill/>
          <a:extLst>
            <a:ext uri="{909E8E84-426E-40DD-AFC4-6F175D3DCCD1}">
              <a14:hiddenFill xmlns:a14="http://schemas.microsoft.com/office/drawing/2010/main">
                <a:solidFill>
                  <a:srgbClr val="FFFFFF"/>
                </a:solidFill>
              </a14:hiddenFill>
            </a:ext>
          </a:extLst>
        </p:spPr>
      </p:pic>
      <p:sp>
        <p:nvSpPr>
          <p:cNvPr id="2" name="Rubrik 1">
            <a:extLst>
              <a:ext uri="{FF2B5EF4-FFF2-40B4-BE49-F238E27FC236}">
                <a16:creationId xmlns:a16="http://schemas.microsoft.com/office/drawing/2014/main" id="{A91731BD-16A4-C4AE-CC8F-251752EAF8B2}"/>
              </a:ext>
            </a:extLst>
          </p:cNvPr>
          <p:cNvSpPr>
            <a:spLocks noGrp="1"/>
          </p:cNvSpPr>
          <p:nvPr>
            <p:ph type="ctrTitle"/>
          </p:nvPr>
        </p:nvSpPr>
        <p:spPr/>
        <p:txBody>
          <a:bodyPr>
            <a:normAutofit fontScale="90000"/>
          </a:bodyPr>
          <a:lstStyle/>
          <a:p>
            <a:r>
              <a:rPr lang="sv-SE" dirty="0"/>
              <a:t>Vad är utmärkande för Rädda Barnens föräldrastöd?</a:t>
            </a:r>
          </a:p>
        </p:txBody>
      </p:sp>
      <p:sp>
        <p:nvSpPr>
          <p:cNvPr id="3" name="Platshållare för bild 2">
            <a:extLst>
              <a:ext uri="{FF2B5EF4-FFF2-40B4-BE49-F238E27FC236}">
                <a16:creationId xmlns:a16="http://schemas.microsoft.com/office/drawing/2014/main" id="{BC5524D2-8C76-158C-19FE-F37A6A46ED30}"/>
              </a:ext>
            </a:extLst>
          </p:cNvPr>
          <p:cNvSpPr>
            <a:spLocks noGrp="1"/>
          </p:cNvSpPr>
          <p:nvPr>
            <p:ph type="pic" sz="quarter" idx="10"/>
          </p:nvPr>
        </p:nvSpPr>
        <p:spPr>
          <a:xfrm>
            <a:off x="452042" y="1497011"/>
            <a:ext cx="5035933" cy="4494213"/>
          </a:xfrm>
        </p:spPr>
        <p:txBody>
          <a:bodyPr/>
          <a:lstStyle/>
          <a:p>
            <a:pPr marL="285750" indent="-285750">
              <a:buFont typeface="Wingdings" panose="05000000000000000000" pitchFamily="2" charset="2"/>
              <a:buChar char="q"/>
            </a:pPr>
            <a:endParaRPr lang="sv-SE" sz="3600" dirty="0">
              <a:solidFill>
                <a:schemeClr val="tx1"/>
              </a:solidFill>
            </a:endParaRPr>
          </a:p>
          <a:p>
            <a:pPr marL="571500" indent="-571500">
              <a:buFont typeface="Wingdings" panose="05000000000000000000" pitchFamily="2" charset="2"/>
              <a:buChar char="ü"/>
            </a:pPr>
            <a:r>
              <a:rPr lang="sv-SE" sz="3600" b="0" dirty="0">
                <a:solidFill>
                  <a:schemeClr val="tx1"/>
                </a:solidFill>
              </a:rPr>
              <a:t>Flexibelt</a:t>
            </a:r>
          </a:p>
          <a:p>
            <a:pPr marL="571500" indent="-571500">
              <a:buFont typeface="Wingdings" panose="05000000000000000000" pitchFamily="2" charset="2"/>
              <a:buChar char="ü"/>
            </a:pPr>
            <a:r>
              <a:rPr lang="sv-SE" sz="3600" b="0" dirty="0">
                <a:solidFill>
                  <a:schemeClr val="tx1"/>
                </a:solidFill>
              </a:rPr>
              <a:t>Behovsanpassat</a:t>
            </a:r>
          </a:p>
          <a:p>
            <a:pPr marL="571500" indent="-571500">
              <a:buFont typeface="Wingdings" panose="05000000000000000000" pitchFamily="2" charset="2"/>
              <a:buChar char="ü"/>
            </a:pPr>
            <a:r>
              <a:rPr lang="sv-SE" sz="3600" b="0" dirty="0">
                <a:solidFill>
                  <a:schemeClr val="tx1"/>
                </a:solidFill>
              </a:rPr>
              <a:t>Inkluderande och tillgängligt</a:t>
            </a:r>
          </a:p>
        </p:txBody>
      </p:sp>
    </p:spTree>
    <p:extLst>
      <p:ext uri="{BB962C8B-B14F-4D97-AF65-F5344CB8AC3E}">
        <p14:creationId xmlns:p14="http://schemas.microsoft.com/office/powerpoint/2010/main" val="1571767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10E82D8-3A66-9AA3-0FC6-46A0B982F7DF}"/>
              </a:ext>
            </a:extLst>
          </p:cNvPr>
          <p:cNvSpPr>
            <a:spLocks noGrp="1"/>
          </p:cNvSpPr>
          <p:nvPr>
            <p:ph type="ctrTitle"/>
          </p:nvPr>
        </p:nvSpPr>
        <p:spPr/>
        <p:txBody>
          <a:bodyPr>
            <a:normAutofit/>
          </a:bodyPr>
          <a:lstStyle/>
          <a:p>
            <a:r>
              <a:rPr lang="sv-SE" dirty="0"/>
              <a:t>Exempel på lokalt samarbete med kommun</a:t>
            </a:r>
          </a:p>
        </p:txBody>
      </p:sp>
      <p:sp>
        <p:nvSpPr>
          <p:cNvPr id="3" name="Platshållare för bild 2">
            <a:extLst>
              <a:ext uri="{FF2B5EF4-FFF2-40B4-BE49-F238E27FC236}">
                <a16:creationId xmlns:a16="http://schemas.microsoft.com/office/drawing/2014/main" id="{FB5BB4F8-8C4F-BF59-DC94-BE0EFC822AB2}"/>
              </a:ext>
            </a:extLst>
          </p:cNvPr>
          <p:cNvSpPr>
            <a:spLocks noGrp="1"/>
          </p:cNvSpPr>
          <p:nvPr>
            <p:ph type="pic" sz="quarter" idx="10"/>
          </p:nvPr>
        </p:nvSpPr>
        <p:spPr/>
        <p:txBody>
          <a:bodyPr/>
          <a:lstStyle/>
          <a:p>
            <a:pPr marL="285750" indent="-285750">
              <a:buFont typeface="Arial" panose="020B0604020202020204" pitchFamily="34" charset="0"/>
              <a:buChar char="•"/>
            </a:pPr>
            <a:r>
              <a:rPr lang="sv-SE" sz="2000" dirty="0"/>
              <a:t>Rädda Barnen kartlägger glapp och behov lokalt och kompletterar med insatser utifrån det</a:t>
            </a:r>
          </a:p>
          <a:p>
            <a:endParaRPr lang="sv-SE" sz="2000" dirty="0"/>
          </a:p>
          <a:p>
            <a:pPr marL="285750" indent="-285750">
              <a:buFont typeface="Arial" panose="020B0604020202020204" pitchFamily="34" charset="0"/>
              <a:buChar char="•"/>
            </a:pPr>
            <a:r>
              <a:rPr lang="sv-SE" sz="2000" dirty="0"/>
              <a:t>Föräldragrupper eller informationsträffar genomförs i samverkan med kommunen</a:t>
            </a:r>
          </a:p>
          <a:p>
            <a:pPr marL="285750" indent="-285750">
              <a:buFont typeface="Arial" panose="020B0604020202020204" pitchFamily="34" charset="0"/>
              <a:buChar char="•"/>
            </a:pPr>
            <a:endParaRPr lang="sv-SE" sz="2000" dirty="0"/>
          </a:p>
          <a:p>
            <a:pPr marL="285750" indent="-285750">
              <a:buFont typeface="Arial" panose="020B0604020202020204" pitchFamily="34" charset="0"/>
              <a:buChar char="•"/>
            </a:pPr>
            <a:r>
              <a:rPr lang="sv-SE" sz="2000" dirty="0"/>
              <a:t>Olika gäster medverkar på träffarna utifrån behov och intresse</a:t>
            </a:r>
          </a:p>
          <a:p>
            <a:pPr marL="285750" indent="-285750">
              <a:buFont typeface="Arial" panose="020B0604020202020204" pitchFamily="34" charset="0"/>
              <a:buChar char="•"/>
            </a:pPr>
            <a:endParaRPr lang="sv-SE" sz="2000" dirty="0"/>
          </a:p>
          <a:p>
            <a:pPr marL="285750" indent="-285750">
              <a:buFont typeface="Arial" panose="020B0604020202020204" pitchFamily="34" charset="0"/>
              <a:buChar char="•"/>
            </a:pPr>
            <a:r>
              <a:rPr lang="sv-SE" sz="2000" dirty="0"/>
              <a:t>Rädda Barnen guidar föräldrar som är i behov av mer stöd till kommunen befintliga insatser </a:t>
            </a:r>
            <a:r>
              <a:rPr lang="sv-SE" sz="2000" b="0" dirty="0"/>
              <a:t>(en process som är olika lång men sammantaget inget </a:t>
            </a:r>
            <a:r>
              <a:rPr lang="sv-SE" sz="2000" b="0" dirty="0" err="1"/>
              <a:t>quick</a:t>
            </a:r>
            <a:r>
              <a:rPr lang="sv-SE" sz="2000" b="0" dirty="0"/>
              <a:t>-fix)</a:t>
            </a:r>
          </a:p>
          <a:p>
            <a:pPr marL="285750" indent="-285750">
              <a:buFont typeface="Arial" panose="020B0604020202020204" pitchFamily="34" charset="0"/>
              <a:buChar char="•"/>
            </a:pPr>
            <a:endParaRPr lang="sv-SE" sz="2000" b="0" dirty="0"/>
          </a:p>
          <a:p>
            <a:pPr marL="285750" indent="-285750">
              <a:buFont typeface="Arial" panose="020B0604020202020204" pitchFamily="34" charset="0"/>
              <a:buChar char="•"/>
            </a:pPr>
            <a:r>
              <a:rPr lang="sv-SE" sz="2000" dirty="0"/>
              <a:t>Ibland organiserar vi föräldrar att själva träffa politiker eller beslutsfattare för att sprida kunskap och lärdomar</a:t>
            </a:r>
          </a:p>
          <a:p>
            <a:pPr marL="285750" indent="-285750">
              <a:buFont typeface="Arial" panose="020B0604020202020204" pitchFamily="34" charset="0"/>
              <a:buChar char="•"/>
            </a:pPr>
            <a:endParaRPr lang="sv-SE" sz="2000" dirty="0"/>
          </a:p>
          <a:p>
            <a:pPr marL="285750" indent="-285750">
              <a:buFont typeface="Arial" panose="020B0604020202020204" pitchFamily="34" charset="0"/>
              <a:buChar char="•"/>
            </a:pPr>
            <a:endParaRPr lang="sv-SE" sz="2000" dirty="0"/>
          </a:p>
        </p:txBody>
      </p:sp>
    </p:spTree>
    <p:extLst>
      <p:ext uri="{BB962C8B-B14F-4D97-AF65-F5344CB8AC3E}">
        <p14:creationId xmlns:p14="http://schemas.microsoft.com/office/powerpoint/2010/main" val="3375628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4782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9C52B57-0EF8-174C-22E2-EBE97010D7D9}"/>
              </a:ext>
            </a:extLst>
          </p:cNvPr>
          <p:cNvSpPr>
            <a:spLocks noGrp="1"/>
          </p:cNvSpPr>
          <p:nvPr>
            <p:ph type="ctrTitle"/>
          </p:nvPr>
        </p:nvSpPr>
        <p:spPr/>
        <p:txBody>
          <a:bodyPr/>
          <a:lstStyle/>
          <a:p>
            <a:r>
              <a:rPr lang="sv-SE" dirty="0"/>
              <a:t>Vad säger forskningen?</a:t>
            </a:r>
          </a:p>
        </p:txBody>
      </p:sp>
      <p:sp>
        <p:nvSpPr>
          <p:cNvPr id="3" name="Platshållare för bild 2">
            <a:extLst>
              <a:ext uri="{FF2B5EF4-FFF2-40B4-BE49-F238E27FC236}">
                <a16:creationId xmlns:a16="http://schemas.microsoft.com/office/drawing/2014/main" id="{048A8923-AE88-A9EC-98C8-5DA3885B189B}"/>
              </a:ext>
            </a:extLst>
          </p:cNvPr>
          <p:cNvSpPr>
            <a:spLocks noGrp="1"/>
          </p:cNvSpPr>
          <p:nvPr>
            <p:ph type="pic" sz="quarter" idx="10"/>
          </p:nvPr>
        </p:nvSpPr>
        <p:spPr>
          <a:xfrm>
            <a:off x="209550" y="1688335"/>
            <a:ext cx="11772900" cy="4494213"/>
          </a:xfrm>
        </p:spPr>
        <p:txBody>
          <a:bodyPr/>
          <a:lstStyle/>
          <a:p>
            <a:pPr marL="457200" indent="-457200">
              <a:buFont typeface="Arial" panose="020B0604020202020204" pitchFamily="34" charset="0"/>
              <a:buChar char="•"/>
            </a:pPr>
            <a:r>
              <a:rPr lang="sv-SE" sz="2800" b="0" dirty="0">
                <a:solidFill>
                  <a:schemeClr val="tx1"/>
                </a:solidFill>
              </a:rPr>
              <a:t>Föräldrarnas eller vårdnadshavares engagemang, stöd och förmåga att skapa en kärleksfull och trygg miljö är viktiga skyddsfaktorer</a:t>
            </a:r>
          </a:p>
          <a:p>
            <a:pPr marL="457200" indent="-457200">
              <a:buFont typeface="Arial" panose="020B0604020202020204" pitchFamily="34" charset="0"/>
              <a:buChar char="•"/>
            </a:pPr>
            <a:endParaRPr lang="sv-SE" sz="2800" b="0" dirty="0">
              <a:solidFill>
                <a:schemeClr val="tx1"/>
              </a:solidFill>
            </a:endParaRPr>
          </a:p>
          <a:p>
            <a:pPr marL="457200" indent="-457200">
              <a:buFont typeface="Arial" panose="020B0604020202020204" pitchFamily="34" charset="0"/>
              <a:buChar char="•"/>
            </a:pPr>
            <a:r>
              <a:rPr lang="sv-SE" sz="2800" b="0" dirty="0">
                <a:solidFill>
                  <a:schemeClr val="tx1"/>
                </a:solidFill>
              </a:rPr>
              <a:t>En god relation mellan förälder och barn skapar bra förutsättningar för barn att må bra och till exempel klara skola och skapa relationer</a:t>
            </a:r>
          </a:p>
          <a:p>
            <a:pPr marL="457200" indent="-457200">
              <a:buFont typeface="Arial" panose="020B0604020202020204" pitchFamily="34" charset="0"/>
              <a:buChar char="•"/>
            </a:pPr>
            <a:endParaRPr lang="sv-SE" sz="2800" b="0" dirty="0">
              <a:solidFill>
                <a:schemeClr val="tx1"/>
              </a:solidFill>
            </a:endParaRPr>
          </a:p>
          <a:p>
            <a:pPr marL="457200" indent="-457200">
              <a:buFont typeface="Arial" panose="020B0604020202020204" pitchFamily="34" charset="0"/>
              <a:buChar char="•"/>
            </a:pPr>
            <a:r>
              <a:rPr lang="sv-SE" sz="2800" b="0" dirty="0">
                <a:solidFill>
                  <a:schemeClr val="tx1"/>
                </a:solidFill>
              </a:rPr>
              <a:t>Vi behöver väga upp med skyddsfaktorer för barn och familjer i miljöer med många riskfaktorer. I föräldraskapet kan det till exempel handla om att stötta föräldrar att förstå barns behov, att ha ett stöttande nätverk, att ha ett bra samarbete med den andre föräldern eller att ha en god ekonomi</a:t>
            </a:r>
          </a:p>
          <a:p>
            <a:pPr marL="457200" indent="-457200">
              <a:buFont typeface="Arial" panose="020B0604020202020204" pitchFamily="34" charset="0"/>
              <a:buChar char="•"/>
            </a:pPr>
            <a:endParaRPr lang="sv-SE" sz="2800" b="0" dirty="0"/>
          </a:p>
          <a:p>
            <a:pPr marL="457200" indent="-457200">
              <a:buFont typeface="Arial" panose="020B0604020202020204" pitchFamily="34" charset="0"/>
              <a:buChar char="•"/>
            </a:pPr>
            <a:endParaRPr lang="sv-SE" sz="2800" b="0" dirty="0"/>
          </a:p>
        </p:txBody>
      </p:sp>
    </p:spTree>
    <p:extLst>
      <p:ext uri="{BB962C8B-B14F-4D97-AF65-F5344CB8AC3E}">
        <p14:creationId xmlns:p14="http://schemas.microsoft.com/office/powerpoint/2010/main" val="2943317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D66952-A0BC-B22E-1409-3F96FED301B2}"/>
              </a:ext>
            </a:extLst>
          </p:cNvPr>
          <p:cNvSpPr>
            <a:spLocks noGrp="1"/>
          </p:cNvSpPr>
          <p:nvPr>
            <p:ph type="ctrTitle"/>
          </p:nvPr>
        </p:nvSpPr>
        <p:spPr/>
        <p:txBody>
          <a:bodyPr/>
          <a:lstStyle/>
          <a:p>
            <a:r>
              <a:rPr lang="sv-SE" dirty="0"/>
              <a:t>Barn i utanförskap</a:t>
            </a:r>
          </a:p>
        </p:txBody>
      </p:sp>
      <p:sp>
        <p:nvSpPr>
          <p:cNvPr id="3" name="Platshållare för bild 2">
            <a:extLst>
              <a:ext uri="{FF2B5EF4-FFF2-40B4-BE49-F238E27FC236}">
                <a16:creationId xmlns:a16="http://schemas.microsoft.com/office/drawing/2014/main" id="{7264AC6E-06A1-1B3D-D85D-9D839FF68AF3}"/>
              </a:ext>
            </a:extLst>
          </p:cNvPr>
          <p:cNvSpPr>
            <a:spLocks noGrp="1"/>
          </p:cNvSpPr>
          <p:nvPr>
            <p:ph type="pic" sz="quarter" idx="10"/>
          </p:nvPr>
        </p:nvSpPr>
        <p:spPr/>
        <p:txBody>
          <a:bodyPr/>
          <a:lstStyle/>
          <a:p>
            <a:pPr marL="342900" indent="-342900">
              <a:buFont typeface="Arial" panose="020B0604020202020204" pitchFamily="34" charset="0"/>
              <a:buChar char="•"/>
            </a:pPr>
            <a:r>
              <a:rPr lang="sv-SE" sz="3200" b="0" dirty="0">
                <a:solidFill>
                  <a:schemeClr val="tx1"/>
                </a:solidFill>
              </a:rPr>
              <a:t>En god relation mellan förälder och barn och bra föräldrastrategier är en pusselbit i den stora lösningen</a:t>
            </a:r>
          </a:p>
          <a:p>
            <a:pPr marL="342900" indent="-342900">
              <a:buFont typeface="Arial" panose="020B0604020202020204" pitchFamily="34" charset="0"/>
              <a:buChar char="•"/>
            </a:pPr>
            <a:r>
              <a:rPr lang="sv-SE" sz="3200" b="0" dirty="0">
                <a:solidFill>
                  <a:schemeClr val="tx1"/>
                </a:solidFill>
              </a:rPr>
              <a:t>Föräldrar är nyckelpersoner i arbetet med samverkan mellan skola, fritid och socialtjänst</a:t>
            </a:r>
          </a:p>
          <a:p>
            <a:pPr marL="342900" indent="-342900">
              <a:buFont typeface="Arial" panose="020B0604020202020204" pitchFamily="34" charset="0"/>
              <a:buChar char="•"/>
            </a:pPr>
            <a:r>
              <a:rPr lang="sv-SE" sz="3200" b="0" dirty="0">
                <a:solidFill>
                  <a:schemeClr val="tx1"/>
                </a:solidFill>
              </a:rPr>
              <a:t>Föräldrar behöver erbjudas ett mer målgruppsanpassat och tillgängligt föräldraskapsstöd</a:t>
            </a:r>
          </a:p>
          <a:p>
            <a:pPr marL="342900" indent="-342900">
              <a:buFont typeface="Arial" panose="020B0604020202020204" pitchFamily="34" charset="0"/>
              <a:buChar char="•"/>
            </a:pPr>
            <a:r>
              <a:rPr lang="sv-SE" sz="3200" b="0" dirty="0">
                <a:solidFill>
                  <a:schemeClr val="tx1"/>
                </a:solidFill>
              </a:rPr>
              <a:t>Föräldrastödet behöver komma in som en tidig insats</a:t>
            </a:r>
          </a:p>
        </p:txBody>
      </p:sp>
    </p:spTree>
    <p:extLst>
      <p:ext uri="{BB962C8B-B14F-4D97-AF65-F5344CB8AC3E}">
        <p14:creationId xmlns:p14="http://schemas.microsoft.com/office/powerpoint/2010/main" val="4092347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42E1BF-6499-51CD-8682-0A132C2CD3A9}"/>
              </a:ext>
            </a:extLst>
          </p:cNvPr>
          <p:cNvSpPr>
            <a:spLocks noGrp="1"/>
          </p:cNvSpPr>
          <p:nvPr>
            <p:ph type="ctrTitle"/>
          </p:nvPr>
        </p:nvSpPr>
        <p:spPr/>
        <p:txBody>
          <a:bodyPr/>
          <a:lstStyle/>
          <a:p>
            <a:r>
              <a:rPr lang="sv-SE" dirty="0"/>
              <a:t>Rädda Barnens föräldrastöd</a:t>
            </a:r>
          </a:p>
        </p:txBody>
      </p:sp>
      <p:graphicFrame>
        <p:nvGraphicFramePr>
          <p:cNvPr id="4" name="Diagram 3">
            <a:extLst>
              <a:ext uri="{FF2B5EF4-FFF2-40B4-BE49-F238E27FC236}">
                <a16:creationId xmlns:a16="http://schemas.microsoft.com/office/drawing/2014/main" id="{091AFB50-A378-938B-01BE-9421A1BF0DBD}"/>
              </a:ext>
            </a:extLst>
          </p:cNvPr>
          <p:cNvGraphicFramePr/>
          <p:nvPr>
            <p:extLst>
              <p:ext uri="{D42A27DB-BD31-4B8C-83A1-F6EECF244321}">
                <p14:modId xmlns:p14="http://schemas.microsoft.com/office/powerpoint/2010/main" val="181886115"/>
              </p:ext>
            </p:extLst>
          </p:nvPr>
        </p:nvGraphicFramePr>
        <p:xfrm>
          <a:off x="2640458" y="1982370"/>
          <a:ext cx="6214907" cy="4583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83149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FD6688B2-6BEE-374E-C33D-56079D85F519}"/>
              </a:ext>
            </a:extLst>
          </p:cNvPr>
          <p:cNvSpPr>
            <a:spLocks noGrp="1"/>
          </p:cNvSpPr>
          <p:nvPr>
            <p:ph type="title"/>
          </p:nvPr>
        </p:nvSpPr>
        <p:spPr/>
        <p:txBody>
          <a:bodyPr>
            <a:normAutofit fontScale="90000"/>
          </a:bodyPr>
          <a:lstStyle/>
          <a:p>
            <a:r>
              <a:rPr lang="sv-SE" dirty="0"/>
              <a:t>Grundläggande träffar 1-6</a:t>
            </a:r>
            <a:br>
              <a:rPr lang="sv-SE" dirty="0"/>
            </a:br>
            <a:r>
              <a:rPr lang="sv-SE" sz="2200" dirty="0">
                <a:latin typeface="+mn-lt"/>
              </a:rPr>
              <a:t>Syftar till att stärka relationen mellan barn och förälder</a:t>
            </a:r>
            <a:endParaRPr lang="sv-SE" dirty="0">
              <a:latin typeface="+mn-lt"/>
            </a:endParaRPr>
          </a:p>
        </p:txBody>
      </p:sp>
      <p:sp>
        <p:nvSpPr>
          <p:cNvPr id="4" name="Platshållare för bildnummer 3">
            <a:extLst>
              <a:ext uri="{FF2B5EF4-FFF2-40B4-BE49-F238E27FC236}">
                <a16:creationId xmlns:a16="http://schemas.microsoft.com/office/drawing/2014/main" id="{250B9912-A4B8-6E76-1A42-51BB6ADC0EDC}"/>
              </a:ext>
            </a:extLst>
          </p:cNvPr>
          <p:cNvSpPr>
            <a:spLocks noGrp="1"/>
          </p:cNvSpPr>
          <p:nvPr>
            <p:ph type="sldNum" sz="quarter" idx="12"/>
          </p:nvPr>
        </p:nvSpPr>
        <p:spPr/>
        <p:txBody>
          <a:bodyPr/>
          <a:lstStyle/>
          <a:p>
            <a:fld id="{BF413B3B-BFB3-42E3-B409-FAAF558C2ACC}" type="slidenum">
              <a:rPr lang="en-UK" smtClean="0"/>
              <a:pPr/>
              <a:t>5</a:t>
            </a:fld>
            <a:endParaRPr lang="en-UK"/>
          </a:p>
        </p:txBody>
      </p:sp>
      <p:sp>
        <p:nvSpPr>
          <p:cNvPr id="5" name="Platshållare för text 5">
            <a:extLst>
              <a:ext uri="{FF2B5EF4-FFF2-40B4-BE49-F238E27FC236}">
                <a16:creationId xmlns:a16="http://schemas.microsoft.com/office/drawing/2014/main" id="{20EF3595-5F8F-CF83-B525-2C1C683B8103}"/>
              </a:ext>
            </a:extLst>
          </p:cNvPr>
          <p:cNvSpPr>
            <a:spLocks noGrp="1"/>
          </p:cNvSpPr>
          <p:nvPr>
            <p:ph idx="1"/>
          </p:nvPr>
        </p:nvSpPr>
        <p:spPr>
          <a:xfrm>
            <a:off x="811213" y="1804988"/>
            <a:ext cx="9523412" cy="4476750"/>
          </a:xfrm>
        </p:spPr>
        <p:txBody>
          <a:bodyPr>
            <a:noAutofit/>
          </a:bodyPr>
          <a:lstStyle/>
          <a:p>
            <a:pPr marL="285750" indent="-285750">
              <a:buFont typeface="Arial" panose="020B0604020202020204" pitchFamily="34" charset="0"/>
              <a:buChar char="•"/>
            </a:pPr>
            <a:r>
              <a:rPr lang="sv-SE" sz="2400" dirty="0"/>
              <a:t>Träff 1. Lär känna gruppen </a:t>
            </a:r>
          </a:p>
          <a:p>
            <a:pPr marL="285750" indent="-285750">
              <a:buFont typeface="Arial" panose="020B0604020202020204" pitchFamily="34" charset="0"/>
              <a:buChar char="•"/>
            </a:pPr>
            <a:r>
              <a:rPr lang="sv-SE" sz="2400" dirty="0"/>
              <a:t>Träff En god relation</a:t>
            </a:r>
          </a:p>
          <a:p>
            <a:pPr marL="285750" indent="-285750">
              <a:buFont typeface="Arial" panose="020B0604020202020204" pitchFamily="34" charset="0"/>
              <a:buChar char="•"/>
            </a:pPr>
            <a:r>
              <a:rPr lang="sv-SE" sz="2400" dirty="0"/>
              <a:t>Träff Småbarn och skolbarn</a:t>
            </a:r>
          </a:p>
          <a:p>
            <a:pPr marL="285750" indent="-285750">
              <a:buFont typeface="Arial" panose="020B0604020202020204" pitchFamily="34" charset="0"/>
              <a:buChar char="•"/>
            </a:pPr>
            <a:r>
              <a:rPr lang="sv-SE" sz="2400" dirty="0"/>
              <a:t>Träff  Tonårstiden</a:t>
            </a:r>
          </a:p>
          <a:p>
            <a:pPr marL="285750" indent="-285750">
              <a:buFont typeface="Arial" panose="020B0604020202020204" pitchFamily="34" charset="0"/>
              <a:buChar char="•"/>
            </a:pPr>
            <a:r>
              <a:rPr lang="sv-SE" sz="2400" dirty="0"/>
              <a:t>Träff Bråk och konflikter</a:t>
            </a:r>
          </a:p>
          <a:p>
            <a:pPr marL="285750" indent="-285750">
              <a:buFont typeface="Arial" panose="020B0604020202020204" pitchFamily="34" charset="0"/>
              <a:buChar char="•"/>
            </a:pPr>
            <a:r>
              <a:rPr lang="sv-SE" sz="2400" dirty="0"/>
              <a:t>Träff Stress</a:t>
            </a:r>
          </a:p>
        </p:txBody>
      </p:sp>
      <p:pic>
        <p:nvPicPr>
          <p:cNvPr id="7" name="Bildobjekt 6" descr="En bild som visar text, klädsel, person, affisch&#10;&#10;Automatiskt genererad beskrivning">
            <a:extLst>
              <a:ext uri="{FF2B5EF4-FFF2-40B4-BE49-F238E27FC236}">
                <a16:creationId xmlns:a16="http://schemas.microsoft.com/office/drawing/2014/main" id="{8C32E99C-D5F1-7972-D4FC-A5907E81DC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2083" y="576262"/>
            <a:ext cx="3877795" cy="5493543"/>
          </a:xfrm>
          <a:prstGeom prst="rect">
            <a:avLst/>
          </a:prstGeom>
        </p:spPr>
      </p:pic>
    </p:spTree>
    <p:extLst>
      <p:ext uri="{BB962C8B-B14F-4D97-AF65-F5344CB8AC3E}">
        <p14:creationId xmlns:p14="http://schemas.microsoft.com/office/powerpoint/2010/main" val="34526424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C7477C9A-F927-2694-4191-F3AF89508DD0}"/>
              </a:ext>
            </a:extLst>
          </p:cNvPr>
          <p:cNvSpPr>
            <a:spLocks noGrp="1"/>
          </p:cNvSpPr>
          <p:nvPr>
            <p:ph type="title"/>
          </p:nvPr>
        </p:nvSpPr>
        <p:spPr>
          <a:xfrm>
            <a:off x="836959" y="686997"/>
            <a:ext cx="9528048" cy="905256"/>
          </a:xfrm>
        </p:spPr>
        <p:txBody>
          <a:bodyPr>
            <a:normAutofit fontScale="90000"/>
          </a:bodyPr>
          <a:lstStyle/>
          <a:p>
            <a:r>
              <a:rPr lang="sv-SE" dirty="0"/>
              <a:t>Valbara träffar</a:t>
            </a:r>
            <a:br>
              <a:rPr lang="sv-SE" dirty="0"/>
            </a:br>
            <a:r>
              <a:rPr lang="sv-SE" sz="2200" dirty="0">
                <a:latin typeface="+mn-lt"/>
              </a:rPr>
              <a:t>Syftar till att öka kunskap om viktig samhälls- och föräldrainformation</a:t>
            </a:r>
          </a:p>
        </p:txBody>
      </p:sp>
      <p:sp>
        <p:nvSpPr>
          <p:cNvPr id="4" name="Platshållare för bildnummer 3">
            <a:extLst>
              <a:ext uri="{FF2B5EF4-FFF2-40B4-BE49-F238E27FC236}">
                <a16:creationId xmlns:a16="http://schemas.microsoft.com/office/drawing/2014/main" id="{B98F4AB4-5025-9878-F654-55419733B4F6}"/>
              </a:ext>
            </a:extLst>
          </p:cNvPr>
          <p:cNvSpPr>
            <a:spLocks noGrp="1"/>
          </p:cNvSpPr>
          <p:nvPr>
            <p:ph type="sldNum" sz="quarter" idx="12"/>
          </p:nvPr>
        </p:nvSpPr>
        <p:spPr/>
        <p:txBody>
          <a:bodyPr/>
          <a:lstStyle/>
          <a:p>
            <a:fld id="{BF413B3B-BFB3-42E3-B409-FAAF558C2ACC}" type="slidenum">
              <a:rPr lang="en-UK" smtClean="0"/>
              <a:pPr/>
              <a:t>6</a:t>
            </a:fld>
            <a:endParaRPr lang="en-UK"/>
          </a:p>
        </p:txBody>
      </p:sp>
      <p:pic>
        <p:nvPicPr>
          <p:cNvPr id="11" name="Platshållare för innehåll 7">
            <a:extLst>
              <a:ext uri="{FF2B5EF4-FFF2-40B4-BE49-F238E27FC236}">
                <a16:creationId xmlns:a16="http://schemas.microsoft.com/office/drawing/2014/main" id="{73D23174-96AE-C471-8A30-1AFFB526667E}"/>
              </a:ext>
            </a:extLst>
          </p:cNvPr>
          <p:cNvPicPr>
            <a:picLocks noGrp="1" noChangeAspect="1"/>
          </p:cNvPicPr>
          <p:nvPr>
            <p:ph idx="1"/>
          </p:nvPr>
        </p:nvPicPr>
        <p:blipFill>
          <a:blip r:embed="rId3"/>
          <a:stretch>
            <a:fillRect/>
          </a:stretch>
        </p:blipFill>
        <p:spPr>
          <a:xfrm>
            <a:off x="2056144" y="4402420"/>
            <a:ext cx="1416276" cy="1895467"/>
          </a:xfrm>
        </p:spPr>
      </p:pic>
      <p:pic>
        <p:nvPicPr>
          <p:cNvPr id="12" name="Platshållare för innehåll 14">
            <a:extLst>
              <a:ext uri="{FF2B5EF4-FFF2-40B4-BE49-F238E27FC236}">
                <a16:creationId xmlns:a16="http://schemas.microsoft.com/office/drawing/2014/main" id="{A77C2B92-0329-D4FB-2486-6DF983F32885}"/>
              </a:ext>
            </a:extLst>
          </p:cNvPr>
          <p:cNvPicPr>
            <a:picLocks noChangeAspect="1"/>
          </p:cNvPicPr>
          <p:nvPr/>
        </p:nvPicPr>
        <p:blipFill>
          <a:blip r:embed="rId4"/>
          <a:stretch>
            <a:fillRect/>
          </a:stretch>
        </p:blipFill>
        <p:spPr>
          <a:xfrm>
            <a:off x="5083225" y="4421157"/>
            <a:ext cx="1449767" cy="1928111"/>
          </a:xfrm>
          <a:prstGeom prst="rect">
            <a:avLst/>
          </a:prstGeom>
        </p:spPr>
      </p:pic>
      <p:pic>
        <p:nvPicPr>
          <p:cNvPr id="13" name="Platshållare för innehåll 10">
            <a:extLst>
              <a:ext uri="{FF2B5EF4-FFF2-40B4-BE49-F238E27FC236}">
                <a16:creationId xmlns:a16="http://schemas.microsoft.com/office/drawing/2014/main" id="{7733AB6C-39FC-06B4-D66C-842351E08B51}"/>
              </a:ext>
            </a:extLst>
          </p:cNvPr>
          <p:cNvPicPr>
            <a:picLocks noChangeAspect="1"/>
          </p:cNvPicPr>
          <p:nvPr/>
        </p:nvPicPr>
        <p:blipFill>
          <a:blip r:embed="rId5"/>
          <a:stretch>
            <a:fillRect/>
          </a:stretch>
        </p:blipFill>
        <p:spPr>
          <a:xfrm>
            <a:off x="7943531" y="4421157"/>
            <a:ext cx="1421806" cy="1892673"/>
          </a:xfrm>
          <a:prstGeom prst="rect">
            <a:avLst/>
          </a:prstGeom>
        </p:spPr>
      </p:pic>
      <p:pic>
        <p:nvPicPr>
          <p:cNvPr id="14" name="Platshållare för innehåll 7">
            <a:extLst>
              <a:ext uri="{FF2B5EF4-FFF2-40B4-BE49-F238E27FC236}">
                <a16:creationId xmlns:a16="http://schemas.microsoft.com/office/drawing/2014/main" id="{89337AFA-8010-C2A5-EAA9-9527A064CE10}"/>
              </a:ext>
            </a:extLst>
          </p:cNvPr>
          <p:cNvPicPr>
            <a:picLocks noChangeAspect="1"/>
          </p:cNvPicPr>
          <p:nvPr/>
        </p:nvPicPr>
        <p:blipFill>
          <a:blip r:embed="rId6"/>
          <a:stretch>
            <a:fillRect/>
          </a:stretch>
        </p:blipFill>
        <p:spPr>
          <a:xfrm>
            <a:off x="5431498" y="1692101"/>
            <a:ext cx="1503355" cy="2009132"/>
          </a:xfrm>
          <a:prstGeom prst="rect">
            <a:avLst/>
          </a:prstGeom>
        </p:spPr>
      </p:pic>
      <p:pic>
        <p:nvPicPr>
          <p:cNvPr id="15" name="Platshållare för innehåll 7">
            <a:extLst>
              <a:ext uri="{FF2B5EF4-FFF2-40B4-BE49-F238E27FC236}">
                <a16:creationId xmlns:a16="http://schemas.microsoft.com/office/drawing/2014/main" id="{6E97D32F-2CE0-2B11-A4B8-13F97C21C7EB}"/>
              </a:ext>
            </a:extLst>
          </p:cNvPr>
          <p:cNvPicPr>
            <a:picLocks noChangeAspect="1"/>
          </p:cNvPicPr>
          <p:nvPr/>
        </p:nvPicPr>
        <p:blipFill>
          <a:blip r:embed="rId7"/>
          <a:stretch>
            <a:fillRect/>
          </a:stretch>
        </p:blipFill>
        <p:spPr>
          <a:xfrm>
            <a:off x="836959" y="1748934"/>
            <a:ext cx="1274709" cy="1700401"/>
          </a:xfrm>
          <a:prstGeom prst="rect">
            <a:avLst/>
          </a:prstGeom>
        </p:spPr>
      </p:pic>
      <p:pic>
        <p:nvPicPr>
          <p:cNvPr id="16" name="Platshållare för innehåll 7">
            <a:extLst>
              <a:ext uri="{FF2B5EF4-FFF2-40B4-BE49-F238E27FC236}">
                <a16:creationId xmlns:a16="http://schemas.microsoft.com/office/drawing/2014/main" id="{C5BC288B-2736-B741-A133-3CCC8C78D25F}"/>
              </a:ext>
            </a:extLst>
          </p:cNvPr>
          <p:cNvPicPr>
            <a:picLocks noChangeAspect="1"/>
          </p:cNvPicPr>
          <p:nvPr/>
        </p:nvPicPr>
        <p:blipFill>
          <a:blip r:embed="rId8"/>
          <a:stretch>
            <a:fillRect/>
          </a:stretch>
        </p:blipFill>
        <p:spPr>
          <a:xfrm>
            <a:off x="3536513" y="4421157"/>
            <a:ext cx="1490901" cy="1979158"/>
          </a:xfrm>
          <a:prstGeom prst="rect">
            <a:avLst/>
          </a:prstGeom>
        </p:spPr>
      </p:pic>
      <p:pic>
        <p:nvPicPr>
          <p:cNvPr id="18" name="Platshållare för innehåll 7">
            <a:extLst>
              <a:ext uri="{FF2B5EF4-FFF2-40B4-BE49-F238E27FC236}">
                <a16:creationId xmlns:a16="http://schemas.microsoft.com/office/drawing/2014/main" id="{27CA0FE0-EB44-50D9-E7C6-DAB214B91FD3}"/>
              </a:ext>
            </a:extLst>
          </p:cNvPr>
          <p:cNvPicPr>
            <a:picLocks noChangeAspect="1"/>
          </p:cNvPicPr>
          <p:nvPr/>
        </p:nvPicPr>
        <p:blipFill>
          <a:blip r:embed="rId9"/>
          <a:stretch>
            <a:fillRect/>
          </a:stretch>
        </p:blipFill>
        <p:spPr>
          <a:xfrm>
            <a:off x="6587703" y="4421157"/>
            <a:ext cx="1310627" cy="1744264"/>
          </a:xfrm>
          <a:prstGeom prst="rect">
            <a:avLst/>
          </a:prstGeom>
        </p:spPr>
      </p:pic>
      <p:pic>
        <p:nvPicPr>
          <p:cNvPr id="21" name="Bildobjekt 20">
            <a:extLst>
              <a:ext uri="{FF2B5EF4-FFF2-40B4-BE49-F238E27FC236}">
                <a16:creationId xmlns:a16="http://schemas.microsoft.com/office/drawing/2014/main" id="{A901AF7A-32C0-55D0-FA0B-7BC3DD8EFA37}"/>
              </a:ext>
            </a:extLst>
          </p:cNvPr>
          <p:cNvPicPr>
            <a:picLocks noChangeAspect="1"/>
          </p:cNvPicPr>
          <p:nvPr/>
        </p:nvPicPr>
        <p:blipFill>
          <a:blip r:embed="rId10"/>
          <a:srcRect l="36890" t="17365" r="36484" b="21104"/>
          <a:stretch/>
        </p:blipFill>
        <p:spPr>
          <a:xfrm>
            <a:off x="491755" y="4396664"/>
            <a:ext cx="1484469" cy="1929649"/>
          </a:xfrm>
          <a:prstGeom prst="rect">
            <a:avLst/>
          </a:prstGeom>
        </p:spPr>
      </p:pic>
      <p:pic>
        <p:nvPicPr>
          <p:cNvPr id="23" name="Bildobjekt 22">
            <a:extLst>
              <a:ext uri="{FF2B5EF4-FFF2-40B4-BE49-F238E27FC236}">
                <a16:creationId xmlns:a16="http://schemas.microsoft.com/office/drawing/2014/main" id="{A3CDD6AB-ADC3-E566-46B7-1F5373F41184}"/>
              </a:ext>
            </a:extLst>
          </p:cNvPr>
          <p:cNvPicPr>
            <a:picLocks noChangeAspect="1"/>
          </p:cNvPicPr>
          <p:nvPr/>
        </p:nvPicPr>
        <p:blipFill>
          <a:blip r:embed="rId11"/>
          <a:srcRect l="33140" t="16589" r="33896" b="5822"/>
          <a:stretch/>
        </p:blipFill>
        <p:spPr>
          <a:xfrm>
            <a:off x="7033588" y="1692101"/>
            <a:ext cx="1501893" cy="1988416"/>
          </a:xfrm>
          <a:prstGeom prst="rect">
            <a:avLst/>
          </a:prstGeom>
        </p:spPr>
      </p:pic>
      <p:pic>
        <p:nvPicPr>
          <p:cNvPr id="24" name="Platshållare för innehåll 7">
            <a:extLst>
              <a:ext uri="{FF2B5EF4-FFF2-40B4-BE49-F238E27FC236}">
                <a16:creationId xmlns:a16="http://schemas.microsoft.com/office/drawing/2014/main" id="{FA1691B3-C378-DFCE-8569-B7509B7B4E21}"/>
              </a:ext>
            </a:extLst>
          </p:cNvPr>
          <p:cNvPicPr>
            <a:picLocks noChangeAspect="1"/>
          </p:cNvPicPr>
          <p:nvPr/>
        </p:nvPicPr>
        <p:blipFill>
          <a:blip r:embed="rId12"/>
          <a:stretch>
            <a:fillRect/>
          </a:stretch>
        </p:blipFill>
        <p:spPr>
          <a:xfrm>
            <a:off x="10937188" y="4399649"/>
            <a:ext cx="1254812" cy="1682801"/>
          </a:xfrm>
          <a:prstGeom prst="rect">
            <a:avLst/>
          </a:prstGeom>
        </p:spPr>
      </p:pic>
      <p:pic>
        <p:nvPicPr>
          <p:cNvPr id="25" name="Platshållare för innehåll 7">
            <a:extLst>
              <a:ext uri="{FF2B5EF4-FFF2-40B4-BE49-F238E27FC236}">
                <a16:creationId xmlns:a16="http://schemas.microsoft.com/office/drawing/2014/main" id="{2D8FFF54-EA1C-8515-B64C-2824CD4A1345}"/>
              </a:ext>
            </a:extLst>
          </p:cNvPr>
          <p:cNvPicPr>
            <a:picLocks noChangeAspect="1"/>
          </p:cNvPicPr>
          <p:nvPr/>
        </p:nvPicPr>
        <p:blipFill>
          <a:blip r:embed="rId13"/>
          <a:srcRect l="20682" t="15413" r="44850" b="14556"/>
          <a:stretch/>
        </p:blipFill>
        <p:spPr>
          <a:xfrm>
            <a:off x="3881767" y="1701491"/>
            <a:ext cx="1487852" cy="1700401"/>
          </a:xfrm>
          <a:prstGeom prst="rect">
            <a:avLst/>
          </a:prstGeom>
        </p:spPr>
      </p:pic>
      <p:pic>
        <p:nvPicPr>
          <p:cNvPr id="27" name="Bildobjekt 26">
            <a:extLst>
              <a:ext uri="{FF2B5EF4-FFF2-40B4-BE49-F238E27FC236}">
                <a16:creationId xmlns:a16="http://schemas.microsoft.com/office/drawing/2014/main" id="{956141FA-B74E-2AA2-E5AD-543F0881D54A}"/>
              </a:ext>
            </a:extLst>
          </p:cNvPr>
          <p:cNvPicPr>
            <a:picLocks noChangeAspect="1"/>
          </p:cNvPicPr>
          <p:nvPr/>
        </p:nvPicPr>
        <p:blipFill>
          <a:blip r:embed="rId14"/>
          <a:srcRect l="25030" t="14954" r="48982" b="25403"/>
          <a:stretch/>
        </p:blipFill>
        <p:spPr>
          <a:xfrm>
            <a:off x="8636387" y="1701491"/>
            <a:ext cx="1595449" cy="2174579"/>
          </a:xfrm>
          <a:prstGeom prst="rect">
            <a:avLst/>
          </a:prstGeom>
        </p:spPr>
      </p:pic>
      <p:pic>
        <p:nvPicPr>
          <p:cNvPr id="29" name="Bildobjekt 28">
            <a:extLst>
              <a:ext uri="{FF2B5EF4-FFF2-40B4-BE49-F238E27FC236}">
                <a16:creationId xmlns:a16="http://schemas.microsoft.com/office/drawing/2014/main" id="{317FA9ED-8372-CE58-415A-8F2701FBC5AA}"/>
              </a:ext>
            </a:extLst>
          </p:cNvPr>
          <p:cNvPicPr>
            <a:picLocks noChangeAspect="1"/>
          </p:cNvPicPr>
          <p:nvPr/>
        </p:nvPicPr>
        <p:blipFill>
          <a:blip r:embed="rId15"/>
          <a:srcRect l="25583" t="15039" r="48808" b="25331"/>
          <a:stretch/>
        </p:blipFill>
        <p:spPr>
          <a:xfrm>
            <a:off x="10360152" y="1688373"/>
            <a:ext cx="1518114" cy="1988416"/>
          </a:xfrm>
          <a:prstGeom prst="rect">
            <a:avLst/>
          </a:prstGeom>
        </p:spPr>
      </p:pic>
      <p:pic>
        <p:nvPicPr>
          <p:cNvPr id="31" name="Bildobjekt 30">
            <a:extLst>
              <a:ext uri="{FF2B5EF4-FFF2-40B4-BE49-F238E27FC236}">
                <a16:creationId xmlns:a16="http://schemas.microsoft.com/office/drawing/2014/main" id="{0388D377-D5F7-9F59-DD17-2233C6649683}"/>
              </a:ext>
            </a:extLst>
          </p:cNvPr>
          <p:cNvPicPr>
            <a:picLocks noChangeAspect="1"/>
          </p:cNvPicPr>
          <p:nvPr/>
        </p:nvPicPr>
        <p:blipFill>
          <a:blip r:embed="rId16"/>
          <a:srcRect l="20830" t="14263" r="44707" b="7132"/>
          <a:stretch/>
        </p:blipFill>
        <p:spPr>
          <a:xfrm>
            <a:off x="9429382" y="4421157"/>
            <a:ext cx="1475241" cy="1892673"/>
          </a:xfrm>
          <a:prstGeom prst="rect">
            <a:avLst/>
          </a:prstGeom>
        </p:spPr>
      </p:pic>
      <p:pic>
        <p:nvPicPr>
          <p:cNvPr id="33" name="Bildobjekt 32">
            <a:extLst>
              <a:ext uri="{FF2B5EF4-FFF2-40B4-BE49-F238E27FC236}">
                <a16:creationId xmlns:a16="http://schemas.microsoft.com/office/drawing/2014/main" id="{A63178AB-7F4E-C823-8DF1-80B705D20D35}"/>
              </a:ext>
            </a:extLst>
          </p:cNvPr>
          <p:cNvPicPr>
            <a:picLocks noChangeAspect="1"/>
          </p:cNvPicPr>
          <p:nvPr/>
        </p:nvPicPr>
        <p:blipFill>
          <a:blip r:embed="rId17"/>
          <a:srcRect l="21017" t="14982" r="45843" b="5822"/>
          <a:stretch/>
        </p:blipFill>
        <p:spPr>
          <a:xfrm>
            <a:off x="2254483" y="1698922"/>
            <a:ext cx="1484469" cy="1995489"/>
          </a:xfrm>
          <a:prstGeom prst="rect">
            <a:avLst/>
          </a:prstGeom>
        </p:spPr>
      </p:pic>
      <p:sp>
        <p:nvSpPr>
          <p:cNvPr id="34" name="textruta 33">
            <a:extLst>
              <a:ext uri="{FF2B5EF4-FFF2-40B4-BE49-F238E27FC236}">
                <a16:creationId xmlns:a16="http://schemas.microsoft.com/office/drawing/2014/main" id="{5FDDF62A-2907-FC04-E159-27414B01DB7E}"/>
              </a:ext>
            </a:extLst>
          </p:cNvPr>
          <p:cNvSpPr txBox="1"/>
          <p:nvPr/>
        </p:nvSpPr>
        <p:spPr>
          <a:xfrm>
            <a:off x="503465" y="3746203"/>
            <a:ext cx="11688535" cy="584775"/>
          </a:xfrm>
          <a:prstGeom prst="rect">
            <a:avLst/>
          </a:prstGeom>
          <a:solidFill>
            <a:schemeClr val="bg1"/>
          </a:solidFill>
        </p:spPr>
        <p:txBody>
          <a:bodyPr wrap="square" rtlCol="0">
            <a:spAutoFit/>
          </a:bodyPr>
          <a:lstStyle/>
          <a:p>
            <a:pPr algn="l"/>
            <a:r>
              <a:rPr lang="sv-SE" sz="1600" b="1" dirty="0"/>
              <a:t>Barns rättigheter     Blandade Känslor     Ekonomi          </a:t>
            </a:r>
            <a:r>
              <a:rPr lang="sv-SE" sz="1600" b="1" dirty="0" err="1"/>
              <a:t>Fritid&amp;Förening</a:t>
            </a:r>
            <a:r>
              <a:rPr lang="sv-SE" sz="1600" b="1" dirty="0"/>
              <a:t>	</a:t>
            </a:r>
            <a:r>
              <a:rPr lang="sv-SE" sz="1600" b="1" dirty="0" err="1"/>
              <a:t>Föräldrar&amp;Normer</a:t>
            </a:r>
            <a:r>
              <a:rPr lang="sv-SE" sz="1600" b="1" dirty="0"/>
              <a:t>	   Goda Vanor	Ta hand om sig			</a:t>
            </a:r>
          </a:p>
        </p:txBody>
      </p:sp>
      <p:sp>
        <p:nvSpPr>
          <p:cNvPr id="35" name="textruta 34">
            <a:extLst>
              <a:ext uri="{FF2B5EF4-FFF2-40B4-BE49-F238E27FC236}">
                <a16:creationId xmlns:a16="http://schemas.microsoft.com/office/drawing/2014/main" id="{C7BCB48B-9025-3DC2-7558-F328BC3FEBE8}"/>
              </a:ext>
            </a:extLst>
          </p:cNvPr>
          <p:cNvSpPr txBox="1"/>
          <p:nvPr/>
        </p:nvSpPr>
        <p:spPr>
          <a:xfrm>
            <a:off x="491755" y="6255600"/>
            <a:ext cx="11688535" cy="584775"/>
          </a:xfrm>
          <a:prstGeom prst="rect">
            <a:avLst/>
          </a:prstGeom>
          <a:solidFill>
            <a:schemeClr val="bg1"/>
          </a:solidFill>
        </p:spPr>
        <p:txBody>
          <a:bodyPr wrap="square" rtlCol="0">
            <a:spAutoFit/>
          </a:bodyPr>
          <a:lstStyle/>
          <a:p>
            <a:pPr algn="l"/>
            <a:r>
              <a:rPr lang="sv-SE" sz="1600" b="1" dirty="0"/>
              <a:t>Kraft att förändra    Ny i Sverige   När något har hänt Skola/förskola  Stopp! Min Kropp! Socialtjänsten Vart vända sig        Avslut					</a:t>
            </a:r>
          </a:p>
        </p:txBody>
      </p:sp>
    </p:spTree>
    <p:extLst>
      <p:ext uri="{BB962C8B-B14F-4D97-AF65-F5344CB8AC3E}">
        <p14:creationId xmlns:p14="http://schemas.microsoft.com/office/powerpoint/2010/main" val="1412304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98B08B-B0A2-DBD2-B8AA-935D6FF5E9AD}"/>
              </a:ext>
            </a:extLst>
          </p:cNvPr>
          <p:cNvSpPr>
            <a:spLocks noGrp="1"/>
          </p:cNvSpPr>
          <p:nvPr>
            <p:ph type="ctrTitle"/>
          </p:nvPr>
        </p:nvSpPr>
        <p:spPr>
          <a:xfrm>
            <a:off x="1319111" y="1781176"/>
            <a:ext cx="7326125" cy="1197787"/>
          </a:xfrm>
        </p:spPr>
        <p:txBody>
          <a:bodyPr anchor="t">
            <a:normAutofit fontScale="90000"/>
          </a:bodyPr>
          <a:lstStyle/>
          <a:p>
            <a:r>
              <a:rPr lang="sv-SE" sz="4100" dirty="0"/>
              <a:t>Rädda Barnen är en viktig länk mellan föräldrar och det befintliga stödet som finns lokalt</a:t>
            </a:r>
          </a:p>
        </p:txBody>
      </p:sp>
      <p:pic>
        <p:nvPicPr>
          <p:cNvPr id="6146" name="Picture 2" descr="En bild som visar klädsel, person, tecknad serie&#10;&#10;Automatiskt genererad beskrivning">
            <a:extLst>
              <a:ext uri="{FF2B5EF4-FFF2-40B4-BE49-F238E27FC236}">
                <a16:creationId xmlns:a16="http://schemas.microsoft.com/office/drawing/2014/main" id="{945B5224-E1D6-FC34-7A54-1B1CCB6219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48" y="891020"/>
            <a:ext cx="6267450" cy="6257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3523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n bild som visar klädsel, tecknad serie&#10;&#10;Automatiskt genererad beskrivning">
            <a:extLst>
              <a:ext uri="{FF2B5EF4-FFF2-40B4-BE49-F238E27FC236}">
                <a16:creationId xmlns:a16="http://schemas.microsoft.com/office/drawing/2014/main" id="{8C683512-90DC-DCD3-0B45-A975B1C8ED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9857" y="2064562"/>
            <a:ext cx="8370053" cy="470815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n bild som visar klädsel, pojke, fotbeklädnader, står&#10;&#10;Automatiskt genererad beskrivning">
            <a:extLst>
              <a:ext uri="{FF2B5EF4-FFF2-40B4-BE49-F238E27FC236}">
                <a16:creationId xmlns:a16="http://schemas.microsoft.com/office/drawing/2014/main" id="{678D528E-A73C-3E30-4350-87FAB91B2F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3166" y="2356103"/>
            <a:ext cx="2742281" cy="4125074"/>
          </a:xfrm>
          <a:prstGeom prst="rect">
            <a:avLst/>
          </a:prstGeom>
          <a:noFill/>
          <a:extLst>
            <a:ext uri="{909E8E84-426E-40DD-AFC4-6F175D3DCCD1}">
              <a14:hiddenFill xmlns:a14="http://schemas.microsoft.com/office/drawing/2010/main">
                <a:solidFill>
                  <a:srgbClr val="FFFFFF"/>
                </a:solidFill>
              </a14:hiddenFill>
            </a:ext>
          </a:extLst>
        </p:spPr>
      </p:pic>
      <p:sp>
        <p:nvSpPr>
          <p:cNvPr id="2" name="Rubrik 1">
            <a:extLst>
              <a:ext uri="{FF2B5EF4-FFF2-40B4-BE49-F238E27FC236}">
                <a16:creationId xmlns:a16="http://schemas.microsoft.com/office/drawing/2014/main" id="{DE10B1AA-8B92-587D-F316-3FEB46D2A61E}"/>
              </a:ext>
            </a:extLst>
          </p:cNvPr>
          <p:cNvSpPr>
            <a:spLocks noGrp="1"/>
          </p:cNvSpPr>
          <p:nvPr>
            <p:ph type="ctrTitle"/>
          </p:nvPr>
        </p:nvSpPr>
        <p:spPr/>
        <p:txBody>
          <a:bodyPr>
            <a:normAutofit fontScale="90000"/>
          </a:bodyPr>
          <a:lstStyle/>
          <a:p>
            <a:r>
              <a:rPr lang="sv-SE" sz="4800" b="1" dirty="0">
                <a:effectLst/>
                <a:latin typeface="+mj-lt"/>
              </a:rPr>
              <a:t>Målgruppen för Rädda Barnens föräldrastöd</a:t>
            </a:r>
            <a:r>
              <a:rPr lang="sv-SE" sz="4800" b="0" dirty="0">
                <a:effectLst/>
                <a:latin typeface="+mj-lt"/>
              </a:rPr>
              <a:t> </a:t>
            </a:r>
            <a:br>
              <a:rPr lang="sv-SE" sz="4800" b="0" dirty="0">
                <a:effectLst/>
                <a:latin typeface="+mj-lt"/>
              </a:rPr>
            </a:br>
            <a:endParaRPr lang="sv-SE" dirty="0">
              <a:latin typeface="+mj-lt"/>
            </a:endParaRPr>
          </a:p>
        </p:txBody>
      </p:sp>
      <p:sp>
        <p:nvSpPr>
          <p:cNvPr id="3" name="Platshållare för bild 2">
            <a:extLst>
              <a:ext uri="{FF2B5EF4-FFF2-40B4-BE49-F238E27FC236}">
                <a16:creationId xmlns:a16="http://schemas.microsoft.com/office/drawing/2014/main" id="{7C0D7500-6675-04A9-EF54-70A655B6A22D}"/>
              </a:ext>
            </a:extLst>
          </p:cNvPr>
          <p:cNvSpPr>
            <a:spLocks noGrp="1"/>
          </p:cNvSpPr>
          <p:nvPr>
            <p:ph type="pic" sz="quarter" idx="10"/>
          </p:nvPr>
        </p:nvSpPr>
        <p:spPr>
          <a:xfrm>
            <a:off x="595137" y="1756786"/>
            <a:ext cx="9792036" cy="4494213"/>
          </a:xfrm>
        </p:spPr>
        <p:txBody>
          <a:bodyPr/>
          <a:lstStyle/>
          <a:p>
            <a:r>
              <a:rPr lang="sv-SE" sz="2400" b="0" dirty="0">
                <a:solidFill>
                  <a:srgbClr val="000000"/>
                </a:solidFill>
                <a:latin typeface="Lato" panose="020F0502020204030203" pitchFamily="34" charset="0"/>
              </a:rPr>
              <a:t>Föräldrar som inte kan eller har förutsättningar att delta i kommuners befintliga föräldrastöd</a:t>
            </a:r>
          </a:p>
        </p:txBody>
      </p:sp>
      <p:sp>
        <p:nvSpPr>
          <p:cNvPr id="4" name="textruta 3">
            <a:extLst>
              <a:ext uri="{FF2B5EF4-FFF2-40B4-BE49-F238E27FC236}">
                <a16:creationId xmlns:a16="http://schemas.microsoft.com/office/drawing/2014/main" id="{D2E58825-E414-333B-A923-F5A1816856FE}"/>
              </a:ext>
            </a:extLst>
          </p:cNvPr>
          <p:cNvSpPr txBox="1"/>
          <p:nvPr/>
        </p:nvSpPr>
        <p:spPr>
          <a:xfrm>
            <a:off x="6248607" y="1756786"/>
            <a:ext cx="5278471" cy="400110"/>
          </a:xfrm>
          <a:prstGeom prst="rect">
            <a:avLst/>
          </a:prstGeom>
          <a:noFill/>
        </p:spPr>
        <p:txBody>
          <a:bodyPr wrap="square" lIns="0" tIns="0" rIns="0" bIns="0" rtlCol="0">
            <a:spAutoFit/>
          </a:bodyPr>
          <a:lstStyle/>
          <a:p>
            <a:pPr algn="l" rtl="0" fontAlgn="base"/>
            <a:r>
              <a:rPr lang="sv-SE" sz="1400" b="0" i="1" dirty="0">
                <a:solidFill>
                  <a:srgbClr val="000000"/>
                </a:solidFill>
                <a:effectLst/>
                <a:latin typeface="Lato" panose="020F0502020204030203" pitchFamily="34" charset="0"/>
              </a:rPr>
              <a:t>.   </a:t>
            </a:r>
            <a:endParaRPr lang="sv-SE" sz="1400" b="0" i="1" dirty="0">
              <a:solidFill>
                <a:srgbClr val="000000"/>
              </a:solidFill>
              <a:effectLst/>
              <a:latin typeface="Segoe UI" panose="020B0502040204020203" pitchFamily="34" charset="0"/>
            </a:endParaRPr>
          </a:p>
          <a:p>
            <a:endParaRPr lang="sv-SE" sz="1200" i="1" dirty="0">
              <a:latin typeface="Gill Sans Infant Std"/>
              <a:cs typeface="Gill Sans Infant Std"/>
            </a:endParaRPr>
          </a:p>
        </p:txBody>
      </p:sp>
    </p:spTree>
    <p:extLst>
      <p:ext uri="{BB962C8B-B14F-4D97-AF65-F5344CB8AC3E}">
        <p14:creationId xmlns:p14="http://schemas.microsoft.com/office/powerpoint/2010/main" val="3155690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D479018-FFF9-DFDE-0C42-358E85FCA035}"/>
              </a:ext>
            </a:extLst>
          </p:cNvPr>
          <p:cNvSpPr>
            <a:spLocks noGrp="1"/>
          </p:cNvSpPr>
          <p:nvPr>
            <p:ph type="ctrTitle"/>
          </p:nvPr>
        </p:nvSpPr>
        <p:spPr>
          <a:xfrm>
            <a:off x="565199" y="866776"/>
            <a:ext cx="11174759" cy="1197787"/>
          </a:xfrm>
        </p:spPr>
        <p:txBody>
          <a:bodyPr anchor="t">
            <a:normAutofit/>
          </a:bodyPr>
          <a:lstStyle/>
          <a:p>
            <a:r>
              <a:rPr lang="sv-SE" sz="4100" dirty="0">
                <a:effectLst/>
              </a:rPr>
              <a:t>Ett psykosocialt stöd som stärker familjen</a:t>
            </a:r>
            <a:br>
              <a:rPr lang="sv-SE" sz="4100" b="1" dirty="0">
                <a:effectLst/>
              </a:rPr>
            </a:br>
            <a:endParaRPr lang="sv-SE" sz="4100" dirty="0"/>
          </a:p>
        </p:txBody>
      </p:sp>
      <p:pic>
        <p:nvPicPr>
          <p:cNvPr id="4098" name="Picture 2" descr="En bild som visar klädsel, tecknad serie, rita, grön&#10;&#10;Automatiskt genererad beskrivning">
            <a:extLst>
              <a:ext uri="{FF2B5EF4-FFF2-40B4-BE49-F238E27FC236}">
                <a16:creationId xmlns:a16="http://schemas.microsoft.com/office/drawing/2014/main" id="{F30C9E2B-DA20-D5F4-879B-BC65A88B705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862900" y="2213628"/>
            <a:ext cx="4449270" cy="4494213"/>
          </a:xfrm>
          <a:prstGeom prst="rect">
            <a:avLst/>
          </a:prstGeom>
          <a:solidFill>
            <a:srgbClr val="FFFFFF"/>
          </a:solidFill>
        </p:spPr>
      </p:pic>
    </p:spTree>
    <p:extLst>
      <p:ext uri="{BB962C8B-B14F-4D97-AF65-F5344CB8AC3E}">
        <p14:creationId xmlns:p14="http://schemas.microsoft.com/office/powerpoint/2010/main" val="1458039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ädda Barnen mallsidor">
  <a:themeElements>
    <a:clrScheme name="Rädda barnen">
      <a:dk1>
        <a:sysClr val="windowText" lastClr="000000"/>
      </a:dk1>
      <a:lt1>
        <a:srgbClr val="FFFFFF"/>
      </a:lt1>
      <a:dk2>
        <a:srgbClr val="F6B0BD"/>
      </a:dk2>
      <a:lt2>
        <a:srgbClr val="DA291C"/>
      </a:lt2>
      <a:accent1>
        <a:srgbClr val="9A3324"/>
      </a:accent1>
      <a:accent2>
        <a:srgbClr val="D1CCBD"/>
      </a:accent2>
      <a:accent3>
        <a:srgbClr val="F2A900"/>
      </a:accent3>
      <a:accent4>
        <a:srgbClr val="FD673E"/>
      </a:accent4>
      <a:accent5>
        <a:srgbClr val="009CA6"/>
      </a:accent5>
      <a:accent6>
        <a:srgbClr val="45B383"/>
      </a:accent6>
      <a:hlink>
        <a:srgbClr val="DA291C"/>
      </a:hlink>
      <a:folHlink>
        <a:srgbClr val="9A3324"/>
      </a:folHlink>
    </a:clrScheme>
    <a:fontScheme name="Rädda Barnen 2">
      <a:majorFont>
        <a:latin typeface="Oswald SemiBold"/>
        <a:ea typeface=""/>
        <a:cs typeface=""/>
      </a:majorFont>
      <a:minorFont>
        <a:latin typeface="La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l">
          <a:defRPr sz="2500" dirty="0" smtClean="0">
            <a:solidFill>
              <a:schemeClr val="tx1"/>
            </a:solidFill>
            <a:latin typeface="Oswald SemiBold" pitchFamily="2" charset="0"/>
            <a:cs typeface="Trade Gothic LT Std Bold Cn"/>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defRPr sz="1500" dirty="0" smtClean="0">
            <a:latin typeface="Gill Sans Infant Std"/>
            <a:cs typeface="Gill Sans Infant Std"/>
          </a:defRPr>
        </a:defPPr>
      </a:lstStyle>
    </a:txDef>
  </a:objectDefaults>
  <a:extraClrSchemeLst/>
  <a:extLst>
    <a:ext uri="{05A4C25C-085E-4340-85A3-A5531E510DB2}">
      <thm15:themeFamily xmlns:thm15="http://schemas.microsoft.com/office/thememl/2012/main" name="Presentation1" id="{9D178B18-5690-46C7-A99D-123C033EFDCC}" vid="{3B8A5CB5-F0A1-4A9B-B11D-CA35AA4A3B1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4ba8a4c-1655-4ef8-811a-f8408fe84b19">
      <Terms xmlns="http://schemas.microsoft.com/office/infopath/2007/PartnerControls"/>
    </lcf76f155ced4ddcb4097134ff3c332f>
    <TaxCatchAll xmlns="6f2ecf57-ee56-4392-8748-0cf823e5c42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1F9A8989A5ABE4E9278A14B19679B31" ma:contentTypeVersion="19" ma:contentTypeDescription="Create a new document." ma:contentTypeScope="" ma:versionID="1f5dbf922b05ad91f109c40d5e07b264">
  <xsd:schema xmlns:xsd="http://www.w3.org/2001/XMLSchema" xmlns:xs="http://www.w3.org/2001/XMLSchema" xmlns:p="http://schemas.microsoft.com/office/2006/metadata/properties" xmlns:ns2="04ba8a4c-1655-4ef8-811a-f8408fe84b19" xmlns:ns3="6f2ecf57-ee56-4392-8748-0cf823e5c42b" targetNamespace="http://schemas.microsoft.com/office/2006/metadata/properties" ma:root="true" ma:fieldsID="4b5d14897e8ca56481b79c2316b92091" ns2:_="" ns3:_="">
    <xsd:import namespace="04ba8a4c-1655-4ef8-811a-f8408fe84b19"/>
    <xsd:import namespace="6f2ecf57-ee56-4392-8748-0cf823e5c42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ba8a4c-1655-4ef8-811a-f8408fe84b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b23ec234-cbf3-4cc2-a0ae-2bfafc310c72"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f2ecf57-ee56-4392-8748-0cf823e5c42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543df4c0-ecba-4622-a2da-c024a4662e35}" ma:internalName="TaxCatchAll" ma:showField="CatchAllData" ma:web="6f2ecf57-ee56-4392-8748-0cf823e5c42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9937998-E2D0-4E83-BAF5-10CD0697E6A5}">
  <ds:schemaRefs>
    <ds:schemaRef ds:uri="http://schemas.microsoft.com/office/2006/metadata/properties"/>
    <ds:schemaRef ds:uri="6f2ecf57-ee56-4392-8748-0cf823e5c42b"/>
    <ds:schemaRef ds:uri="http://purl.org/dc/elements/1.1/"/>
    <ds:schemaRef ds:uri="http://schemas.microsoft.com/office/2006/documentManagement/types"/>
    <ds:schemaRef ds:uri="http://schemas.microsoft.com/office/infopath/2007/PartnerControls"/>
    <ds:schemaRef ds:uri="http://www.w3.org/XML/1998/namespace"/>
    <ds:schemaRef ds:uri="http://schemas.openxmlformats.org/package/2006/metadata/core-properties"/>
    <ds:schemaRef ds:uri="04ba8a4c-1655-4ef8-811a-f8408fe84b19"/>
    <ds:schemaRef ds:uri="http://purl.org/dc/dcmitype/"/>
    <ds:schemaRef ds:uri="http://purl.org/dc/terms/"/>
  </ds:schemaRefs>
</ds:datastoreItem>
</file>

<file path=customXml/itemProps2.xml><?xml version="1.0" encoding="utf-8"?>
<ds:datastoreItem xmlns:ds="http://schemas.openxmlformats.org/officeDocument/2006/customXml" ds:itemID="{A7654786-52D6-4F9A-A24C-CE49F662D18D}">
  <ds:schemaRefs>
    <ds:schemaRef ds:uri="http://schemas.microsoft.com/sharepoint/v3/contenttype/forms"/>
  </ds:schemaRefs>
</ds:datastoreItem>
</file>

<file path=customXml/itemProps3.xml><?xml version="1.0" encoding="utf-8"?>
<ds:datastoreItem xmlns:ds="http://schemas.openxmlformats.org/officeDocument/2006/customXml" ds:itemID="{FCBB0812-C24C-4B1F-8D7F-DB4D18AD47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ba8a4c-1655-4ef8-811a-f8408fe84b19"/>
    <ds:schemaRef ds:uri="6f2ecf57-ee56-4392-8748-0cf823e5c42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RB_mall_2022</Template>
  <TotalTime>22703</TotalTime>
  <Words>2415</Words>
  <Application>Microsoft Office PowerPoint</Application>
  <PresentationFormat>Bredbild</PresentationFormat>
  <Paragraphs>178</Paragraphs>
  <Slides>15</Slides>
  <Notes>14</Notes>
  <HiddenSlides>0</HiddenSlides>
  <MMClips>0</MMClips>
  <ScaleCrop>false</ScaleCrop>
  <HeadingPairs>
    <vt:vector size="6" baseType="variant">
      <vt:variant>
        <vt:lpstr>Använt teckensnitt</vt:lpstr>
      </vt:variant>
      <vt:variant>
        <vt:i4>14</vt:i4>
      </vt:variant>
      <vt:variant>
        <vt:lpstr>Tema</vt:lpstr>
      </vt:variant>
      <vt:variant>
        <vt:i4>1</vt:i4>
      </vt:variant>
      <vt:variant>
        <vt:lpstr>Bildrubriker</vt:lpstr>
      </vt:variant>
      <vt:variant>
        <vt:i4>15</vt:i4>
      </vt:variant>
    </vt:vector>
  </HeadingPairs>
  <TitlesOfParts>
    <vt:vector size="30" baseType="lpstr">
      <vt:lpstr>Arial</vt:lpstr>
      <vt:lpstr>Calibri</vt:lpstr>
      <vt:lpstr>Gill Sans Infant MT</vt:lpstr>
      <vt:lpstr>Gill Sans Infant Std</vt:lpstr>
      <vt:lpstr>Gill Sans MT</vt:lpstr>
      <vt:lpstr>Lato</vt:lpstr>
      <vt:lpstr>Lato Black</vt:lpstr>
      <vt:lpstr>Oswald Medium</vt:lpstr>
      <vt:lpstr>Oswald SemiBold</vt:lpstr>
      <vt:lpstr>Segoe UI</vt:lpstr>
      <vt:lpstr>Symbol</vt:lpstr>
      <vt:lpstr>Times New Roman</vt:lpstr>
      <vt:lpstr>TradeGothic LT CondEighteen</vt:lpstr>
      <vt:lpstr>Wingdings</vt:lpstr>
      <vt:lpstr>Rädda Barnen mallsidor</vt:lpstr>
      <vt:lpstr>Rädda Barnens anpassade föräldrastöd för grupper av föräldrar </vt:lpstr>
      <vt:lpstr>Vad säger forskningen?</vt:lpstr>
      <vt:lpstr>Barn i utanförskap</vt:lpstr>
      <vt:lpstr>Rädda Barnens föräldrastöd</vt:lpstr>
      <vt:lpstr>Grundläggande träffar 1-6 Syftar till att stärka relationen mellan barn och förälder</vt:lpstr>
      <vt:lpstr>Valbara träffar Syftar till att öka kunskap om viktig samhälls- och föräldrainformation</vt:lpstr>
      <vt:lpstr>Rädda Barnen är en viktig länk mellan föräldrar och det befintliga stödet som finns lokalt</vt:lpstr>
      <vt:lpstr>Målgruppen för Rädda Barnens föräldrastöd  </vt:lpstr>
      <vt:lpstr>Ett psykosocialt stöd som stärker familjen </vt:lpstr>
      <vt:lpstr>PowerPoint-presentation</vt:lpstr>
      <vt:lpstr>Stärkande och sociala gruppaktiviteter för hela familjen</vt:lpstr>
      <vt:lpstr>Målet med föräldrastödet</vt:lpstr>
      <vt:lpstr>Vad är utmärkande för Rädda Barnens föräldrastöd?</vt:lpstr>
      <vt:lpstr>Exempel på lokalt samarbete med kommun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Westman, Emma</dc:creator>
  <cp:lastModifiedBy>Walheim, Stina</cp:lastModifiedBy>
  <cp:revision>4</cp:revision>
  <dcterms:created xsi:type="dcterms:W3CDTF">2024-02-01T11:06:56Z</dcterms:created>
  <dcterms:modified xsi:type="dcterms:W3CDTF">2025-10-29T11:33:49Z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0x010100A1F9A8989A5ABE4E9278A14B19679B31</vt:lpwstr>
  </property>
  <property fmtid="{D5CDD505-2E9C-101B-9397-08002B2CF9AE}" pid="3" name="MediaServiceImageTags">
    <vt:lpwstr/>
  </property>
</Properties>
</file>