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handoutMasterIdLst>
    <p:handoutMasterId r:id="rId19"/>
  </p:handoutMasterIdLst>
  <p:sldIdLst>
    <p:sldId id="280" r:id="rId5"/>
    <p:sldId id="266" r:id="rId6"/>
    <p:sldId id="267" r:id="rId7"/>
    <p:sldId id="301" r:id="rId8"/>
    <p:sldId id="302" r:id="rId9"/>
    <p:sldId id="273" r:id="rId10"/>
    <p:sldId id="303" r:id="rId11"/>
    <p:sldId id="305" r:id="rId12"/>
    <p:sldId id="306" r:id="rId13"/>
    <p:sldId id="307" r:id="rId14"/>
    <p:sldId id="308" r:id="rId15"/>
    <p:sldId id="309" r:id="rId16"/>
    <p:sldId id="310" r:id="rId17"/>
  </p:sldIdLst>
  <p:sldSz cx="12192000" cy="6858000"/>
  <p:notesSz cx="6858000" cy="9144000"/>
  <p:defaultTextStyle>
    <a:defPPr>
      <a:defRPr lang="en-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889" autoAdjust="0"/>
  </p:normalViewPr>
  <p:slideViewPr>
    <p:cSldViewPr snapToGrid="0">
      <p:cViewPr varScale="1">
        <p:scale>
          <a:sx n="59" d="100"/>
          <a:sy n="59" d="100"/>
        </p:scale>
        <p:origin x="964" y="28"/>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A25F25-8DFE-4647-B5AF-49247A209B55}"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E40DA332-64CC-476A-BF8E-F8134A878A03}">
      <dgm:prSet custT="1"/>
      <dgm:spPr/>
      <dgm:t>
        <a:bodyPr/>
        <a:lstStyle/>
        <a:p>
          <a:r>
            <a:rPr lang="en-US" sz="2800" dirty="0" err="1">
              <a:solidFill>
                <a:schemeClr val="tx1"/>
              </a:solidFill>
            </a:rPr>
            <a:t>Att</a:t>
          </a:r>
          <a:r>
            <a:rPr lang="en-US" sz="2800" dirty="0">
              <a:solidFill>
                <a:schemeClr val="tx1"/>
              </a:solidFill>
            </a:rPr>
            <a:t> </a:t>
          </a:r>
          <a:r>
            <a:rPr lang="en-US" sz="2800" dirty="0" err="1">
              <a:solidFill>
                <a:schemeClr val="tx1"/>
              </a:solidFill>
            </a:rPr>
            <a:t>stärka</a:t>
          </a:r>
          <a:r>
            <a:rPr lang="en-US" sz="2800" dirty="0">
              <a:solidFill>
                <a:schemeClr val="tx1"/>
              </a:solidFill>
            </a:rPr>
            <a:t> </a:t>
          </a:r>
          <a:r>
            <a:rPr lang="en-US" sz="2800">
              <a:solidFill>
                <a:schemeClr val="tx1"/>
              </a:solidFill>
            </a:rPr>
            <a:t>trygghet</a:t>
          </a:r>
          <a:endParaRPr lang="en-US" sz="2800" dirty="0">
            <a:solidFill>
              <a:schemeClr val="tx1"/>
            </a:solidFill>
          </a:endParaRPr>
        </a:p>
      </dgm:t>
    </dgm:pt>
    <dgm:pt modelId="{A24354D4-2C07-427F-9841-4AF81DFC5993}" type="parTrans" cxnId="{20A25820-6527-4A5D-BE46-2888DF84DC64}">
      <dgm:prSet/>
      <dgm:spPr/>
      <dgm:t>
        <a:bodyPr/>
        <a:lstStyle/>
        <a:p>
          <a:endParaRPr lang="en-US" sz="1400">
            <a:solidFill>
              <a:schemeClr val="tx1"/>
            </a:solidFill>
          </a:endParaRPr>
        </a:p>
      </dgm:t>
    </dgm:pt>
    <dgm:pt modelId="{A4CBD239-46B7-44AE-9101-3953A8736A0C}" type="sibTrans" cxnId="{20A25820-6527-4A5D-BE46-2888DF84DC64}">
      <dgm:prSet/>
      <dgm:spPr/>
      <dgm:t>
        <a:bodyPr/>
        <a:lstStyle/>
        <a:p>
          <a:endParaRPr lang="en-US" sz="1400">
            <a:solidFill>
              <a:schemeClr val="tx1"/>
            </a:solidFill>
          </a:endParaRPr>
        </a:p>
      </dgm:t>
    </dgm:pt>
    <dgm:pt modelId="{E5379388-6289-4807-97BF-E6A9B907DE34}">
      <dgm:prSet custT="1"/>
      <dgm:spPr/>
      <dgm:t>
        <a:bodyPr/>
        <a:lstStyle/>
        <a:p>
          <a:r>
            <a:rPr lang="en-US" sz="2800">
              <a:solidFill>
                <a:schemeClr val="tx1"/>
              </a:solidFill>
            </a:rPr>
            <a:t>Att stärka lugn</a:t>
          </a:r>
        </a:p>
      </dgm:t>
    </dgm:pt>
    <dgm:pt modelId="{1F23E49F-FB9D-42F5-81CC-24DED4E766CA}" type="parTrans" cxnId="{C5BAC56F-F8AD-4EFF-99C7-F8771A45044C}">
      <dgm:prSet/>
      <dgm:spPr/>
      <dgm:t>
        <a:bodyPr/>
        <a:lstStyle/>
        <a:p>
          <a:endParaRPr lang="en-US" sz="1400">
            <a:solidFill>
              <a:schemeClr val="tx1"/>
            </a:solidFill>
          </a:endParaRPr>
        </a:p>
      </dgm:t>
    </dgm:pt>
    <dgm:pt modelId="{F38A235A-341C-4D5B-BC4D-E909DA6B2A46}" type="sibTrans" cxnId="{C5BAC56F-F8AD-4EFF-99C7-F8771A45044C}">
      <dgm:prSet/>
      <dgm:spPr/>
      <dgm:t>
        <a:bodyPr/>
        <a:lstStyle/>
        <a:p>
          <a:endParaRPr lang="en-US" sz="1400">
            <a:solidFill>
              <a:schemeClr val="tx1"/>
            </a:solidFill>
          </a:endParaRPr>
        </a:p>
      </dgm:t>
    </dgm:pt>
    <dgm:pt modelId="{BF8E6291-E33E-4A31-A524-417C4E9512E4}">
      <dgm:prSet custT="1"/>
      <dgm:spPr/>
      <dgm:t>
        <a:bodyPr/>
        <a:lstStyle/>
        <a:p>
          <a:r>
            <a:rPr lang="en-US" sz="2800">
              <a:solidFill>
                <a:schemeClr val="tx1"/>
              </a:solidFill>
            </a:rPr>
            <a:t>Att stärka samhörighet</a:t>
          </a:r>
        </a:p>
      </dgm:t>
    </dgm:pt>
    <dgm:pt modelId="{17F67DCE-B22D-4D28-B3D4-429FDA37466A}" type="parTrans" cxnId="{6C1065DB-5FDF-44B5-B7B7-DAA241E12C1B}">
      <dgm:prSet/>
      <dgm:spPr/>
      <dgm:t>
        <a:bodyPr/>
        <a:lstStyle/>
        <a:p>
          <a:endParaRPr lang="en-US" sz="1400">
            <a:solidFill>
              <a:schemeClr val="tx1"/>
            </a:solidFill>
          </a:endParaRPr>
        </a:p>
      </dgm:t>
    </dgm:pt>
    <dgm:pt modelId="{1AEA9D4E-1C9A-4EC0-9908-B860FFA4FF80}" type="sibTrans" cxnId="{6C1065DB-5FDF-44B5-B7B7-DAA241E12C1B}">
      <dgm:prSet/>
      <dgm:spPr/>
      <dgm:t>
        <a:bodyPr/>
        <a:lstStyle/>
        <a:p>
          <a:endParaRPr lang="en-US" sz="1400">
            <a:solidFill>
              <a:schemeClr val="tx1"/>
            </a:solidFill>
          </a:endParaRPr>
        </a:p>
      </dgm:t>
    </dgm:pt>
    <dgm:pt modelId="{C10D7F56-8AC1-4780-B410-344A3897F51E}">
      <dgm:prSet custT="1"/>
      <dgm:spPr/>
      <dgm:t>
        <a:bodyPr/>
        <a:lstStyle/>
        <a:p>
          <a:r>
            <a:rPr lang="en-US" sz="2800">
              <a:solidFill>
                <a:schemeClr val="tx1"/>
              </a:solidFill>
            </a:rPr>
            <a:t>Att stärka tillit</a:t>
          </a:r>
        </a:p>
      </dgm:t>
    </dgm:pt>
    <dgm:pt modelId="{9754E684-69AC-4547-8DDE-9A11ABF5F748}" type="parTrans" cxnId="{91B402BA-F21D-4CEF-A532-89B7A5F1A6E0}">
      <dgm:prSet/>
      <dgm:spPr/>
      <dgm:t>
        <a:bodyPr/>
        <a:lstStyle/>
        <a:p>
          <a:endParaRPr lang="en-US" sz="1400">
            <a:solidFill>
              <a:schemeClr val="tx1"/>
            </a:solidFill>
          </a:endParaRPr>
        </a:p>
      </dgm:t>
    </dgm:pt>
    <dgm:pt modelId="{4716A1F2-043B-4DFA-8FAD-F74B15B0A4C9}" type="sibTrans" cxnId="{91B402BA-F21D-4CEF-A532-89B7A5F1A6E0}">
      <dgm:prSet/>
      <dgm:spPr/>
      <dgm:t>
        <a:bodyPr/>
        <a:lstStyle/>
        <a:p>
          <a:endParaRPr lang="en-US" sz="1400">
            <a:solidFill>
              <a:schemeClr val="tx1"/>
            </a:solidFill>
          </a:endParaRPr>
        </a:p>
      </dgm:t>
    </dgm:pt>
    <dgm:pt modelId="{EA52000B-3289-4FF2-AB1F-BACD4485C5AF}">
      <dgm:prSet custT="1"/>
      <dgm:spPr/>
      <dgm:t>
        <a:bodyPr/>
        <a:lstStyle/>
        <a:p>
          <a:r>
            <a:rPr lang="en-US" sz="2800">
              <a:solidFill>
                <a:schemeClr val="tx1"/>
              </a:solidFill>
            </a:rPr>
            <a:t>Att stärka hopp</a:t>
          </a:r>
        </a:p>
      </dgm:t>
    </dgm:pt>
    <dgm:pt modelId="{959CD2A3-B0B6-4C57-8EC7-7D3CF8B4C030}" type="parTrans" cxnId="{7960DDDD-9BD6-429F-99C3-2DC669A17F99}">
      <dgm:prSet/>
      <dgm:spPr/>
      <dgm:t>
        <a:bodyPr/>
        <a:lstStyle/>
        <a:p>
          <a:endParaRPr lang="en-US" sz="1400">
            <a:solidFill>
              <a:schemeClr val="tx1"/>
            </a:solidFill>
          </a:endParaRPr>
        </a:p>
      </dgm:t>
    </dgm:pt>
    <dgm:pt modelId="{310E7636-AB95-4157-82EA-1587B5A1A22B}" type="sibTrans" cxnId="{7960DDDD-9BD6-429F-99C3-2DC669A17F99}">
      <dgm:prSet/>
      <dgm:spPr/>
      <dgm:t>
        <a:bodyPr/>
        <a:lstStyle/>
        <a:p>
          <a:endParaRPr lang="en-US" sz="1400">
            <a:solidFill>
              <a:schemeClr val="tx1"/>
            </a:solidFill>
          </a:endParaRPr>
        </a:p>
      </dgm:t>
    </dgm:pt>
    <dgm:pt modelId="{49E45111-61B1-44CD-9611-1B8993F06C40}" type="pres">
      <dgm:prSet presAssocID="{E3A25F25-8DFE-4647-B5AF-49247A209B55}" presName="linear" presStyleCnt="0">
        <dgm:presLayoutVars>
          <dgm:animLvl val="lvl"/>
          <dgm:resizeHandles val="exact"/>
        </dgm:presLayoutVars>
      </dgm:prSet>
      <dgm:spPr/>
    </dgm:pt>
    <dgm:pt modelId="{4C9479D2-9599-4919-BE6A-08C2D72E4BCB}" type="pres">
      <dgm:prSet presAssocID="{E40DA332-64CC-476A-BF8E-F8134A878A03}" presName="parentText" presStyleLbl="node1" presStyleIdx="0" presStyleCnt="5">
        <dgm:presLayoutVars>
          <dgm:chMax val="0"/>
          <dgm:bulletEnabled val="1"/>
        </dgm:presLayoutVars>
      </dgm:prSet>
      <dgm:spPr/>
    </dgm:pt>
    <dgm:pt modelId="{8AAB129E-0044-421E-8C60-A7ACDA19622E}" type="pres">
      <dgm:prSet presAssocID="{A4CBD239-46B7-44AE-9101-3953A8736A0C}" presName="spacer" presStyleCnt="0"/>
      <dgm:spPr/>
    </dgm:pt>
    <dgm:pt modelId="{A9AE391E-8B0C-4B98-BA25-6B72EE714F5E}" type="pres">
      <dgm:prSet presAssocID="{E5379388-6289-4807-97BF-E6A9B907DE34}" presName="parentText" presStyleLbl="node1" presStyleIdx="1" presStyleCnt="5" custLinFactNeighborX="16" custLinFactNeighborY="-4097">
        <dgm:presLayoutVars>
          <dgm:chMax val="0"/>
          <dgm:bulletEnabled val="1"/>
        </dgm:presLayoutVars>
      </dgm:prSet>
      <dgm:spPr/>
    </dgm:pt>
    <dgm:pt modelId="{CA439A3C-A1AE-442E-A2D9-A4DFEBE4566F}" type="pres">
      <dgm:prSet presAssocID="{F38A235A-341C-4D5B-BC4D-E909DA6B2A46}" presName="spacer" presStyleCnt="0"/>
      <dgm:spPr/>
    </dgm:pt>
    <dgm:pt modelId="{AB96AAD5-973F-4A46-A31C-021E10181B53}" type="pres">
      <dgm:prSet presAssocID="{BF8E6291-E33E-4A31-A524-417C4E9512E4}" presName="parentText" presStyleLbl="node1" presStyleIdx="2" presStyleCnt="5">
        <dgm:presLayoutVars>
          <dgm:chMax val="0"/>
          <dgm:bulletEnabled val="1"/>
        </dgm:presLayoutVars>
      </dgm:prSet>
      <dgm:spPr/>
    </dgm:pt>
    <dgm:pt modelId="{D4786E27-D1B5-42CC-BAB9-639BF0D611CB}" type="pres">
      <dgm:prSet presAssocID="{1AEA9D4E-1C9A-4EC0-9908-B860FFA4FF80}" presName="spacer" presStyleCnt="0"/>
      <dgm:spPr/>
    </dgm:pt>
    <dgm:pt modelId="{B96BE628-0A76-4CDA-A3E5-8E6361DCB2EF}" type="pres">
      <dgm:prSet presAssocID="{C10D7F56-8AC1-4780-B410-344A3897F51E}" presName="parentText" presStyleLbl="node1" presStyleIdx="3" presStyleCnt="5">
        <dgm:presLayoutVars>
          <dgm:chMax val="0"/>
          <dgm:bulletEnabled val="1"/>
        </dgm:presLayoutVars>
      </dgm:prSet>
      <dgm:spPr/>
    </dgm:pt>
    <dgm:pt modelId="{1E1C00FE-3A41-4432-8F98-E6ACF5D4047B}" type="pres">
      <dgm:prSet presAssocID="{4716A1F2-043B-4DFA-8FAD-F74B15B0A4C9}" presName="spacer" presStyleCnt="0"/>
      <dgm:spPr/>
    </dgm:pt>
    <dgm:pt modelId="{BE84E265-80D5-4299-8F08-D63FDBC25D16}" type="pres">
      <dgm:prSet presAssocID="{EA52000B-3289-4FF2-AB1F-BACD4485C5AF}" presName="parentText" presStyleLbl="node1" presStyleIdx="4" presStyleCnt="5">
        <dgm:presLayoutVars>
          <dgm:chMax val="0"/>
          <dgm:bulletEnabled val="1"/>
        </dgm:presLayoutVars>
      </dgm:prSet>
      <dgm:spPr/>
    </dgm:pt>
  </dgm:ptLst>
  <dgm:cxnLst>
    <dgm:cxn modelId="{E79F420C-9F83-451C-8A30-C798AA57D923}" type="presOf" srcId="{BF8E6291-E33E-4A31-A524-417C4E9512E4}" destId="{AB96AAD5-973F-4A46-A31C-021E10181B53}" srcOrd="0" destOrd="0" presId="urn:microsoft.com/office/officeart/2005/8/layout/vList2"/>
    <dgm:cxn modelId="{20A25820-6527-4A5D-BE46-2888DF84DC64}" srcId="{E3A25F25-8DFE-4647-B5AF-49247A209B55}" destId="{E40DA332-64CC-476A-BF8E-F8134A878A03}" srcOrd="0" destOrd="0" parTransId="{A24354D4-2C07-427F-9841-4AF81DFC5993}" sibTransId="{A4CBD239-46B7-44AE-9101-3953A8736A0C}"/>
    <dgm:cxn modelId="{43C51E35-A01E-4467-86EF-011F2844B8F8}" type="presOf" srcId="{EA52000B-3289-4FF2-AB1F-BACD4485C5AF}" destId="{BE84E265-80D5-4299-8F08-D63FDBC25D16}" srcOrd="0" destOrd="0" presId="urn:microsoft.com/office/officeart/2005/8/layout/vList2"/>
    <dgm:cxn modelId="{C5BAC56F-F8AD-4EFF-99C7-F8771A45044C}" srcId="{E3A25F25-8DFE-4647-B5AF-49247A209B55}" destId="{E5379388-6289-4807-97BF-E6A9B907DE34}" srcOrd="1" destOrd="0" parTransId="{1F23E49F-FB9D-42F5-81CC-24DED4E766CA}" sibTransId="{F38A235A-341C-4D5B-BC4D-E909DA6B2A46}"/>
    <dgm:cxn modelId="{B6119E59-66A0-4A4D-AB7D-1FE91F446320}" type="presOf" srcId="{E3A25F25-8DFE-4647-B5AF-49247A209B55}" destId="{49E45111-61B1-44CD-9611-1B8993F06C40}" srcOrd="0" destOrd="0" presId="urn:microsoft.com/office/officeart/2005/8/layout/vList2"/>
    <dgm:cxn modelId="{91B402BA-F21D-4CEF-A532-89B7A5F1A6E0}" srcId="{E3A25F25-8DFE-4647-B5AF-49247A209B55}" destId="{C10D7F56-8AC1-4780-B410-344A3897F51E}" srcOrd="3" destOrd="0" parTransId="{9754E684-69AC-4547-8DDE-9A11ABF5F748}" sibTransId="{4716A1F2-043B-4DFA-8FAD-F74B15B0A4C9}"/>
    <dgm:cxn modelId="{67710CCC-4B34-4430-BC04-7CA65E263350}" type="presOf" srcId="{C10D7F56-8AC1-4780-B410-344A3897F51E}" destId="{B96BE628-0A76-4CDA-A3E5-8E6361DCB2EF}" srcOrd="0" destOrd="0" presId="urn:microsoft.com/office/officeart/2005/8/layout/vList2"/>
    <dgm:cxn modelId="{1B16F8CD-8FAA-4769-9B6D-BB390EA663D8}" type="presOf" srcId="{E40DA332-64CC-476A-BF8E-F8134A878A03}" destId="{4C9479D2-9599-4919-BE6A-08C2D72E4BCB}" srcOrd="0" destOrd="0" presId="urn:microsoft.com/office/officeart/2005/8/layout/vList2"/>
    <dgm:cxn modelId="{6C1065DB-5FDF-44B5-B7B7-DAA241E12C1B}" srcId="{E3A25F25-8DFE-4647-B5AF-49247A209B55}" destId="{BF8E6291-E33E-4A31-A524-417C4E9512E4}" srcOrd="2" destOrd="0" parTransId="{17F67DCE-B22D-4D28-B3D4-429FDA37466A}" sibTransId="{1AEA9D4E-1C9A-4EC0-9908-B860FFA4FF80}"/>
    <dgm:cxn modelId="{7960DDDD-9BD6-429F-99C3-2DC669A17F99}" srcId="{E3A25F25-8DFE-4647-B5AF-49247A209B55}" destId="{EA52000B-3289-4FF2-AB1F-BACD4485C5AF}" srcOrd="4" destOrd="0" parTransId="{959CD2A3-B0B6-4C57-8EC7-7D3CF8B4C030}" sibTransId="{310E7636-AB95-4157-82EA-1587B5A1A22B}"/>
    <dgm:cxn modelId="{CE76FEF0-3C03-4C98-8B5B-77E17E68A772}" type="presOf" srcId="{E5379388-6289-4807-97BF-E6A9B907DE34}" destId="{A9AE391E-8B0C-4B98-BA25-6B72EE714F5E}" srcOrd="0" destOrd="0" presId="urn:microsoft.com/office/officeart/2005/8/layout/vList2"/>
    <dgm:cxn modelId="{147474D9-B1F0-476E-8840-BC53E6CFB6ED}" type="presParOf" srcId="{49E45111-61B1-44CD-9611-1B8993F06C40}" destId="{4C9479D2-9599-4919-BE6A-08C2D72E4BCB}" srcOrd="0" destOrd="0" presId="urn:microsoft.com/office/officeart/2005/8/layout/vList2"/>
    <dgm:cxn modelId="{2E37620C-ACA6-448E-B98D-DA9019351D4C}" type="presParOf" srcId="{49E45111-61B1-44CD-9611-1B8993F06C40}" destId="{8AAB129E-0044-421E-8C60-A7ACDA19622E}" srcOrd="1" destOrd="0" presId="urn:microsoft.com/office/officeart/2005/8/layout/vList2"/>
    <dgm:cxn modelId="{7AFF6EA0-124B-42AC-BA9E-AFF4F0D41C8E}" type="presParOf" srcId="{49E45111-61B1-44CD-9611-1B8993F06C40}" destId="{A9AE391E-8B0C-4B98-BA25-6B72EE714F5E}" srcOrd="2" destOrd="0" presId="urn:microsoft.com/office/officeart/2005/8/layout/vList2"/>
    <dgm:cxn modelId="{1D716B3C-8076-4616-A10B-FE897BAF0A6E}" type="presParOf" srcId="{49E45111-61B1-44CD-9611-1B8993F06C40}" destId="{CA439A3C-A1AE-442E-A2D9-A4DFEBE4566F}" srcOrd="3" destOrd="0" presId="urn:microsoft.com/office/officeart/2005/8/layout/vList2"/>
    <dgm:cxn modelId="{50073279-400F-4780-8FC8-7E5E8AFE540A}" type="presParOf" srcId="{49E45111-61B1-44CD-9611-1B8993F06C40}" destId="{AB96AAD5-973F-4A46-A31C-021E10181B53}" srcOrd="4" destOrd="0" presId="urn:microsoft.com/office/officeart/2005/8/layout/vList2"/>
    <dgm:cxn modelId="{0DB62720-11BC-46CC-8D28-851FE8050C61}" type="presParOf" srcId="{49E45111-61B1-44CD-9611-1B8993F06C40}" destId="{D4786E27-D1B5-42CC-BAB9-639BF0D611CB}" srcOrd="5" destOrd="0" presId="urn:microsoft.com/office/officeart/2005/8/layout/vList2"/>
    <dgm:cxn modelId="{A5CCBD2C-6513-412A-817B-AFAA8574266C}" type="presParOf" srcId="{49E45111-61B1-44CD-9611-1B8993F06C40}" destId="{B96BE628-0A76-4CDA-A3E5-8E6361DCB2EF}" srcOrd="6" destOrd="0" presId="urn:microsoft.com/office/officeart/2005/8/layout/vList2"/>
    <dgm:cxn modelId="{76A54599-F995-484B-B4CC-E6EEA32A79FE}" type="presParOf" srcId="{49E45111-61B1-44CD-9611-1B8993F06C40}" destId="{1E1C00FE-3A41-4432-8F98-E6ACF5D4047B}" srcOrd="7" destOrd="0" presId="urn:microsoft.com/office/officeart/2005/8/layout/vList2"/>
    <dgm:cxn modelId="{FEE8A0FD-EC7B-4A2B-90C5-F1A104132F2A}" type="presParOf" srcId="{49E45111-61B1-44CD-9611-1B8993F06C40}" destId="{BE84E265-80D5-4299-8F08-D63FDBC25D16}"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479D2-9599-4919-BE6A-08C2D72E4BCB}">
      <dsp:nvSpPr>
        <dsp:cNvPr id="0" name=""/>
        <dsp:cNvSpPr/>
      </dsp:nvSpPr>
      <dsp:spPr>
        <a:xfrm>
          <a:off x="0" y="40828"/>
          <a:ext cx="4147520" cy="823680"/>
        </a:xfrm>
        <a:prstGeom prst="roundRect">
          <a:avLst/>
        </a:prstGeom>
        <a:solidFill>
          <a:schemeClr val="accent2">
            <a:hueOff val="0"/>
            <a:satOff val="0"/>
            <a:lumOff val="0"/>
            <a:alphaOff val="0"/>
          </a:schemeClr>
        </a:solidFill>
        <a:ln w="31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err="1">
              <a:solidFill>
                <a:schemeClr val="tx1"/>
              </a:solidFill>
            </a:rPr>
            <a:t>Att</a:t>
          </a:r>
          <a:r>
            <a:rPr lang="en-US" sz="2800" kern="1200" dirty="0">
              <a:solidFill>
                <a:schemeClr val="tx1"/>
              </a:solidFill>
            </a:rPr>
            <a:t> </a:t>
          </a:r>
          <a:r>
            <a:rPr lang="en-US" sz="2800" kern="1200" dirty="0" err="1">
              <a:solidFill>
                <a:schemeClr val="tx1"/>
              </a:solidFill>
            </a:rPr>
            <a:t>stärka</a:t>
          </a:r>
          <a:r>
            <a:rPr lang="en-US" sz="2800" kern="1200" dirty="0">
              <a:solidFill>
                <a:schemeClr val="tx1"/>
              </a:solidFill>
            </a:rPr>
            <a:t> </a:t>
          </a:r>
          <a:r>
            <a:rPr lang="en-US" sz="2800" kern="1200">
              <a:solidFill>
                <a:schemeClr val="tx1"/>
              </a:solidFill>
            </a:rPr>
            <a:t>trygghet</a:t>
          </a:r>
          <a:endParaRPr lang="en-US" sz="2800" kern="1200" dirty="0">
            <a:solidFill>
              <a:schemeClr val="tx1"/>
            </a:solidFill>
          </a:endParaRPr>
        </a:p>
      </dsp:txBody>
      <dsp:txXfrm>
        <a:off x="40209" y="81037"/>
        <a:ext cx="4067102" cy="743262"/>
      </dsp:txXfrm>
    </dsp:sp>
    <dsp:sp modelId="{A9AE391E-8B0C-4B98-BA25-6B72EE714F5E}">
      <dsp:nvSpPr>
        <dsp:cNvPr id="0" name=""/>
        <dsp:cNvSpPr/>
      </dsp:nvSpPr>
      <dsp:spPr>
        <a:xfrm>
          <a:off x="0" y="986037"/>
          <a:ext cx="4147520" cy="823680"/>
        </a:xfrm>
        <a:prstGeom prst="roundRect">
          <a:avLst/>
        </a:prstGeom>
        <a:solidFill>
          <a:schemeClr val="accent2">
            <a:hueOff val="0"/>
            <a:satOff val="0"/>
            <a:lumOff val="0"/>
            <a:alphaOff val="0"/>
          </a:schemeClr>
        </a:solidFill>
        <a:ln w="31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solidFill>
                <a:schemeClr val="tx1"/>
              </a:solidFill>
            </a:rPr>
            <a:t>Att stärka lugn</a:t>
          </a:r>
        </a:p>
      </dsp:txBody>
      <dsp:txXfrm>
        <a:off x="40209" y="1026246"/>
        <a:ext cx="4067102" cy="743262"/>
      </dsp:txXfrm>
    </dsp:sp>
    <dsp:sp modelId="{AB96AAD5-973F-4A46-A31C-021E10181B53}">
      <dsp:nvSpPr>
        <dsp:cNvPr id="0" name=""/>
        <dsp:cNvSpPr/>
      </dsp:nvSpPr>
      <dsp:spPr>
        <a:xfrm>
          <a:off x="0" y="1941629"/>
          <a:ext cx="4147520" cy="823680"/>
        </a:xfrm>
        <a:prstGeom prst="roundRect">
          <a:avLst/>
        </a:prstGeom>
        <a:solidFill>
          <a:schemeClr val="accent2">
            <a:hueOff val="0"/>
            <a:satOff val="0"/>
            <a:lumOff val="0"/>
            <a:alphaOff val="0"/>
          </a:schemeClr>
        </a:solidFill>
        <a:ln w="31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solidFill>
                <a:schemeClr val="tx1"/>
              </a:solidFill>
            </a:rPr>
            <a:t>Att stärka samhörighet</a:t>
          </a:r>
        </a:p>
      </dsp:txBody>
      <dsp:txXfrm>
        <a:off x="40209" y="1981838"/>
        <a:ext cx="4067102" cy="743262"/>
      </dsp:txXfrm>
    </dsp:sp>
    <dsp:sp modelId="{B96BE628-0A76-4CDA-A3E5-8E6361DCB2EF}">
      <dsp:nvSpPr>
        <dsp:cNvPr id="0" name=""/>
        <dsp:cNvSpPr/>
      </dsp:nvSpPr>
      <dsp:spPr>
        <a:xfrm>
          <a:off x="0" y="2892029"/>
          <a:ext cx="4147520" cy="823680"/>
        </a:xfrm>
        <a:prstGeom prst="roundRect">
          <a:avLst/>
        </a:prstGeom>
        <a:solidFill>
          <a:schemeClr val="accent2">
            <a:hueOff val="0"/>
            <a:satOff val="0"/>
            <a:lumOff val="0"/>
            <a:alphaOff val="0"/>
          </a:schemeClr>
        </a:solidFill>
        <a:ln w="31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solidFill>
                <a:schemeClr val="tx1"/>
              </a:solidFill>
            </a:rPr>
            <a:t>Att stärka tillit</a:t>
          </a:r>
        </a:p>
      </dsp:txBody>
      <dsp:txXfrm>
        <a:off x="40209" y="2932238"/>
        <a:ext cx="4067102" cy="743262"/>
      </dsp:txXfrm>
    </dsp:sp>
    <dsp:sp modelId="{BE84E265-80D5-4299-8F08-D63FDBC25D16}">
      <dsp:nvSpPr>
        <dsp:cNvPr id="0" name=""/>
        <dsp:cNvSpPr/>
      </dsp:nvSpPr>
      <dsp:spPr>
        <a:xfrm>
          <a:off x="0" y="3842429"/>
          <a:ext cx="4147520" cy="823680"/>
        </a:xfrm>
        <a:prstGeom prst="roundRect">
          <a:avLst/>
        </a:prstGeom>
        <a:solidFill>
          <a:schemeClr val="accent2">
            <a:hueOff val="0"/>
            <a:satOff val="0"/>
            <a:lumOff val="0"/>
            <a:alphaOff val="0"/>
          </a:schemeClr>
        </a:solidFill>
        <a:ln w="31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solidFill>
                <a:schemeClr val="tx1"/>
              </a:solidFill>
            </a:rPr>
            <a:t>Att stärka hopp</a:t>
          </a:r>
        </a:p>
      </dsp:txBody>
      <dsp:txXfrm>
        <a:off x="40209" y="3882638"/>
        <a:ext cx="4067102" cy="7432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C5FF01-0D94-45B5-A6AA-51FA22C2D7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K"/>
          </a:p>
        </p:txBody>
      </p:sp>
      <p:sp>
        <p:nvSpPr>
          <p:cNvPr id="3" name="Date Placeholder 2">
            <a:extLst>
              <a:ext uri="{FF2B5EF4-FFF2-40B4-BE49-F238E27FC236}">
                <a16:creationId xmlns:a16="http://schemas.microsoft.com/office/drawing/2014/main" id="{DEBE48C1-6ABD-41A7-94C6-4068055F5DA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9BEB0D-DCF5-4FA8-AF0D-9BEE183CA743}" type="datetime1">
              <a:rPr lang="LID4096" smtClean="0"/>
              <a:t>04/15/2025</a:t>
            </a:fld>
            <a:endParaRPr lang="en-UK"/>
          </a:p>
        </p:txBody>
      </p:sp>
      <p:sp>
        <p:nvSpPr>
          <p:cNvPr id="4" name="Footer Placeholder 3">
            <a:extLst>
              <a:ext uri="{FF2B5EF4-FFF2-40B4-BE49-F238E27FC236}">
                <a16:creationId xmlns:a16="http://schemas.microsoft.com/office/drawing/2014/main" id="{CCD394F4-9201-492F-B8CE-18E39EC1BF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K"/>
          </a:p>
        </p:txBody>
      </p:sp>
      <p:sp>
        <p:nvSpPr>
          <p:cNvPr id="5" name="Slide Number Placeholder 4">
            <a:extLst>
              <a:ext uri="{FF2B5EF4-FFF2-40B4-BE49-F238E27FC236}">
                <a16:creationId xmlns:a16="http://schemas.microsoft.com/office/drawing/2014/main" id="{C08ED2BF-2B65-42C4-97F8-F99B793B91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CF2DD2-20A7-4DD7-8E44-09CE7E29F5C4}" type="slidenum">
              <a:rPr lang="en-UK" smtClean="0"/>
              <a:t>‹#›</a:t>
            </a:fld>
            <a:endParaRPr lang="en-UK"/>
          </a:p>
        </p:txBody>
      </p:sp>
    </p:spTree>
    <p:extLst>
      <p:ext uri="{BB962C8B-B14F-4D97-AF65-F5344CB8AC3E}">
        <p14:creationId xmlns:p14="http://schemas.microsoft.com/office/powerpoint/2010/main" val="211721891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164A73-71B3-4B38-B7DE-210C724A0AED}" type="datetime1">
              <a:rPr lang="LID4096" smtClean="0"/>
              <a:t>04/15/2025</a:t>
            </a:fld>
            <a:endParaRPr lang="en-U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K"/>
              <a:t>Click to edit Master text styles</a:t>
            </a:r>
          </a:p>
          <a:p>
            <a:pPr lvl="1"/>
            <a:r>
              <a:rPr lang="en-UK"/>
              <a:t>Second level</a:t>
            </a:r>
          </a:p>
          <a:p>
            <a:pPr lvl="2"/>
            <a:r>
              <a:rPr lang="en-UK"/>
              <a:t>Third level</a:t>
            </a:r>
          </a:p>
          <a:p>
            <a:pPr lvl="3"/>
            <a:r>
              <a:rPr lang="en-UK"/>
              <a:t>Fourth level</a:t>
            </a:r>
          </a:p>
          <a:p>
            <a:pPr lvl="4"/>
            <a:r>
              <a:rPr lang="en-UK"/>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3DF67-57A7-4E60-B412-2E26C2D4287B}" type="slidenum">
              <a:rPr lang="en-UK" smtClean="0"/>
              <a:t>‹#›</a:t>
            </a:fld>
            <a:endParaRPr lang="en-UK"/>
          </a:p>
        </p:txBody>
      </p:sp>
    </p:spTree>
    <p:extLst>
      <p:ext uri="{BB962C8B-B14F-4D97-AF65-F5344CB8AC3E}">
        <p14:creationId xmlns:p14="http://schemas.microsoft.com/office/powerpoint/2010/main" val="3929256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Presentera dig själv och varför ni samlats till den här föreläsningen. Berätta att Rädda Barnen har länge jobbat med att möta barn som har varit med om skrämmande händelser. Den här föreläsningen utgår ifrån principer som vi vet är viktiga för att både vuxna och barn ska kunna återhämta sig efter att något skrämmande har hänt. Föreläsningen finns också som en </a:t>
            </a:r>
            <a:r>
              <a:rPr lang="sv-SE" dirty="0" err="1"/>
              <a:t>pdf</a:t>
            </a:r>
            <a:r>
              <a:rPr lang="sv-SE" dirty="0"/>
              <a:t> att ta del av och syftar till att ge stöd till föräldrar och viktiga vuxna som ska stötta sina barn efter något skrämmande har hänt. Texten och innehållet är framtaget av psykologer och psykoterapeuter på Rädda Barnens Centrum för stöd och behandling.</a:t>
            </a:r>
          </a:p>
        </p:txBody>
      </p:sp>
      <p:sp>
        <p:nvSpPr>
          <p:cNvPr id="4" name="Platshållare för datum 3"/>
          <p:cNvSpPr>
            <a:spLocks noGrp="1"/>
          </p:cNvSpPr>
          <p:nvPr>
            <p:ph type="dt" idx="1"/>
          </p:nvPr>
        </p:nvSpPr>
        <p:spPr/>
        <p:txBody>
          <a:bodyPr/>
          <a:lstStyle/>
          <a:p>
            <a:fld id="{D0164A73-71B3-4B38-B7DE-210C724A0AED}" type="datetime1">
              <a:rPr lang="LID4096" smtClean="0"/>
              <a:t>04/15/2025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a:t>
            </a:fld>
            <a:endParaRPr lang="en-UK"/>
          </a:p>
        </p:txBody>
      </p:sp>
    </p:spTree>
    <p:extLst>
      <p:ext uri="{BB962C8B-B14F-4D97-AF65-F5344CB8AC3E}">
        <p14:creationId xmlns:p14="http://schemas.microsoft.com/office/powerpoint/2010/main" val="3577010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Att förmedla hopp när något hemskt just hänt kan kännas omöjligt. Men när barnet fått hjälp att stärka lugn, trygghet, samhörighet och tillit, har du redan gjort mycket för att också stärka känslan av hopp. Du kan skapa hopp på flera sätt: • Var gärna konkret och berätta för ditt barn att ”Även om det känns väldigt svårt just nu så kommer vi att göra roliga saker igen så småningom”, eller ”Tillsammans kommer vi klara detta”. • Berätta att många vuxna i samhället jobbar för att skydda och reparera. Lyft fram det positiva som finns i att många vill hjälpa till när något allvarligt hänt. • Utforska tillsammans med barnet vad som trots allt kan innebära hopp i situationen. Kan ni tillsammans hitta exempel på gemenskap, kraft, goda gärningar? Att öva på att identifiera saker som känns hoppfulla i situationen kan öka känslan hopp.</a:t>
            </a:r>
          </a:p>
          <a:p>
            <a:endParaRPr lang="sv-SE" dirty="0"/>
          </a:p>
        </p:txBody>
      </p:sp>
      <p:sp>
        <p:nvSpPr>
          <p:cNvPr id="4" name="Platshållare för datum 3"/>
          <p:cNvSpPr>
            <a:spLocks noGrp="1"/>
          </p:cNvSpPr>
          <p:nvPr>
            <p:ph type="dt" idx="1"/>
          </p:nvPr>
        </p:nvSpPr>
        <p:spPr/>
        <p:txBody>
          <a:bodyPr/>
          <a:lstStyle/>
          <a:p>
            <a:fld id="{D0164A73-71B3-4B38-B7DE-210C724A0AED}" type="datetime1">
              <a:rPr lang="LID4096" smtClean="0"/>
              <a:t>04/15/2025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11</a:t>
            </a:fld>
            <a:endParaRPr lang="en-UK"/>
          </a:p>
        </p:txBody>
      </p:sp>
    </p:spTree>
    <p:extLst>
      <p:ext uri="{BB962C8B-B14F-4D97-AF65-F5344CB8AC3E}">
        <p14:creationId xmlns:p14="http://schemas.microsoft.com/office/powerpoint/2010/main" val="2967655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Om krisreaktionen inte går över Har det gått en tid men ditt barn fortfarande visar starka krisreaktioner? Kanske sover det sämre än vanligt, drar sig tillbaka eller vill inte vara med familj eller kompisar. En del barn utvecklar en bestående hög oro för nya situationer efter en kris, får aptitförändringar, ilska och humörsvängningar eller starka skuldkänslor. Eller finns det andra saker som gör dig orolig för ditt barn? Sök då råd och hjälp hos BVC, vårdcentralen eller BUP där ni bor. </a:t>
            </a:r>
            <a:r>
              <a:rPr lang="sv-SE"/>
              <a:t>Ibland behövs professionell hjälp efter en allvarlig händelse. </a:t>
            </a:r>
          </a:p>
          <a:p>
            <a:endParaRPr lang="sv-SE"/>
          </a:p>
        </p:txBody>
      </p:sp>
      <p:sp>
        <p:nvSpPr>
          <p:cNvPr id="4" name="Platshållare för datum 3"/>
          <p:cNvSpPr>
            <a:spLocks noGrp="1"/>
          </p:cNvSpPr>
          <p:nvPr>
            <p:ph type="dt" idx="1"/>
          </p:nvPr>
        </p:nvSpPr>
        <p:spPr/>
        <p:txBody>
          <a:bodyPr/>
          <a:lstStyle/>
          <a:p>
            <a:fld id="{D0164A73-71B3-4B38-B7DE-210C724A0AED}" type="datetime1">
              <a:rPr lang="LID4096" smtClean="0"/>
              <a:t>04/15/2025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12</a:t>
            </a:fld>
            <a:endParaRPr lang="en-UK"/>
          </a:p>
        </p:txBody>
      </p:sp>
    </p:spTree>
    <p:extLst>
      <p:ext uri="{BB962C8B-B14F-4D97-AF65-F5344CB8AC3E}">
        <p14:creationId xmlns:p14="http://schemas.microsoft.com/office/powerpoint/2010/main" val="2345667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Föreläsningen beräknas ta 60 minuter och det vi ska prata om först är vad vi brukar mena när vi pratar om en krisreaktion. Sen pratar vi lite mer om vad som kan vara bra att tänka på som förälder. I föreläsningen kommer vi använda ordet förälder men det kan också vara en vuxen som står nära ett barn utan att varar dess förälder. Sista ska vi gå igenom hur vi kan använda oss av psykologisk första hjälp och dess principer som kan vara bra komma ihåg.</a:t>
            </a:r>
          </a:p>
        </p:txBody>
      </p:sp>
      <p:sp>
        <p:nvSpPr>
          <p:cNvPr id="4" name="Platshållare för datum 3"/>
          <p:cNvSpPr>
            <a:spLocks noGrp="1"/>
          </p:cNvSpPr>
          <p:nvPr>
            <p:ph type="dt" idx="1"/>
          </p:nvPr>
        </p:nvSpPr>
        <p:spPr/>
        <p:txBody>
          <a:bodyPr/>
          <a:lstStyle/>
          <a:p>
            <a:fld id="{D0164A73-71B3-4B38-B7DE-210C724A0AED}" type="datetime1">
              <a:rPr lang="LID4096" smtClean="0"/>
              <a:t>04/15/2025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2</a:t>
            </a:fld>
            <a:endParaRPr lang="en-UK"/>
          </a:p>
        </p:txBody>
      </p:sp>
    </p:spTree>
    <p:extLst>
      <p:ext uri="{BB962C8B-B14F-4D97-AF65-F5344CB8AC3E}">
        <p14:creationId xmlns:p14="http://schemas.microsoft.com/office/powerpoint/2010/main" val="2428781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att sätta oss in i hur det kan kännas efter en skrämmande händelse ska vi börja med att göra en övning…. Genomför övningen och be deltagarna att reflektera kring den. Därefter sammanfattar du övningen med att säga att det är precis samma reaktioner som går igång i oss när vi är med om en verklig skrämmande händelse, den enda skillnaden är att vi inte kan säga att det bara vara en mardröm. Det som vi och barn behöver för att lugna oss efter en mardröm är det som ni ska ge till era barn. Vara nära dem, krama dem, hjälpa dem att lugna sig och prata om det.</a:t>
            </a:r>
          </a:p>
        </p:txBody>
      </p:sp>
      <p:sp>
        <p:nvSpPr>
          <p:cNvPr id="4" name="Platshållare för datum 3"/>
          <p:cNvSpPr>
            <a:spLocks noGrp="1"/>
          </p:cNvSpPr>
          <p:nvPr>
            <p:ph type="dt" idx="1"/>
          </p:nvPr>
        </p:nvSpPr>
        <p:spPr/>
        <p:txBody>
          <a:bodyPr/>
          <a:lstStyle/>
          <a:p>
            <a:fld id="{D0164A73-71B3-4B38-B7DE-210C724A0AED}" type="datetime1">
              <a:rPr lang="LID4096" smtClean="0"/>
              <a:t>04/15/2025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3</a:t>
            </a:fld>
            <a:endParaRPr lang="en-UK"/>
          </a:p>
        </p:txBody>
      </p:sp>
    </p:spTree>
    <p:extLst>
      <p:ext uri="{BB962C8B-B14F-4D97-AF65-F5344CB8AC3E}">
        <p14:creationId xmlns:p14="http://schemas.microsoft.com/office/powerpoint/2010/main" val="2246220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En krisreaktion är vår psykologiska och fysiska reaktion på en allvarlig händelse. De kan se olika ut, men det är vanligt att känna sorg, ilska, förtvivlan och oro. Svårigheter att varva ner, koncentrationssvårigheter och sömnsvårigheter är också vanligt, men även aptitförändringar, magont och huvudvärk. En del barn kan tillfälligt tappa färdigheter och behöver hjälp med sådant som de brukar klara. Gå ditt barn tillmötes om det behöver dig på ett sätt som det egentligen vuxit ifrån, exempelvis inte vill sova själv. Alla barn reagerar olika vid kris och många saker påverkar hur barnet mår. Bland det viktigaste är vilket stöd och omsorg barnet får av sina viktiga vuxna, men även mognadsnivå, tidigare erfarenheter och personlighet spelar in.</a:t>
            </a:r>
          </a:p>
          <a:p>
            <a:endParaRPr lang="sv-SE" dirty="0"/>
          </a:p>
        </p:txBody>
      </p:sp>
      <p:sp>
        <p:nvSpPr>
          <p:cNvPr id="4" name="Platshållare för datum 3"/>
          <p:cNvSpPr>
            <a:spLocks noGrp="1"/>
          </p:cNvSpPr>
          <p:nvPr>
            <p:ph type="dt" idx="1"/>
          </p:nvPr>
        </p:nvSpPr>
        <p:spPr/>
        <p:txBody>
          <a:bodyPr/>
          <a:lstStyle/>
          <a:p>
            <a:fld id="{D0164A73-71B3-4B38-B7DE-210C724A0AED}" type="datetime1">
              <a:rPr lang="LID4096" smtClean="0"/>
              <a:t>04/15/2025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4</a:t>
            </a:fld>
            <a:endParaRPr lang="en-UK"/>
          </a:p>
        </p:txBody>
      </p:sp>
    </p:spTree>
    <p:extLst>
      <p:ext uri="{BB962C8B-B14F-4D97-AF65-F5344CB8AC3E}">
        <p14:creationId xmlns:p14="http://schemas.microsoft.com/office/powerpoint/2010/main" val="3365822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Lugna vuxna lugnar barn Det är bra att först rikta uppmärksamheten mot dig själv och din egen reaktion på vad som hänt. Kanske behöver du hantera egna starka känslor kopplade till den allvarliga händelsen. Känslor smittar, och du har bäst möjlighet att lugna ditt barn om du själv är lugn. Fundera på vad du behöver för att kunna vara lugn och trygg för ditt barn. Att visa sig ledsen och gråta med sitt barn gör ingen skada så länge som du har viss kontroll över känslorna. Försök däremot undvika att låta ditt barn ta del av okontrollerade uttryck av överväldigande känslor du kan ha. Det kan skrämma ditt barn och försvåra förutsättningarna att hantera det som hänt. Innan du pratar med ditt barn är det bra att ta en stund och stanna upp vid dig själv.</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Du som stöttar kan också behöva stöd Att vara den som stöttar andra vid en allvarlig händelse kan upplevas svårt. Det är vanligt att känna stress och otillräcklighet. Bland det viktigaste du kan göra för ditt barn är att också ta hand om dig själv och dina egna behov. Fundera på vad du behöver för att orka vara trygg för ditt barn. Vad ger dig hopp och kraft? Vem brukar du tycka om att prata med när det känns svårt? Om du upplever att du behöver hjälp från en professionell kan du kontakta BVC för föräldrastöd om du har ett barn mellan 0-6 år. Är ditt barn äldre kan du ta kontakt med kommunens familjerådgivning för stöd. Du är den viktigaste för ditt barn, tveka inte att ta det stöd du behöver som förälder.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datum 3"/>
          <p:cNvSpPr>
            <a:spLocks noGrp="1"/>
          </p:cNvSpPr>
          <p:nvPr>
            <p:ph type="dt" idx="1"/>
          </p:nvPr>
        </p:nvSpPr>
        <p:spPr/>
        <p:txBody>
          <a:bodyPr/>
          <a:lstStyle/>
          <a:p>
            <a:fld id="{D0164A73-71B3-4B38-B7DE-210C724A0AED}" type="datetime1">
              <a:rPr lang="LID4096" smtClean="0"/>
              <a:t>04/15/2025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5</a:t>
            </a:fld>
            <a:endParaRPr lang="en-UK"/>
          </a:p>
        </p:txBody>
      </p:sp>
    </p:spTree>
    <p:extLst>
      <p:ext uri="{BB962C8B-B14F-4D97-AF65-F5344CB8AC3E}">
        <p14:creationId xmlns:p14="http://schemas.microsoft.com/office/powerpoint/2010/main" val="610849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Var nära ditt barn. Din närhet och trygga famn är en viktig källa till trygghet för ditt barn. Försök hitta lugnet och ge barnet odelad uppmärksamhet om du har möjlighet. • Barn har rätt till information. Berätta vad som hänt så enkelt och konkret du kan. Anpassa informationen till barnets ålder och mognadsnivå. Lyssna in vad barnet redan vet och vad det vill veta. Utgå i barnets spontana frågor, då hittar du lättare rätt nivå i ert samtal. Du behöver inte ha alla svar. Det är okej att säga att du inte har all information just nu, men att du ska försöka ta reda på mer. Säg inget du inte vet, och lova ingenting du inte kan hålla. • Berätta att du gärna lyssnar på barnets tankar och frågor. Knacka på dörren då och då till barnets rum om det drar sig undan och visa att du finns nära. Yngre barn ska helst inte vara ensamma när något skrämmande hänt. • Hitta stunder i vardagen när ni kan göra kravlösa saker tillsammans, leka, titta på film eller hjälpas åt med vardagliga saker. • Berätta vad som kommer hända den närmsta tiden, om det är möjligt. Behåll era rutiner om det går, de skapar trygghet och känsla av kontroll.</a:t>
            </a:r>
          </a:p>
          <a:p>
            <a:endParaRPr lang="sv-SE" dirty="0"/>
          </a:p>
        </p:txBody>
      </p:sp>
      <p:sp>
        <p:nvSpPr>
          <p:cNvPr id="4" name="Platshållare för datum 3"/>
          <p:cNvSpPr>
            <a:spLocks noGrp="1"/>
          </p:cNvSpPr>
          <p:nvPr>
            <p:ph type="dt" idx="1"/>
          </p:nvPr>
        </p:nvSpPr>
        <p:spPr/>
        <p:txBody>
          <a:bodyPr/>
          <a:lstStyle/>
          <a:p>
            <a:fld id="{D0164A73-71B3-4B38-B7DE-210C724A0AED}" type="datetime1">
              <a:rPr lang="LID4096" smtClean="0"/>
              <a:t>04/15/2025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7</a:t>
            </a:fld>
            <a:endParaRPr lang="en-UK"/>
          </a:p>
        </p:txBody>
      </p:sp>
    </p:spTree>
    <p:extLst>
      <p:ext uri="{BB962C8B-B14F-4D97-AF65-F5344CB8AC3E}">
        <p14:creationId xmlns:p14="http://schemas.microsoft.com/office/powerpoint/2010/main" val="854571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 Bekräfta och normalisera ditt barns känsloreaktioner. Förklara att det är helt normalt att känna starka och obehagliga känslor när något skrämmande har hänt. Berätta att alla reagerar olika och att alla känslor är okej. • Var lyhörd inför frågor och orostankar. Undersök vad ditt barn är orolig över och undrar. Var uppmärksam på missuppfattningar om det som hänt. Kanske kan ni ta reda på mer tillsammans? • Fråga vad ditt barn vill göra just nu. Barn brukar vara bra på att veta vad som lugnar dem. Kanske läsa något tillsammans eller gosa med husdjur? • Gör lugn och ro-övningar tillsammans. Avslappning och andningsövningar lugnar den som är stressad och rädd. Kolla gärna in Rädda Barnens </a:t>
            </a:r>
            <a:r>
              <a:rPr lang="sv-SE" dirty="0" err="1"/>
              <a:t>app</a:t>
            </a:r>
            <a:r>
              <a:rPr lang="sv-SE" dirty="0"/>
              <a:t> </a:t>
            </a:r>
            <a:r>
              <a:rPr lang="sv-SE" dirty="0" err="1"/>
              <a:t>Safe</a:t>
            </a:r>
            <a:r>
              <a:rPr lang="sv-SE" dirty="0"/>
              <a:t> Place där ni kan hitta många hjälpsamma övningar som passar barn och unga. QR-kod finns på sista sidan. • Se till att finnas nära till hand när ditt barn ska sova. Rädsla och ledsna tankar kommer ofta vid läggdags. • Lita på din magkänsla. Du vet bäst vad som lugnar ditt barn.</a:t>
            </a:r>
          </a:p>
          <a:p>
            <a:endParaRPr lang="sv-SE" dirty="0"/>
          </a:p>
        </p:txBody>
      </p:sp>
      <p:sp>
        <p:nvSpPr>
          <p:cNvPr id="4" name="Platshållare för datum 3"/>
          <p:cNvSpPr>
            <a:spLocks noGrp="1"/>
          </p:cNvSpPr>
          <p:nvPr>
            <p:ph type="dt" idx="1"/>
          </p:nvPr>
        </p:nvSpPr>
        <p:spPr/>
        <p:txBody>
          <a:bodyPr/>
          <a:lstStyle/>
          <a:p>
            <a:fld id="{D0164A73-71B3-4B38-B7DE-210C724A0AED}" type="datetime1">
              <a:rPr lang="LID4096" smtClean="0"/>
              <a:t>04/15/2025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8</a:t>
            </a:fld>
            <a:endParaRPr lang="en-UK"/>
          </a:p>
        </p:txBody>
      </p:sp>
    </p:spTree>
    <p:extLst>
      <p:ext uri="{BB962C8B-B14F-4D97-AF65-F5344CB8AC3E}">
        <p14:creationId xmlns:p14="http://schemas.microsoft.com/office/powerpoint/2010/main" val="1538112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Barn behöver känna att de inte är ensamma med sin oro eller sorg efter en allvarlig händelse. Det finns många sätt att stärka känslan av samhörighet. Ge barnet och dig extra mycket tid tillsammans. • Hitta på aktiviteter tillsammans som både kan ge en paus och stärka er samhörighet. Lek, spela spel, gå ut på promenad, bygg en koja eller hitta på något annat ni båda gillar att göra! • Var tillsammans med andra barn och föräldrar. Ofta finns samlings platser och trygga rum med vuxen närvaro öppna för alla vid en kris. Gå med ditt barn dit. • Kompisar spelar en viktig roll när något hänt, både för att få dela tankar och känslor men också för att få leka och låta allt vara som vanligt en stund. Uppmuntra ditt barn att träffa sina vänner om det passar bra. • Informera de som finns nära ditt barn om vad som hänt så inte barnet måste vara den som berättar. Kompisars föräldrar, skola, tränare på fritidsaktivitet eller kurator på skolan kan vara bra att samarbeta med när något skrämmande hänt.</a:t>
            </a:r>
          </a:p>
          <a:p>
            <a:endParaRPr lang="sv-SE" dirty="0"/>
          </a:p>
        </p:txBody>
      </p:sp>
      <p:sp>
        <p:nvSpPr>
          <p:cNvPr id="4" name="Platshållare för datum 3"/>
          <p:cNvSpPr>
            <a:spLocks noGrp="1"/>
          </p:cNvSpPr>
          <p:nvPr>
            <p:ph type="dt" idx="1"/>
          </p:nvPr>
        </p:nvSpPr>
        <p:spPr/>
        <p:txBody>
          <a:bodyPr/>
          <a:lstStyle/>
          <a:p>
            <a:fld id="{D0164A73-71B3-4B38-B7DE-210C724A0AED}" type="datetime1">
              <a:rPr lang="LID4096" smtClean="0"/>
              <a:t>04/15/2025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9</a:t>
            </a:fld>
            <a:endParaRPr lang="en-UK"/>
          </a:p>
        </p:txBody>
      </p:sp>
    </p:spTree>
    <p:extLst>
      <p:ext uri="{BB962C8B-B14F-4D97-AF65-F5344CB8AC3E}">
        <p14:creationId xmlns:p14="http://schemas.microsoft.com/office/powerpoint/2010/main" val="3963647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 vi är med om en svår händelse är det lätt att tappa tillit till både sig själv och samhället. Vi kan uppleva att det är svårare att lita på att vår förmåga att hantera situationer och världen kan kännas otrygg. Du som förälder kan hjälpa ditt barn att återfå tillit till samhället och till sig själv. Ha gärna ordet ”delaktighet” som ledstjärna.</a:t>
            </a:r>
          </a:p>
          <a:p>
            <a:r>
              <a:rPr lang="sv-SE" dirty="0"/>
              <a:t>Självtillit • Stärk barnens självtillit genom att uppmärksamma tillfällen då barnet kan känna sig kapabel och kompetent. Att få hjälpa till som barn även när det är svårt brukar vara stärkande. • Uppmuntra barnets initiativ och idéer. Fundera på vad som är lämpligt att ditt barn kan bidra med i vardagen eller krissituationen. </a:t>
            </a:r>
          </a:p>
          <a:p>
            <a:endParaRPr lang="sv-SE" dirty="0"/>
          </a:p>
        </p:txBody>
      </p:sp>
      <p:sp>
        <p:nvSpPr>
          <p:cNvPr id="4" name="Platshållare för datum 3"/>
          <p:cNvSpPr>
            <a:spLocks noGrp="1"/>
          </p:cNvSpPr>
          <p:nvPr>
            <p:ph type="dt" idx="1"/>
          </p:nvPr>
        </p:nvSpPr>
        <p:spPr/>
        <p:txBody>
          <a:bodyPr/>
          <a:lstStyle/>
          <a:p>
            <a:fld id="{D0164A73-71B3-4B38-B7DE-210C724A0AED}" type="datetime1">
              <a:rPr lang="LID4096" smtClean="0"/>
              <a:t>04/15/2025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10</a:t>
            </a:fld>
            <a:endParaRPr lang="en-UK"/>
          </a:p>
        </p:txBody>
      </p:sp>
    </p:spTree>
    <p:extLst>
      <p:ext uri="{BB962C8B-B14F-4D97-AF65-F5344CB8AC3E}">
        <p14:creationId xmlns:p14="http://schemas.microsoft.com/office/powerpoint/2010/main" val="25575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BDF8-3294-F243-8E02-B6435E5E5394}"/>
              </a:ext>
            </a:extLst>
          </p:cNvPr>
          <p:cNvSpPr>
            <a:spLocks noGrp="1"/>
          </p:cNvSpPr>
          <p:nvPr>
            <p:ph type="ctrTitle"/>
          </p:nvPr>
        </p:nvSpPr>
        <p:spPr>
          <a:xfrm>
            <a:off x="1524000" y="1268413"/>
            <a:ext cx="9144000" cy="2241550"/>
          </a:xfrm>
          <a:prstGeom prst="rect">
            <a:avLst/>
          </a:prstGeom>
        </p:spPr>
        <p:txBody>
          <a:bodyPr anchor="b"/>
          <a:lstStyle>
            <a:lvl1pPr algn="ctr">
              <a:defRPr sz="6000"/>
            </a:lvl1pPr>
          </a:lstStyle>
          <a:p>
            <a:r>
              <a:rPr lang="sv-SE"/>
              <a:t>Klicka här för att ändra mall för rubrikformat</a:t>
            </a:r>
            <a:endParaRPr lang="en-UK"/>
          </a:p>
        </p:txBody>
      </p:sp>
      <p:sp>
        <p:nvSpPr>
          <p:cNvPr id="3" name="Subtitle 2">
            <a:extLst>
              <a:ext uri="{FF2B5EF4-FFF2-40B4-BE49-F238E27FC236}">
                <a16:creationId xmlns:a16="http://schemas.microsoft.com/office/drawing/2014/main" id="{2E6F2B1C-7582-114C-B870-5C836A68055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K"/>
          </a:p>
        </p:txBody>
      </p:sp>
      <p:sp>
        <p:nvSpPr>
          <p:cNvPr id="4" name="Platshållare för datum 3">
            <a:extLst>
              <a:ext uri="{FF2B5EF4-FFF2-40B4-BE49-F238E27FC236}">
                <a16:creationId xmlns:a16="http://schemas.microsoft.com/office/drawing/2014/main" id="{11006A92-8224-65D5-A67B-D7D7B290E885}"/>
              </a:ext>
            </a:extLst>
          </p:cNvPr>
          <p:cNvSpPr>
            <a:spLocks noGrp="1"/>
          </p:cNvSpPr>
          <p:nvPr>
            <p:ph type="dt" sz="half" idx="10"/>
          </p:nvPr>
        </p:nvSpPr>
        <p:spPr/>
        <p:txBody>
          <a:bodyPr/>
          <a:lstStyle/>
          <a:p>
            <a:fld id="{374C9444-0CD7-4263-9F30-938D9711D762}" type="datetime1">
              <a:rPr lang="sv-SE" smtClean="0"/>
              <a:t>2025-04-15</a:t>
            </a:fld>
            <a:endParaRPr lang="en-UK"/>
          </a:p>
        </p:txBody>
      </p:sp>
      <p:sp>
        <p:nvSpPr>
          <p:cNvPr id="5" name="Platshållare för sidfot 4">
            <a:extLst>
              <a:ext uri="{FF2B5EF4-FFF2-40B4-BE49-F238E27FC236}">
                <a16:creationId xmlns:a16="http://schemas.microsoft.com/office/drawing/2014/main" id="{6851FB78-34C1-EE06-E26C-F903DFE978E7}"/>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9207808F-9FA4-9F6B-D8ED-9CFF8BF67CBF}"/>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237088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2">
    <p:bg>
      <p:bgPr>
        <a:solidFill>
          <a:schemeClr val="accent1"/>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C0FC662E-5766-3987-B567-276D1CE51276}"/>
              </a:ext>
            </a:extLst>
          </p:cNvPr>
          <p:cNvPicPr>
            <a:picLocks noChangeAspect="1"/>
          </p:cNvPicPr>
          <p:nvPr userDrawn="1"/>
        </p:nvPicPr>
        <p:blipFill>
          <a:blip r:embed="rId2"/>
          <a:srcRect/>
          <a:stretch/>
        </p:blipFill>
        <p:spPr>
          <a:xfrm>
            <a:off x="10349907" y="6349706"/>
            <a:ext cx="1431763" cy="440918"/>
          </a:xfrm>
          <a:prstGeom prst="rect">
            <a:avLst/>
          </a:prstGeom>
        </p:spPr>
      </p:pic>
    </p:spTree>
    <p:extLst>
      <p:ext uri="{BB962C8B-B14F-4D97-AF65-F5344CB8AC3E}">
        <p14:creationId xmlns:p14="http://schemas.microsoft.com/office/powerpoint/2010/main" val="4019852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EA29B1-FF2C-5D44-9076-0C2ECB267F4A}"/>
              </a:ext>
            </a:extLst>
          </p:cNvPr>
          <p:cNvSpPr>
            <a:spLocks noGrp="1"/>
          </p:cNvSpPr>
          <p:nvPr>
            <p:ph type="title" orient="vert"/>
          </p:nvPr>
        </p:nvSpPr>
        <p:spPr>
          <a:xfrm>
            <a:off x="8724900" y="365125"/>
            <a:ext cx="2628900" cy="5811838"/>
          </a:xfrm>
          <a:prstGeom prst="rect">
            <a:avLst/>
          </a:prstGeom>
        </p:spPr>
        <p:txBody>
          <a:bodyPr vert="eaVert"/>
          <a:lstStyle/>
          <a:p>
            <a:r>
              <a:rPr lang="sv-SE"/>
              <a:t>Klicka här för att ändra mall för rubrikformat</a:t>
            </a:r>
            <a:endParaRPr lang="en-UK"/>
          </a:p>
        </p:txBody>
      </p:sp>
      <p:sp>
        <p:nvSpPr>
          <p:cNvPr id="3" name="Vertical Text Placeholder 2">
            <a:extLst>
              <a:ext uri="{FF2B5EF4-FFF2-40B4-BE49-F238E27FC236}">
                <a16:creationId xmlns:a16="http://schemas.microsoft.com/office/drawing/2014/main" id="{4712C061-2248-9248-9E14-C827AD0EA249}"/>
              </a:ext>
            </a:extLst>
          </p:cNvPr>
          <p:cNvSpPr>
            <a:spLocks noGrp="1"/>
          </p:cNvSpPr>
          <p:nvPr>
            <p:ph type="body" orient="vert" idx="1"/>
          </p:nvPr>
        </p:nvSpPr>
        <p:spPr>
          <a:xfrm>
            <a:off x="838200" y="365125"/>
            <a:ext cx="7734300" cy="5811838"/>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pic>
        <p:nvPicPr>
          <p:cNvPr id="8" name="Picture 7">
            <a:extLst>
              <a:ext uri="{FF2B5EF4-FFF2-40B4-BE49-F238E27FC236}">
                <a16:creationId xmlns:a16="http://schemas.microsoft.com/office/drawing/2014/main" id="{A38B412C-FF15-0145-9A45-54D2DADA8F43}"/>
              </a:ext>
            </a:extLst>
          </p:cNvPr>
          <p:cNvPicPr>
            <a:picLocks noChangeAspect="1"/>
          </p:cNvPicPr>
          <p:nvPr userDrawn="1"/>
        </p:nvPicPr>
        <p:blipFill>
          <a:blip r:embed="rId2"/>
          <a:srcRect/>
          <a:stretch/>
        </p:blipFill>
        <p:spPr>
          <a:xfrm rot="5400000">
            <a:off x="-439372" y="5614935"/>
            <a:ext cx="1539875" cy="396979"/>
          </a:xfrm>
          <a:prstGeom prst="rect">
            <a:avLst/>
          </a:prstGeom>
        </p:spPr>
      </p:pic>
    </p:spTree>
    <p:extLst>
      <p:ext uri="{BB962C8B-B14F-4D97-AF65-F5344CB8AC3E}">
        <p14:creationId xmlns:p14="http://schemas.microsoft.com/office/powerpoint/2010/main" val="3016031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lodrät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25D86D15-51D2-A24C-B04F-939835159E13}"/>
              </a:ext>
            </a:extLst>
          </p:cNvPr>
          <p:cNvSpPr>
            <a:spLocks noGrp="1"/>
          </p:cNvSpPr>
          <p:nvPr>
            <p:ph type="body" orient="vert" idx="1"/>
          </p:nvPr>
        </p:nvSpPr>
        <p:spPr>
          <a:xfrm>
            <a:off x="479425" y="576470"/>
            <a:ext cx="11233150" cy="5600493"/>
          </a:xfrm>
          <a:prstGeom prst="rect">
            <a:avLst/>
          </a:prstGeo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Tree>
    <p:extLst>
      <p:ext uri="{BB962C8B-B14F-4D97-AF65-F5344CB8AC3E}">
        <p14:creationId xmlns:p14="http://schemas.microsoft.com/office/powerpoint/2010/main" val="4162578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FB7A2149-42B2-ABD1-DCE7-EF150FA5BD5A}"/>
              </a:ext>
            </a:extLst>
          </p:cNvPr>
          <p:cNvSpPr>
            <a:spLocks noGrp="1"/>
          </p:cNvSpPr>
          <p:nvPr>
            <p:ph type="dt" sz="half" idx="10"/>
          </p:nvPr>
        </p:nvSpPr>
        <p:spPr/>
        <p:txBody>
          <a:bodyPr/>
          <a:lstStyle/>
          <a:p>
            <a:fld id="{4DB84A28-1971-4624-8B1B-676B387347F7}" type="datetime1">
              <a:rPr lang="sv-SE" smtClean="0"/>
              <a:t>2025-04-15</a:t>
            </a:fld>
            <a:endParaRPr lang="en-UK"/>
          </a:p>
        </p:txBody>
      </p:sp>
      <p:sp>
        <p:nvSpPr>
          <p:cNvPr id="5" name="Platshållare för sidfot 4">
            <a:extLst>
              <a:ext uri="{FF2B5EF4-FFF2-40B4-BE49-F238E27FC236}">
                <a16:creationId xmlns:a16="http://schemas.microsoft.com/office/drawing/2014/main" id="{ED6C876F-838D-EC8F-2C54-252C07A82DF6}"/>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A20DD810-B813-6A4A-F642-17894DD36C7D}"/>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61774271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507C89-5F1B-9D47-9498-3C7F4510D874}"/>
              </a:ext>
            </a:extLst>
          </p:cNvPr>
          <p:cNvSpPr/>
          <p:nvPr userDrawn="1"/>
        </p:nvSpPr>
        <p:spPr>
          <a:xfrm>
            <a:off x="0" y="0"/>
            <a:ext cx="479425"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E5923481-21D1-8E46-828B-4243BA1244B4}"/>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E6386036-21EF-4A07-A6CE-792BE9344D37}"/>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B6283D99-B745-688D-7639-7C9D20C57E12}"/>
              </a:ext>
            </a:extLst>
          </p:cNvPr>
          <p:cNvSpPr>
            <a:spLocks noGrp="1"/>
          </p:cNvSpPr>
          <p:nvPr>
            <p:ph type="dt" sz="half" idx="10"/>
          </p:nvPr>
        </p:nvSpPr>
        <p:spPr/>
        <p:txBody>
          <a:bodyPr/>
          <a:lstStyle/>
          <a:p>
            <a:fld id="{09D40E8D-A763-4D7D-939E-84981194A130}" type="datetime1">
              <a:rPr lang="sv-SE" smtClean="0"/>
              <a:t>2025-04-15</a:t>
            </a:fld>
            <a:endParaRPr lang="en-UK"/>
          </a:p>
        </p:txBody>
      </p:sp>
      <p:sp>
        <p:nvSpPr>
          <p:cNvPr id="5" name="Platshållare för sidfot 4">
            <a:extLst>
              <a:ext uri="{FF2B5EF4-FFF2-40B4-BE49-F238E27FC236}">
                <a16:creationId xmlns:a16="http://schemas.microsoft.com/office/drawing/2014/main" id="{0E9055B7-0423-2822-88EC-3E5E81711C78}"/>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CBC1150C-52F3-83D1-2406-250FC05DA8C0}"/>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4145086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BC083B-0971-EE44-8965-5C1B1EAA73A2}"/>
              </a:ext>
            </a:extLst>
          </p:cNvPr>
          <p:cNvSpPr/>
          <p:nvPr userDrawn="1"/>
        </p:nvSpPr>
        <p:spPr>
          <a:xfrm>
            <a:off x="0" y="0"/>
            <a:ext cx="479425" cy="6858000"/>
          </a:xfrm>
          <a:prstGeom prst="rect">
            <a:avLst/>
          </a:prstGeom>
          <a:solidFill>
            <a:srgbClr val="A57F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A93DC165-D8C6-2C4D-87D0-E01DC0039D82}"/>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BF869DD1-EE61-4EBD-99D0-03078588FC7A}"/>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450494A5-5071-613A-F185-BB758E992AA2}"/>
              </a:ext>
            </a:extLst>
          </p:cNvPr>
          <p:cNvSpPr>
            <a:spLocks noGrp="1"/>
          </p:cNvSpPr>
          <p:nvPr>
            <p:ph type="dt" sz="half" idx="10"/>
          </p:nvPr>
        </p:nvSpPr>
        <p:spPr/>
        <p:txBody>
          <a:bodyPr/>
          <a:lstStyle/>
          <a:p>
            <a:fld id="{A5268652-B9AF-42B1-B9DF-84890D6B36DF}" type="datetime1">
              <a:rPr lang="sv-SE" smtClean="0"/>
              <a:t>2025-04-15</a:t>
            </a:fld>
            <a:endParaRPr lang="en-UK"/>
          </a:p>
        </p:txBody>
      </p:sp>
      <p:sp>
        <p:nvSpPr>
          <p:cNvPr id="5" name="Platshållare för sidfot 4">
            <a:extLst>
              <a:ext uri="{FF2B5EF4-FFF2-40B4-BE49-F238E27FC236}">
                <a16:creationId xmlns:a16="http://schemas.microsoft.com/office/drawing/2014/main" id="{A5942E38-2138-2C34-C891-B644B4B158F8}"/>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0CE47A2E-309D-6E43-D026-B41347898292}"/>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67113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A1ED10-E662-2740-A36A-71074A6507B1}"/>
              </a:ext>
            </a:extLst>
          </p:cNvPr>
          <p:cNvSpPr/>
          <p:nvPr userDrawn="1"/>
        </p:nvSpPr>
        <p:spPr>
          <a:xfrm>
            <a:off x="0" y="0"/>
            <a:ext cx="479425"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51C3D6C7-3B5C-BB42-9770-788A38938171}"/>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A84D9912-D5BE-49AD-A7AB-3DC8A9B05312}"/>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EA97099A-4EF8-D112-FBF8-76BBEE3742D9}"/>
              </a:ext>
            </a:extLst>
          </p:cNvPr>
          <p:cNvSpPr>
            <a:spLocks noGrp="1"/>
          </p:cNvSpPr>
          <p:nvPr>
            <p:ph type="dt" sz="half" idx="10"/>
          </p:nvPr>
        </p:nvSpPr>
        <p:spPr/>
        <p:txBody>
          <a:bodyPr/>
          <a:lstStyle/>
          <a:p>
            <a:fld id="{24F9AF95-9288-4022-B96A-74BD1FF157FB}" type="datetime1">
              <a:rPr lang="sv-SE" smtClean="0"/>
              <a:t>2025-04-15</a:t>
            </a:fld>
            <a:endParaRPr lang="en-UK"/>
          </a:p>
        </p:txBody>
      </p:sp>
      <p:sp>
        <p:nvSpPr>
          <p:cNvPr id="5" name="Platshållare för sidfot 4">
            <a:extLst>
              <a:ext uri="{FF2B5EF4-FFF2-40B4-BE49-F238E27FC236}">
                <a16:creationId xmlns:a16="http://schemas.microsoft.com/office/drawing/2014/main" id="{AEA82478-A06D-E705-7081-1C39C7C96E65}"/>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F334D6C2-EA05-7152-6ABE-B2BC14C9EC33}"/>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4105626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4226F4-18C7-4D48-8BBF-042243518ECB}"/>
              </a:ext>
            </a:extLst>
          </p:cNvPr>
          <p:cNvSpPr/>
          <p:nvPr userDrawn="1"/>
        </p:nvSpPr>
        <p:spPr>
          <a:xfrm>
            <a:off x="0" y="0"/>
            <a:ext cx="479425" cy="6858000"/>
          </a:xfrm>
          <a:prstGeom prst="rect">
            <a:avLst/>
          </a:prstGeom>
          <a:solidFill>
            <a:srgbClr val="71C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30D888EF-8511-8447-84C9-54FE5B1BCC73}"/>
              </a:ext>
            </a:extLst>
          </p:cNvPr>
          <p:cNvSpPr>
            <a:spLocks noGrp="1"/>
          </p:cNvSpPr>
          <p:nvPr>
            <p:ph idx="1"/>
          </p:nvPr>
        </p:nvSpPr>
        <p:spPr>
          <a:xfrm>
            <a:off x="811733" y="1805142"/>
            <a:ext cx="9523556" cy="4476750"/>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2" name="Title 1">
            <a:extLst>
              <a:ext uri="{FF2B5EF4-FFF2-40B4-BE49-F238E27FC236}">
                <a16:creationId xmlns:a16="http://schemas.microsoft.com/office/drawing/2014/main" id="{555AA1C7-A8C7-4EE0-83BE-36035D8460C5}"/>
              </a:ext>
            </a:extLst>
          </p:cNvPr>
          <p:cNvSpPr>
            <a:spLocks noGrp="1"/>
          </p:cNvSpPr>
          <p:nvPr>
            <p:ph type="title"/>
          </p:nvPr>
        </p:nvSpPr>
        <p:spPr/>
        <p:txBody>
          <a:bodyPr/>
          <a:lstStyle/>
          <a:p>
            <a:r>
              <a:rPr lang="sv-SE"/>
              <a:t>Klicka här för att ändra mall för rubrikformat</a:t>
            </a:r>
            <a:endParaRPr lang="en-UK"/>
          </a:p>
        </p:txBody>
      </p:sp>
      <p:sp>
        <p:nvSpPr>
          <p:cNvPr id="4" name="Platshållare för datum 3">
            <a:extLst>
              <a:ext uri="{FF2B5EF4-FFF2-40B4-BE49-F238E27FC236}">
                <a16:creationId xmlns:a16="http://schemas.microsoft.com/office/drawing/2014/main" id="{15C0AE6D-61CF-C1C3-8EB2-5109426A4F8E}"/>
              </a:ext>
            </a:extLst>
          </p:cNvPr>
          <p:cNvSpPr>
            <a:spLocks noGrp="1"/>
          </p:cNvSpPr>
          <p:nvPr>
            <p:ph type="dt" sz="half" idx="10"/>
          </p:nvPr>
        </p:nvSpPr>
        <p:spPr/>
        <p:txBody>
          <a:bodyPr/>
          <a:lstStyle/>
          <a:p>
            <a:fld id="{FAC38F67-1A77-44BD-9230-973E215D3669}" type="datetime1">
              <a:rPr lang="sv-SE" smtClean="0"/>
              <a:t>2025-04-15</a:t>
            </a:fld>
            <a:endParaRPr lang="en-UK"/>
          </a:p>
        </p:txBody>
      </p:sp>
      <p:sp>
        <p:nvSpPr>
          <p:cNvPr id="5" name="Platshållare för sidfot 4">
            <a:extLst>
              <a:ext uri="{FF2B5EF4-FFF2-40B4-BE49-F238E27FC236}">
                <a16:creationId xmlns:a16="http://schemas.microsoft.com/office/drawing/2014/main" id="{61C0D0F3-949B-B8EA-DDF7-6E4C90E5340C}"/>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68EA7938-E8F7-4765-1E3E-46CC3375CA6A}"/>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255199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4830938-9E79-4F9C-AB82-F47C6100B0F1}"/>
              </a:ext>
            </a:extLst>
          </p:cNvPr>
          <p:cNvSpPr>
            <a:spLocks noGrp="1"/>
          </p:cNvSpPr>
          <p:nvPr>
            <p:ph type="pic" sz="quarter" idx="10"/>
          </p:nvPr>
        </p:nvSpPr>
        <p:spPr>
          <a:xfrm>
            <a:off x="479425" y="257175"/>
            <a:ext cx="11501438" cy="6051550"/>
          </a:xfrm>
        </p:spPr>
        <p:txBody>
          <a:bodyPr/>
          <a:lstStyle/>
          <a:p>
            <a:r>
              <a:rPr lang="sv-SE"/>
              <a:t>Klicka på ikonen för att lägga till en bild</a:t>
            </a:r>
            <a:endParaRPr lang="en-UK"/>
          </a:p>
        </p:txBody>
      </p:sp>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2" name="Platshållare för datum 1">
            <a:extLst>
              <a:ext uri="{FF2B5EF4-FFF2-40B4-BE49-F238E27FC236}">
                <a16:creationId xmlns:a16="http://schemas.microsoft.com/office/drawing/2014/main" id="{C9D8F49B-F7EC-1E90-FD39-27BEEF011021}"/>
              </a:ext>
            </a:extLst>
          </p:cNvPr>
          <p:cNvSpPr>
            <a:spLocks noGrp="1"/>
          </p:cNvSpPr>
          <p:nvPr>
            <p:ph type="dt" sz="half" idx="11"/>
          </p:nvPr>
        </p:nvSpPr>
        <p:spPr/>
        <p:txBody>
          <a:bodyPr/>
          <a:lstStyle/>
          <a:p>
            <a:fld id="{27CF3D01-B940-4FD1-BFC8-C87F1D0681B8}" type="datetime1">
              <a:rPr lang="sv-SE" smtClean="0"/>
              <a:t>2025-04-15</a:t>
            </a:fld>
            <a:endParaRPr lang="en-UK"/>
          </a:p>
        </p:txBody>
      </p:sp>
      <p:sp>
        <p:nvSpPr>
          <p:cNvPr id="3" name="Platshållare för sidfot 2">
            <a:extLst>
              <a:ext uri="{FF2B5EF4-FFF2-40B4-BE49-F238E27FC236}">
                <a16:creationId xmlns:a16="http://schemas.microsoft.com/office/drawing/2014/main" id="{3D010ACD-7185-81EF-185D-2EEEF7D60886}"/>
              </a:ext>
            </a:extLst>
          </p:cNvPr>
          <p:cNvSpPr>
            <a:spLocks noGrp="1"/>
          </p:cNvSpPr>
          <p:nvPr>
            <p:ph type="ftr" sz="quarter" idx="12"/>
          </p:nvPr>
        </p:nvSpPr>
        <p:spPr/>
        <p:txBody>
          <a:bodyPr/>
          <a:lstStyle/>
          <a:p>
            <a:r>
              <a:rPr lang="sv-SE"/>
              <a:t>Varje dag gör vi världen lite bättre för barn.</a:t>
            </a:r>
            <a:endParaRPr lang="en-UK"/>
          </a:p>
        </p:txBody>
      </p:sp>
      <p:sp>
        <p:nvSpPr>
          <p:cNvPr id="4" name="Platshållare för bildnummer 3">
            <a:extLst>
              <a:ext uri="{FF2B5EF4-FFF2-40B4-BE49-F238E27FC236}">
                <a16:creationId xmlns:a16="http://schemas.microsoft.com/office/drawing/2014/main" id="{C59CF382-FEA4-69D1-8BD5-421AB7B704C0}"/>
              </a:ext>
            </a:extLst>
          </p:cNvPr>
          <p:cNvSpPr>
            <a:spLocks noGrp="1"/>
          </p:cNvSpPr>
          <p:nvPr>
            <p:ph type="sldNum" sz="quarter" idx="13"/>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40067206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ave the Children">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71B573-4064-4E6C-AB4B-578B45CB4EF8}"/>
              </a:ext>
            </a:extLst>
          </p:cNvPr>
          <p:cNvPicPr>
            <a:picLocks noChangeAspect="1"/>
          </p:cNvPicPr>
          <p:nvPr userDrawn="1"/>
        </p:nvPicPr>
        <p:blipFill>
          <a:blip r:embed="rId2"/>
          <a:srcRect/>
          <a:stretch/>
        </p:blipFill>
        <p:spPr>
          <a:xfrm>
            <a:off x="2854196" y="2204357"/>
            <a:ext cx="6496524" cy="2000638"/>
          </a:xfrm>
          <a:prstGeom prst="rect">
            <a:avLst/>
          </a:prstGeom>
        </p:spPr>
      </p:pic>
      <p:sp>
        <p:nvSpPr>
          <p:cNvPr id="2" name="Platshållare för datum 1">
            <a:extLst>
              <a:ext uri="{FF2B5EF4-FFF2-40B4-BE49-F238E27FC236}">
                <a16:creationId xmlns:a16="http://schemas.microsoft.com/office/drawing/2014/main" id="{34887711-FA48-FC94-E31C-3BFC0863D145}"/>
              </a:ext>
            </a:extLst>
          </p:cNvPr>
          <p:cNvSpPr>
            <a:spLocks noGrp="1"/>
          </p:cNvSpPr>
          <p:nvPr>
            <p:ph type="dt" sz="half" idx="10"/>
          </p:nvPr>
        </p:nvSpPr>
        <p:spPr/>
        <p:txBody>
          <a:bodyPr/>
          <a:lstStyle>
            <a:lvl1pPr>
              <a:defRPr>
                <a:solidFill>
                  <a:schemeClr val="bg1"/>
                </a:solidFill>
              </a:defRPr>
            </a:lvl1pPr>
          </a:lstStyle>
          <a:p>
            <a:fld id="{A06FB729-AA12-4ACC-8930-CFA9D2A72AB7}" type="datetime1">
              <a:rPr lang="sv-SE" smtClean="0"/>
              <a:t>2025-04-15</a:t>
            </a:fld>
            <a:endParaRPr lang="en-UK"/>
          </a:p>
        </p:txBody>
      </p:sp>
      <p:sp>
        <p:nvSpPr>
          <p:cNvPr id="4" name="Platshållare för sidfot 3">
            <a:extLst>
              <a:ext uri="{FF2B5EF4-FFF2-40B4-BE49-F238E27FC236}">
                <a16:creationId xmlns:a16="http://schemas.microsoft.com/office/drawing/2014/main" id="{C7E5F012-C191-CC22-28FF-B934292B14A2}"/>
              </a:ext>
            </a:extLst>
          </p:cNvPr>
          <p:cNvSpPr>
            <a:spLocks noGrp="1"/>
          </p:cNvSpPr>
          <p:nvPr>
            <p:ph type="ftr" sz="quarter" idx="11"/>
          </p:nvPr>
        </p:nvSpPr>
        <p:spPr/>
        <p:txBody>
          <a:bodyPr/>
          <a:lstStyle>
            <a:lvl1pPr>
              <a:defRPr>
                <a:solidFill>
                  <a:schemeClr val="bg1"/>
                </a:solidFill>
              </a:defRPr>
            </a:lvl1pPr>
          </a:lstStyle>
          <a:p>
            <a:r>
              <a:rPr lang="sv-SE"/>
              <a:t>Varje dag gör vi världen lite bättre för barn.</a:t>
            </a:r>
            <a:endParaRPr lang="en-UK"/>
          </a:p>
        </p:txBody>
      </p:sp>
      <p:sp>
        <p:nvSpPr>
          <p:cNvPr id="5" name="Platshållare för bildnummer 4">
            <a:extLst>
              <a:ext uri="{FF2B5EF4-FFF2-40B4-BE49-F238E27FC236}">
                <a16:creationId xmlns:a16="http://schemas.microsoft.com/office/drawing/2014/main" id="{B44BFF11-A334-8939-0324-0E61D63053D6}"/>
              </a:ext>
            </a:extLst>
          </p:cNvPr>
          <p:cNvSpPr>
            <a:spLocks noGrp="1"/>
          </p:cNvSpPr>
          <p:nvPr>
            <p:ph type="sldNum" sz="quarter" idx="12"/>
          </p:nvPr>
        </p:nvSpPr>
        <p:spPr/>
        <p:txBody>
          <a:bodyPr/>
          <a:lstStyle>
            <a:lvl1pPr>
              <a:defRPr>
                <a:solidFill>
                  <a:schemeClr val="bg1"/>
                </a:solidFill>
              </a:defRPr>
            </a:lvl1pPr>
          </a:lstStyle>
          <a:p>
            <a:fld id="{BF413B3B-BFB3-42E3-B409-FAAF558C2ACC}" type="slidenum">
              <a:rPr lang="en-UK" smtClean="0"/>
              <a:pPr/>
              <a:t>‹#›</a:t>
            </a:fld>
            <a:endParaRPr lang="en-UK"/>
          </a:p>
        </p:txBody>
      </p:sp>
    </p:spTree>
    <p:extLst>
      <p:ext uri="{BB962C8B-B14F-4D97-AF65-F5344CB8AC3E}">
        <p14:creationId xmlns:p14="http://schemas.microsoft.com/office/powerpoint/2010/main" val="14145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Tom">
    <p:bg>
      <p:bgPr>
        <a:solidFill>
          <a:schemeClr val="tx1"/>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3A9DF24-DAC3-2CF9-E9C2-3BFD5E46244F}"/>
              </a:ext>
            </a:extLst>
          </p:cNvPr>
          <p:cNvPicPr>
            <a:picLocks noChangeAspect="1"/>
          </p:cNvPicPr>
          <p:nvPr userDrawn="1"/>
        </p:nvPicPr>
        <p:blipFill>
          <a:blip r:embed="rId2"/>
          <a:srcRect/>
          <a:stretch/>
        </p:blipFill>
        <p:spPr>
          <a:xfrm>
            <a:off x="10349907" y="6349706"/>
            <a:ext cx="1431763" cy="440918"/>
          </a:xfrm>
          <a:prstGeom prst="rect">
            <a:avLst/>
          </a:prstGeom>
        </p:spPr>
      </p:pic>
    </p:spTree>
    <p:extLst>
      <p:ext uri="{BB962C8B-B14F-4D97-AF65-F5344CB8AC3E}">
        <p14:creationId xmlns:p14="http://schemas.microsoft.com/office/powerpoint/2010/main" val="89195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5BA18A-3EF3-4F77-BA84-CFDEC376884C}"/>
              </a:ext>
            </a:extLst>
          </p:cNvPr>
          <p:cNvPicPr>
            <a:picLocks noChangeAspect="1"/>
          </p:cNvPicPr>
          <p:nvPr userDrawn="1"/>
        </p:nvPicPr>
        <p:blipFill>
          <a:blip r:embed="rId14"/>
          <a:srcRect/>
          <a:stretch/>
        </p:blipFill>
        <p:spPr>
          <a:xfrm>
            <a:off x="10349907" y="6349706"/>
            <a:ext cx="1431763" cy="440919"/>
          </a:xfrm>
          <a:prstGeom prst="rect">
            <a:avLst/>
          </a:prstGeom>
        </p:spPr>
      </p:pic>
      <p:sp>
        <p:nvSpPr>
          <p:cNvPr id="2" name="Title Placeholder 1">
            <a:extLst>
              <a:ext uri="{FF2B5EF4-FFF2-40B4-BE49-F238E27FC236}">
                <a16:creationId xmlns:a16="http://schemas.microsoft.com/office/drawing/2014/main" id="{ADB3B62D-B5F3-43D5-AF61-262F4EDB8658}"/>
              </a:ext>
            </a:extLst>
          </p:cNvPr>
          <p:cNvSpPr>
            <a:spLocks noGrp="1"/>
          </p:cNvSpPr>
          <p:nvPr>
            <p:ph type="title"/>
          </p:nvPr>
        </p:nvSpPr>
        <p:spPr>
          <a:xfrm>
            <a:off x="832104" y="640184"/>
            <a:ext cx="9528048" cy="905256"/>
          </a:xfrm>
          <a:prstGeom prst="rect">
            <a:avLst/>
          </a:prstGeom>
        </p:spPr>
        <p:txBody>
          <a:bodyPr vert="horz" lIns="91440" tIns="45720" rIns="91440" bIns="45720" rtlCol="0" anchor="ctr">
            <a:normAutofit/>
          </a:bodyPr>
          <a:lstStyle/>
          <a:p>
            <a:r>
              <a:rPr lang="sv-SE"/>
              <a:t>Klicka här för att ändra mall för rubrikformat</a:t>
            </a:r>
            <a:endParaRPr lang="en-UK"/>
          </a:p>
        </p:txBody>
      </p:sp>
      <p:sp>
        <p:nvSpPr>
          <p:cNvPr id="3" name="Text Placeholder 2">
            <a:extLst>
              <a:ext uri="{FF2B5EF4-FFF2-40B4-BE49-F238E27FC236}">
                <a16:creationId xmlns:a16="http://schemas.microsoft.com/office/drawing/2014/main" id="{7782A019-0712-4C58-B69B-2E930E508FE7}"/>
              </a:ext>
            </a:extLst>
          </p:cNvPr>
          <p:cNvSpPr>
            <a:spLocks noGrp="1"/>
          </p:cNvSpPr>
          <p:nvPr>
            <p:ph type="body" idx="1"/>
          </p:nvPr>
        </p:nvSpPr>
        <p:spPr>
          <a:xfrm>
            <a:off x="813816" y="1673351"/>
            <a:ext cx="9528048" cy="463537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K"/>
          </a:p>
        </p:txBody>
      </p:sp>
      <p:sp>
        <p:nvSpPr>
          <p:cNvPr id="4" name="Date Placeholder 3">
            <a:extLst>
              <a:ext uri="{FF2B5EF4-FFF2-40B4-BE49-F238E27FC236}">
                <a16:creationId xmlns:a16="http://schemas.microsoft.com/office/drawing/2014/main" id="{E6990B4C-104C-4581-BE11-4D52BE864CF9}"/>
              </a:ext>
            </a:extLst>
          </p:cNvPr>
          <p:cNvSpPr>
            <a:spLocks noGrp="1"/>
          </p:cNvSpPr>
          <p:nvPr>
            <p:ph type="dt" sz="half" idx="2"/>
          </p:nvPr>
        </p:nvSpPr>
        <p:spPr>
          <a:xfrm>
            <a:off x="813816" y="6458740"/>
            <a:ext cx="1716733" cy="182880"/>
          </a:xfrm>
          <a:prstGeom prst="rect">
            <a:avLst/>
          </a:prstGeom>
        </p:spPr>
        <p:txBody>
          <a:bodyPr vert="horz" lIns="91440" tIns="45720" rIns="91440" bIns="45720" rtlCol="0" anchor="ctr"/>
          <a:lstStyle>
            <a:lvl1pPr algn="l">
              <a:defRPr sz="1200">
                <a:solidFill>
                  <a:schemeClr val="tx1"/>
                </a:solidFill>
              </a:defRPr>
            </a:lvl1pPr>
          </a:lstStyle>
          <a:p>
            <a:fld id="{04CAED83-AD50-4566-9BDE-9C7898E2A617}" type="datetime1">
              <a:rPr lang="sv-SE" smtClean="0"/>
              <a:t>2025-04-15</a:t>
            </a:fld>
            <a:endParaRPr lang="en-UK"/>
          </a:p>
        </p:txBody>
      </p:sp>
      <p:sp>
        <p:nvSpPr>
          <p:cNvPr id="5" name="Footer Placeholder 4">
            <a:extLst>
              <a:ext uri="{FF2B5EF4-FFF2-40B4-BE49-F238E27FC236}">
                <a16:creationId xmlns:a16="http://schemas.microsoft.com/office/drawing/2014/main" id="{DB45E446-7590-4BB6-A46F-9F209928531A}"/>
              </a:ext>
            </a:extLst>
          </p:cNvPr>
          <p:cNvSpPr>
            <a:spLocks noGrp="1"/>
          </p:cNvSpPr>
          <p:nvPr>
            <p:ph type="ftr" sz="quarter" idx="3"/>
          </p:nvPr>
        </p:nvSpPr>
        <p:spPr>
          <a:xfrm>
            <a:off x="2530549" y="6458740"/>
            <a:ext cx="7130902" cy="182880"/>
          </a:xfrm>
          <a:prstGeom prst="rect">
            <a:avLst/>
          </a:prstGeom>
        </p:spPr>
        <p:txBody>
          <a:bodyPr vert="horz" lIns="91440" tIns="45720" rIns="91440" bIns="45720" rtlCol="0" anchor="ctr"/>
          <a:lstStyle>
            <a:lvl1pPr algn="ctr">
              <a:defRPr sz="1200">
                <a:solidFill>
                  <a:schemeClr val="tx1"/>
                </a:solidFill>
              </a:defRPr>
            </a:lvl1pPr>
          </a:lstStyle>
          <a:p>
            <a:r>
              <a:rPr lang="sv-SE"/>
              <a:t>Varje dag gör vi världen lite bättre för barn.</a:t>
            </a:r>
            <a:endParaRPr lang="en-UK"/>
          </a:p>
        </p:txBody>
      </p:sp>
      <p:sp>
        <p:nvSpPr>
          <p:cNvPr id="6" name="Slide Number Placeholder 5">
            <a:extLst>
              <a:ext uri="{FF2B5EF4-FFF2-40B4-BE49-F238E27FC236}">
                <a16:creationId xmlns:a16="http://schemas.microsoft.com/office/drawing/2014/main" id="{55B05C91-E720-47F5-88B2-1B7D578E38F5}"/>
              </a:ext>
            </a:extLst>
          </p:cNvPr>
          <p:cNvSpPr>
            <a:spLocks noGrp="1"/>
          </p:cNvSpPr>
          <p:nvPr>
            <p:ph type="sldNum" sz="quarter" idx="4"/>
          </p:nvPr>
        </p:nvSpPr>
        <p:spPr>
          <a:xfrm>
            <a:off x="9661451" y="6458740"/>
            <a:ext cx="640589" cy="182880"/>
          </a:xfrm>
          <a:prstGeom prst="rect">
            <a:avLst/>
          </a:prstGeom>
        </p:spPr>
        <p:txBody>
          <a:bodyPr vert="horz" lIns="91440" tIns="45720" rIns="91440" bIns="45720" rtlCol="0" anchor="ctr"/>
          <a:lstStyle>
            <a:lvl1pPr algn="r">
              <a:defRPr sz="1200">
                <a:solidFill>
                  <a:schemeClr val="tx1"/>
                </a:solidFill>
              </a:defRPr>
            </a:lvl1pPr>
          </a:lstStyle>
          <a:p>
            <a:fld id="{BF413B3B-BFB3-42E3-B409-FAAF558C2ACC}" type="slidenum">
              <a:rPr lang="en-UK" smtClean="0"/>
              <a:pPr/>
              <a:t>‹#›</a:t>
            </a:fld>
            <a:endParaRPr lang="en-UK"/>
          </a:p>
        </p:txBody>
      </p:sp>
    </p:spTree>
    <p:extLst>
      <p:ext uri="{BB962C8B-B14F-4D97-AF65-F5344CB8AC3E}">
        <p14:creationId xmlns:p14="http://schemas.microsoft.com/office/powerpoint/2010/main" val="3746645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7" r:id="rId5"/>
    <p:sldLayoutId id="2147483653" r:id="rId6"/>
    <p:sldLayoutId id="2147483660" r:id="rId7"/>
    <p:sldLayoutId id="2147483654" r:id="rId8"/>
    <p:sldLayoutId id="2147483655" r:id="rId9"/>
    <p:sldLayoutId id="2147483656" r:id="rId10"/>
    <p:sldLayoutId id="2147483659" r:id="rId11"/>
    <p:sldLayoutId id="2147483658"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9" userDrawn="1">
          <p15:clr>
            <a:srgbClr val="F26B43"/>
          </p15:clr>
        </p15:guide>
        <p15:guide id="2" pos="3840" userDrawn="1">
          <p15:clr>
            <a:srgbClr val="F26B43"/>
          </p15:clr>
        </p15:guide>
        <p15:guide id="3" orient="horz" pos="1049" userDrawn="1">
          <p15:clr>
            <a:srgbClr val="F26B43"/>
          </p15:clr>
        </p15:guide>
        <p15:guide id="4" orient="horz" pos="3974" userDrawn="1">
          <p15:clr>
            <a:srgbClr val="F26B43"/>
          </p15:clr>
        </p15:guide>
        <p15:guide id="5" pos="302" userDrawn="1">
          <p15:clr>
            <a:srgbClr val="F26B43"/>
          </p15:clr>
        </p15:guide>
        <p15:guide id="6" pos="7378" userDrawn="1">
          <p15:clr>
            <a:srgbClr val="F26B43"/>
          </p15:clr>
        </p15:guide>
        <p15:guide id="7" pos="506" userDrawn="1">
          <p15:clr>
            <a:srgbClr val="F26B43"/>
          </p15:clr>
        </p15:guide>
        <p15:guide id="8"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tshållare för bild 10" descr="En bild som visar inomhus, person, klädsel, Människoansikte&#10;&#10;AI-genererat innehåll kan vara felaktigt.">
            <a:extLst>
              <a:ext uri="{FF2B5EF4-FFF2-40B4-BE49-F238E27FC236}">
                <a16:creationId xmlns:a16="http://schemas.microsoft.com/office/drawing/2014/main" id="{90BF71A9-4D18-DC77-5383-D7ED0F7FACF5}"/>
              </a:ext>
            </a:extLst>
          </p:cNvPr>
          <p:cNvPicPr>
            <a:picLocks noChangeAspect="1"/>
          </p:cNvPicPr>
          <p:nvPr/>
        </p:nvPicPr>
        <p:blipFill>
          <a:blip r:embed="rId3"/>
          <a:srcRect t="20094" b="11385"/>
          <a:stretch/>
        </p:blipFill>
        <p:spPr>
          <a:xfrm>
            <a:off x="0" y="0"/>
            <a:ext cx="13112884" cy="13481119"/>
          </a:xfrm>
          <a:prstGeom prst="rect">
            <a:avLst/>
          </a:prstGeom>
        </p:spPr>
      </p:pic>
      <p:sp>
        <p:nvSpPr>
          <p:cNvPr id="3" name="Rectangle 2">
            <a:extLst>
              <a:ext uri="{FF2B5EF4-FFF2-40B4-BE49-F238E27FC236}">
                <a16:creationId xmlns:a16="http://schemas.microsoft.com/office/drawing/2014/main" id="{2872ECE5-CA35-B645-B8CB-410BC46816C2}"/>
              </a:ext>
            </a:extLst>
          </p:cNvPr>
          <p:cNvSpPr/>
          <p:nvPr/>
        </p:nvSpPr>
        <p:spPr>
          <a:xfrm rot="5400000">
            <a:off x="-360760" y="360760"/>
            <a:ext cx="7104858" cy="6383338"/>
          </a:xfrm>
          <a:prstGeom prst="rect">
            <a:avLst/>
          </a:prstGeom>
          <a:gradFill>
            <a:gsLst>
              <a:gs pos="26000">
                <a:schemeClr val="accent1">
                  <a:alpha val="0"/>
                  <a:lumMod val="0"/>
                </a:schemeClr>
              </a:gs>
              <a:gs pos="100000">
                <a:schemeClr val="tx1">
                  <a:alpha val="4709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ounded Rectangle 6">
            <a:extLst>
              <a:ext uri="{FF2B5EF4-FFF2-40B4-BE49-F238E27FC236}">
                <a16:creationId xmlns:a16="http://schemas.microsoft.com/office/drawing/2014/main" id="{CC0B20DB-0C57-4D13-AC1C-B08287C89388}"/>
              </a:ext>
            </a:extLst>
          </p:cNvPr>
          <p:cNvSpPr/>
          <p:nvPr/>
        </p:nvSpPr>
        <p:spPr>
          <a:xfrm>
            <a:off x="191691" y="449227"/>
            <a:ext cx="5714055" cy="1593582"/>
          </a:xfrm>
          <a:prstGeom prst="roundRect">
            <a:avLst>
              <a:gd name="adj" fmla="val 501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2400"/>
              </a:spcBef>
            </a:pPr>
            <a:r>
              <a:rPr lang="sv-SE" sz="5000" dirty="0">
                <a:solidFill>
                  <a:schemeClr val="tx1"/>
                </a:solidFill>
                <a:latin typeface="+mj-lt"/>
              </a:rPr>
              <a:t>Stötta ditt barn vid en </a:t>
            </a:r>
            <a:r>
              <a:rPr lang="sv-SE" sz="5000" dirty="0">
                <a:solidFill>
                  <a:schemeClr val="accent1"/>
                </a:solidFill>
                <a:latin typeface="+mj-lt"/>
              </a:rPr>
              <a:t>skrämmande</a:t>
            </a:r>
            <a:r>
              <a:rPr lang="sv-SE" sz="5000" dirty="0">
                <a:solidFill>
                  <a:schemeClr val="tx1"/>
                </a:solidFill>
                <a:latin typeface="+mj-lt"/>
              </a:rPr>
              <a:t> händelse </a:t>
            </a:r>
          </a:p>
        </p:txBody>
      </p:sp>
      <p:sp>
        <p:nvSpPr>
          <p:cNvPr id="5" name="Rounded Rectangle 6">
            <a:extLst>
              <a:ext uri="{FF2B5EF4-FFF2-40B4-BE49-F238E27FC236}">
                <a16:creationId xmlns:a16="http://schemas.microsoft.com/office/drawing/2014/main" id="{1699EB76-2CC6-8467-13A2-D694868C6320}"/>
              </a:ext>
            </a:extLst>
          </p:cNvPr>
          <p:cNvSpPr/>
          <p:nvPr/>
        </p:nvSpPr>
        <p:spPr>
          <a:xfrm>
            <a:off x="730664" y="2033081"/>
            <a:ext cx="4708154" cy="645135"/>
          </a:xfrm>
          <a:prstGeom prst="roundRect">
            <a:avLst>
              <a:gd name="adj" fmla="val 501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2400"/>
              </a:spcBef>
            </a:pPr>
            <a:r>
              <a:rPr lang="sv-SE" sz="3600" kern="1200" dirty="0">
                <a:solidFill>
                  <a:srgbClr val="000000"/>
                </a:solidFill>
                <a:effectLst/>
                <a:latin typeface="Oswald Medium" pitchFamily="2" charset="0"/>
                <a:ea typeface="+mn-ea"/>
                <a:cs typeface="+mn-cs"/>
              </a:rPr>
              <a:t>- råd till dig som förälder</a:t>
            </a:r>
            <a:endParaRPr lang="sv-SE" sz="8000" dirty="0">
              <a:solidFill>
                <a:schemeClr val="tx1"/>
              </a:solidFill>
              <a:latin typeface="+mj-lt"/>
            </a:endParaRPr>
          </a:p>
        </p:txBody>
      </p:sp>
    </p:spTree>
    <p:extLst>
      <p:ext uri="{BB962C8B-B14F-4D97-AF65-F5344CB8AC3E}">
        <p14:creationId xmlns:p14="http://schemas.microsoft.com/office/powerpoint/2010/main" val="2080791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28D91-3863-72D3-E709-724817ECB514}"/>
            </a:ext>
          </a:extLst>
        </p:cNvPr>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39EFC87F-919A-C832-7E74-93EFA3A9447E}"/>
              </a:ext>
            </a:extLst>
          </p:cNvPr>
          <p:cNvSpPr>
            <a:spLocks noGrp="1"/>
          </p:cNvSpPr>
          <p:nvPr>
            <p:ph idx="1"/>
          </p:nvPr>
        </p:nvSpPr>
        <p:spPr>
          <a:xfrm>
            <a:off x="828186" y="1741066"/>
            <a:ext cx="10047337" cy="4552730"/>
          </a:xfrm>
        </p:spPr>
        <p:txBody>
          <a:bodyPr>
            <a:normAutofit/>
          </a:bodyPr>
          <a:lstStyle/>
          <a:p>
            <a:pPr marL="285750" indent="-285750">
              <a:buClr>
                <a:schemeClr val="accent1"/>
              </a:buClr>
              <a:buFont typeface="Arial" panose="020B0604020202020204" pitchFamily="34" charset="0"/>
              <a:buChar char="•"/>
            </a:pPr>
            <a:r>
              <a:rPr lang="sv-SE" sz="2000" dirty="0"/>
              <a:t>Försök hitta tillfällen då barnet kan känna sig kapabel och kompetent. Att få hjälpa till som barn när det är svårt brukar vara stärkande.</a:t>
            </a:r>
          </a:p>
          <a:p>
            <a:pPr marL="285750" indent="-285750">
              <a:buClr>
                <a:schemeClr val="accent1"/>
              </a:buClr>
              <a:buFont typeface="Arial" panose="020B0604020202020204" pitchFamily="34" charset="0"/>
              <a:buChar char="•"/>
            </a:pPr>
            <a:r>
              <a:rPr lang="sv-SE" sz="2000" dirty="0"/>
              <a:t>Har barnet några egna </a:t>
            </a:r>
            <a:r>
              <a:rPr lang="sv-SE" sz="2000" dirty="0" err="1"/>
              <a:t>ideer</a:t>
            </a:r>
            <a:r>
              <a:rPr lang="sv-SE" sz="2000" dirty="0"/>
              <a:t> vad det skulle kunna hjälpa till med?</a:t>
            </a:r>
          </a:p>
          <a:p>
            <a:pPr marL="285750" indent="-285750">
              <a:buClr>
                <a:schemeClr val="accent1"/>
              </a:buClr>
              <a:buFont typeface="Arial" panose="020B0604020202020204" pitchFamily="34" charset="0"/>
              <a:buChar char="•"/>
            </a:pPr>
            <a:r>
              <a:rPr lang="sv-SE" sz="2000" dirty="0"/>
              <a:t>Berätta att många människor i samhället jobbar för att hjälpa till för att hantera det som har hänt. </a:t>
            </a:r>
          </a:p>
          <a:p>
            <a:pPr marL="285750" indent="-285750">
              <a:buClr>
                <a:schemeClr val="accent1"/>
              </a:buClr>
              <a:buFont typeface="Arial" panose="020B0604020202020204" pitchFamily="34" charset="0"/>
              <a:buChar char="•"/>
            </a:pPr>
            <a:r>
              <a:rPr lang="sv-SE" sz="2000" dirty="0"/>
              <a:t>Prata med ditt barn om att det lätt blir </a:t>
            </a:r>
            <a:r>
              <a:rPr lang="sv-SE" sz="2000" dirty="0" err="1"/>
              <a:t>ryktespridningar</a:t>
            </a:r>
            <a:r>
              <a:rPr lang="sv-SE" sz="2000" dirty="0"/>
              <a:t> </a:t>
            </a:r>
            <a:br>
              <a:rPr lang="sv-SE" sz="2000" dirty="0"/>
            </a:br>
            <a:r>
              <a:rPr lang="sv-SE" sz="2000" dirty="0"/>
              <a:t>om det som hänt i sociala medier och att det ofta </a:t>
            </a:r>
            <a:br>
              <a:rPr lang="sv-SE" sz="2000" dirty="0"/>
            </a:br>
            <a:r>
              <a:rPr lang="sv-SE" sz="2000" dirty="0"/>
              <a:t>skapar mer oro när de inte vet vad som har hänt.</a:t>
            </a:r>
          </a:p>
          <a:p>
            <a:pPr marL="285750" indent="-285750">
              <a:buClr>
                <a:schemeClr val="accent1"/>
              </a:buClr>
              <a:buFont typeface="Arial" panose="020B0604020202020204" pitchFamily="34" charset="0"/>
              <a:buChar char="•"/>
            </a:pPr>
            <a:r>
              <a:rPr lang="sv-SE" sz="2000" dirty="0"/>
              <a:t>Hjälp barnet att hitta trovärdiga källor, </a:t>
            </a:r>
            <a:br>
              <a:rPr lang="sv-SE" sz="2000" dirty="0"/>
            </a:br>
            <a:r>
              <a:rPr lang="sv-SE" sz="2000" dirty="0"/>
              <a:t>som exempelvis kommunen eller</a:t>
            </a:r>
            <a:br>
              <a:rPr lang="sv-SE" sz="2000" dirty="0"/>
            </a:br>
            <a:r>
              <a:rPr lang="sv-SE" sz="2000" dirty="0"/>
              <a:t> polisens hemsida.</a:t>
            </a:r>
          </a:p>
        </p:txBody>
      </p:sp>
      <p:sp>
        <p:nvSpPr>
          <p:cNvPr id="3" name="Rubrik 2">
            <a:extLst>
              <a:ext uri="{FF2B5EF4-FFF2-40B4-BE49-F238E27FC236}">
                <a16:creationId xmlns:a16="http://schemas.microsoft.com/office/drawing/2014/main" id="{0F2B1D79-66C1-3A32-E671-14EFFAF5E40F}"/>
              </a:ext>
            </a:extLst>
          </p:cNvPr>
          <p:cNvSpPr>
            <a:spLocks noGrp="1"/>
          </p:cNvSpPr>
          <p:nvPr>
            <p:ph type="title"/>
          </p:nvPr>
        </p:nvSpPr>
        <p:spPr>
          <a:xfrm>
            <a:off x="832103" y="640184"/>
            <a:ext cx="10728526" cy="905256"/>
          </a:xfrm>
        </p:spPr>
        <p:txBody>
          <a:bodyPr>
            <a:normAutofit fontScale="90000"/>
          </a:bodyPr>
          <a:lstStyle/>
          <a:p>
            <a:r>
              <a:rPr lang="sv-SE" dirty="0"/>
              <a:t>Att stärka känslan av tillit till sig själv och samhället</a:t>
            </a:r>
            <a:endParaRPr lang="en-GB" dirty="0"/>
          </a:p>
        </p:txBody>
      </p:sp>
      <p:sp>
        <p:nvSpPr>
          <p:cNvPr id="4" name="Platshållare för datum 3">
            <a:extLst>
              <a:ext uri="{FF2B5EF4-FFF2-40B4-BE49-F238E27FC236}">
                <a16:creationId xmlns:a16="http://schemas.microsoft.com/office/drawing/2014/main" id="{2E05F513-D624-CC94-9476-9698FF6BC30D}"/>
              </a:ext>
            </a:extLst>
          </p:cNvPr>
          <p:cNvSpPr>
            <a:spLocks noGrp="1"/>
          </p:cNvSpPr>
          <p:nvPr>
            <p:ph type="dt" sz="half" idx="10"/>
          </p:nvPr>
        </p:nvSpPr>
        <p:spPr/>
        <p:txBody>
          <a:bodyPr/>
          <a:lstStyle/>
          <a:p>
            <a:fld id="{4DB84A28-1971-4624-8B1B-676B387347F7}" type="datetime1">
              <a:rPr lang="sv-SE" smtClean="0"/>
              <a:t>2025-04-15</a:t>
            </a:fld>
            <a:endParaRPr lang="en-UK"/>
          </a:p>
        </p:txBody>
      </p:sp>
      <p:sp>
        <p:nvSpPr>
          <p:cNvPr id="5" name="Platshållare för sidfot 4">
            <a:extLst>
              <a:ext uri="{FF2B5EF4-FFF2-40B4-BE49-F238E27FC236}">
                <a16:creationId xmlns:a16="http://schemas.microsoft.com/office/drawing/2014/main" id="{CB54AA99-E753-F9DE-8C50-B0764A3F100D}"/>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055BC82E-A10B-8B1A-80E6-D5B08A9339C8}"/>
              </a:ext>
            </a:extLst>
          </p:cNvPr>
          <p:cNvSpPr>
            <a:spLocks noGrp="1"/>
          </p:cNvSpPr>
          <p:nvPr>
            <p:ph type="sldNum" sz="quarter" idx="12"/>
          </p:nvPr>
        </p:nvSpPr>
        <p:spPr/>
        <p:txBody>
          <a:bodyPr/>
          <a:lstStyle/>
          <a:p>
            <a:fld id="{BF413B3B-BFB3-42E3-B409-FAAF558C2ACC}" type="slidenum">
              <a:rPr lang="en-UK" smtClean="0"/>
              <a:pPr/>
              <a:t>10</a:t>
            </a:fld>
            <a:endParaRPr lang="en-UK"/>
          </a:p>
        </p:txBody>
      </p:sp>
      <p:graphicFrame>
        <p:nvGraphicFramePr>
          <p:cNvPr id="7" name="Platshållare för innehåll 8">
            <a:extLst>
              <a:ext uri="{FF2B5EF4-FFF2-40B4-BE49-F238E27FC236}">
                <a16:creationId xmlns:a16="http://schemas.microsoft.com/office/drawing/2014/main" id="{34A860DA-579F-9A9A-E97D-155663BABA09}"/>
              </a:ext>
            </a:extLst>
          </p:cNvPr>
          <p:cNvGraphicFramePr>
            <a:graphicFrameLocks noChangeAspect="1"/>
          </p:cNvGraphicFramePr>
          <p:nvPr>
            <p:extLst>
              <p:ext uri="{D42A27DB-BD31-4B8C-83A1-F6EECF244321}">
                <p14:modId xmlns:p14="http://schemas.microsoft.com/office/powerpoint/2010/main" val="406440648"/>
              </p:ext>
            </p:extLst>
          </p:nvPr>
        </p:nvGraphicFramePr>
        <p:xfrm>
          <a:off x="6910559" y="4138029"/>
          <a:ext cx="5013714" cy="2155767"/>
        </p:xfrm>
        <a:graphic>
          <a:graphicData uri="http://schemas.openxmlformats.org/presentationml/2006/ole">
            <mc:AlternateContent xmlns:mc="http://schemas.openxmlformats.org/markup-compatibility/2006">
              <mc:Choice xmlns:v="urn:schemas-microsoft-com:vml" Requires="v">
                <p:oleObj r:id="rId3" imgW="5497033" imgH="2363972" progId="">
                  <p:embed/>
                </p:oleObj>
              </mc:Choice>
              <mc:Fallback>
                <p:oleObj r:id="rId3" imgW="5497033" imgH="2363972" progId="">
                  <p:embed/>
                  <p:pic>
                    <p:nvPicPr>
                      <p:cNvPr id="7" name="Platshållare för innehåll 8">
                        <a:extLst>
                          <a:ext uri="{FF2B5EF4-FFF2-40B4-BE49-F238E27FC236}">
                            <a16:creationId xmlns:a16="http://schemas.microsoft.com/office/drawing/2014/main" id="{34A860DA-579F-9A9A-E97D-155663BABA09}"/>
                          </a:ext>
                        </a:extLst>
                      </p:cNvPr>
                      <p:cNvPicPr/>
                      <p:nvPr/>
                    </p:nvPicPr>
                    <p:blipFill>
                      <a:blip r:embed="rId4"/>
                      <a:stretch>
                        <a:fillRect/>
                      </a:stretch>
                    </p:blipFill>
                    <p:spPr>
                      <a:xfrm>
                        <a:off x="6910559" y="4138029"/>
                        <a:ext cx="5013714" cy="2155767"/>
                      </a:xfrm>
                      <a:prstGeom prst="rect">
                        <a:avLst/>
                      </a:prstGeom>
                    </p:spPr>
                  </p:pic>
                </p:oleObj>
              </mc:Fallback>
            </mc:AlternateContent>
          </a:graphicData>
        </a:graphic>
      </p:graphicFrame>
    </p:spTree>
    <p:extLst>
      <p:ext uri="{BB962C8B-B14F-4D97-AF65-F5344CB8AC3E}">
        <p14:creationId xmlns:p14="http://schemas.microsoft.com/office/powerpoint/2010/main" val="3183726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1C3BA-D67A-1BF8-6DFA-31459EEC8C1A}"/>
            </a:ext>
          </a:extLst>
        </p:cNvPr>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41BD912E-5472-4842-AD2E-FC7ED1C193A8}"/>
              </a:ext>
            </a:extLst>
          </p:cNvPr>
          <p:cNvSpPr>
            <a:spLocks noGrp="1"/>
          </p:cNvSpPr>
          <p:nvPr>
            <p:ph idx="1"/>
          </p:nvPr>
        </p:nvSpPr>
        <p:spPr>
          <a:xfrm>
            <a:off x="828186" y="1741066"/>
            <a:ext cx="7625149" cy="4552730"/>
          </a:xfrm>
        </p:spPr>
        <p:txBody>
          <a:bodyPr vert="horz" lIns="91440" tIns="45720" rIns="91440" bIns="45720" rtlCol="0">
            <a:normAutofit/>
          </a:bodyPr>
          <a:lstStyle/>
          <a:p>
            <a:pPr marL="285750" indent="-285750">
              <a:buClr>
                <a:schemeClr val="accent1"/>
              </a:buClr>
              <a:buFont typeface="Arial" panose="020B0604020202020204" pitchFamily="34" charset="0"/>
              <a:buChar char="•"/>
            </a:pPr>
            <a:r>
              <a:rPr lang="sv-SE" dirty="0"/>
              <a:t>Att jobba med att stärka trygghet, lugn, samhörighet och tillit hjälper till att skapa hopp.</a:t>
            </a:r>
          </a:p>
          <a:p>
            <a:pPr marL="285750" indent="-285750">
              <a:buClr>
                <a:schemeClr val="accent1"/>
              </a:buClr>
              <a:buFont typeface="Arial" panose="020B0604020202020204" pitchFamily="34" charset="0"/>
              <a:buChar char="•"/>
            </a:pPr>
            <a:r>
              <a:rPr lang="sv-SE" dirty="0"/>
              <a:t>Prata om det positiva att många vill hjälpa.</a:t>
            </a:r>
          </a:p>
          <a:p>
            <a:pPr marL="285750" indent="-285750">
              <a:buClr>
                <a:schemeClr val="accent1"/>
              </a:buClr>
              <a:buFont typeface="Arial" panose="020B0604020202020204" pitchFamily="34" charset="0"/>
              <a:buChar char="•"/>
            </a:pPr>
            <a:r>
              <a:rPr lang="sv-SE" dirty="0"/>
              <a:t>Kan du tillsammans med barnet hitta olika exempel på vad som görs? Exempelvis olika initiativ</a:t>
            </a:r>
            <a:br>
              <a:rPr lang="sv-SE" dirty="0"/>
            </a:br>
            <a:r>
              <a:rPr lang="sv-SE" dirty="0"/>
              <a:t> i området eller i verksamheter</a:t>
            </a:r>
            <a:br>
              <a:rPr lang="sv-SE" dirty="0"/>
            </a:br>
            <a:r>
              <a:rPr lang="sv-SE" dirty="0"/>
              <a:t> som familjen träffar?</a:t>
            </a:r>
          </a:p>
          <a:p>
            <a:pPr marL="285750" indent="-285750">
              <a:buClr>
                <a:schemeClr val="accent1"/>
              </a:buClr>
              <a:buFont typeface="Arial" panose="020B0604020202020204" pitchFamily="34" charset="0"/>
              <a:buChar char="•"/>
            </a:pPr>
            <a:r>
              <a:rPr lang="sv-SE" dirty="0"/>
              <a:t>Att känna hopp är viktigt för att </a:t>
            </a:r>
            <a:br>
              <a:rPr lang="sv-SE" dirty="0"/>
            </a:br>
            <a:r>
              <a:rPr lang="sv-SE" dirty="0"/>
              <a:t>vi ska må bra!</a:t>
            </a:r>
          </a:p>
        </p:txBody>
      </p:sp>
      <p:sp>
        <p:nvSpPr>
          <p:cNvPr id="3" name="Rubrik 2">
            <a:extLst>
              <a:ext uri="{FF2B5EF4-FFF2-40B4-BE49-F238E27FC236}">
                <a16:creationId xmlns:a16="http://schemas.microsoft.com/office/drawing/2014/main" id="{5E249C2F-E00C-D9A8-69CE-2A5A14A8178A}"/>
              </a:ext>
            </a:extLst>
          </p:cNvPr>
          <p:cNvSpPr>
            <a:spLocks noGrp="1"/>
          </p:cNvSpPr>
          <p:nvPr>
            <p:ph type="title"/>
          </p:nvPr>
        </p:nvSpPr>
        <p:spPr/>
        <p:txBody>
          <a:bodyPr/>
          <a:lstStyle/>
          <a:p>
            <a:r>
              <a:rPr lang="sv-SE" dirty="0"/>
              <a:t>Att stärka känslan av hopp</a:t>
            </a:r>
            <a:endParaRPr lang="en-GB" dirty="0"/>
          </a:p>
        </p:txBody>
      </p:sp>
      <p:sp>
        <p:nvSpPr>
          <p:cNvPr id="4" name="Platshållare för datum 3">
            <a:extLst>
              <a:ext uri="{FF2B5EF4-FFF2-40B4-BE49-F238E27FC236}">
                <a16:creationId xmlns:a16="http://schemas.microsoft.com/office/drawing/2014/main" id="{E19776DE-7484-AB52-5B66-AC0798F5096D}"/>
              </a:ext>
            </a:extLst>
          </p:cNvPr>
          <p:cNvSpPr>
            <a:spLocks noGrp="1"/>
          </p:cNvSpPr>
          <p:nvPr>
            <p:ph type="dt" sz="half" idx="10"/>
          </p:nvPr>
        </p:nvSpPr>
        <p:spPr/>
        <p:txBody>
          <a:bodyPr/>
          <a:lstStyle/>
          <a:p>
            <a:fld id="{4DB84A28-1971-4624-8B1B-676B387347F7}" type="datetime1">
              <a:rPr lang="sv-SE" smtClean="0"/>
              <a:t>2025-04-15</a:t>
            </a:fld>
            <a:endParaRPr lang="en-UK"/>
          </a:p>
        </p:txBody>
      </p:sp>
      <p:sp>
        <p:nvSpPr>
          <p:cNvPr id="5" name="Platshållare för sidfot 4">
            <a:extLst>
              <a:ext uri="{FF2B5EF4-FFF2-40B4-BE49-F238E27FC236}">
                <a16:creationId xmlns:a16="http://schemas.microsoft.com/office/drawing/2014/main" id="{2A0DDC13-92A3-624A-38AC-B78B595BD926}"/>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C97F6C57-7598-2B22-8D15-1E54E4275387}"/>
              </a:ext>
            </a:extLst>
          </p:cNvPr>
          <p:cNvSpPr>
            <a:spLocks noGrp="1"/>
          </p:cNvSpPr>
          <p:nvPr>
            <p:ph type="sldNum" sz="quarter" idx="12"/>
          </p:nvPr>
        </p:nvSpPr>
        <p:spPr/>
        <p:txBody>
          <a:bodyPr/>
          <a:lstStyle/>
          <a:p>
            <a:fld id="{BF413B3B-BFB3-42E3-B409-FAAF558C2ACC}" type="slidenum">
              <a:rPr lang="en-UK" smtClean="0"/>
              <a:pPr/>
              <a:t>11</a:t>
            </a:fld>
            <a:endParaRPr lang="en-UK"/>
          </a:p>
        </p:txBody>
      </p:sp>
      <p:graphicFrame>
        <p:nvGraphicFramePr>
          <p:cNvPr id="8" name="Platshållare för innehåll 8">
            <a:extLst>
              <a:ext uri="{FF2B5EF4-FFF2-40B4-BE49-F238E27FC236}">
                <a16:creationId xmlns:a16="http://schemas.microsoft.com/office/drawing/2014/main" id="{4724D4A3-428F-F66D-1445-76BEA319879A}"/>
              </a:ext>
            </a:extLst>
          </p:cNvPr>
          <p:cNvGraphicFramePr>
            <a:graphicFrameLocks noChangeAspect="1"/>
          </p:cNvGraphicFramePr>
          <p:nvPr>
            <p:extLst>
              <p:ext uri="{D42A27DB-BD31-4B8C-83A1-F6EECF244321}">
                <p14:modId xmlns:p14="http://schemas.microsoft.com/office/powerpoint/2010/main" val="3256318011"/>
              </p:ext>
            </p:extLst>
          </p:nvPr>
        </p:nvGraphicFramePr>
        <p:xfrm>
          <a:off x="6960062" y="3842426"/>
          <a:ext cx="4964939" cy="2375390"/>
        </p:xfrm>
        <a:graphic>
          <a:graphicData uri="http://schemas.openxmlformats.org/presentationml/2006/ole">
            <mc:AlternateContent xmlns:mc="http://schemas.openxmlformats.org/markup-compatibility/2006">
              <mc:Choice xmlns:v="urn:schemas-microsoft-com:vml" Requires="v">
                <p:oleObj r:id="rId3" imgW="4416765" imgH="2112335" progId="">
                  <p:embed/>
                </p:oleObj>
              </mc:Choice>
              <mc:Fallback>
                <p:oleObj r:id="rId3" imgW="4416765" imgH="2112335" progId="">
                  <p:embed/>
                  <p:pic>
                    <p:nvPicPr>
                      <p:cNvPr id="8" name="Platshållare för innehåll 8">
                        <a:extLst>
                          <a:ext uri="{FF2B5EF4-FFF2-40B4-BE49-F238E27FC236}">
                            <a16:creationId xmlns:a16="http://schemas.microsoft.com/office/drawing/2014/main" id="{4724D4A3-428F-F66D-1445-76BEA319879A}"/>
                          </a:ext>
                        </a:extLst>
                      </p:cNvPr>
                      <p:cNvPicPr/>
                      <p:nvPr/>
                    </p:nvPicPr>
                    <p:blipFill>
                      <a:blip r:embed="rId4"/>
                      <a:stretch>
                        <a:fillRect/>
                      </a:stretch>
                    </p:blipFill>
                    <p:spPr>
                      <a:xfrm>
                        <a:off x="6960062" y="3842426"/>
                        <a:ext cx="4964939" cy="2375390"/>
                      </a:xfrm>
                      <a:prstGeom prst="rect">
                        <a:avLst/>
                      </a:prstGeom>
                    </p:spPr>
                  </p:pic>
                </p:oleObj>
              </mc:Fallback>
            </mc:AlternateContent>
          </a:graphicData>
        </a:graphic>
      </p:graphicFrame>
    </p:spTree>
    <p:extLst>
      <p:ext uri="{BB962C8B-B14F-4D97-AF65-F5344CB8AC3E}">
        <p14:creationId xmlns:p14="http://schemas.microsoft.com/office/powerpoint/2010/main" val="1747766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7">
            <a:extLst>
              <a:ext uri="{FF2B5EF4-FFF2-40B4-BE49-F238E27FC236}">
                <a16:creationId xmlns:a16="http://schemas.microsoft.com/office/drawing/2014/main" id="{D45D2E5A-AF0D-1502-0968-F9D58591D9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6832" y="2352242"/>
            <a:ext cx="5329238" cy="3865574"/>
          </a:xfrm>
          <a:prstGeom prst="rect">
            <a:avLst/>
          </a:prstGeom>
        </p:spPr>
      </p:pic>
      <p:sp>
        <p:nvSpPr>
          <p:cNvPr id="2" name="Platshållare för innehåll 1">
            <a:extLst>
              <a:ext uri="{FF2B5EF4-FFF2-40B4-BE49-F238E27FC236}">
                <a16:creationId xmlns:a16="http://schemas.microsoft.com/office/drawing/2014/main" id="{DE5E04E2-29FE-79A2-1F6D-802A86596708}"/>
              </a:ext>
            </a:extLst>
          </p:cNvPr>
          <p:cNvSpPr>
            <a:spLocks noGrp="1"/>
          </p:cNvSpPr>
          <p:nvPr>
            <p:ph idx="1"/>
          </p:nvPr>
        </p:nvSpPr>
        <p:spPr>
          <a:xfrm>
            <a:off x="811733" y="1805142"/>
            <a:ext cx="6960667" cy="4226007"/>
          </a:xfrm>
        </p:spPr>
        <p:txBody>
          <a:bodyPr>
            <a:normAutofit/>
          </a:bodyPr>
          <a:lstStyle/>
          <a:p>
            <a:pPr marL="285750" indent="-285750">
              <a:buClr>
                <a:schemeClr val="accent1"/>
              </a:buClr>
              <a:buFont typeface="Arial" panose="020B0604020202020204" pitchFamily="34" charset="0"/>
              <a:buChar char="•"/>
            </a:pPr>
            <a:r>
              <a:rPr lang="sv-SE" sz="2200" dirty="0"/>
              <a:t>Om det har gått en tid och ditt barn fortfarande visar starka krisreaktioner behöver du ta mer hjälp.</a:t>
            </a:r>
          </a:p>
          <a:p>
            <a:pPr marL="285750" indent="-285750">
              <a:buClr>
                <a:schemeClr val="accent1"/>
              </a:buClr>
              <a:buFont typeface="Arial" panose="020B0604020202020204" pitchFamily="34" charset="0"/>
              <a:buChar char="•"/>
            </a:pPr>
            <a:r>
              <a:rPr lang="sv-SE" sz="2200" dirty="0"/>
              <a:t>Det kan vara reaktioner som att barnet sover sämre än vanligt, drar sig undan och vill inte vara med sin familj eller kompisar, oro för att något nytt ska hända eller starka humörsvängningar.</a:t>
            </a:r>
          </a:p>
          <a:p>
            <a:pPr marL="285750" indent="-285750">
              <a:buClr>
                <a:schemeClr val="accent1"/>
              </a:buClr>
              <a:buFont typeface="Arial" panose="020B0604020202020204" pitchFamily="34" charset="0"/>
              <a:buChar char="•"/>
            </a:pPr>
            <a:r>
              <a:rPr lang="sv-SE" sz="2200" dirty="0"/>
              <a:t>Om du är orolig kan du kontakta BVC, vårdcentralen eller BUP där du bor. De kan hjälpa dig vidare i vilket stöd ditt barn behöver</a:t>
            </a:r>
            <a:endParaRPr lang="en-GB" sz="2200" dirty="0"/>
          </a:p>
        </p:txBody>
      </p:sp>
      <p:sp>
        <p:nvSpPr>
          <p:cNvPr id="3" name="Rubrik 2">
            <a:extLst>
              <a:ext uri="{FF2B5EF4-FFF2-40B4-BE49-F238E27FC236}">
                <a16:creationId xmlns:a16="http://schemas.microsoft.com/office/drawing/2014/main" id="{AD093459-3A2B-1E4B-39FC-510AAB29996F}"/>
              </a:ext>
            </a:extLst>
          </p:cNvPr>
          <p:cNvSpPr>
            <a:spLocks noGrp="1"/>
          </p:cNvSpPr>
          <p:nvPr>
            <p:ph type="title"/>
          </p:nvPr>
        </p:nvSpPr>
        <p:spPr/>
        <p:txBody>
          <a:bodyPr/>
          <a:lstStyle/>
          <a:p>
            <a:r>
              <a:rPr lang="sv-SE" dirty="0"/>
              <a:t>Om krisreaktionen inte går över</a:t>
            </a:r>
            <a:endParaRPr lang="en-GB" dirty="0"/>
          </a:p>
        </p:txBody>
      </p:sp>
      <p:sp>
        <p:nvSpPr>
          <p:cNvPr id="4" name="Platshållare för datum 3">
            <a:extLst>
              <a:ext uri="{FF2B5EF4-FFF2-40B4-BE49-F238E27FC236}">
                <a16:creationId xmlns:a16="http://schemas.microsoft.com/office/drawing/2014/main" id="{51873B39-DCB4-6705-4C52-6842ED5B661C}"/>
              </a:ext>
            </a:extLst>
          </p:cNvPr>
          <p:cNvSpPr>
            <a:spLocks noGrp="1"/>
          </p:cNvSpPr>
          <p:nvPr>
            <p:ph type="dt" sz="half" idx="10"/>
          </p:nvPr>
        </p:nvSpPr>
        <p:spPr/>
        <p:txBody>
          <a:bodyPr/>
          <a:lstStyle/>
          <a:p>
            <a:fld id="{4DB84A28-1971-4624-8B1B-676B387347F7}" type="datetime1">
              <a:rPr lang="sv-SE" smtClean="0"/>
              <a:t>2025-04-15</a:t>
            </a:fld>
            <a:endParaRPr lang="en-UK"/>
          </a:p>
        </p:txBody>
      </p:sp>
      <p:sp>
        <p:nvSpPr>
          <p:cNvPr id="5" name="Platshållare för sidfot 4">
            <a:extLst>
              <a:ext uri="{FF2B5EF4-FFF2-40B4-BE49-F238E27FC236}">
                <a16:creationId xmlns:a16="http://schemas.microsoft.com/office/drawing/2014/main" id="{E3A8AEB6-E9AF-50FB-34F2-383315D34E4D}"/>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DB1EF842-1AFE-97D5-7D42-C6DD85EF34AA}"/>
              </a:ext>
            </a:extLst>
          </p:cNvPr>
          <p:cNvSpPr>
            <a:spLocks noGrp="1"/>
          </p:cNvSpPr>
          <p:nvPr>
            <p:ph type="sldNum" sz="quarter" idx="12"/>
          </p:nvPr>
        </p:nvSpPr>
        <p:spPr/>
        <p:txBody>
          <a:bodyPr/>
          <a:lstStyle/>
          <a:p>
            <a:fld id="{BF413B3B-BFB3-42E3-B409-FAAF558C2ACC}" type="slidenum">
              <a:rPr lang="en-UK" smtClean="0"/>
              <a:pPr/>
              <a:t>12</a:t>
            </a:fld>
            <a:endParaRPr lang="en-UK"/>
          </a:p>
        </p:txBody>
      </p:sp>
    </p:spTree>
    <p:extLst>
      <p:ext uri="{BB962C8B-B14F-4D97-AF65-F5344CB8AC3E}">
        <p14:creationId xmlns:p14="http://schemas.microsoft.com/office/powerpoint/2010/main" val="2156338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latshållare för innehåll 8">
            <a:extLst>
              <a:ext uri="{FF2B5EF4-FFF2-40B4-BE49-F238E27FC236}">
                <a16:creationId xmlns:a16="http://schemas.microsoft.com/office/drawing/2014/main" id="{0910181C-5FA3-15CB-B8B0-23BBF5FE2BDC}"/>
              </a:ext>
            </a:extLst>
          </p:cNvPr>
          <p:cNvPicPr>
            <a:picLocks noChangeAspect="1"/>
          </p:cNvPicPr>
          <p:nvPr/>
        </p:nvPicPr>
        <p:blipFill>
          <a:blip r:embed="rId2" cstate="print">
            <a:extLst>
              <a:ext uri="{28A0092B-C50C-407E-A947-70E740481C1C}">
                <a14:useLocalDpi xmlns:a14="http://schemas.microsoft.com/office/drawing/2010/main" val="0"/>
              </a:ext>
            </a:extLst>
          </a:blip>
          <a:srcRect t="36645" r="-1" b="18214"/>
          <a:stretch/>
        </p:blipFill>
        <p:spPr>
          <a:xfrm>
            <a:off x="20" y="10"/>
            <a:ext cx="12191980" cy="6857990"/>
          </a:xfrm>
          <a:prstGeom prst="rect">
            <a:avLst/>
          </a:prstGeom>
          <a:noFill/>
        </p:spPr>
      </p:pic>
      <p:sp>
        <p:nvSpPr>
          <p:cNvPr id="3" name="Rounded Rectangle 6">
            <a:extLst>
              <a:ext uri="{FF2B5EF4-FFF2-40B4-BE49-F238E27FC236}">
                <a16:creationId xmlns:a16="http://schemas.microsoft.com/office/drawing/2014/main" id="{FDBC33C6-E367-8FCB-BFEB-053DEC03DE3B}"/>
              </a:ext>
            </a:extLst>
          </p:cNvPr>
          <p:cNvSpPr/>
          <p:nvPr/>
        </p:nvSpPr>
        <p:spPr>
          <a:xfrm>
            <a:off x="1338499" y="1013431"/>
            <a:ext cx="5130396" cy="1593582"/>
          </a:xfrm>
          <a:prstGeom prst="roundRect">
            <a:avLst>
              <a:gd name="adj" fmla="val 501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2400"/>
              </a:spcBef>
            </a:pPr>
            <a:r>
              <a:rPr lang="sv-SE" sz="7200" dirty="0">
                <a:solidFill>
                  <a:schemeClr val="accent1"/>
                </a:solidFill>
                <a:latin typeface="+mj-lt"/>
              </a:rPr>
              <a:t>Tack </a:t>
            </a:r>
            <a:r>
              <a:rPr lang="sv-SE" sz="7200" dirty="0">
                <a:solidFill>
                  <a:schemeClr val="tx1"/>
                </a:solidFill>
                <a:latin typeface="+mj-lt"/>
              </a:rPr>
              <a:t>för oss!</a:t>
            </a:r>
          </a:p>
        </p:txBody>
      </p:sp>
      <p:pic>
        <p:nvPicPr>
          <p:cNvPr id="6" name="Picture 7">
            <a:extLst>
              <a:ext uri="{FF2B5EF4-FFF2-40B4-BE49-F238E27FC236}">
                <a16:creationId xmlns:a16="http://schemas.microsoft.com/office/drawing/2014/main" id="{AA5E757B-0A4C-0EBD-6F49-F96C5856EF04}"/>
              </a:ext>
            </a:extLst>
          </p:cNvPr>
          <p:cNvPicPr>
            <a:picLocks noChangeAspect="1"/>
          </p:cNvPicPr>
          <p:nvPr/>
        </p:nvPicPr>
        <p:blipFill>
          <a:blip r:embed="rId3"/>
          <a:srcRect/>
          <a:stretch/>
        </p:blipFill>
        <p:spPr>
          <a:xfrm>
            <a:off x="10175134" y="6203085"/>
            <a:ext cx="1655176" cy="509720"/>
          </a:xfrm>
          <a:prstGeom prst="rect">
            <a:avLst/>
          </a:prstGeom>
        </p:spPr>
      </p:pic>
    </p:spTree>
    <p:extLst>
      <p:ext uri="{BB962C8B-B14F-4D97-AF65-F5344CB8AC3E}">
        <p14:creationId xmlns:p14="http://schemas.microsoft.com/office/powerpoint/2010/main" val="2208066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r>
              <a:rPr lang="sv-SE" sz="1200">
                <a:solidFill>
                  <a:schemeClr val="bg1"/>
                </a:solidFill>
                <a:latin typeface="Lato" panose="020F0502020204030203" pitchFamily="34" charset="0"/>
                <a:ea typeface="Lato" panose="020F0502020204030203" pitchFamily="34" charset="0"/>
                <a:cs typeface="Lato" panose="020F0502020204030203" pitchFamily="34" charset="0"/>
              </a:rPr>
              <a:t>Content Hub: </a:t>
            </a:r>
            <a:r>
              <a:rPr lang="sv-SE" sz="1200">
                <a:solidFill>
                  <a:schemeClr val="bg1"/>
                </a:solidFill>
              </a:rPr>
              <a:t>CH1304412 </a:t>
            </a:r>
            <a:endParaRPr lang="sv-SE"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A086D398-7930-43E5-B54C-621E4A76C880}"/>
              </a:ext>
            </a:extLst>
          </p:cNvPr>
          <p:cNvSpPr>
            <a:spLocks noGrp="1"/>
          </p:cNvSpPr>
          <p:nvPr>
            <p:ph idx="1"/>
          </p:nvPr>
        </p:nvSpPr>
        <p:spPr/>
        <p:txBody>
          <a:bodyPr>
            <a:normAutofit/>
          </a:bodyPr>
          <a:lstStyle/>
          <a:p>
            <a:pPr marL="457200" indent="-457200">
              <a:lnSpc>
                <a:spcPct val="200000"/>
              </a:lnSpc>
              <a:buClr>
                <a:schemeClr val="accent1"/>
              </a:buClr>
              <a:buFont typeface="Arial" panose="020B0604020202020204" pitchFamily="34" charset="0"/>
              <a:buChar char="•"/>
            </a:pPr>
            <a:r>
              <a:rPr lang="sv-SE" sz="3200" dirty="0"/>
              <a:t>Vad är en krisreaktion?</a:t>
            </a:r>
          </a:p>
          <a:p>
            <a:pPr marL="457200" indent="-457200">
              <a:lnSpc>
                <a:spcPct val="200000"/>
              </a:lnSpc>
              <a:buClr>
                <a:schemeClr val="accent1"/>
              </a:buClr>
              <a:buFont typeface="Arial" panose="020B0604020202020204" pitchFamily="34" charset="0"/>
              <a:buChar char="•"/>
            </a:pPr>
            <a:r>
              <a:rPr lang="sv-SE" sz="3200" dirty="0"/>
              <a:t>Vad behöver jag tänka på som förälder?</a:t>
            </a:r>
          </a:p>
          <a:p>
            <a:pPr marL="457200" indent="-457200">
              <a:lnSpc>
                <a:spcPct val="200000"/>
              </a:lnSpc>
              <a:buClr>
                <a:schemeClr val="accent1"/>
              </a:buClr>
              <a:buFont typeface="Arial" panose="020B0604020202020204" pitchFamily="34" charset="0"/>
              <a:buChar char="•"/>
            </a:pPr>
            <a:r>
              <a:rPr lang="sv-SE" sz="3200" dirty="0"/>
              <a:t>Psykologisk första hjälp.</a:t>
            </a:r>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p:txBody>
          <a:bodyPr/>
          <a:lstStyle/>
          <a:p>
            <a:r>
              <a:rPr lang="sv-SE" dirty="0"/>
              <a:t>Agenda</a:t>
            </a:r>
          </a:p>
        </p:txBody>
      </p:sp>
      <p:sp>
        <p:nvSpPr>
          <p:cNvPr id="2" name="Platshållare för datum 1">
            <a:extLst>
              <a:ext uri="{FF2B5EF4-FFF2-40B4-BE49-F238E27FC236}">
                <a16:creationId xmlns:a16="http://schemas.microsoft.com/office/drawing/2014/main" id="{24C7B651-2555-A11C-34AF-E572DEC17C43}"/>
              </a:ext>
            </a:extLst>
          </p:cNvPr>
          <p:cNvSpPr>
            <a:spLocks noGrp="1"/>
          </p:cNvSpPr>
          <p:nvPr>
            <p:ph type="dt" sz="half" idx="10"/>
          </p:nvPr>
        </p:nvSpPr>
        <p:spPr/>
        <p:txBody>
          <a:bodyPr/>
          <a:lstStyle/>
          <a:p>
            <a:fld id="{4545CB1F-F496-4C5F-B755-E16D05FB6F35}" type="datetime1">
              <a:rPr lang="sv-SE" smtClean="0"/>
              <a:t>2025-04-15</a:t>
            </a:fld>
            <a:endParaRPr lang="en-UK"/>
          </a:p>
        </p:txBody>
      </p:sp>
      <p:sp>
        <p:nvSpPr>
          <p:cNvPr id="4" name="Platshållare för sidfot 3">
            <a:extLst>
              <a:ext uri="{FF2B5EF4-FFF2-40B4-BE49-F238E27FC236}">
                <a16:creationId xmlns:a16="http://schemas.microsoft.com/office/drawing/2014/main" id="{CE5FA94C-44F1-EBEB-9D53-32F9BDB89434}"/>
              </a:ext>
            </a:extLst>
          </p:cNvPr>
          <p:cNvSpPr>
            <a:spLocks noGrp="1"/>
          </p:cNvSpPr>
          <p:nvPr>
            <p:ph type="ftr" sz="quarter" idx="11"/>
          </p:nvPr>
        </p:nvSpPr>
        <p:spPr/>
        <p:txBody>
          <a:bodyPr/>
          <a:lstStyle/>
          <a:p>
            <a:r>
              <a:rPr lang="sv-SE"/>
              <a:t>Varje dag gör vi världen lite bättre för barn.</a:t>
            </a:r>
            <a:endParaRPr lang="en-UK"/>
          </a:p>
        </p:txBody>
      </p:sp>
      <p:sp>
        <p:nvSpPr>
          <p:cNvPr id="7" name="Platshållare för bildnummer 6">
            <a:extLst>
              <a:ext uri="{FF2B5EF4-FFF2-40B4-BE49-F238E27FC236}">
                <a16:creationId xmlns:a16="http://schemas.microsoft.com/office/drawing/2014/main" id="{A70C4429-E680-0193-BA47-0086879A3313}"/>
              </a:ext>
            </a:extLst>
          </p:cNvPr>
          <p:cNvSpPr>
            <a:spLocks noGrp="1"/>
          </p:cNvSpPr>
          <p:nvPr>
            <p:ph type="sldNum" sz="quarter" idx="12"/>
          </p:nvPr>
        </p:nvSpPr>
        <p:spPr/>
        <p:txBody>
          <a:bodyPr/>
          <a:lstStyle/>
          <a:p>
            <a:fld id="{BF413B3B-BFB3-42E3-B409-FAAF558C2ACC}" type="slidenum">
              <a:rPr lang="en-UK" smtClean="0"/>
              <a:pPr/>
              <a:t>2</a:t>
            </a:fld>
            <a:endParaRPr lang="en-UK"/>
          </a:p>
        </p:txBody>
      </p:sp>
      <p:pic>
        <p:nvPicPr>
          <p:cNvPr id="9" name="Bildobjekt 8" descr="En bild som visar röd, Karmin, design&#10;&#10;AI-genererat innehåll kan vara felaktigt.">
            <a:extLst>
              <a:ext uri="{FF2B5EF4-FFF2-40B4-BE49-F238E27FC236}">
                <a16:creationId xmlns:a16="http://schemas.microsoft.com/office/drawing/2014/main" id="{0D66D61A-A4E2-CF62-A6F3-0D9D6DF2A38A}"/>
              </a:ext>
            </a:extLst>
          </p:cNvPr>
          <p:cNvPicPr>
            <a:picLocks noChangeAspect="1"/>
          </p:cNvPicPr>
          <p:nvPr/>
        </p:nvPicPr>
        <p:blipFill>
          <a:blip r:embed="rId3"/>
          <a:stretch>
            <a:fillRect/>
          </a:stretch>
        </p:blipFill>
        <p:spPr>
          <a:xfrm rot="1214531">
            <a:off x="8639780" y="654221"/>
            <a:ext cx="2877767" cy="2877767"/>
          </a:xfrm>
          <a:prstGeom prst="rect">
            <a:avLst/>
          </a:prstGeom>
        </p:spPr>
      </p:pic>
    </p:spTree>
    <p:extLst>
      <p:ext uri="{BB962C8B-B14F-4D97-AF65-F5344CB8AC3E}">
        <p14:creationId xmlns:p14="http://schemas.microsoft.com/office/powerpoint/2010/main" val="3204558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7D2789-7F09-C44E-A521-92E0AF25D5DC}"/>
              </a:ext>
            </a:extLst>
          </p:cNvPr>
          <p:cNvSpPr>
            <a:spLocks noGrp="1"/>
          </p:cNvSpPr>
          <p:nvPr>
            <p:ph idx="1"/>
          </p:nvPr>
        </p:nvSpPr>
        <p:spPr>
          <a:xfrm>
            <a:off x="947920" y="1741066"/>
            <a:ext cx="9523556" cy="4476750"/>
          </a:xfrm>
        </p:spPr>
        <p:txBody>
          <a:bodyPr/>
          <a:lstStyle/>
          <a:p>
            <a:r>
              <a:rPr lang="en-US" dirty="0" err="1"/>
              <a:t>Tänk</a:t>
            </a:r>
            <a:r>
              <a:rPr lang="en-US" dirty="0"/>
              <a:t> </a:t>
            </a:r>
            <a:r>
              <a:rPr lang="en-US" dirty="0" err="1"/>
              <a:t>tillbaka</a:t>
            </a:r>
            <a:r>
              <a:rPr lang="en-US" dirty="0"/>
              <a:t> </a:t>
            </a:r>
            <a:r>
              <a:rPr lang="en-US" dirty="0" err="1"/>
              <a:t>på</a:t>
            </a:r>
            <a:r>
              <a:rPr lang="en-US" dirty="0"/>
              <a:t> </a:t>
            </a:r>
            <a:r>
              <a:rPr lang="en-US" dirty="0" err="1"/>
              <a:t>ett</a:t>
            </a:r>
            <a:r>
              <a:rPr lang="en-US" dirty="0"/>
              <a:t> </a:t>
            </a:r>
            <a:r>
              <a:rPr lang="en-US" dirty="0" err="1"/>
              <a:t>tillfälle</a:t>
            </a:r>
            <a:r>
              <a:rPr lang="en-US" dirty="0"/>
              <a:t> </a:t>
            </a:r>
            <a:r>
              <a:rPr lang="en-US" dirty="0" err="1"/>
              <a:t>när</a:t>
            </a:r>
            <a:r>
              <a:rPr lang="en-US" dirty="0"/>
              <a:t> du </a:t>
            </a:r>
            <a:r>
              <a:rPr lang="en-US" dirty="0" err="1"/>
              <a:t>har</a:t>
            </a:r>
            <a:r>
              <a:rPr lang="en-US" dirty="0"/>
              <a:t> haft </a:t>
            </a:r>
            <a:r>
              <a:rPr lang="en-US" dirty="0" err="1"/>
              <a:t>en</a:t>
            </a:r>
            <a:r>
              <a:rPr lang="en-US" dirty="0"/>
              <a:t> </a:t>
            </a:r>
            <a:r>
              <a:rPr lang="en-US" dirty="0" err="1"/>
              <a:t>mardröm</a:t>
            </a:r>
            <a:r>
              <a:rPr lang="en-US" dirty="0"/>
              <a:t>. Det </a:t>
            </a:r>
            <a:r>
              <a:rPr lang="en-US" dirty="0" err="1"/>
              <a:t>kan</a:t>
            </a:r>
            <a:r>
              <a:rPr lang="en-US" dirty="0"/>
              <a:t> </a:t>
            </a:r>
            <a:r>
              <a:rPr lang="en-US" dirty="0" err="1"/>
              <a:t>vara</a:t>
            </a:r>
            <a:r>
              <a:rPr lang="en-US" dirty="0"/>
              <a:t> </a:t>
            </a:r>
            <a:r>
              <a:rPr lang="en-US" dirty="0" err="1"/>
              <a:t>som</a:t>
            </a:r>
            <a:r>
              <a:rPr lang="en-US" dirty="0"/>
              <a:t> </a:t>
            </a:r>
            <a:r>
              <a:rPr lang="en-US" dirty="0" err="1"/>
              <a:t>vuxen</a:t>
            </a:r>
            <a:r>
              <a:rPr lang="en-US" dirty="0"/>
              <a:t> </a:t>
            </a:r>
            <a:r>
              <a:rPr lang="en-US" dirty="0" err="1"/>
              <a:t>eller</a:t>
            </a:r>
            <a:r>
              <a:rPr lang="en-US" dirty="0"/>
              <a:t> </a:t>
            </a:r>
            <a:r>
              <a:rPr lang="en-US" dirty="0" err="1"/>
              <a:t>som</a:t>
            </a:r>
            <a:r>
              <a:rPr lang="en-US" dirty="0"/>
              <a:t> barn. </a:t>
            </a:r>
            <a:r>
              <a:rPr lang="en-US" dirty="0" err="1"/>
              <a:t>Försök</a:t>
            </a:r>
            <a:r>
              <a:rPr lang="en-US" dirty="0"/>
              <a:t> </a:t>
            </a:r>
            <a:r>
              <a:rPr lang="en-US" dirty="0" err="1"/>
              <a:t>komma</a:t>
            </a:r>
            <a:r>
              <a:rPr lang="en-US" dirty="0"/>
              <a:t> </a:t>
            </a:r>
            <a:r>
              <a:rPr lang="en-US" dirty="0" err="1"/>
              <a:t>ihåg</a:t>
            </a:r>
            <a:r>
              <a:rPr lang="en-US" dirty="0"/>
              <a:t> </a:t>
            </a:r>
            <a:r>
              <a:rPr lang="en-US" dirty="0" err="1"/>
              <a:t>hur</a:t>
            </a:r>
            <a:r>
              <a:rPr lang="en-US" dirty="0"/>
              <a:t> det </a:t>
            </a:r>
            <a:r>
              <a:rPr lang="en-US" dirty="0" err="1"/>
              <a:t>kändes</a:t>
            </a:r>
            <a:r>
              <a:rPr lang="en-US" dirty="0"/>
              <a:t> </a:t>
            </a:r>
            <a:r>
              <a:rPr lang="en-US" dirty="0" err="1"/>
              <a:t>när</a:t>
            </a:r>
            <a:r>
              <a:rPr lang="en-US" dirty="0"/>
              <a:t> du </a:t>
            </a:r>
            <a:r>
              <a:rPr lang="en-US" dirty="0" err="1"/>
              <a:t>vaknade</a:t>
            </a:r>
            <a:r>
              <a:rPr lang="en-US" dirty="0"/>
              <a:t> </a:t>
            </a:r>
            <a:r>
              <a:rPr lang="en-US" dirty="0" err="1"/>
              <a:t>upp</a:t>
            </a:r>
            <a:r>
              <a:rPr lang="en-US" dirty="0"/>
              <a:t> </a:t>
            </a:r>
            <a:r>
              <a:rPr lang="en-US" dirty="0" err="1"/>
              <a:t>från</a:t>
            </a:r>
            <a:r>
              <a:rPr lang="en-US" dirty="0"/>
              <a:t> </a:t>
            </a:r>
            <a:r>
              <a:rPr lang="en-US" dirty="0" err="1"/>
              <a:t>mardömmen</a:t>
            </a:r>
            <a:r>
              <a:rPr lang="en-US" dirty="0"/>
              <a:t>.</a:t>
            </a:r>
          </a:p>
          <a:p>
            <a:pPr marL="285750" indent="-285750">
              <a:buFont typeface="Arial" panose="020B0604020202020204" pitchFamily="34" charset="0"/>
              <a:buChar char="•"/>
            </a:pPr>
            <a:endParaRPr lang="en-US" dirty="0"/>
          </a:p>
          <a:p>
            <a:pPr marL="742950" lvl="2" indent="-285750">
              <a:buClr>
                <a:schemeClr val="accent1"/>
              </a:buClr>
            </a:pPr>
            <a:r>
              <a:rPr lang="en-US" dirty="0"/>
              <a:t>Hur </a:t>
            </a:r>
            <a:r>
              <a:rPr lang="en-US" dirty="0" err="1"/>
              <a:t>kändes</a:t>
            </a:r>
            <a:r>
              <a:rPr lang="en-US" dirty="0"/>
              <a:t> det </a:t>
            </a:r>
            <a:r>
              <a:rPr lang="en-US" dirty="0" err="1"/>
              <a:t>i</a:t>
            </a:r>
            <a:r>
              <a:rPr lang="en-US" dirty="0"/>
              <a:t> </a:t>
            </a:r>
            <a:r>
              <a:rPr lang="en-US" dirty="0" err="1"/>
              <a:t>kroppen</a:t>
            </a:r>
            <a:r>
              <a:rPr lang="en-US" dirty="0"/>
              <a:t>?</a:t>
            </a:r>
          </a:p>
          <a:p>
            <a:pPr marL="742950" lvl="2" indent="-285750">
              <a:buClr>
                <a:schemeClr val="accent1"/>
              </a:buClr>
            </a:pPr>
            <a:r>
              <a:rPr lang="en-US" dirty="0"/>
              <a:t>Vad </a:t>
            </a:r>
            <a:r>
              <a:rPr lang="en-US" dirty="0" err="1"/>
              <a:t>tänkte</a:t>
            </a:r>
            <a:r>
              <a:rPr lang="en-US" dirty="0"/>
              <a:t> du?</a:t>
            </a:r>
          </a:p>
          <a:p>
            <a:pPr marL="742950" lvl="2" indent="-285750">
              <a:buClr>
                <a:schemeClr val="accent1"/>
              </a:buClr>
            </a:pPr>
            <a:r>
              <a:rPr lang="en-US" dirty="0"/>
              <a:t> Vad </a:t>
            </a:r>
            <a:r>
              <a:rPr lang="en-US" dirty="0" err="1"/>
              <a:t>gjorde</a:t>
            </a:r>
            <a:r>
              <a:rPr lang="en-US" dirty="0"/>
              <a:t> du?</a:t>
            </a:r>
          </a:p>
          <a:p>
            <a:endParaRPr lang="en-US" dirty="0"/>
          </a:p>
          <a:p>
            <a:r>
              <a:rPr lang="en-US" dirty="0"/>
              <a:t>Dela </a:t>
            </a:r>
            <a:r>
              <a:rPr lang="en-US" dirty="0" err="1"/>
              <a:t>gärna</a:t>
            </a:r>
            <a:r>
              <a:rPr lang="en-US" dirty="0"/>
              <a:t> med </a:t>
            </a:r>
            <a:r>
              <a:rPr lang="en-US" dirty="0" err="1"/>
              <a:t>oss</a:t>
            </a:r>
            <a:r>
              <a:rPr lang="en-US" dirty="0"/>
              <a:t> </a:t>
            </a:r>
            <a:r>
              <a:rPr lang="en-US" dirty="0" err="1"/>
              <a:t>i</a:t>
            </a:r>
            <a:r>
              <a:rPr lang="en-US" dirty="0"/>
              <a:t> </a:t>
            </a:r>
            <a:r>
              <a:rPr lang="en-US" dirty="0" err="1"/>
              <a:t>gruppen</a:t>
            </a:r>
            <a:r>
              <a:rPr lang="en-US" dirty="0"/>
              <a:t>.</a:t>
            </a:r>
          </a:p>
          <a:p>
            <a:endParaRPr lang="sv-SE" dirty="0"/>
          </a:p>
        </p:txBody>
      </p:sp>
      <p:sp>
        <p:nvSpPr>
          <p:cNvPr id="4" name="Title 3">
            <a:extLst>
              <a:ext uri="{FF2B5EF4-FFF2-40B4-BE49-F238E27FC236}">
                <a16:creationId xmlns:a16="http://schemas.microsoft.com/office/drawing/2014/main" id="{6ED2FCA0-534D-430E-B35D-242EBC789A10}"/>
              </a:ext>
            </a:extLst>
          </p:cNvPr>
          <p:cNvSpPr>
            <a:spLocks noGrp="1"/>
          </p:cNvSpPr>
          <p:nvPr>
            <p:ph type="title"/>
          </p:nvPr>
        </p:nvSpPr>
        <p:spPr/>
        <p:txBody>
          <a:bodyPr>
            <a:normAutofit/>
          </a:bodyPr>
          <a:lstStyle/>
          <a:p>
            <a:r>
              <a:rPr lang="sv-SE" sz="4400" dirty="0"/>
              <a:t>Övning - mardrömmen</a:t>
            </a:r>
            <a:endParaRPr lang="sv-SE" dirty="0"/>
          </a:p>
        </p:txBody>
      </p:sp>
      <p:sp>
        <p:nvSpPr>
          <p:cNvPr id="2" name="Platshållare för datum 1">
            <a:extLst>
              <a:ext uri="{FF2B5EF4-FFF2-40B4-BE49-F238E27FC236}">
                <a16:creationId xmlns:a16="http://schemas.microsoft.com/office/drawing/2014/main" id="{ECDD31F0-0020-C391-E568-4C9DEEA5B56D}"/>
              </a:ext>
            </a:extLst>
          </p:cNvPr>
          <p:cNvSpPr>
            <a:spLocks noGrp="1"/>
          </p:cNvSpPr>
          <p:nvPr>
            <p:ph type="dt" sz="half" idx="10"/>
          </p:nvPr>
        </p:nvSpPr>
        <p:spPr/>
        <p:txBody>
          <a:bodyPr/>
          <a:lstStyle/>
          <a:p>
            <a:fld id="{D1F01FDC-E9BC-4C91-80F4-0C590231563B}" type="datetime1">
              <a:rPr lang="sv-SE" smtClean="0"/>
              <a:t>2025-04-15</a:t>
            </a:fld>
            <a:endParaRPr lang="en-UK"/>
          </a:p>
        </p:txBody>
      </p:sp>
      <p:sp>
        <p:nvSpPr>
          <p:cNvPr id="5" name="Platshållare för sidfot 4">
            <a:extLst>
              <a:ext uri="{FF2B5EF4-FFF2-40B4-BE49-F238E27FC236}">
                <a16:creationId xmlns:a16="http://schemas.microsoft.com/office/drawing/2014/main" id="{C5C1AAFD-C84F-2E47-D9E4-079B56549EC5}"/>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F627CF7E-7C8D-1B62-B663-FFD6001EA14E}"/>
              </a:ext>
            </a:extLst>
          </p:cNvPr>
          <p:cNvSpPr>
            <a:spLocks noGrp="1"/>
          </p:cNvSpPr>
          <p:nvPr>
            <p:ph type="sldNum" sz="quarter" idx="12"/>
          </p:nvPr>
        </p:nvSpPr>
        <p:spPr/>
        <p:txBody>
          <a:bodyPr/>
          <a:lstStyle/>
          <a:p>
            <a:fld id="{BF413B3B-BFB3-42E3-B409-FAAF558C2ACC}" type="slidenum">
              <a:rPr lang="en-UK" smtClean="0"/>
              <a:pPr/>
              <a:t>3</a:t>
            </a:fld>
            <a:endParaRPr lang="en-UK"/>
          </a:p>
        </p:txBody>
      </p:sp>
      <p:pic>
        <p:nvPicPr>
          <p:cNvPr id="7" name="Platshållare för innehåll 7">
            <a:extLst>
              <a:ext uri="{FF2B5EF4-FFF2-40B4-BE49-F238E27FC236}">
                <a16:creationId xmlns:a16="http://schemas.microsoft.com/office/drawing/2014/main" id="{94CC6602-AD9F-BC7B-1AAF-A30DBC043E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096000" y="3047589"/>
            <a:ext cx="5712284" cy="3351911"/>
          </a:xfrm>
          <a:prstGeom prst="rect">
            <a:avLst/>
          </a:prstGeom>
        </p:spPr>
      </p:pic>
    </p:spTree>
    <p:extLst>
      <p:ext uri="{BB962C8B-B14F-4D97-AF65-F5344CB8AC3E}">
        <p14:creationId xmlns:p14="http://schemas.microsoft.com/office/powerpoint/2010/main" val="3600996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87AD0882-FBBB-0507-AFFE-21C5957C905A}"/>
              </a:ext>
            </a:extLst>
          </p:cNvPr>
          <p:cNvSpPr>
            <a:spLocks noGrp="1"/>
          </p:cNvSpPr>
          <p:nvPr>
            <p:ph idx="1"/>
          </p:nvPr>
        </p:nvSpPr>
        <p:spPr>
          <a:xfrm>
            <a:off x="811733" y="1805142"/>
            <a:ext cx="7505416" cy="2475028"/>
          </a:xfrm>
        </p:spPr>
        <p:txBody>
          <a:bodyPr>
            <a:normAutofit fontScale="92500"/>
          </a:bodyPr>
          <a:lstStyle/>
          <a:p>
            <a:pPr marL="285750" indent="-285750">
              <a:buClr>
                <a:schemeClr val="accent1"/>
              </a:buClr>
              <a:buFont typeface="Arial" panose="020B0604020202020204" pitchFamily="34" charset="0"/>
              <a:buChar char="•"/>
            </a:pPr>
            <a:r>
              <a:rPr lang="sv-SE" dirty="0"/>
              <a:t>Vår psykologiska och fysiska reaktion på en allvarlig händelse. En normal reaktion på en onormal händelse.</a:t>
            </a:r>
          </a:p>
          <a:p>
            <a:pPr marL="285750" indent="-285750">
              <a:buClr>
                <a:schemeClr val="accent1"/>
              </a:buClr>
              <a:buFont typeface="Arial" panose="020B0604020202020204" pitchFamily="34" charset="0"/>
              <a:buChar char="•"/>
            </a:pPr>
            <a:r>
              <a:rPr lang="sv-SE" dirty="0"/>
              <a:t>Kan se olika ut.</a:t>
            </a:r>
          </a:p>
          <a:p>
            <a:pPr marL="285750" indent="-285750">
              <a:buClr>
                <a:schemeClr val="accent1"/>
              </a:buClr>
              <a:buFont typeface="Arial" panose="020B0604020202020204" pitchFamily="34" charset="0"/>
              <a:buChar char="•"/>
            </a:pPr>
            <a:r>
              <a:rPr lang="sv-SE" dirty="0"/>
              <a:t>Vanligt att känna sorg, ilska, förtvivlan, oro, svårigheter att varva ner,  svårt att sova och koncentrera sig.</a:t>
            </a:r>
          </a:p>
          <a:p>
            <a:pPr>
              <a:buClr>
                <a:schemeClr val="accent1"/>
              </a:buClr>
            </a:pPr>
            <a:endParaRPr lang="en-GB" dirty="0"/>
          </a:p>
        </p:txBody>
      </p:sp>
      <p:sp>
        <p:nvSpPr>
          <p:cNvPr id="3" name="Rubrik 2">
            <a:extLst>
              <a:ext uri="{FF2B5EF4-FFF2-40B4-BE49-F238E27FC236}">
                <a16:creationId xmlns:a16="http://schemas.microsoft.com/office/drawing/2014/main" id="{E9B80E23-F27F-B68C-3857-26619F758A5F}"/>
              </a:ext>
            </a:extLst>
          </p:cNvPr>
          <p:cNvSpPr>
            <a:spLocks noGrp="1"/>
          </p:cNvSpPr>
          <p:nvPr>
            <p:ph type="title"/>
          </p:nvPr>
        </p:nvSpPr>
        <p:spPr/>
        <p:txBody>
          <a:bodyPr/>
          <a:lstStyle/>
          <a:p>
            <a:r>
              <a:rPr lang="sv-SE" dirty="0"/>
              <a:t>Vad är en krisreaktion?</a:t>
            </a:r>
            <a:endParaRPr lang="en-GB" dirty="0"/>
          </a:p>
        </p:txBody>
      </p:sp>
      <p:sp>
        <p:nvSpPr>
          <p:cNvPr id="4" name="Platshållare för datum 3">
            <a:extLst>
              <a:ext uri="{FF2B5EF4-FFF2-40B4-BE49-F238E27FC236}">
                <a16:creationId xmlns:a16="http://schemas.microsoft.com/office/drawing/2014/main" id="{8E8FCF85-6417-468A-1C5B-EB8090958EAC}"/>
              </a:ext>
            </a:extLst>
          </p:cNvPr>
          <p:cNvSpPr>
            <a:spLocks noGrp="1"/>
          </p:cNvSpPr>
          <p:nvPr>
            <p:ph type="dt" sz="half" idx="10"/>
          </p:nvPr>
        </p:nvSpPr>
        <p:spPr/>
        <p:txBody>
          <a:bodyPr/>
          <a:lstStyle/>
          <a:p>
            <a:fld id="{4DB84A28-1971-4624-8B1B-676B387347F7}" type="datetime1">
              <a:rPr lang="sv-SE" smtClean="0"/>
              <a:t>2025-04-15</a:t>
            </a:fld>
            <a:endParaRPr lang="en-UK"/>
          </a:p>
        </p:txBody>
      </p:sp>
      <p:sp>
        <p:nvSpPr>
          <p:cNvPr id="5" name="Platshållare för sidfot 4">
            <a:extLst>
              <a:ext uri="{FF2B5EF4-FFF2-40B4-BE49-F238E27FC236}">
                <a16:creationId xmlns:a16="http://schemas.microsoft.com/office/drawing/2014/main" id="{66557BDC-3641-B394-6104-393D074478DC}"/>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ED34B73D-707B-A903-1405-A4A6A1BE9653}"/>
              </a:ext>
            </a:extLst>
          </p:cNvPr>
          <p:cNvSpPr>
            <a:spLocks noGrp="1"/>
          </p:cNvSpPr>
          <p:nvPr>
            <p:ph type="sldNum" sz="quarter" idx="12"/>
          </p:nvPr>
        </p:nvSpPr>
        <p:spPr/>
        <p:txBody>
          <a:bodyPr/>
          <a:lstStyle/>
          <a:p>
            <a:fld id="{BF413B3B-BFB3-42E3-B409-FAAF558C2ACC}" type="slidenum">
              <a:rPr lang="en-UK" smtClean="0"/>
              <a:pPr/>
              <a:t>4</a:t>
            </a:fld>
            <a:endParaRPr lang="en-UK"/>
          </a:p>
        </p:txBody>
      </p:sp>
      <p:pic>
        <p:nvPicPr>
          <p:cNvPr id="7" name="Platshållare för innehåll 12">
            <a:extLst>
              <a:ext uri="{FF2B5EF4-FFF2-40B4-BE49-F238E27FC236}">
                <a16:creationId xmlns:a16="http://schemas.microsoft.com/office/drawing/2014/main" id="{EE2D82D1-8559-BC48-AA35-78DC90572B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0816" y="379380"/>
            <a:ext cx="3957098" cy="3239642"/>
          </a:xfrm>
          <a:prstGeom prst="rect">
            <a:avLst/>
          </a:prstGeom>
        </p:spPr>
      </p:pic>
      <p:sp>
        <p:nvSpPr>
          <p:cNvPr id="9" name="textruta 8">
            <a:extLst>
              <a:ext uri="{FF2B5EF4-FFF2-40B4-BE49-F238E27FC236}">
                <a16:creationId xmlns:a16="http://schemas.microsoft.com/office/drawing/2014/main" id="{3CDB346D-C06B-F550-0538-7E45B82EDA8D}"/>
              </a:ext>
            </a:extLst>
          </p:cNvPr>
          <p:cNvSpPr txBox="1"/>
          <p:nvPr/>
        </p:nvSpPr>
        <p:spPr>
          <a:xfrm>
            <a:off x="811733" y="3878724"/>
            <a:ext cx="9645501" cy="2607544"/>
          </a:xfrm>
          <a:prstGeom prst="rect">
            <a:avLst/>
          </a:prstGeom>
        </p:spPr>
        <p:txBody>
          <a:bodyPr vert="horz" lIns="91440" tIns="45720" rIns="91440" bIns="45720" rtlCol="0">
            <a:normAutofit/>
          </a:bodyPr>
          <a:lstStyle>
            <a:lvl1pPr marL="285750" indent="-285750">
              <a:lnSpc>
                <a:spcPct val="120000"/>
              </a:lnSpc>
              <a:spcBef>
                <a:spcPts val="0"/>
              </a:spcBef>
              <a:buClr>
                <a:schemeClr val="accent1"/>
              </a:buClr>
              <a:buFont typeface="Arial" panose="020B0604020202020204" pitchFamily="34" charset="0"/>
              <a:buChar char="•"/>
              <a:defRPr sz="2400" b="0" i="0">
                <a:ea typeface="Lato" panose="020F0502020204030203" pitchFamily="34" charset="0"/>
                <a:cs typeface="Lato" panose="020F0502020204030203" pitchFamily="34" charset="0"/>
              </a:defRPr>
            </a:lvl1pPr>
            <a:lvl2pPr marL="228600" indent="-228600">
              <a:lnSpc>
                <a:spcPct val="120000"/>
              </a:lnSpc>
              <a:spcBef>
                <a:spcPts val="1000"/>
              </a:spcBef>
              <a:buFont typeface="Arial" panose="020B0604020202020204" pitchFamily="34" charset="0"/>
              <a:buChar char="•"/>
              <a:defRPr sz="2400" b="0" i="0">
                <a:ea typeface="Lato" panose="020F0502020204030203" pitchFamily="34" charset="0"/>
                <a:cs typeface="Lato" panose="020F0502020204030203" pitchFamily="34" charset="0"/>
              </a:defRPr>
            </a:lvl2pPr>
            <a:lvl3pPr marL="457200" indent="-228600">
              <a:lnSpc>
                <a:spcPct val="120000"/>
              </a:lnSpc>
              <a:spcBef>
                <a:spcPts val="1000"/>
              </a:spcBef>
              <a:buFont typeface="Arial" panose="020B0604020202020204" pitchFamily="34" charset="0"/>
              <a:buChar char="•"/>
              <a:defRPr sz="2200" b="0" i="0">
                <a:ea typeface="Lato" panose="020F0502020204030203" pitchFamily="34" charset="0"/>
                <a:cs typeface="Lato" panose="020F0502020204030203" pitchFamily="34" charset="0"/>
              </a:defRPr>
            </a:lvl3pPr>
            <a:lvl4pPr marL="685800" indent="-228600">
              <a:lnSpc>
                <a:spcPct val="120000"/>
              </a:lnSpc>
              <a:spcBef>
                <a:spcPts val="1000"/>
              </a:spcBef>
              <a:buFont typeface="Arial" panose="020B0604020202020204" pitchFamily="34" charset="0"/>
              <a:buChar char="•"/>
              <a:defRPr b="0" i="0">
                <a:ea typeface="Lato" panose="020F0502020204030203" pitchFamily="34" charset="0"/>
                <a:cs typeface="Lato" panose="020F0502020204030203" pitchFamily="34" charset="0"/>
              </a:defRPr>
            </a:lvl4pPr>
            <a:lvl5pPr marL="914400" indent="-228600">
              <a:lnSpc>
                <a:spcPct val="120000"/>
              </a:lnSpc>
              <a:spcBef>
                <a:spcPts val="500"/>
              </a:spcBef>
              <a:buFont typeface="Arial" panose="020B0604020202020204" pitchFamily="34" charset="0"/>
              <a:buChar char="•"/>
              <a:defRPr b="0" i="0">
                <a:ea typeface="Lato" panose="020F0502020204030203" pitchFamily="34" charset="0"/>
                <a:cs typeface="Lato" panose="020F0502020204030203"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sv-SE" sz="2200" dirty="0"/>
              <a:t>En del barn kan tappa färdigheter som de vanligtvis klarar. Hjälp barnet utan att blir irriterad eller arg. Det brukar gå över efter ett tag.</a:t>
            </a:r>
          </a:p>
          <a:p>
            <a:r>
              <a:rPr lang="sv-SE" sz="2200" dirty="0"/>
              <a:t>Det är viktigt att du finns där och stöttar ditt barn på olika sätt. Du är oftast den som kan hjälpa barnet bäst att känna sig trygg och lugna sig.</a:t>
            </a:r>
          </a:p>
        </p:txBody>
      </p:sp>
    </p:spTree>
    <p:extLst>
      <p:ext uri="{BB962C8B-B14F-4D97-AF65-F5344CB8AC3E}">
        <p14:creationId xmlns:p14="http://schemas.microsoft.com/office/powerpoint/2010/main" val="750103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DD0BC3D-79A8-7B5A-A84B-9DDA5E6DB3EE}"/>
              </a:ext>
            </a:extLst>
          </p:cNvPr>
          <p:cNvSpPr>
            <a:spLocks noGrp="1"/>
          </p:cNvSpPr>
          <p:nvPr>
            <p:ph idx="1"/>
          </p:nvPr>
        </p:nvSpPr>
        <p:spPr/>
        <p:txBody>
          <a:bodyPr/>
          <a:lstStyle/>
          <a:p>
            <a:pPr marL="342900" indent="-342900">
              <a:buFont typeface="Arial" panose="020B0604020202020204" pitchFamily="34" charset="0"/>
              <a:buChar char="•"/>
            </a:pPr>
            <a:r>
              <a:rPr lang="sv-SE" sz="2400" dirty="0"/>
              <a:t>Hur mår du? Behöver du lugna dig själv innan du ska lugna ditt barn?</a:t>
            </a:r>
          </a:p>
          <a:p>
            <a:pPr marL="342900" indent="-342900">
              <a:buFont typeface="Arial" panose="020B0604020202020204" pitchFamily="34" charset="0"/>
              <a:buChar char="•"/>
            </a:pPr>
            <a:r>
              <a:rPr lang="sv-SE" sz="2400" dirty="0"/>
              <a:t>Fundera på vad du behöver för att kunna vara lugn och trygg för ditt barn.</a:t>
            </a:r>
          </a:p>
          <a:p>
            <a:pPr marL="342900" indent="-342900">
              <a:buFont typeface="Arial" panose="020B0604020202020204" pitchFamily="34" charset="0"/>
              <a:buChar char="•"/>
            </a:pPr>
            <a:r>
              <a:rPr lang="sv-SE" sz="2400" dirty="0"/>
              <a:t>Ingen fara att visa egna känslor, men vi behöver sätta ord på dem och du behöver ha viss kontroll på känslorna inför barnet.</a:t>
            </a:r>
          </a:p>
          <a:p>
            <a:endParaRPr lang="en-GB" dirty="0"/>
          </a:p>
        </p:txBody>
      </p:sp>
      <p:sp>
        <p:nvSpPr>
          <p:cNvPr id="3" name="Rubrik 2">
            <a:extLst>
              <a:ext uri="{FF2B5EF4-FFF2-40B4-BE49-F238E27FC236}">
                <a16:creationId xmlns:a16="http://schemas.microsoft.com/office/drawing/2014/main" id="{389CBC11-4EE5-D668-8744-016DADC85BFE}"/>
              </a:ext>
            </a:extLst>
          </p:cNvPr>
          <p:cNvSpPr>
            <a:spLocks noGrp="1"/>
          </p:cNvSpPr>
          <p:nvPr>
            <p:ph type="title"/>
          </p:nvPr>
        </p:nvSpPr>
        <p:spPr/>
        <p:txBody>
          <a:bodyPr/>
          <a:lstStyle/>
          <a:p>
            <a:r>
              <a:rPr lang="sv-SE" dirty="0"/>
              <a:t>Lugna vuxna lugnar barn</a:t>
            </a:r>
            <a:endParaRPr lang="en-GB" dirty="0"/>
          </a:p>
        </p:txBody>
      </p:sp>
      <p:sp>
        <p:nvSpPr>
          <p:cNvPr id="4" name="Platshållare för datum 3">
            <a:extLst>
              <a:ext uri="{FF2B5EF4-FFF2-40B4-BE49-F238E27FC236}">
                <a16:creationId xmlns:a16="http://schemas.microsoft.com/office/drawing/2014/main" id="{66058B6F-3FFC-F3B6-8432-9DD6D4888695}"/>
              </a:ext>
            </a:extLst>
          </p:cNvPr>
          <p:cNvSpPr>
            <a:spLocks noGrp="1"/>
          </p:cNvSpPr>
          <p:nvPr>
            <p:ph type="dt" sz="half" idx="10"/>
          </p:nvPr>
        </p:nvSpPr>
        <p:spPr/>
        <p:txBody>
          <a:bodyPr/>
          <a:lstStyle/>
          <a:p>
            <a:fld id="{4DB84A28-1971-4624-8B1B-676B387347F7}" type="datetime1">
              <a:rPr lang="sv-SE" smtClean="0"/>
              <a:t>2025-04-15</a:t>
            </a:fld>
            <a:endParaRPr lang="en-UK"/>
          </a:p>
        </p:txBody>
      </p:sp>
      <p:sp>
        <p:nvSpPr>
          <p:cNvPr id="5" name="Platshållare för sidfot 4">
            <a:extLst>
              <a:ext uri="{FF2B5EF4-FFF2-40B4-BE49-F238E27FC236}">
                <a16:creationId xmlns:a16="http://schemas.microsoft.com/office/drawing/2014/main" id="{29AFF189-04C8-B253-AD78-46F879445025}"/>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AF6D5AFC-4929-F977-2FD9-7BDFE7F04D22}"/>
              </a:ext>
            </a:extLst>
          </p:cNvPr>
          <p:cNvSpPr>
            <a:spLocks noGrp="1"/>
          </p:cNvSpPr>
          <p:nvPr>
            <p:ph type="sldNum" sz="quarter" idx="12"/>
          </p:nvPr>
        </p:nvSpPr>
        <p:spPr/>
        <p:txBody>
          <a:bodyPr/>
          <a:lstStyle/>
          <a:p>
            <a:fld id="{BF413B3B-BFB3-42E3-B409-FAAF558C2ACC}" type="slidenum">
              <a:rPr lang="en-UK" smtClean="0"/>
              <a:pPr/>
              <a:t>5</a:t>
            </a:fld>
            <a:endParaRPr lang="en-UK"/>
          </a:p>
        </p:txBody>
      </p:sp>
      <p:graphicFrame>
        <p:nvGraphicFramePr>
          <p:cNvPr id="7" name="Platshållare för innehåll 8">
            <a:extLst>
              <a:ext uri="{FF2B5EF4-FFF2-40B4-BE49-F238E27FC236}">
                <a16:creationId xmlns:a16="http://schemas.microsoft.com/office/drawing/2014/main" id="{9A5B63A0-F754-9ED9-3531-EDC8C5D27894}"/>
              </a:ext>
            </a:extLst>
          </p:cNvPr>
          <p:cNvGraphicFramePr>
            <a:graphicFrameLocks noChangeAspect="1"/>
          </p:cNvGraphicFramePr>
          <p:nvPr>
            <p:extLst>
              <p:ext uri="{D42A27DB-BD31-4B8C-83A1-F6EECF244321}">
                <p14:modId xmlns:p14="http://schemas.microsoft.com/office/powerpoint/2010/main" val="947612943"/>
              </p:ext>
            </p:extLst>
          </p:nvPr>
        </p:nvGraphicFramePr>
        <p:xfrm>
          <a:off x="4879701" y="4325775"/>
          <a:ext cx="4614495" cy="2044541"/>
        </p:xfrm>
        <a:graphic>
          <a:graphicData uri="http://schemas.openxmlformats.org/presentationml/2006/ole">
            <mc:AlternateContent xmlns:mc="http://schemas.openxmlformats.org/markup-compatibility/2006">
              <mc:Choice xmlns:v="urn:schemas-microsoft-com:vml" Requires="v">
                <p:oleObj r:id="rId3" imgW="5131273" imgH="2273950" progId="">
                  <p:embed/>
                </p:oleObj>
              </mc:Choice>
              <mc:Fallback>
                <p:oleObj r:id="rId3" imgW="5131273" imgH="2273950" progId="">
                  <p:embed/>
                  <p:pic>
                    <p:nvPicPr>
                      <p:cNvPr id="7" name="Platshållare för innehåll 8">
                        <a:extLst>
                          <a:ext uri="{FF2B5EF4-FFF2-40B4-BE49-F238E27FC236}">
                            <a16:creationId xmlns:a16="http://schemas.microsoft.com/office/drawing/2014/main" id="{9A5B63A0-F754-9ED9-3531-EDC8C5D27894}"/>
                          </a:ext>
                        </a:extLst>
                      </p:cNvPr>
                      <p:cNvPicPr/>
                      <p:nvPr/>
                    </p:nvPicPr>
                    <p:blipFill>
                      <a:blip r:embed="rId4"/>
                      <a:stretch>
                        <a:fillRect/>
                      </a:stretch>
                    </p:blipFill>
                    <p:spPr>
                      <a:xfrm>
                        <a:off x="4879701" y="4325775"/>
                        <a:ext cx="4614495" cy="2044541"/>
                      </a:xfrm>
                      <a:prstGeom prst="rect">
                        <a:avLst/>
                      </a:prstGeom>
                    </p:spPr>
                  </p:pic>
                </p:oleObj>
              </mc:Fallback>
            </mc:AlternateContent>
          </a:graphicData>
        </a:graphic>
      </p:graphicFrame>
    </p:spTree>
    <p:extLst>
      <p:ext uri="{BB962C8B-B14F-4D97-AF65-F5344CB8AC3E}">
        <p14:creationId xmlns:p14="http://schemas.microsoft.com/office/powerpoint/2010/main" val="1878981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395AB9A5-7788-0340-A4E4-74270D3B1936}"/>
              </a:ext>
            </a:extLst>
          </p:cNvPr>
          <p:cNvSpPr txBox="1">
            <a:spLocks/>
          </p:cNvSpPr>
          <p:nvPr/>
        </p:nvSpPr>
        <p:spPr>
          <a:xfrm>
            <a:off x="6188785" y="550862"/>
            <a:ext cx="5824875" cy="11977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r>
              <a:rPr lang="sv-SE" dirty="0"/>
              <a:t>Psykologisk första hjälp</a:t>
            </a:r>
          </a:p>
        </p:txBody>
      </p:sp>
      <p:sp>
        <p:nvSpPr>
          <p:cNvPr id="5" name="Platshållare för bildnummer 4">
            <a:extLst>
              <a:ext uri="{FF2B5EF4-FFF2-40B4-BE49-F238E27FC236}">
                <a16:creationId xmlns:a16="http://schemas.microsoft.com/office/drawing/2014/main" id="{04B7D862-E4FB-42ED-FAD3-6BBCB8C8480F}"/>
              </a:ext>
            </a:extLst>
          </p:cNvPr>
          <p:cNvSpPr>
            <a:spLocks noGrp="1"/>
          </p:cNvSpPr>
          <p:nvPr>
            <p:ph type="sldNum" sz="quarter" idx="12"/>
          </p:nvPr>
        </p:nvSpPr>
        <p:spPr/>
        <p:txBody>
          <a:bodyPr/>
          <a:lstStyle/>
          <a:p>
            <a:fld id="{BF413B3B-BFB3-42E3-B409-FAAF558C2ACC}" type="slidenum">
              <a:rPr lang="en-UK" smtClean="0"/>
              <a:pPr/>
              <a:t>6</a:t>
            </a:fld>
            <a:endParaRPr lang="en-UK"/>
          </a:p>
        </p:txBody>
      </p:sp>
      <p:pic>
        <p:nvPicPr>
          <p:cNvPr id="3" name="Platshållare för innehåll 8">
            <a:extLst>
              <a:ext uri="{FF2B5EF4-FFF2-40B4-BE49-F238E27FC236}">
                <a16:creationId xmlns:a16="http://schemas.microsoft.com/office/drawing/2014/main" id="{426ED5EC-6C66-66AB-D789-37280AC4E647}"/>
              </a:ext>
            </a:extLst>
          </p:cNvPr>
          <p:cNvPicPr>
            <a:picLocks noGrp="1" noChangeAspect="1"/>
          </p:cNvPicPr>
          <p:nvPr>
            <p:ph idx="1"/>
          </p:nvPr>
        </p:nvPicPr>
        <p:blipFill>
          <a:blip r:embed="rId2"/>
          <a:stretch>
            <a:fillRect/>
          </a:stretch>
        </p:blipFill>
        <p:spPr>
          <a:xfrm>
            <a:off x="479426" y="0"/>
            <a:ext cx="5329236" cy="6768128"/>
          </a:xfrm>
          <a:prstGeom prst="rect">
            <a:avLst/>
          </a:prstGeom>
        </p:spPr>
      </p:pic>
      <p:graphicFrame>
        <p:nvGraphicFramePr>
          <p:cNvPr id="4" name="Platshållare för innehåll 2">
            <a:extLst>
              <a:ext uri="{FF2B5EF4-FFF2-40B4-BE49-F238E27FC236}">
                <a16:creationId xmlns:a16="http://schemas.microsoft.com/office/drawing/2014/main" id="{D6F4495A-8998-8D59-6BDD-B3180C5EF7CD}"/>
              </a:ext>
            </a:extLst>
          </p:cNvPr>
          <p:cNvGraphicFramePr>
            <a:graphicFrameLocks/>
          </p:cNvGraphicFramePr>
          <p:nvPr>
            <p:extLst>
              <p:ext uri="{D42A27DB-BD31-4B8C-83A1-F6EECF244321}">
                <p14:modId xmlns:p14="http://schemas.microsoft.com/office/powerpoint/2010/main" val="3838342933"/>
              </p:ext>
            </p:extLst>
          </p:nvPr>
        </p:nvGraphicFramePr>
        <p:xfrm>
          <a:off x="7027462" y="1502924"/>
          <a:ext cx="4147520" cy="4706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3918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47E928ED-D5F0-47A0-7A6C-5B0F2B9BD6DE}"/>
              </a:ext>
            </a:extLst>
          </p:cNvPr>
          <p:cNvSpPr>
            <a:spLocks noGrp="1"/>
          </p:cNvSpPr>
          <p:nvPr>
            <p:ph idx="1"/>
          </p:nvPr>
        </p:nvSpPr>
        <p:spPr>
          <a:xfrm>
            <a:off x="811733" y="1805142"/>
            <a:ext cx="7690242" cy="4476750"/>
          </a:xfrm>
        </p:spPr>
        <p:txBody>
          <a:bodyPr/>
          <a:lstStyle/>
          <a:p>
            <a:pPr marL="285750" indent="-285750">
              <a:buClr>
                <a:schemeClr val="accent1"/>
              </a:buClr>
              <a:buFont typeface="Arial" panose="020B0604020202020204" pitchFamily="34" charset="0"/>
              <a:buChar char="•"/>
            </a:pPr>
            <a:r>
              <a:rPr lang="sv-SE" sz="2400" dirty="0"/>
              <a:t>Var nära ditt barn</a:t>
            </a:r>
          </a:p>
          <a:p>
            <a:pPr marL="285750" indent="-285750">
              <a:buClr>
                <a:schemeClr val="accent1"/>
              </a:buClr>
              <a:buFont typeface="Arial" panose="020B0604020202020204" pitchFamily="34" charset="0"/>
              <a:buChar char="•"/>
            </a:pPr>
            <a:r>
              <a:rPr lang="sv-SE" sz="2400" dirty="0"/>
              <a:t>Barn har rätt till information</a:t>
            </a:r>
          </a:p>
          <a:p>
            <a:pPr marL="285750" indent="-285750">
              <a:buClr>
                <a:schemeClr val="accent1"/>
              </a:buClr>
              <a:buFont typeface="Arial" panose="020B0604020202020204" pitchFamily="34" charset="0"/>
              <a:buChar char="•"/>
            </a:pPr>
            <a:r>
              <a:rPr lang="sv-SE" sz="2400" dirty="0"/>
              <a:t>Berätta att du gärna lyssnar på barnets tankar och frågor</a:t>
            </a:r>
          </a:p>
          <a:p>
            <a:pPr marL="285750" indent="-285750">
              <a:buClr>
                <a:schemeClr val="accent1"/>
              </a:buClr>
              <a:buFont typeface="Arial" panose="020B0604020202020204" pitchFamily="34" charset="0"/>
              <a:buChar char="•"/>
            </a:pPr>
            <a:r>
              <a:rPr lang="sv-SE" sz="2400" dirty="0"/>
              <a:t>Hitta gemensamma stunder i vardagen</a:t>
            </a:r>
          </a:p>
          <a:p>
            <a:pPr marL="285750" indent="-285750">
              <a:buClr>
                <a:schemeClr val="accent1"/>
              </a:buClr>
              <a:buFont typeface="Arial" panose="020B0604020202020204" pitchFamily="34" charset="0"/>
              <a:buChar char="•"/>
            </a:pPr>
            <a:r>
              <a:rPr lang="sv-SE" sz="2400" dirty="0"/>
              <a:t>Berätta vad som kommer hända</a:t>
            </a:r>
            <a:br>
              <a:rPr lang="sv-SE" sz="2400" dirty="0"/>
            </a:br>
            <a:r>
              <a:rPr lang="sv-SE" sz="2400" dirty="0"/>
              <a:t>den närmsta tiden.</a:t>
            </a:r>
          </a:p>
          <a:p>
            <a:pPr marL="285750" indent="-285750">
              <a:buClr>
                <a:schemeClr val="accent1"/>
              </a:buClr>
              <a:buFont typeface="Arial" panose="020B0604020202020204" pitchFamily="34" charset="0"/>
              <a:buChar char="•"/>
            </a:pPr>
            <a:r>
              <a:rPr lang="sv-SE" sz="2400" dirty="0"/>
              <a:t>Behåll era rutiner</a:t>
            </a:r>
          </a:p>
          <a:p>
            <a:pPr>
              <a:buClr>
                <a:schemeClr val="accent1"/>
              </a:buClr>
            </a:pPr>
            <a:endParaRPr lang="en-GB" dirty="0"/>
          </a:p>
        </p:txBody>
      </p:sp>
      <p:sp>
        <p:nvSpPr>
          <p:cNvPr id="3" name="Rubrik 2">
            <a:extLst>
              <a:ext uri="{FF2B5EF4-FFF2-40B4-BE49-F238E27FC236}">
                <a16:creationId xmlns:a16="http://schemas.microsoft.com/office/drawing/2014/main" id="{A7B8C011-8E40-1CA5-132D-249A03AFA3E0}"/>
              </a:ext>
            </a:extLst>
          </p:cNvPr>
          <p:cNvSpPr>
            <a:spLocks noGrp="1"/>
          </p:cNvSpPr>
          <p:nvPr>
            <p:ph type="title"/>
          </p:nvPr>
        </p:nvSpPr>
        <p:spPr/>
        <p:txBody>
          <a:bodyPr/>
          <a:lstStyle/>
          <a:p>
            <a:r>
              <a:rPr lang="sv-SE" dirty="0"/>
              <a:t>Att stärka känslan av trygghet</a:t>
            </a:r>
            <a:endParaRPr lang="en-GB" dirty="0"/>
          </a:p>
        </p:txBody>
      </p:sp>
      <p:sp>
        <p:nvSpPr>
          <p:cNvPr id="4" name="Platshållare för datum 3">
            <a:extLst>
              <a:ext uri="{FF2B5EF4-FFF2-40B4-BE49-F238E27FC236}">
                <a16:creationId xmlns:a16="http://schemas.microsoft.com/office/drawing/2014/main" id="{1CF832D7-C12D-AFBF-A32F-A34257C32D54}"/>
              </a:ext>
            </a:extLst>
          </p:cNvPr>
          <p:cNvSpPr>
            <a:spLocks noGrp="1"/>
          </p:cNvSpPr>
          <p:nvPr>
            <p:ph type="dt" sz="half" idx="10"/>
          </p:nvPr>
        </p:nvSpPr>
        <p:spPr/>
        <p:txBody>
          <a:bodyPr/>
          <a:lstStyle/>
          <a:p>
            <a:fld id="{4DB84A28-1971-4624-8B1B-676B387347F7}" type="datetime1">
              <a:rPr lang="sv-SE" smtClean="0"/>
              <a:t>2025-04-15</a:t>
            </a:fld>
            <a:endParaRPr lang="en-UK"/>
          </a:p>
        </p:txBody>
      </p:sp>
      <p:sp>
        <p:nvSpPr>
          <p:cNvPr id="5" name="Platshållare för sidfot 4">
            <a:extLst>
              <a:ext uri="{FF2B5EF4-FFF2-40B4-BE49-F238E27FC236}">
                <a16:creationId xmlns:a16="http://schemas.microsoft.com/office/drawing/2014/main" id="{A8E46177-04F7-8850-0329-6C361BFB03C6}"/>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2D87C2CB-4BE3-9552-BCEF-529ACAF71A14}"/>
              </a:ext>
            </a:extLst>
          </p:cNvPr>
          <p:cNvSpPr>
            <a:spLocks noGrp="1"/>
          </p:cNvSpPr>
          <p:nvPr>
            <p:ph type="sldNum" sz="quarter" idx="12"/>
          </p:nvPr>
        </p:nvSpPr>
        <p:spPr/>
        <p:txBody>
          <a:bodyPr/>
          <a:lstStyle/>
          <a:p>
            <a:fld id="{BF413B3B-BFB3-42E3-B409-FAAF558C2ACC}" type="slidenum">
              <a:rPr lang="en-UK" smtClean="0"/>
              <a:pPr/>
              <a:t>7</a:t>
            </a:fld>
            <a:endParaRPr lang="en-UK"/>
          </a:p>
        </p:txBody>
      </p:sp>
      <p:graphicFrame>
        <p:nvGraphicFramePr>
          <p:cNvPr id="7" name="Platshållare för innehåll 8">
            <a:extLst>
              <a:ext uri="{FF2B5EF4-FFF2-40B4-BE49-F238E27FC236}">
                <a16:creationId xmlns:a16="http://schemas.microsoft.com/office/drawing/2014/main" id="{ACD4D71B-ED79-3EB1-88BD-04096301ACDC}"/>
              </a:ext>
            </a:extLst>
          </p:cNvPr>
          <p:cNvGraphicFramePr>
            <a:graphicFrameLocks noChangeAspect="1"/>
          </p:cNvGraphicFramePr>
          <p:nvPr>
            <p:extLst>
              <p:ext uri="{D42A27DB-BD31-4B8C-83A1-F6EECF244321}">
                <p14:modId xmlns:p14="http://schemas.microsoft.com/office/powerpoint/2010/main" val="1135936768"/>
              </p:ext>
            </p:extLst>
          </p:nvPr>
        </p:nvGraphicFramePr>
        <p:xfrm>
          <a:off x="6193276" y="3831622"/>
          <a:ext cx="5874949" cy="2386194"/>
        </p:xfrm>
        <a:graphic>
          <a:graphicData uri="http://schemas.openxmlformats.org/presentationml/2006/ole">
            <mc:AlternateContent xmlns:mc="http://schemas.openxmlformats.org/markup-compatibility/2006">
              <mc:Choice xmlns:v="urn:schemas-microsoft-com:vml" Requires="v">
                <p:oleObj r:id="rId3" imgW="5202865" imgH="2112335" progId="">
                  <p:embed/>
                </p:oleObj>
              </mc:Choice>
              <mc:Fallback>
                <p:oleObj r:id="rId3" imgW="5202865" imgH="2112335" progId="">
                  <p:embed/>
                  <p:pic>
                    <p:nvPicPr>
                      <p:cNvPr id="7" name="Platshållare för innehåll 8">
                        <a:extLst>
                          <a:ext uri="{FF2B5EF4-FFF2-40B4-BE49-F238E27FC236}">
                            <a16:creationId xmlns:a16="http://schemas.microsoft.com/office/drawing/2014/main" id="{ACD4D71B-ED79-3EB1-88BD-04096301ACDC}"/>
                          </a:ext>
                        </a:extLst>
                      </p:cNvPr>
                      <p:cNvPicPr/>
                      <p:nvPr/>
                    </p:nvPicPr>
                    <p:blipFill>
                      <a:blip r:embed="rId4"/>
                      <a:stretch>
                        <a:fillRect/>
                      </a:stretch>
                    </p:blipFill>
                    <p:spPr>
                      <a:xfrm>
                        <a:off x="6193276" y="3831622"/>
                        <a:ext cx="5874949" cy="2386194"/>
                      </a:xfrm>
                      <a:prstGeom prst="rect">
                        <a:avLst/>
                      </a:prstGeom>
                    </p:spPr>
                  </p:pic>
                </p:oleObj>
              </mc:Fallback>
            </mc:AlternateContent>
          </a:graphicData>
        </a:graphic>
      </p:graphicFrame>
    </p:spTree>
    <p:extLst>
      <p:ext uri="{BB962C8B-B14F-4D97-AF65-F5344CB8AC3E}">
        <p14:creationId xmlns:p14="http://schemas.microsoft.com/office/powerpoint/2010/main" val="3436544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6665A-A3B9-8E33-06C6-1BD4FB44B53E}"/>
            </a:ext>
          </a:extLst>
        </p:cNvPr>
        <p:cNvGrpSpPr/>
        <p:nvPr/>
      </p:nvGrpSpPr>
      <p:grpSpPr>
        <a:xfrm>
          <a:off x="0" y="0"/>
          <a:ext cx="0" cy="0"/>
          <a:chOff x="0" y="0"/>
          <a:chExt cx="0" cy="0"/>
        </a:xfrm>
      </p:grpSpPr>
      <p:sp>
        <p:nvSpPr>
          <p:cNvPr id="9" name="Title 4">
            <a:extLst>
              <a:ext uri="{FF2B5EF4-FFF2-40B4-BE49-F238E27FC236}">
                <a16:creationId xmlns:a16="http://schemas.microsoft.com/office/drawing/2014/main" id="{A368998E-ECE0-B3FE-DA7E-9CA4FB4E6A72}"/>
              </a:ext>
            </a:extLst>
          </p:cNvPr>
          <p:cNvSpPr txBox="1">
            <a:spLocks/>
          </p:cNvSpPr>
          <p:nvPr/>
        </p:nvSpPr>
        <p:spPr>
          <a:xfrm>
            <a:off x="6577891" y="266974"/>
            <a:ext cx="5824875" cy="11977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r>
              <a:rPr lang="sv-SE" dirty="0"/>
              <a:t>Att stärka känslan av lugn </a:t>
            </a:r>
          </a:p>
        </p:txBody>
      </p:sp>
      <p:sp>
        <p:nvSpPr>
          <p:cNvPr id="5" name="Platshållare för bildnummer 4">
            <a:extLst>
              <a:ext uri="{FF2B5EF4-FFF2-40B4-BE49-F238E27FC236}">
                <a16:creationId xmlns:a16="http://schemas.microsoft.com/office/drawing/2014/main" id="{88093061-5726-FEE8-D58B-0DA4AC2B99AA}"/>
              </a:ext>
            </a:extLst>
          </p:cNvPr>
          <p:cNvSpPr>
            <a:spLocks noGrp="1"/>
          </p:cNvSpPr>
          <p:nvPr>
            <p:ph type="sldNum" sz="quarter" idx="12"/>
          </p:nvPr>
        </p:nvSpPr>
        <p:spPr/>
        <p:txBody>
          <a:bodyPr/>
          <a:lstStyle/>
          <a:p>
            <a:fld id="{BF413B3B-BFB3-42E3-B409-FAAF558C2ACC}" type="slidenum">
              <a:rPr lang="en-UK" smtClean="0"/>
              <a:pPr/>
              <a:t>8</a:t>
            </a:fld>
            <a:endParaRPr lang="en-UK"/>
          </a:p>
        </p:txBody>
      </p:sp>
      <p:pic>
        <p:nvPicPr>
          <p:cNvPr id="7" name="Platshållare för innehåll 10">
            <a:extLst>
              <a:ext uri="{FF2B5EF4-FFF2-40B4-BE49-F238E27FC236}">
                <a16:creationId xmlns:a16="http://schemas.microsoft.com/office/drawing/2014/main" id="{4EF568A6-5BFB-8E34-89D3-5EB1794CD6EF}"/>
              </a:ext>
            </a:extLst>
          </p:cNvPr>
          <p:cNvPicPr>
            <a:picLocks noChangeAspect="1"/>
          </p:cNvPicPr>
          <p:nvPr/>
        </p:nvPicPr>
        <p:blipFill>
          <a:blip r:embed="rId3" cstate="print">
            <a:extLst>
              <a:ext uri="{28A0092B-C50C-407E-A947-70E740481C1C}">
                <a14:useLocalDpi xmlns:a14="http://schemas.microsoft.com/office/drawing/2010/main" val="0"/>
              </a:ext>
            </a:extLst>
          </a:blip>
          <a:srcRect l="4787" t="4823" r="5730" b="-4823"/>
          <a:stretch/>
        </p:blipFill>
        <p:spPr>
          <a:xfrm>
            <a:off x="0" y="0"/>
            <a:ext cx="6461670" cy="7221166"/>
          </a:xfrm>
          <a:prstGeom prst="rect">
            <a:avLst/>
          </a:prstGeom>
        </p:spPr>
      </p:pic>
      <p:sp>
        <p:nvSpPr>
          <p:cNvPr id="8" name="Platshållare för innehåll 1">
            <a:extLst>
              <a:ext uri="{FF2B5EF4-FFF2-40B4-BE49-F238E27FC236}">
                <a16:creationId xmlns:a16="http://schemas.microsoft.com/office/drawing/2014/main" id="{05D884E6-9315-A679-14F8-E00DCC0139FE}"/>
              </a:ext>
            </a:extLst>
          </p:cNvPr>
          <p:cNvSpPr>
            <a:spLocks noGrp="1"/>
          </p:cNvSpPr>
          <p:nvPr>
            <p:ph idx="1"/>
          </p:nvPr>
        </p:nvSpPr>
        <p:spPr>
          <a:xfrm>
            <a:off x="6789905" y="1805142"/>
            <a:ext cx="5204299" cy="4653598"/>
          </a:xfrm>
        </p:spPr>
        <p:txBody>
          <a:bodyPr>
            <a:normAutofit fontScale="85000" lnSpcReduction="20000"/>
          </a:bodyPr>
          <a:lstStyle/>
          <a:p>
            <a:pPr marL="285750" indent="-285750">
              <a:spcAft>
                <a:spcPts val="600"/>
              </a:spcAft>
              <a:buClr>
                <a:schemeClr val="accent1"/>
              </a:buClr>
              <a:buFont typeface="Arial" panose="020B0604020202020204" pitchFamily="34" charset="0"/>
              <a:buChar char="•"/>
            </a:pPr>
            <a:r>
              <a:rPr lang="sv-SE" dirty="0"/>
              <a:t>Bekräfta och normalisera ditt barns känsloreaktioner</a:t>
            </a:r>
          </a:p>
          <a:p>
            <a:pPr marL="285750" indent="-285750">
              <a:spcAft>
                <a:spcPts val="600"/>
              </a:spcAft>
              <a:buClr>
                <a:schemeClr val="accent1"/>
              </a:buClr>
              <a:buFont typeface="Arial" panose="020B0604020202020204" pitchFamily="34" charset="0"/>
              <a:buChar char="•"/>
            </a:pPr>
            <a:r>
              <a:rPr lang="sv-SE" dirty="0"/>
              <a:t>Var lyhörd inför frågor och orostankar</a:t>
            </a:r>
          </a:p>
          <a:p>
            <a:pPr marL="285750" indent="-285750">
              <a:spcAft>
                <a:spcPts val="600"/>
              </a:spcAft>
              <a:buClr>
                <a:schemeClr val="accent1"/>
              </a:buClr>
              <a:buFont typeface="Arial" panose="020B0604020202020204" pitchFamily="34" charset="0"/>
              <a:buChar char="•"/>
            </a:pPr>
            <a:r>
              <a:rPr lang="sv-SE" dirty="0"/>
              <a:t>Gör något tillsammans med ditt barn som barnet brukar tycka om.</a:t>
            </a:r>
          </a:p>
          <a:p>
            <a:pPr marL="285750" indent="-285750">
              <a:spcAft>
                <a:spcPts val="600"/>
              </a:spcAft>
              <a:buClr>
                <a:schemeClr val="accent1"/>
              </a:buClr>
              <a:buFont typeface="Arial" panose="020B0604020202020204" pitchFamily="34" charset="0"/>
              <a:buChar char="•"/>
            </a:pPr>
            <a:r>
              <a:rPr lang="sv-SE" dirty="0"/>
              <a:t>Gör lugn och ro övningar tillsammans, avslappning och andningsövningar lugnar om barnet är stressat och oroligt.</a:t>
            </a:r>
          </a:p>
          <a:p>
            <a:pPr marL="285750" indent="-285750">
              <a:spcAft>
                <a:spcPts val="600"/>
              </a:spcAft>
              <a:buClr>
                <a:schemeClr val="accent1"/>
              </a:buClr>
              <a:buFont typeface="Arial" panose="020B0604020202020204" pitchFamily="34" charset="0"/>
              <a:buChar char="•"/>
            </a:pPr>
            <a:r>
              <a:rPr lang="sv-SE" dirty="0"/>
              <a:t>Använd Rädda Barnens </a:t>
            </a:r>
            <a:r>
              <a:rPr lang="sv-SE" dirty="0" err="1"/>
              <a:t>app</a:t>
            </a:r>
            <a:r>
              <a:rPr lang="sv-SE" dirty="0"/>
              <a:t> </a:t>
            </a:r>
            <a:r>
              <a:rPr lang="sv-SE" dirty="0" err="1"/>
              <a:t>Safe</a:t>
            </a:r>
            <a:r>
              <a:rPr lang="sv-SE" dirty="0"/>
              <a:t> Place.</a:t>
            </a:r>
          </a:p>
          <a:p>
            <a:pPr marL="285750" indent="-285750">
              <a:spcAft>
                <a:spcPts val="600"/>
              </a:spcAft>
              <a:buClr>
                <a:schemeClr val="accent1"/>
              </a:buClr>
              <a:buFont typeface="Arial" panose="020B0604020202020204" pitchFamily="34" charset="0"/>
              <a:buChar char="•"/>
            </a:pPr>
            <a:r>
              <a:rPr lang="sv-SE" dirty="0"/>
              <a:t>Se till att finnas nära till hands för ditt barn vid exempelvis läggdags mm.</a:t>
            </a:r>
          </a:p>
          <a:p>
            <a:pPr marL="285750" indent="-285750">
              <a:spcAft>
                <a:spcPts val="600"/>
              </a:spcAft>
              <a:buClr>
                <a:schemeClr val="accent1"/>
              </a:buClr>
              <a:buFont typeface="Arial" panose="020B0604020202020204" pitchFamily="34" charset="0"/>
              <a:buChar char="•"/>
            </a:pPr>
            <a:r>
              <a:rPr lang="sv-SE" dirty="0"/>
              <a:t>Lita på din magkänsla, du vet bäst vad som brukar lugna ditt barn.</a:t>
            </a:r>
          </a:p>
          <a:p>
            <a:pPr>
              <a:spcAft>
                <a:spcPts val="600"/>
              </a:spcAft>
              <a:buClr>
                <a:schemeClr val="accent1"/>
              </a:buClr>
            </a:pPr>
            <a:endParaRPr lang="en-GB" dirty="0"/>
          </a:p>
        </p:txBody>
      </p:sp>
    </p:spTree>
    <p:extLst>
      <p:ext uri="{BB962C8B-B14F-4D97-AF65-F5344CB8AC3E}">
        <p14:creationId xmlns:p14="http://schemas.microsoft.com/office/powerpoint/2010/main" val="4062477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774BA-E6C5-B911-0A7A-629FA5C9AEF5}"/>
            </a:ext>
          </a:extLst>
        </p:cNvPr>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7F2C177A-7274-A19A-22E4-D378B5EFB4A5}"/>
              </a:ext>
            </a:extLst>
          </p:cNvPr>
          <p:cNvSpPr>
            <a:spLocks noGrp="1"/>
          </p:cNvSpPr>
          <p:nvPr>
            <p:ph idx="1"/>
          </p:nvPr>
        </p:nvSpPr>
        <p:spPr>
          <a:xfrm>
            <a:off x="811733" y="1805142"/>
            <a:ext cx="7427595" cy="4476750"/>
          </a:xfrm>
        </p:spPr>
        <p:txBody>
          <a:bodyPr>
            <a:normAutofit/>
          </a:bodyPr>
          <a:lstStyle/>
          <a:p>
            <a:pPr marL="285750" indent="-285750">
              <a:buClr>
                <a:schemeClr val="accent1"/>
              </a:buClr>
              <a:buFont typeface="Arial" panose="020B0604020202020204" pitchFamily="34" charset="0"/>
              <a:buChar char="•"/>
            </a:pPr>
            <a:r>
              <a:rPr lang="sv-SE" dirty="0"/>
              <a:t>Gör saker tillsammans med ditt barn som ni båda gillar det skapar en samhörighet.</a:t>
            </a:r>
          </a:p>
          <a:p>
            <a:pPr marL="285750" indent="-285750">
              <a:buClr>
                <a:schemeClr val="accent1"/>
              </a:buClr>
              <a:buFont typeface="Arial" panose="020B0604020202020204" pitchFamily="34" charset="0"/>
              <a:buChar char="•"/>
            </a:pPr>
            <a:r>
              <a:rPr lang="sv-SE" dirty="0"/>
              <a:t>Träffa andra barn och föräldrar.</a:t>
            </a:r>
          </a:p>
          <a:p>
            <a:pPr marL="285750" indent="-285750">
              <a:buClr>
                <a:schemeClr val="accent1"/>
              </a:buClr>
              <a:buFont typeface="Arial" panose="020B0604020202020204" pitchFamily="34" charset="0"/>
              <a:buChar char="•"/>
            </a:pPr>
            <a:r>
              <a:rPr lang="sv-SE" dirty="0"/>
              <a:t>Uppmuntra ditt barn att träffa sina vänner. </a:t>
            </a:r>
            <a:br>
              <a:rPr lang="sv-SE" dirty="0"/>
            </a:br>
            <a:r>
              <a:rPr lang="sv-SE" dirty="0"/>
              <a:t>Kompisar är viktiga när något hänt både att </a:t>
            </a:r>
            <a:br>
              <a:rPr lang="sv-SE" dirty="0"/>
            </a:br>
            <a:r>
              <a:rPr lang="sv-SE" dirty="0"/>
              <a:t>få dela tankar och känslor med </a:t>
            </a:r>
            <a:r>
              <a:rPr lang="sv-SE" dirty="0" err="1"/>
              <a:t>mharen</a:t>
            </a:r>
            <a:r>
              <a:rPr lang="sv-SE" dirty="0"/>
              <a:t> också</a:t>
            </a:r>
            <a:br>
              <a:rPr lang="sv-SE" dirty="0"/>
            </a:br>
            <a:r>
              <a:rPr lang="sv-SE" dirty="0"/>
              <a:t>för att få leka och låta allt vara som vanligt för</a:t>
            </a:r>
            <a:br>
              <a:rPr lang="sv-SE" dirty="0"/>
            </a:br>
            <a:r>
              <a:rPr lang="sv-SE" dirty="0"/>
              <a:t>en stund.</a:t>
            </a:r>
          </a:p>
          <a:p>
            <a:pPr marL="285750" indent="-285750">
              <a:buClr>
                <a:schemeClr val="accent1"/>
              </a:buClr>
              <a:buFont typeface="Arial" panose="020B0604020202020204" pitchFamily="34" charset="0"/>
              <a:buChar char="•"/>
            </a:pPr>
            <a:r>
              <a:rPr lang="sv-SE" dirty="0"/>
              <a:t>Informera de som finns nära ditt barn om vad som har hänt så inte barnet måste vara den som berättar.</a:t>
            </a:r>
          </a:p>
        </p:txBody>
      </p:sp>
      <p:sp>
        <p:nvSpPr>
          <p:cNvPr id="3" name="Rubrik 2">
            <a:extLst>
              <a:ext uri="{FF2B5EF4-FFF2-40B4-BE49-F238E27FC236}">
                <a16:creationId xmlns:a16="http://schemas.microsoft.com/office/drawing/2014/main" id="{89356FAB-8B8D-5FEB-D21C-C831D98E4213}"/>
              </a:ext>
            </a:extLst>
          </p:cNvPr>
          <p:cNvSpPr>
            <a:spLocks noGrp="1"/>
          </p:cNvSpPr>
          <p:nvPr>
            <p:ph type="title"/>
          </p:nvPr>
        </p:nvSpPr>
        <p:spPr/>
        <p:txBody>
          <a:bodyPr/>
          <a:lstStyle/>
          <a:p>
            <a:r>
              <a:rPr lang="sv-SE" dirty="0"/>
              <a:t>Att stärka känslan av samhörighet</a:t>
            </a:r>
            <a:endParaRPr lang="en-GB" dirty="0"/>
          </a:p>
        </p:txBody>
      </p:sp>
      <p:sp>
        <p:nvSpPr>
          <p:cNvPr id="4" name="Platshållare för datum 3">
            <a:extLst>
              <a:ext uri="{FF2B5EF4-FFF2-40B4-BE49-F238E27FC236}">
                <a16:creationId xmlns:a16="http://schemas.microsoft.com/office/drawing/2014/main" id="{6F00992A-FE96-0938-3D82-B7FC9CCE9E10}"/>
              </a:ext>
            </a:extLst>
          </p:cNvPr>
          <p:cNvSpPr>
            <a:spLocks noGrp="1"/>
          </p:cNvSpPr>
          <p:nvPr>
            <p:ph type="dt" sz="half" idx="10"/>
          </p:nvPr>
        </p:nvSpPr>
        <p:spPr/>
        <p:txBody>
          <a:bodyPr/>
          <a:lstStyle/>
          <a:p>
            <a:fld id="{4DB84A28-1971-4624-8B1B-676B387347F7}" type="datetime1">
              <a:rPr lang="sv-SE" smtClean="0"/>
              <a:t>2025-04-15</a:t>
            </a:fld>
            <a:endParaRPr lang="en-UK"/>
          </a:p>
        </p:txBody>
      </p:sp>
      <p:sp>
        <p:nvSpPr>
          <p:cNvPr id="5" name="Platshållare för sidfot 4">
            <a:extLst>
              <a:ext uri="{FF2B5EF4-FFF2-40B4-BE49-F238E27FC236}">
                <a16:creationId xmlns:a16="http://schemas.microsoft.com/office/drawing/2014/main" id="{519EC865-DD65-BE95-F67D-265374526FB7}"/>
              </a:ext>
            </a:extLst>
          </p:cNvPr>
          <p:cNvSpPr>
            <a:spLocks noGrp="1"/>
          </p:cNvSpPr>
          <p:nvPr>
            <p:ph type="ftr" sz="quarter" idx="11"/>
          </p:nvPr>
        </p:nvSpPr>
        <p:spPr/>
        <p:txBody>
          <a:bodyPr/>
          <a:lstStyle/>
          <a:p>
            <a:r>
              <a:rPr lang="sv-SE"/>
              <a:t>Varje dag gör vi världen lite bättre för barn.</a:t>
            </a:r>
            <a:endParaRPr lang="en-UK"/>
          </a:p>
        </p:txBody>
      </p:sp>
      <p:sp>
        <p:nvSpPr>
          <p:cNvPr id="6" name="Platshållare för bildnummer 5">
            <a:extLst>
              <a:ext uri="{FF2B5EF4-FFF2-40B4-BE49-F238E27FC236}">
                <a16:creationId xmlns:a16="http://schemas.microsoft.com/office/drawing/2014/main" id="{939AC93B-BC2F-02A6-B511-BB02286705D9}"/>
              </a:ext>
            </a:extLst>
          </p:cNvPr>
          <p:cNvSpPr>
            <a:spLocks noGrp="1"/>
          </p:cNvSpPr>
          <p:nvPr>
            <p:ph type="sldNum" sz="quarter" idx="12"/>
          </p:nvPr>
        </p:nvSpPr>
        <p:spPr/>
        <p:txBody>
          <a:bodyPr/>
          <a:lstStyle/>
          <a:p>
            <a:fld id="{BF413B3B-BFB3-42E3-B409-FAAF558C2ACC}" type="slidenum">
              <a:rPr lang="en-UK" smtClean="0"/>
              <a:pPr/>
              <a:t>9</a:t>
            </a:fld>
            <a:endParaRPr lang="en-UK"/>
          </a:p>
        </p:txBody>
      </p:sp>
      <p:graphicFrame>
        <p:nvGraphicFramePr>
          <p:cNvPr id="8" name="Platshållare för innehåll 9">
            <a:extLst>
              <a:ext uri="{FF2B5EF4-FFF2-40B4-BE49-F238E27FC236}">
                <a16:creationId xmlns:a16="http://schemas.microsoft.com/office/drawing/2014/main" id="{636B9621-8670-878D-16C5-3CE05091D1B4}"/>
              </a:ext>
            </a:extLst>
          </p:cNvPr>
          <p:cNvGraphicFramePr>
            <a:graphicFrameLocks noChangeAspect="1"/>
          </p:cNvGraphicFramePr>
          <p:nvPr>
            <p:extLst>
              <p:ext uri="{D42A27DB-BD31-4B8C-83A1-F6EECF244321}">
                <p14:modId xmlns:p14="http://schemas.microsoft.com/office/powerpoint/2010/main" val="2204994396"/>
              </p:ext>
            </p:extLst>
          </p:nvPr>
        </p:nvGraphicFramePr>
        <p:xfrm>
          <a:off x="7465083" y="2707852"/>
          <a:ext cx="4392735" cy="2441643"/>
        </p:xfrm>
        <a:graphic>
          <a:graphicData uri="http://schemas.openxmlformats.org/presentationml/2006/ole">
            <mc:AlternateContent xmlns:mc="http://schemas.openxmlformats.org/markup-compatibility/2006">
              <mc:Choice xmlns:v="urn:schemas-microsoft-com:vml" Requires="v">
                <p:oleObj r:id="rId3" imgW="4392664" imgH="2441944" progId="">
                  <p:embed/>
                </p:oleObj>
              </mc:Choice>
              <mc:Fallback>
                <p:oleObj r:id="rId3" imgW="4392664" imgH="2441944" progId="">
                  <p:embed/>
                  <p:pic>
                    <p:nvPicPr>
                      <p:cNvPr id="8" name="Platshållare för innehåll 9">
                        <a:extLst>
                          <a:ext uri="{FF2B5EF4-FFF2-40B4-BE49-F238E27FC236}">
                            <a16:creationId xmlns:a16="http://schemas.microsoft.com/office/drawing/2014/main" id="{636B9621-8670-878D-16C5-3CE05091D1B4}"/>
                          </a:ext>
                        </a:extLst>
                      </p:cNvPr>
                      <p:cNvPicPr/>
                      <p:nvPr/>
                    </p:nvPicPr>
                    <p:blipFill>
                      <a:blip r:embed="rId4"/>
                      <a:stretch>
                        <a:fillRect/>
                      </a:stretch>
                    </p:blipFill>
                    <p:spPr>
                      <a:xfrm>
                        <a:off x="7465083" y="2707852"/>
                        <a:ext cx="4392735" cy="2441643"/>
                      </a:xfrm>
                      <a:prstGeom prst="rect">
                        <a:avLst/>
                      </a:prstGeom>
                    </p:spPr>
                  </p:pic>
                </p:oleObj>
              </mc:Fallback>
            </mc:AlternateContent>
          </a:graphicData>
        </a:graphic>
      </p:graphicFrame>
    </p:spTree>
    <p:extLst>
      <p:ext uri="{BB962C8B-B14F-4D97-AF65-F5344CB8AC3E}">
        <p14:creationId xmlns:p14="http://schemas.microsoft.com/office/powerpoint/2010/main" val="3283682148"/>
      </p:ext>
    </p:extLst>
  </p:cSld>
  <p:clrMapOvr>
    <a:masterClrMapping/>
  </p:clrMapOvr>
</p:sld>
</file>

<file path=ppt/theme/theme1.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Powerpointmall_SV_2023 (1).pptx" id="{B33447CA-2FF9-4951-BF04-56A363C7140D}" vid="{688067B6-F4CB-463E-9BD2-C0BA1FC9B2A5}"/>
    </a:ext>
  </a:extLst>
</a:theme>
</file>

<file path=ppt/theme/theme2.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ppt/theme/theme3.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e7835d3-688c-41e8-8959-32819ba222ea" xsi:nil="true"/>
    <Notering xmlns="502b42c6-03af-4a44-b0e5-eeff57d6d627" xsi:nil="true"/>
    <lcf76f155ced4ddcb4097134ff3c332f xmlns="502b42c6-03af-4a44-b0e5-eeff57d6d627">
      <Terms xmlns="http://schemas.microsoft.com/office/infopath/2007/PartnerControls"/>
    </lcf76f155ced4ddcb4097134ff3c332f>
    <TaxKeywordTaxHTField xmlns="7a828fdc-ba97-4ac7-a0a0-0491a2024661">
      <Terms xmlns="http://schemas.microsoft.com/office/infopath/2007/PartnerControls"/>
    </TaxKeywordTaxHTField>
    <Va_x003f_ xmlns="502b42c6-03af-4a44-b0e5-eeff57d6d627" xsi:nil="true"/>
    <SharedWithUsers xmlns="7a828fdc-ba97-4ac7-a0a0-0491a2024661">
      <UserInfo>
        <DisplayName>Grenstedt, Elisabet</DisplayName>
        <AccountId>469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5413963550BA8498DFF5DDA113C74B9" ma:contentTypeVersion="23" ma:contentTypeDescription="Create a new document." ma:contentTypeScope="" ma:versionID="af89d4149d6637f853b33559dc64b2f4">
  <xsd:schema xmlns:xsd="http://www.w3.org/2001/XMLSchema" xmlns:xs="http://www.w3.org/2001/XMLSchema" xmlns:p="http://schemas.microsoft.com/office/2006/metadata/properties" xmlns:ns2="7a828fdc-ba97-4ac7-a0a0-0491a2024661" xmlns:ns3="502b42c6-03af-4a44-b0e5-eeff57d6d627" xmlns:ns4="8e7835d3-688c-41e8-8959-32819ba222ea" targetNamespace="http://schemas.microsoft.com/office/2006/metadata/properties" ma:root="true" ma:fieldsID="0bae5a63880c8cd0d2b48baa668d2f96" ns2:_="" ns3:_="" ns4:_="">
    <xsd:import namespace="7a828fdc-ba97-4ac7-a0a0-0491a2024661"/>
    <xsd:import namespace="502b42c6-03af-4a44-b0e5-eeff57d6d627"/>
    <xsd:import namespace="8e7835d3-688c-41e8-8959-32819ba222ea"/>
    <xsd:element name="properties">
      <xsd:complexType>
        <xsd:sequence>
          <xsd:element name="documentManagement">
            <xsd:complexType>
              <xsd:all>
                <xsd:element ref="ns2:SharedWithUsers" minOccurs="0"/>
                <xsd:element ref="ns2:SharedWithDetails" minOccurs="0"/>
                <xsd:element ref="ns3:Va_x003f_" minOccurs="0"/>
                <xsd:element ref="ns3:Notering" minOccurs="0"/>
                <xsd:element ref="ns3:MediaServiceMetadata" minOccurs="0"/>
                <xsd:element ref="ns3:MediaServiceFastMetadata" minOccurs="0"/>
                <xsd:element ref="ns3:MediaServiceDateTaken" minOccurs="0"/>
                <xsd:element ref="ns2:TaxKeywordTaxHTField" minOccurs="0"/>
                <xsd:element ref="ns4:TaxCatchAll"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828fdc-ba97-4ac7-a0a0-0491a202466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KeywordTaxHTField" ma:index="16" nillable="true" ma:taxonomy="true" ma:internalName="TaxKeywordTaxHTField" ma:taxonomyFieldName="TaxKeyword" ma:displayName="Enterprise Keywords" ma:fieldId="{23f27201-bee3-471e-b2e7-b64fd8b7ca38}" ma:taxonomyMulti="true" ma:sspId="9da4eca2-20da-42cb-bee0-8e6046d3349d"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02b42c6-03af-4a44-b0e5-eeff57d6d627" elementFormDefault="qualified">
    <xsd:import namespace="http://schemas.microsoft.com/office/2006/documentManagement/types"/>
    <xsd:import namespace="http://schemas.microsoft.com/office/infopath/2007/PartnerControls"/>
    <xsd:element name="Va_x003f_" ma:index="10" nillable="true" ma:displayName="Va?" ma:internalName="Va_x003f_">
      <xsd:simpleType>
        <xsd:restriction base="dms:Text"/>
      </xsd:simpleType>
    </xsd:element>
    <xsd:element name="Notering" ma:index="11" nillable="true" ma:displayName="Notering" ma:internalName="Notering">
      <xsd:simpleType>
        <xsd:restriction base="dms:Text"/>
      </xsd:simpleType>
    </xsd:element>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9da4eca2-20da-42cb-bee0-8e6046d3349d"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7835d3-688c-41e8-8959-32819ba222e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af1e0b56-badd-4151-8edc-b55a8fefad88}" ma:internalName="TaxCatchAll" ma:showField="CatchAllData" ma:web="7a828fdc-ba97-4ac7-a0a0-0491a20246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44437D-3756-439E-B7E6-CB1503410090}">
  <ds:schemaRefs>
    <ds:schemaRef ds:uri="http://schemas.microsoft.com/sharepoint/v3/contenttype/forms"/>
  </ds:schemaRefs>
</ds:datastoreItem>
</file>

<file path=customXml/itemProps2.xml><?xml version="1.0" encoding="utf-8"?>
<ds:datastoreItem xmlns:ds="http://schemas.openxmlformats.org/officeDocument/2006/customXml" ds:itemID="{EC100087-3BD2-44B1-A0B4-40D3B21AFA4C}">
  <ds:schemaRefs>
    <ds:schemaRef ds:uri="http://www.w3.org/XML/1998/namespace"/>
    <ds:schemaRef ds:uri="http://purl.org/dc/terms/"/>
    <ds:schemaRef ds:uri="http://purl.org/dc/dcmitype/"/>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b1a25d56-6f3d-4cf9-8f75-af00573b6dbd"/>
    <ds:schemaRef ds:uri="8e7835d3-688c-41e8-8959-32819ba222ea"/>
    <ds:schemaRef ds:uri="502b42c6-03af-4a44-b0e5-eeff57d6d627"/>
    <ds:schemaRef ds:uri="7a828fdc-ba97-4ac7-a0a0-0491a2024661"/>
  </ds:schemaRefs>
</ds:datastoreItem>
</file>

<file path=customXml/itemProps3.xml><?xml version="1.0" encoding="utf-8"?>
<ds:datastoreItem xmlns:ds="http://schemas.openxmlformats.org/officeDocument/2006/customXml" ds:itemID="{C3652558-ED37-4259-9C3D-E082554720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828fdc-ba97-4ac7-a0a0-0491a2024661"/>
    <ds:schemaRef ds:uri="502b42c6-03af-4a44-b0e5-eeff57d6d627"/>
    <ds:schemaRef ds:uri="8e7835d3-688c-41e8-8959-32819ba222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Powerpointmall_SV_2024</Template>
  <TotalTime>39</TotalTime>
  <Words>2658</Words>
  <Application>Microsoft Office PowerPoint</Application>
  <PresentationFormat>Bredbild</PresentationFormat>
  <Paragraphs>131</Paragraphs>
  <Slides>13</Slides>
  <Notes>11</Notes>
  <HiddenSlides>0</HiddenSlides>
  <MMClips>0</MMClips>
  <ScaleCrop>false</ScaleCrop>
  <HeadingPairs>
    <vt:vector size="8" baseType="variant">
      <vt:variant>
        <vt:lpstr>Använt teckensnitt</vt:lpstr>
      </vt:variant>
      <vt:variant>
        <vt:i4>4</vt:i4>
      </vt:variant>
      <vt:variant>
        <vt:lpstr>Tema</vt:lpstr>
      </vt:variant>
      <vt:variant>
        <vt:i4>1</vt:i4>
      </vt:variant>
      <vt:variant>
        <vt:lpstr>Serverprogram för OLE-inbäddning</vt:lpstr>
      </vt:variant>
      <vt:variant>
        <vt:i4>0</vt:i4>
      </vt:variant>
      <vt:variant>
        <vt:lpstr>Bildrubriker</vt:lpstr>
      </vt:variant>
      <vt:variant>
        <vt:i4>13</vt:i4>
      </vt:variant>
    </vt:vector>
  </HeadingPairs>
  <TitlesOfParts>
    <vt:vector size="18" baseType="lpstr">
      <vt:lpstr>Arial</vt:lpstr>
      <vt:lpstr>Gill Sans Infant Std</vt:lpstr>
      <vt:lpstr>Lato</vt:lpstr>
      <vt:lpstr>Oswald Medium</vt:lpstr>
      <vt:lpstr>Save the Children Theme</vt:lpstr>
      <vt:lpstr>PowerPoint-presentation</vt:lpstr>
      <vt:lpstr>Agenda</vt:lpstr>
      <vt:lpstr>Övning - mardrömmen</vt:lpstr>
      <vt:lpstr>Vad är en krisreaktion?</vt:lpstr>
      <vt:lpstr>Lugna vuxna lugnar barn</vt:lpstr>
      <vt:lpstr>PowerPoint-presentation</vt:lpstr>
      <vt:lpstr>Att stärka känslan av trygghet</vt:lpstr>
      <vt:lpstr>PowerPoint-presentation</vt:lpstr>
      <vt:lpstr>Att stärka känslan av samhörighet</vt:lpstr>
      <vt:lpstr>Att stärka känslan av tillit till sig själv och samhället</vt:lpstr>
      <vt:lpstr>Att stärka känslan av hopp</vt:lpstr>
      <vt:lpstr>Om krisreaktionen inte går över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Demmou, Camila</dc:creator>
  <cp:lastModifiedBy>Pohjola, Matti</cp:lastModifiedBy>
  <cp:revision>2</cp:revision>
  <dcterms:created xsi:type="dcterms:W3CDTF">2025-03-03T10:48:39Z</dcterms:created>
  <dcterms:modified xsi:type="dcterms:W3CDTF">2025-04-15T08:14:10Z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0x01010065413963550BA8498DFF5DDA113C74B9</vt:lpwstr>
  </property>
  <property fmtid="{D5CDD505-2E9C-101B-9397-08002B2CF9AE}" pid="3" name="SC Sweden Topic">
    <vt:lpwstr/>
  </property>
  <property fmtid="{D5CDD505-2E9C-101B-9397-08002B2CF9AE}" pid="4" name="MediaServiceImageTags">
    <vt:lpwstr/>
  </property>
  <property fmtid="{D5CDD505-2E9C-101B-9397-08002B2CF9AE}" pid="5" name="SC Sweden Location">
    <vt:lpwstr/>
  </property>
  <property fmtid="{D5CDD505-2E9C-101B-9397-08002B2CF9AE}" pid="6" name="SC Sweden Department">
    <vt:lpwstr>13;#Kommunikation och Insamling|023f9a7e-10da-44a3-9392-561a92d387a7</vt:lpwstr>
  </property>
  <property fmtid="{D5CDD505-2E9C-101B-9397-08002B2CF9AE}" pid="7" name="lcf76f155ced4ddcb4097134ff3c332f">
    <vt:lpwstr/>
  </property>
  <property fmtid="{D5CDD505-2E9C-101B-9397-08002B2CF9AE}" pid="8" name="Document type">
    <vt:lpwstr>14;#Mallar|a504c005-2948-42bb-8c75-558869c92acb</vt:lpwstr>
  </property>
  <property fmtid="{D5CDD505-2E9C-101B-9397-08002B2CF9AE}" pid="9" name="SharedWithUsers">
    <vt:lpwstr>469;#Grenstedt, Elisabet</vt:lpwstr>
  </property>
</Properties>
</file>