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4"/>
    <p:sldMasterId id="2147483665" r:id="rId5"/>
  </p:sldMasterIdLst>
  <p:notesMasterIdLst>
    <p:notesMasterId r:id="rId64"/>
  </p:notesMasterIdLst>
  <p:handoutMasterIdLst>
    <p:handoutMasterId r:id="rId65"/>
  </p:handoutMasterIdLst>
  <p:sldIdLst>
    <p:sldId id="2142533206" r:id="rId6"/>
    <p:sldId id="2142533226" r:id="rId7"/>
    <p:sldId id="2142533208" r:id="rId8"/>
    <p:sldId id="2142533215" r:id="rId9"/>
    <p:sldId id="2142533212" r:id="rId10"/>
    <p:sldId id="2142533202" r:id="rId11"/>
    <p:sldId id="2142533200" r:id="rId12"/>
    <p:sldId id="2142533198" r:id="rId13"/>
    <p:sldId id="333" r:id="rId14"/>
    <p:sldId id="2142532978" r:id="rId15"/>
    <p:sldId id="302" r:id="rId16"/>
    <p:sldId id="2142532980" r:id="rId17"/>
    <p:sldId id="2142532979" r:id="rId18"/>
    <p:sldId id="2142533194" r:id="rId19"/>
    <p:sldId id="2142533224" r:id="rId20"/>
    <p:sldId id="2142533214" r:id="rId21"/>
    <p:sldId id="2142533225" r:id="rId22"/>
    <p:sldId id="2142533183" r:id="rId23"/>
    <p:sldId id="2142533199" r:id="rId24"/>
    <p:sldId id="2142533163" r:id="rId25"/>
    <p:sldId id="276" r:id="rId26"/>
    <p:sldId id="2142533164" r:id="rId27"/>
    <p:sldId id="2142533196" r:id="rId28"/>
    <p:sldId id="278" r:id="rId29"/>
    <p:sldId id="277" r:id="rId30"/>
    <p:sldId id="334" r:id="rId31"/>
    <p:sldId id="335" r:id="rId32"/>
    <p:sldId id="336" r:id="rId33"/>
    <p:sldId id="337" r:id="rId34"/>
    <p:sldId id="338" r:id="rId35"/>
    <p:sldId id="339" r:id="rId36"/>
    <p:sldId id="340" r:id="rId37"/>
    <p:sldId id="341" r:id="rId38"/>
    <p:sldId id="342" r:id="rId39"/>
    <p:sldId id="343" r:id="rId40"/>
    <p:sldId id="347" r:id="rId41"/>
    <p:sldId id="348" r:id="rId42"/>
    <p:sldId id="344" r:id="rId43"/>
    <p:sldId id="346" r:id="rId44"/>
    <p:sldId id="2142533184" r:id="rId45"/>
    <p:sldId id="2142533185" r:id="rId46"/>
    <p:sldId id="2142533190" r:id="rId47"/>
    <p:sldId id="279" r:id="rId48"/>
    <p:sldId id="325" r:id="rId49"/>
    <p:sldId id="326" r:id="rId50"/>
    <p:sldId id="282" r:id="rId51"/>
    <p:sldId id="322" r:id="rId52"/>
    <p:sldId id="2142533187" r:id="rId53"/>
    <p:sldId id="2142533170" r:id="rId54"/>
    <p:sldId id="2142533195" r:id="rId55"/>
    <p:sldId id="2142533152" r:id="rId56"/>
    <p:sldId id="330" r:id="rId57"/>
    <p:sldId id="332" r:id="rId58"/>
    <p:sldId id="2142533227" r:id="rId59"/>
    <p:sldId id="2142533220" r:id="rId60"/>
    <p:sldId id="2142533221" r:id="rId61"/>
    <p:sldId id="2142533222" r:id="rId62"/>
    <p:sldId id="2142533219" r:id="rId63"/>
  </p:sldIdLst>
  <p:sldSz cx="12192000" cy="6858000"/>
  <p:notesSz cx="6858000" cy="9144000"/>
  <p:defaultTextStyle>
    <a:defPPr>
      <a:defRPr lang="en-U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63"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A418557-2A99-4C8A-8565-C7514599F4E5}" v="24" dt="2023-03-23T13:20:36.907"/>
    <p1510:client id="{0C62FABC-58FE-4697-B88C-04A4161001BA}" v="3" dt="2023-03-23T13:11:11.287"/>
    <p1510:client id="{2915BB54-C802-4103-B13E-006FFA83306E}" v="4" dt="2023-03-23T14:09:27.327"/>
    <p1510:client id="{54D50733-5677-49BC-8175-9FF886DCC55F}" v="14" dt="2023-03-23T13:38:02.999"/>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inimized">
    <p:restoredLeft sz="19983" autoAdjust="0"/>
    <p:restoredTop sz="0" autoAdjust="0"/>
  </p:normalViewPr>
  <p:slideViewPr>
    <p:cSldViewPr snapToGrid="0">
      <p:cViewPr varScale="1">
        <p:scale>
          <a:sx n="23" d="100"/>
          <a:sy n="23" d="100"/>
        </p:scale>
        <p:origin x="1752" y="36"/>
      </p:cViewPr>
      <p:guideLst>
        <p:guide orient="horz" pos="2160"/>
        <p:guide pos="3863"/>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1.xml"/><Relationship Id="rId21" Type="http://schemas.openxmlformats.org/officeDocument/2006/relationships/slide" Target="slides/slide16.xml"/><Relationship Id="rId42" Type="http://schemas.openxmlformats.org/officeDocument/2006/relationships/slide" Target="slides/slide37.xml"/><Relationship Id="rId47" Type="http://schemas.openxmlformats.org/officeDocument/2006/relationships/slide" Target="slides/slide42.xml"/><Relationship Id="rId63" Type="http://schemas.openxmlformats.org/officeDocument/2006/relationships/slide" Target="slides/slide58.xml"/><Relationship Id="rId68" Type="http://schemas.openxmlformats.org/officeDocument/2006/relationships/theme" Target="theme/theme1.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slide" Target="slides/slide48.xml"/><Relationship Id="rId58" Type="http://schemas.openxmlformats.org/officeDocument/2006/relationships/slide" Target="slides/slide53.xml"/><Relationship Id="rId66" Type="http://schemas.openxmlformats.org/officeDocument/2006/relationships/presProps" Target="presProps.xml"/><Relationship Id="rId5" Type="http://schemas.openxmlformats.org/officeDocument/2006/relationships/slideMaster" Target="slideMasters/slideMaster2.xml"/><Relationship Id="rId61" Type="http://schemas.openxmlformats.org/officeDocument/2006/relationships/slide" Target="slides/slide56.xml"/><Relationship Id="rId19" Type="http://schemas.openxmlformats.org/officeDocument/2006/relationships/slide" Target="slides/slide1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slide" Target="slides/slide51.xml"/><Relationship Id="rId64" Type="http://schemas.openxmlformats.org/officeDocument/2006/relationships/notesMaster" Target="notesMasters/notesMaster1.xml"/><Relationship Id="rId69" Type="http://schemas.openxmlformats.org/officeDocument/2006/relationships/tableStyles" Target="tableStyles.xml"/><Relationship Id="rId8" Type="http://schemas.openxmlformats.org/officeDocument/2006/relationships/slide" Target="slides/slide3.xml"/><Relationship Id="rId51" Type="http://schemas.openxmlformats.org/officeDocument/2006/relationships/slide" Target="slides/slide46.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openxmlformats.org/officeDocument/2006/relationships/slide" Target="slides/slide54.xml"/><Relationship Id="rId67" Type="http://schemas.openxmlformats.org/officeDocument/2006/relationships/viewProps" Target="viewProps.xml"/><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slide" Target="slides/slide49.xml"/><Relationship Id="rId62" Type="http://schemas.openxmlformats.org/officeDocument/2006/relationships/slide" Target="slides/slide57.xml"/><Relationship Id="rId70"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slide" Target="slides/slide52.xml"/><Relationship Id="rId10" Type="http://schemas.openxmlformats.org/officeDocument/2006/relationships/slide" Target="slides/slide5.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60" Type="http://schemas.openxmlformats.org/officeDocument/2006/relationships/slide" Target="slides/slide55.xml"/><Relationship Id="rId65" Type="http://schemas.openxmlformats.org/officeDocument/2006/relationships/handoutMaster" Target="handoutMasters/handoutMaster1.xml"/><Relationship Id="rId4" Type="http://schemas.openxmlformats.org/officeDocument/2006/relationships/slideMaster" Target="slideMasters/slideMaster1.xml"/><Relationship Id="rId9" Type="http://schemas.openxmlformats.org/officeDocument/2006/relationships/slide" Target="slides/slide4.xml"/><Relationship Id="rId13" Type="http://schemas.openxmlformats.org/officeDocument/2006/relationships/slide" Target="slides/slide8.xml"/><Relationship Id="rId18" Type="http://schemas.openxmlformats.org/officeDocument/2006/relationships/slide" Target="slides/slide13.xml"/><Relationship Id="rId39" Type="http://schemas.openxmlformats.org/officeDocument/2006/relationships/slide" Target="slides/slide34.xml"/><Relationship Id="rId34" Type="http://schemas.openxmlformats.org/officeDocument/2006/relationships/slide" Target="slides/slide29.xml"/><Relationship Id="rId50" Type="http://schemas.openxmlformats.org/officeDocument/2006/relationships/slide" Target="slides/slide45.xml"/><Relationship Id="rId55" Type="http://schemas.openxmlformats.org/officeDocument/2006/relationships/slide" Target="slides/slide50.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E8C5FF01-0D94-45B5-A6AA-51FA22C2D7CC}"/>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K"/>
          </a:p>
        </p:txBody>
      </p:sp>
      <p:sp>
        <p:nvSpPr>
          <p:cNvPr id="3" name="Date Placeholder 2">
            <a:extLst>
              <a:ext uri="{FF2B5EF4-FFF2-40B4-BE49-F238E27FC236}">
                <a16:creationId xmlns:a16="http://schemas.microsoft.com/office/drawing/2014/main" id="{DEBE48C1-6ABD-41A7-94C6-4068055F5DA0}"/>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259BEB0D-DCF5-4FA8-AF0D-9BEE183CA743}" type="datetime1">
              <a:rPr lang="LID4096" smtClean="0"/>
              <a:t>06/02/2025</a:t>
            </a:fld>
            <a:endParaRPr lang="en-UK"/>
          </a:p>
        </p:txBody>
      </p:sp>
      <p:sp>
        <p:nvSpPr>
          <p:cNvPr id="4" name="Footer Placeholder 3">
            <a:extLst>
              <a:ext uri="{FF2B5EF4-FFF2-40B4-BE49-F238E27FC236}">
                <a16:creationId xmlns:a16="http://schemas.microsoft.com/office/drawing/2014/main" id="{CCD394F4-9201-492F-B8CE-18E39EC1BF43}"/>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K"/>
          </a:p>
        </p:txBody>
      </p:sp>
      <p:sp>
        <p:nvSpPr>
          <p:cNvPr id="5" name="Slide Number Placeholder 4">
            <a:extLst>
              <a:ext uri="{FF2B5EF4-FFF2-40B4-BE49-F238E27FC236}">
                <a16:creationId xmlns:a16="http://schemas.microsoft.com/office/drawing/2014/main" id="{C08ED2BF-2B65-42C4-97F8-F99B793B91B5}"/>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38CF2DD2-20A7-4DD7-8E44-09CE7E29F5C4}" type="slidenum">
              <a:rPr lang="en-UK" smtClean="0"/>
              <a:t>‹#›</a:t>
            </a:fld>
            <a:endParaRPr lang="en-UK"/>
          </a:p>
        </p:txBody>
      </p:sp>
    </p:spTree>
    <p:extLst>
      <p:ext uri="{BB962C8B-B14F-4D97-AF65-F5344CB8AC3E}">
        <p14:creationId xmlns:p14="http://schemas.microsoft.com/office/powerpoint/2010/main" val="2117218910"/>
      </p:ext>
    </p:extLst>
  </p:cSld>
  <p:clrMap bg1="lt1" tx1="dk1" bg2="lt2" tx2="dk2" accent1="accent1" accent2="accent2" accent3="accent3" accent4="accent4" accent5="accent5" accent6="accent6" hlink="hlink" folHlink="folHlink"/>
  <p:hf hdr="0" ft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K"/>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0164A73-71B3-4B38-B7DE-210C724A0AED}" type="datetime1">
              <a:rPr lang="LID4096" smtClean="0"/>
              <a:t>06/02/2025</a:t>
            </a:fld>
            <a:endParaRPr lang="en-UK"/>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K"/>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K"/>
              <a:t>Click to edit Master text styles</a:t>
            </a:r>
          </a:p>
          <a:p>
            <a:pPr lvl="1"/>
            <a:r>
              <a:rPr lang="en-UK"/>
              <a:t>Second level</a:t>
            </a:r>
          </a:p>
          <a:p>
            <a:pPr lvl="2"/>
            <a:r>
              <a:rPr lang="en-UK"/>
              <a:t>Third level</a:t>
            </a:r>
          </a:p>
          <a:p>
            <a:pPr lvl="3"/>
            <a:r>
              <a:rPr lang="en-UK"/>
              <a:t>Fourth level</a:t>
            </a:r>
          </a:p>
          <a:p>
            <a:pPr lvl="4"/>
            <a:r>
              <a:rPr lang="en-UK"/>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K"/>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963DF67-57A7-4E60-B412-2E26C2D4287B}" type="slidenum">
              <a:rPr lang="en-UK" smtClean="0"/>
              <a:t>‹#›</a:t>
            </a:fld>
            <a:endParaRPr lang="en-UK"/>
          </a:p>
        </p:txBody>
      </p:sp>
    </p:spTree>
    <p:extLst>
      <p:ext uri="{BB962C8B-B14F-4D97-AF65-F5344CB8AC3E}">
        <p14:creationId xmlns:p14="http://schemas.microsoft.com/office/powerpoint/2010/main" val="392925630"/>
      </p:ext>
    </p:extLst>
  </p:cSld>
  <p:clrMap bg1="lt1" tx1="dk1" bg2="lt2" tx2="dk2" accent1="accent1" accent2="accent2" accent3="accent3" accent4="accent4" accent5="accent5" accent6="accent6" hlink="hlink" folHlink="folHlink"/>
  <p:hf hdr="0" ftr="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3" Type="http://schemas.openxmlformats.org/officeDocument/2006/relationships/hyperlink" Target="https://www.raddabarnen.se/rad-och-kunskap/foralder/stopp-min-kropp/" TargetMode="External"/><Relationship Id="rId2" Type="http://schemas.openxmlformats.org/officeDocument/2006/relationships/slide" Target="../slides/slide14.xml"/><Relationship Id="rId1" Type="http://schemas.openxmlformats.org/officeDocument/2006/relationships/notesMaster" Target="../notesMasters/notesMaster1.xml"/><Relationship Id="rId4" Type="http://schemas.openxmlformats.org/officeDocument/2006/relationships/hyperlink" Target="https://raddabarnen.atta45.se/System/TemplateNavigate.aspx?p=Online&amp;l=t&amp;view=14&amp;cat=%2FStopp%21%20Min%20kropp%21" TargetMode="External"/></Relationships>
</file>

<file path=ppt/notesSlides/_rels/notesSlide13.xml.rels><?xml version="1.0" encoding="UTF-8" standalone="yes"?>
<Relationships xmlns="http://schemas.openxmlformats.org/package/2006/relationships"><Relationship Id="rId3" Type="http://schemas.openxmlformats.org/officeDocument/2006/relationships/hyperlink" Target="https://www.raddabarnen.se/rad-och-kunskap/foralder/stopp-min-kropp/" TargetMode="External"/><Relationship Id="rId2" Type="http://schemas.openxmlformats.org/officeDocument/2006/relationships/slide" Target="../slides/slide15.xml"/><Relationship Id="rId1" Type="http://schemas.openxmlformats.org/officeDocument/2006/relationships/notesMaster" Target="../notesMasters/notesMaster1.xml"/><Relationship Id="rId4" Type="http://schemas.openxmlformats.org/officeDocument/2006/relationships/hyperlink" Target="https://raddabarnen.atta45.se/System/TemplateNavigate.aspx?p=Online&amp;l=t&amp;view=14&amp;cat=%2FStopp%21%20Min%20kropp%21" TargetMode="Externa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3" Type="http://schemas.openxmlformats.org/officeDocument/2006/relationships/hyperlink" Target="https://www.raddabarnen.se/rad-och-kunskap/foralder/stopp-min-kropp/filmer/" TargetMode="External"/><Relationship Id="rId2" Type="http://schemas.openxmlformats.org/officeDocument/2006/relationships/slide" Target="../slides/slide22.xml"/><Relationship Id="rId1" Type="http://schemas.openxmlformats.org/officeDocument/2006/relationships/notesMaster" Target="../notesMasters/notesMaster1.xml"/><Relationship Id="rId4" Type="http://schemas.openxmlformats.org/officeDocument/2006/relationships/hyperlink" Target="https://www.raddabarnen.se/rad-och-kunskap/arbetar-med-barn/orolig-for-ett-barn/" TargetMode="External"/></Relationships>
</file>

<file path=ppt/notesSlides/_rels/notesSlide21.xml.rels><?xml version="1.0" encoding="UTF-8" standalone="yes"?>
<Relationships xmlns="http://schemas.openxmlformats.org/package/2006/relationships"><Relationship Id="rId3" Type="http://schemas.openxmlformats.org/officeDocument/2006/relationships/hyperlink" Target="https://youtu.be/vhqHt0iAJpo" TargetMode="External"/><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3" Type="http://schemas.openxmlformats.org/officeDocument/2006/relationships/hyperlink" Target="https://www.youtube.com/watch?v=-EQJ9riwvTw&amp;list=PL4aLtc1DnVDb8uSfdg6ukJowHjMpSCO5a&amp;index=8" TargetMode="External"/><Relationship Id="rId2" Type="http://schemas.openxmlformats.org/officeDocument/2006/relationships/slide" Target="../slides/slide24.xml"/><Relationship Id="rId1" Type="http://schemas.openxmlformats.org/officeDocument/2006/relationships/notesMaster" Target="../notesMasters/notesMaster1.xml"/><Relationship Id="rId4" Type="http://schemas.openxmlformats.org/officeDocument/2006/relationships/hyperlink" Target="https://www.youtube.com/watch?v=kyYvgHCPswE&amp;list=PL4aLtc1DnVDb8uSfdg6ukJowHjMpSCO5a&amp;index=12" TargetMode="Externa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3" Type="http://schemas.openxmlformats.org/officeDocument/2006/relationships/hyperlink" Target="https://www.raddabarnen.se/rad-och-kunskap/foralder/stopp-min-kropp/filmer/" TargetMode="External"/><Relationship Id="rId2" Type="http://schemas.openxmlformats.org/officeDocument/2006/relationships/slide" Target="../slides/slide47.xml"/><Relationship Id="rId1" Type="http://schemas.openxmlformats.org/officeDocument/2006/relationships/notesMaster" Target="../notesMasters/notesMaster1.xml"/><Relationship Id="rId6" Type="http://schemas.openxmlformats.org/officeDocument/2006/relationships/hyperlink" Target="https://www.raddabarnen.se/rad-och-kunskap/trygg-pa-natet" TargetMode="External"/><Relationship Id="rId5" Type="http://schemas.openxmlformats.org/officeDocument/2006/relationships/hyperlink" Target="https://www.raddabarnen.se/rad-och-kunskap/trygg-online-och-sociala-medier/" TargetMode="External"/><Relationship Id="rId4" Type="http://schemas.openxmlformats.org/officeDocument/2006/relationships/hyperlink" Target="https://lilla.raddabarnen.se/" TargetMode="External"/></Relationships>
</file>

<file path=ppt/notesSlides/_rels/notesSlide41.xml.rels><?xml version="1.0" encoding="UTF-8" standalone="yes"?>
<Relationships xmlns="http://schemas.openxmlformats.org/package/2006/relationships"><Relationship Id="rId3" Type="http://schemas.openxmlformats.org/officeDocument/2006/relationships/hyperlink" Target="https://www.raddabarnen.se/rad-och-kunskap/stopp-min-kropp/stopp-min-kropp-veckan/barnsandningar/" TargetMode="External"/><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3" Type="http://schemas.openxmlformats.org/officeDocument/2006/relationships/hyperlink" Target="https://resourcecentre.savethechildren.net/pdf/Utvarderingsstudie-Stopp-Min-kropp-uppdaterad.pdf" TargetMode="External"/><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3" Type="http://schemas.openxmlformats.org/officeDocument/2006/relationships/hyperlink" Target="https://www.netigate.se/a/s.aspx?s=1231157X1100&amp;t=1" TargetMode="External"/><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s://youtu.be/cnamCNuIIeE" TargetMode="External"/><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s://www.raddabarnen.se/rad-och-kunskap/stopp-min-kropp/" TargetMode="External"/><Relationship Id="rId2" Type="http://schemas.openxmlformats.org/officeDocument/2006/relationships/slide" Target="../slides/slide9.xml"/><Relationship Id="rId1" Type="http://schemas.openxmlformats.org/officeDocument/2006/relationships/notesMaster" Target="../notesMasters/notesMaster1.xml"/><Relationship Id="rId4" Type="http://schemas.openxmlformats.org/officeDocument/2006/relationships/hyperlink" Target="https://resourcecentre.savethechildren.net/document/utvardering-av-stopp-min-kropp" TargetMode="Externa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s://www.raddabarnen.se/rad-och-kunskap/stopp-min-kropp/" TargetMode="External"/><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Välkommen till den här presentationen som är ett stöd för dig att presentera Stopp! Min kropp! i skolan.  </a:t>
            </a:r>
          </a:p>
          <a:p>
            <a:endParaRPr lang="sv-SE" dirty="0"/>
          </a:p>
          <a:p>
            <a:pPr marL="171450" indent="-171450">
              <a:buFont typeface="Arial" panose="020B0604020202020204" pitchFamily="34" charset="0"/>
              <a:buChar char="•"/>
            </a:pPr>
            <a:r>
              <a:rPr lang="sv-SE" dirty="0"/>
              <a:t>Detta är en mall – du får anpassa så det passar dig bäst. </a:t>
            </a:r>
          </a:p>
          <a:p>
            <a:pPr marL="171450" indent="-171450">
              <a:buFont typeface="Arial" panose="020B0604020202020204" pitchFamily="34" charset="0"/>
              <a:buChar char="•"/>
            </a:pPr>
            <a:r>
              <a:rPr lang="sv-SE" dirty="0"/>
              <a:t>Talarmanus/underlag finns till nästan alla bilder i anteckningarna </a:t>
            </a:r>
          </a:p>
          <a:p>
            <a:pPr marL="171450" indent="-171450">
              <a:buFont typeface="Arial" panose="020B0604020202020204" pitchFamily="34" charset="0"/>
              <a:buChar char="•"/>
            </a:pPr>
            <a:r>
              <a:rPr lang="sv-SE" dirty="0"/>
              <a:t>Spara ner en egen version av presentationen</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sv-SE" dirty="0"/>
              <a:t>Dölj de bilder du inte vill visa – då visas de inte i presentationsläge – eller ta bort de sidor som inte är relevanta, till exempel den här!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sv-SE" dirty="0"/>
              <a:t>Sist i bildspelet finns en QR-kod till en utvärdering, jättebra om så många som möjligt kan svara på den. </a:t>
            </a:r>
          </a:p>
        </p:txBody>
      </p:sp>
      <p:sp>
        <p:nvSpPr>
          <p:cNvPr id="4" name="Platshållare för datum 3"/>
          <p:cNvSpPr>
            <a:spLocks noGrp="1"/>
          </p:cNvSpPr>
          <p:nvPr>
            <p:ph type="dt" idx="1"/>
          </p:nvPr>
        </p:nvSpPr>
        <p:spPr/>
        <p:txBody>
          <a:bodyPr/>
          <a:lstStyle/>
          <a:p>
            <a:fld id="{694F1BF6-F156-4F53-915D-F11A3F1C7538}" type="datetime1">
              <a:rPr lang="LID4096" smtClean="0"/>
              <a:t>06/02/2025</a:t>
            </a:fld>
            <a:endParaRPr lang="en-UK"/>
          </a:p>
        </p:txBody>
      </p:sp>
      <p:sp>
        <p:nvSpPr>
          <p:cNvPr id="5" name="Platshållare för bildnummer 4"/>
          <p:cNvSpPr>
            <a:spLocks noGrp="1"/>
          </p:cNvSpPr>
          <p:nvPr>
            <p:ph type="sldNum" sz="quarter" idx="5"/>
          </p:nvPr>
        </p:nvSpPr>
        <p:spPr/>
        <p:txBody>
          <a:bodyPr/>
          <a:lstStyle/>
          <a:p>
            <a:fld id="{B963DF67-57A7-4E60-B412-2E26C2D4287B}" type="slidenum">
              <a:rPr lang="en-UK" smtClean="0"/>
              <a:t>1</a:t>
            </a:fld>
            <a:endParaRPr lang="en-UK"/>
          </a:p>
        </p:txBody>
      </p:sp>
    </p:spTree>
    <p:extLst>
      <p:ext uri="{BB962C8B-B14F-4D97-AF65-F5344CB8AC3E}">
        <p14:creationId xmlns:p14="http://schemas.microsoft.com/office/powerpoint/2010/main" val="363807808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a:t>När vi pratar om Stopp! Min kropp! behöver vi alltid vara tydliga med vuxenansvaret: här är det formulerat på denna bild.</a:t>
            </a:r>
          </a:p>
          <a:p>
            <a:endParaRPr lang="sv-SE"/>
          </a:p>
          <a:p>
            <a:pPr marL="0" marR="0" lvl="0" indent="0" algn="l" defTabSz="914400" rtl="0" eaLnBrk="1" fontAlgn="auto" latinLnBrk="0" hangingPunct="1">
              <a:lnSpc>
                <a:spcPct val="100000"/>
              </a:lnSpc>
              <a:spcBef>
                <a:spcPts val="0"/>
              </a:spcBef>
              <a:spcAft>
                <a:spcPts val="0"/>
              </a:spcAft>
              <a:buClrTx/>
              <a:buSzTx/>
              <a:buFontTx/>
              <a:buNone/>
              <a:tabLst/>
              <a:defRPr/>
            </a:pPr>
            <a:r>
              <a:rPr lang="sv-SE"/>
              <a:t>Stopp! Min kropp! syftar inte till att barn själva ska stoppa kränkningar och sexuella övergrepp. </a:t>
            </a:r>
            <a:r>
              <a:rPr lang="sv-SE" b="1"/>
              <a:t>Det ansvaret måste vuxna ta och kan aldrig läggas på ett barn</a:t>
            </a:r>
            <a:r>
              <a:rPr lang="sv-SE"/>
              <a:t>. Men genom att göra ämnet </a:t>
            </a:r>
            <a:r>
              <a:rPr lang="sv-SE" err="1"/>
              <a:t>pratbart</a:t>
            </a:r>
            <a:r>
              <a:rPr lang="sv-SE"/>
              <a:t> blir det lättare för vuxenvärlden att veta vad barn behöver och upplever.</a:t>
            </a:r>
          </a:p>
          <a:p>
            <a:endParaRPr lang="sv-SE"/>
          </a:p>
        </p:txBody>
      </p:sp>
      <p:sp>
        <p:nvSpPr>
          <p:cNvPr id="4" name="Platshållare för datum 3"/>
          <p:cNvSpPr>
            <a:spLocks noGrp="1"/>
          </p:cNvSpPr>
          <p:nvPr>
            <p:ph type="dt" idx="1"/>
          </p:nvPr>
        </p:nvSpPr>
        <p:spPr/>
        <p:txBody>
          <a:bodyPr/>
          <a:lstStyle/>
          <a:p>
            <a:fld id="{694F1BF6-F156-4F53-915D-F11A3F1C7538}" type="datetime1">
              <a:rPr lang="LID4096" smtClean="0"/>
              <a:t>06/02/2025</a:t>
            </a:fld>
            <a:endParaRPr lang="en-UK"/>
          </a:p>
        </p:txBody>
      </p:sp>
      <p:sp>
        <p:nvSpPr>
          <p:cNvPr id="5" name="Platshållare för bildnummer 4"/>
          <p:cNvSpPr>
            <a:spLocks noGrp="1"/>
          </p:cNvSpPr>
          <p:nvPr>
            <p:ph type="sldNum" sz="quarter" idx="5"/>
          </p:nvPr>
        </p:nvSpPr>
        <p:spPr/>
        <p:txBody>
          <a:bodyPr/>
          <a:lstStyle/>
          <a:p>
            <a:fld id="{B963DF67-57A7-4E60-B412-2E26C2D4287B}" type="slidenum">
              <a:rPr lang="en-UK" smtClean="0"/>
              <a:t>11</a:t>
            </a:fld>
            <a:endParaRPr lang="en-UK"/>
          </a:p>
        </p:txBody>
      </p:sp>
    </p:spTree>
    <p:extLst>
      <p:ext uri="{BB962C8B-B14F-4D97-AF65-F5344CB8AC3E}">
        <p14:creationId xmlns:p14="http://schemas.microsoft.com/office/powerpoint/2010/main" val="304569892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datum 3"/>
          <p:cNvSpPr>
            <a:spLocks noGrp="1"/>
          </p:cNvSpPr>
          <p:nvPr>
            <p:ph type="dt" idx="1"/>
          </p:nvPr>
        </p:nvSpPr>
        <p:spPr/>
        <p:txBody>
          <a:bodyPr/>
          <a:lstStyle/>
          <a:p>
            <a:fld id="{FDBFC539-C179-43B1-B4A5-01031AE9A2F4}" type="datetime1">
              <a:rPr lang="LID4096" smtClean="0"/>
              <a:t>06/02/2025</a:t>
            </a:fld>
            <a:endParaRPr lang="en-UK"/>
          </a:p>
        </p:txBody>
      </p:sp>
      <p:sp>
        <p:nvSpPr>
          <p:cNvPr id="5" name="Platshållare för bildnummer 4"/>
          <p:cNvSpPr>
            <a:spLocks noGrp="1"/>
          </p:cNvSpPr>
          <p:nvPr>
            <p:ph type="sldNum" sz="quarter" idx="5"/>
          </p:nvPr>
        </p:nvSpPr>
        <p:spPr/>
        <p:txBody>
          <a:bodyPr/>
          <a:lstStyle/>
          <a:p>
            <a:fld id="{B963DF67-57A7-4E60-B412-2E26C2D4287B}" type="slidenum">
              <a:rPr lang="en-UK" smtClean="0"/>
              <a:t>13</a:t>
            </a:fld>
            <a:endParaRPr lang="en-UK"/>
          </a:p>
        </p:txBody>
      </p:sp>
    </p:spTree>
    <p:extLst>
      <p:ext uri="{BB962C8B-B14F-4D97-AF65-F5344CB8AC3E}">
        <p14:creationId xmlns:p14="http://schemas.microsoft.com/office/powerpoint/2010/main" val="185452250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b="0" i="0" dirty="0">
                <a:solidFill>
                  <a:srgbClr val="222221"/>
                </a:solidFill>
                <a:effectLst/>
                <a:latin typeface="LatoBold"/>
              </a:rPr>
              <a:t>Det här är Rädda Barnens vägledning för föräldrar och andra viktiga vuxna. </a:t>
            </a:r>
          </a:p>
          <a:p>
            <a:r>
              <a:rPr lang="sv-SE" b="0" i="0" dirty="0">
                <a:solidFill>
                  <a:srgbClr val="222221"/>
                </a:solidFill>
                <a:effectLst/>
                <a:latin typeface="LatoBold"/>
              </a:rPr>
              <a:t>Den finns på svenska, engelska och Ukrainska (endast för nedladdning). </a:t>
            </a:r>
          </a:p>
          <a:p>
            <a:r>
              <a:rPr lang="sv-SE" b="0" i="0" dirty="0">
                <a:solidFill>
                  <a:srgbClr val="222221"/>
                </a:solidFill>
                <a:effectLst/>
                <a:latin typeface="LatoBold"/>
              </a:rPr>
              <a:t>Här finns tips och råd om hur man kan prata med barn i olika åldrar om kroppen, gränser och sexuella övergrepp.</a:t>
            </a:r>
          </a:p>
          <a:p>
            <a:r>
              <a:rPr lang="sv-SE" b="0" i="0" baseline="0" dirty="0">
                <a:solidFill>
                  <a:srgbClr val="222221"/>
                </a:solidFill>
                <a:effectLst/>
                <a:latin typeface="LatoBold"/>
              </a:rPr>
              <a:t>Går att ladda ner eller beställa i webbshop</a:t>
            </a:r>
          </a:p>
          <a:p>
            <a:r>
              <a:rPr lang="sv-SE" dirty="0">
                <a:hlinkClick r:id="rId3"/>
              </a:rPr>
              <a:t>Stopp! Min kropp! vägledning - Rädda Barnen</a:t>
            </a:r>
            <a:endParaRPr lang="sv-SE" dirty="0"/>
          </a:p>
          <a:p>
            <a:r>
              <a:rPr lang="sv-SE" dirty="0">
                <a:hlinkClick r:id="rId4"/>
              </a:rPr>
              <a:t>Stopp! Min kropp! | Online</a:t>
            </a:r>
            <a:br>
              <a:rPr lang="sv-SE" baseline="0" dirty="0"/>
            </a:br>
            <a:br>
              <a:rPr lang="sv-SE" baseline="0" dirty="0"/>
            </a:br>
            <a:r>
              <a:rPr lang="sv-SE" baseline="0" dirty="0"/>
              <a:t>- Vuxna är vana vid att prata om normer, värderingar och rätt eller fel, till exempel att det är fel att slåss, att ta andras saker och säga fula ord. Vi är också vana vid att prata om kompisrelationer, till exempel om hur man är en bra vän och hur man kan lösa konflikter. Många vuxna tycker det är svårare att prata om sexualitet och kroppslig integritet, alltså vad man får och inte får göra med andras kroppar och om kroppens privata områden. </a:t>
            </a:r>
          </a:p>
          <a:p>
            <a:endParaRPr lang="sv-SE" baseline="0" dirty="0">
              <a:solidFill>
                <a:srgbClr val="FF0000"/>
              </a:solidFill>
            </a:endParaRPr>
          </a:p>
          <a:p>
            <a:pPr marL="171450" indent="-171450">
              <a:buFontTx/>
              <a:buChar char="-"/>
            </a:pPr>
            <a:r>
              <a:rPr lang="sv-SE" baseline="0" dirty="0">
                <a:solidFill>
                  <a:srgbClr val="FF0000"/>
                </a:solidFill>
              </a:rPr>
              <a:t>Det finns mycket vi vuxna kan göra för att stötta barnen i att bli medvetna om kroppens värde och lära sig att prata och tänka om kroppen på naturligt och avslappnat sätt. Vi kan prata med barnen om kroppens funktioner, om positiv beröring, om rätten att säga ja och nej och ge dem en känsla av vad som är rätt och fel. Det är dock viktigt att tänka på att det inte finns någon  pedagogisk metod för att förebygga trakasserier och sexuella övergrepp, det här är istället ett </a:t>
            </a:r>
            <a:r>
              <a:rPr lang="sv-SE" b="1" baseline="0" dirty="0">
                <a:solidFill>
                  <a:srgbClr val="FF0000"/>
                </a:solidFill>
              </a:rPr>
              <a:t>förhållningssätt</a:t>
            </a:r>
            <a:r>
              <a:rPr lang="sv-SE" baseline="0" dirty="0">
                <a:solidFill>
                  <a:srgbClr val="FF0000"/>
                </a:solidFill>
              </a:rPr>
              <a:t> som vi tror ökar kommunikation om kroppen och kroppsberöring mellan barn och vuxna. </a:t>
            </a:r>
          </a:p>
          <a:p>
            <a:pPr marL="171450" indent="-171450">
              <a:buFontTx/>
              <a:buChar char="-"/>
            </a:pPr>
            <a:endParaRPr lang="sv-SE" baseline="0" dirty="0">
              <a:solidFill>
                <a:srgbClr val="FF0000"/>
              </a:solidFill>
            </a:endParaRPr>
          </a:p>
          <a:p>
            <a:pPr marL="171450" indent="-171450">
              <a:buFontTx/>
              <a:buChar char="-"/>
            </a:pPr>
            <a:r>
              <a:rPr lang="sv-SE" baseline="0" dirty="0">
                <a:solidFill>
                  <a:srgbClr val="FF0000"/>
                </a:solidFill>
              </a:rPr>
              <a:t> Vanligt att vuxna uttrycker rädsla för att väcka ”fel” tankar hos barnet eller råka skrämma barnet i samtal om sexualitet. Att hitta rätt ord i rätt sammanhang kan utgöra ett hinder för samtalet. Det är en utmaning att lägga sig på rätt nivå. Relevant att fråga sig: Vad är mitt barn mottagligt för? Gör jag det för avancerat nu? Hur ska jag förklara detta? MEN: Även om vi snubblar på orden och tvingas börja om för att vi hamnade på fel nivå så är huvudsaken att vi vågar öppna upp för intima ämnen och visar barnet att vi är villiga att fortsätta prata. </a:t>
            </a:r>
          </a:p>
          <a:p>
            <a:pPr marL="171450" indent="-171450">
              <a:buFontTx/>
              <a:buChar char="-"/>
            </a:pPr>
            <a:endParaRPr lang="sv-SE" baseline="0" dirty="0">
              <a:solidFill>
                <a:srgbClr val="FF0000"/>
              </a:solidFill>
            </a:endParaRPr>
          </a:p>
          <a:p>
            <a:pPr marL="171450" indent="-171450">
              <a:buFontTx/>
              <a:buChar char="-"/>
            </a:pPr>
            <a:r>
              <a:rPr lang="sv-SE" baseline="0" dirty="0"/>
              <a:t>Många vuxna frågar sig när det är läge att prata med barnen om det här. En kanske föreställer sig att det gäller att ha ett enskilt, allvarligt samtal med barnet. Vi föreslår istället att se samtal om de här frågorna som ett förhållningssätt där vi tar vara på små möjligheter i vardagen då det kan vara läge att prata. Och att göra det kontinuerligt genom hela uppväxten. Det finns ingen speciell metod utan det kan göras på lite olika sätt, det viktigaste är att vi vuxna vågar pröva!</a:t>
            </a:r>
          </a:p>
          <a:p>
            <a:endParaRPr lang="sv-SE" baseline="0" dirty="0"/>
          </a:p>
          <a:p>
            <a:endParaRPr lang="sv-SE" baseline="0" dirty="0"/>
          </a:p>
          <a:p>
            <a:r>
              <a:rPr lang="sv-SE" baseline="0" dirty="0"/>
              <a:t> </a:t>
            </a:r>
            <a:endParaRPr lang="sv-SE" dirty="0"/>
          </a:p>
          <a:p>
            <a:endParaRPr lang="sv-SE" dirty="0"/>
          </a:p>
          <a:p>
            <a:endParaRPr lang="sv-SE" dirty="0"/>
          </a:p>
        </p:txBody>
      </p:sp>
      <p:sp>
        <p:nvSpPr>
          <p:cNvPr id="4" name="Platshållare för bildnummer 3"/>
          <p:cNvSpPr>
            <a:spLocks noGrp="1"/>
          </p:cNvSpPr>
          <p:nvPr>
            <p:ph type="sldNum" sz="quarter" idx="10"/>
          </p:nvPr>
        </p:nvSpPr>
        <p:spPr/>
        <p:txBody>
          <a:bodyPr/>
          <a:lstStyle/>
          <a:p>
            <a:fld id="{23FFFF08-BA74-3E4E-B67B-CFCBDE5D9836}" type="slidenum">
              <a:rPr lang="en-US" smtClean="0"/>
              <a:t>14</a:t>
            </a:fld>
            <a:endParaRPr lang="en-US"/>
          </a:p>
        </p:txBody>
      </p:sp>
    </p:spTree>
    <p:extLst>
      <p:ext uri="{BB962C8B-B14F-4D97-AF65-F5344CB8AC3E}">
        <p14:creationId xmlns:p14="http://schemas.microsoft.com/office/powerpoint/2010/main" val="179707454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b="0" i="0">
                <a:solidFill>
                  <a:srgbClr val="222221"/>
                </a:solidFill>
                <a:effectLst/>
                <a:latin typeface="Lato" panose="020F0502020204030203" pitchFamily="34" charset="0"/>
              </a:rPr>
              <a:t>Kortversion av vägledningen. </a:t>
            </a:r>
          </a:p>
          <a:p>
            <a:r>
              <a:rPr lang="sv-SE" b="0" i="0">
                <a:solidFill>
                  <a:srgbClr val="222221"/>
                </a:solidFill>
                <a:effectLst/>
                <a:latin typeface="Lato" panose="020F0502020204030203" pitchFamily="34" charset="0"/>
              </a:rPr>
              <a:t>Den finns översatt till somaliska, arabiska, ukrainska, polsk romani, romani </a:t>
            </a:r>
            <a:r>
              <a:rPr lang="sv-SE" b="0" i="0" err="1">
                <a:solidFill>
                  <a:srgbClr val="222221"/>
                </a:solidFill>
                <a:effectLst/>
                <a:latin typeface="Lato" panose="020F0502020204030203" pitchFamily="34" charset="0"/>
              </a:rPr>
              <a:t>arli</a:t>
            </a:r>
            <a:r>
              <a:rPr lang="sv-SE" b="0" i="0">
                <a:solidFill>
                  <a:srgbClr val="222221"/>
                </a:solidFill>
                <a:effectLst/>
                <a:latin typeface="Lato" panose="020F0502020204030203" pitchFamily="34" charset="0"/>
              </a:rPr>
              <a:t> och romani </a:t>
            </a:r>
            <a:r>
              <a:rPr lang="sv-SE" b="0" i="0" err="1">
                <a:solidFill>
                  <a:srgbClr val="222221"/>
                </a:solidFill>
                <a:effectLst/>
                <a:latin typeface="Lato" panose="020F0502020204030203" pitchFamily="34" charset="0"/>
              </a:rPr>
              <a:t>lovari</a:t>
            </a:r>
            <a:r>
              <a:rPr lang="sv-SE" b="0" i="0">
                <a:solidFill>
                  <a:srgbClr val="222221"/>
                </a:solidFill>
                <a:effectLst/>
                <a:latin typeface="Lato" panose="020F0502020204030203" pitchFamily="34" charset="0"/>
              </a:rPr>
              <a:t>.</a:t>
            </a:r>
          </a:p>
          <a:p>
            <a:pPr marL="0" marR="0" lvl="0" indent="0" algn="l" defTabSz="914400" rtl="0" eaLnBrk="1" fontAlgn="auto" latinLnBrk="0" hangingPunct="1">
              <a:lnSpc>
                <a:spcPct val="100000"/>
              </a:lnSpc>
              <a:spcBef>
                <a:spcPts val="0"/>
              </a:spcBef>
              <a:spcAft>
                <a:spcPts val="0"/>
              </a:spcAft>
              <a:buClrTx/>
              <a:buSzTx/>
              <a:buFontTx/>
              <a:buNone/>
              <a:tabLst/>
              <a:defRPr/>
            </a:pPr>
            <a:r>
              <a:rPr lang="sv-SE" b="0" i="0" baseline="0">
                <a:solidFill>
                  <a:srgbClr val="222221"/>
                </a:solidFill>
                <a:effectLst/>
                <a:latin typeface="LatoBold"/>
              </a:rPr>
              <a:t>Går att ladda ner </a:t>
            </a:r>
            <a:r>
              <a:rPr lang="sv-SE">
                <a:hlinkClick r:id="rId3"/>
              </a:rPr>
              <a:t>Stopp! Min kropp! vägledning - Rädda Barnen</a:t>
            </a:r>
            <a:endParaRPr lang="sv-SE"/>
          </a:p>
          <a:p>
            <a:r>
              <a:rPr lang="sv-SE" b="0" i="0" baseline="0">
                <a:solidFill>
                  <a:srgbClr val="222221"/>
                </a:solidFill>
                <a:effectLst/>
                <a:latin typeface="LatoBold"/>
              </a:rPr>
              <a:t>eller beställa från </a:t>
            </a:r>
            <a:r>
              <a:rPr lang="sv-SE" b="0" i="0" baseline="0" err="1">
                <a:solidFill>
                  <a:srgbClr val="222221"/>
                </a:solidFill>
                <a:effectLst/>
                <a:latin typeface="LatoBold"/>
              </a:rPr>
              <a:t>webshop</a:t>
            </a:r>
            <a:r>
              <a:rPr lang="sv-SE" b="0" i="0" baseline="0">
                <a:solidFill>
                  <a:srgbClr val="222221"/>
                </a:solidFill>
                <a:effectLst/>
                <a:latin typeface="LatoBold"/>
              </a:rPr>
              <a:t> (arabiska, somaliska och svenska) </a:t>
            </a:r>
            <a:r>
              <a:rPr lang="sv-SE">
                <a:hlinkClick r:id="rId4"/>
              </a:rPr>
              <a:t>Stopp! Min kropp! | Online</a:t>
            </a:r>
            <a:endParaRPr lang="sv-SE"/>
          </a:p>
        </p:txBody>
      </p:sp>
      <p:sp>
        <p:nvSpPr>
          <p:cNvPr id="4" name="Platshållare för datum 3"/>
          <p:cNvSpPr>
            <a:spLocks noGrp="1"/>
          </p:cNvSpPr>
          <p:nvPr>
            <p:ph type="dt" idx="1"/>
          </p:nvPr>
        </p:nvSpPr>
        <p:spPr/>
        <p:txBody>
          <a:bodyPr/>
          <a:lstStyle/>
          <a:p>
            <a:fld id="{694F1BF6-F156-4F53-915D-F11A3F1C7538}" type="datetime1">
              <a:rPr lang="LID4096" smtClean="0"/>
              <a:t>06/02/2025</a:t>
            </a:fld>
            <a:endParaRPr lang="en-UK"/>
          </a:p>
        </p:txBody>
      </p:sp>
      <p:sp>
        <p:nvSpPr>
          <p:cNvPr id="5" name="Platshållare för bildnummer 4"/>
          <p:cNvSpPr>
            <a:spLocks noGrp="1"/>
          </p:cNvSpPr>
          <p:nvPr>
            <p:ph type="sldNum" sz="quarter" idx="5"/>
          </p:nvPr>
        </p:nvSpPr>
        <p:spPr/>
        <p:txBody>
          <a:bodyPr/>
          <a:lstStyle/>
          <a:p>
            <a:fld id="{B963DF67-57A7-4E60-B412-2E26C2D4287B}" type="slidenum">
              <a:rPr lang="en-UK" smtClean="0"/>
              <a:t>15</a:t>
            </a:fld>
            <a:endParaRPr lang="en-UK"/>
          </a:p>
        </p:txBody>
      </p:sp>
    </p:spTree>
    <p:extLst>
      <p:ext uri="{BB962C8B-B14F-4D97-AF65-F5344CB8AC3E}">
        <p14:creationId xmlns:p14="http://schemas.microsoft.com/office/powerpoint/2010/main" val="80491349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Här berättar Rädda Barnens psykolog, Hanna </a:t>
            </a:r>
            <a:r>
              <a:rPr lang="sv-SE" dirty="0" err="1"/>
              <a:t>Thermenius</a:t>
            </a:r>
            <a:r>
              <a:rPr lang="sv-SE" dirty="0"/>
              <a:t>, om fem tips för vuxna. </a:t>
            </a:r>
          </a:p>
          <a:p>
            <a:r>
              <a:rPr lang="sv-SE" dirty="0"/>
              <a:t>Klicka på bilden eller använda länken för att komma åt filmen (2 min): </a:t>
            </a:r>
          </a:p>
          <a:p>
            <a:r>
              <a:rPr lang="sv-SE" dirty="0"/>
              <a:t>https://youtu.be/gy27SVMqi80</a:t>
            </a:r>
          </a:p>
          <a:p>
            <a:endParaRPr lang="sv-SE" dirty="0"/>
          </a:p>
          <a:p>
            <a:endParaRPr lang="sv-SE" dirty="0"/>
          </a:p>
        </p:txBody>
      </p:sp>
      <p:sp>
        <p:nvSpPr>
          <p:cNvPr id="4" name="Platshållare för datum 3"/>
          <p:cNvSpPr>
            <a:spLocks noGrp="1"/>
          </p:cNvSpPr>
          <p:nvPr>
            <p:ph type="dt" idx="1"/>
          </p:nvPr>
        </p:nvSpPr>
        <p:spPr/>
        <p:txBody>
          <a:bodyPr/>
          <a:lstStyle/>
          <a:p>
            <a:fld id="{694F1BF6-F156-4F53-915D-F11A3F1C7538}" type="datetime1">
              <a:rPr lang="LID4096" smtClean="0"/>
              <a:t>06/02/2025</a:t>
            </a:fld>
            <a:endParaRPr lang="en-UK"/>
          </a:p>
        </p:txBody>
      </p:sp>
      <p:sp>
        <p:nvSpPr>
          <p:cNvPr id="5" name="Platshållare för bildnummer 4"/>
          <p:cNvSpPr>
            <a:spLocks noGrp="1"/>
          </p:cNvSpPr>
          <p:nvPr>
            <p:ph type="sldNum" sz="quarter" idx="5"/>
          </p:nvPr>
        </p:nvSpPr>
        <p:spPr/>
        <p:txBody>
          <a:bodyPr/>
          <a:lstStyle/>
          <a:p>
            <a:fld id="{B963DF67-57A7-4E60-B412-2E26C2D4287B}" type="slidenum">
              <a:rPr lang="en-UK" smtClean="0"/>
              <a:t>16</a:t>
            </a:fld>
            <a:endParaRPr lang="en-UK"/>
          </a:p>
        </p:txBody>
      </p:sp>
    </p:spTree>
    <p:extLst>
      <p:ext uri="{BB962C8B-B14F-4D97-AF65-F5344CB8AC3E}">
        <p14:creationId xmlns:p14="http://schemas.microsoft.com/office/powerpoint/2010/main" val="255045727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a:t>Tipsa</a:t>
            </a:r>
            <a:r>
              <a:rPr lang="sv-SE" baseline="0"/>
              <a:t> även om att tonåringar kan vända sig direkt till ungdomsmottagning (UMO). Ge även tips på nätsidor såsom: </a:t>
            </a:r>
          </a:p>
          <a:p>
            <a:endParaRPr lang="sv-SE" baseline="0"/>
          </a:p>
          <a:p>
            <a:r>
              <a:rPr lang="sv-SE" baseline="0"/>
              <a:t>www.jagvillveta.se (Brottsoffermyndigheten)</a:t>
            </a:r>
          </a:p>
          <a:p>
            <a:r>
              <a:rPr lang="sv-SE" baseline="0"/>
              <a:t>w</a:t>
            </a:r>
          </a:p>
          <a:p>
            <a:r>
              <a:rPr lang="sv-SE" baseline="0"/>
              <a:t>www.polisen.se/kom-till-oss/ (Polismyndigheten)</a:t>
            </a:r>
          </a:p>
          <a:p>
            <a:endParaRPr lang="sv-SE" baseline="0"/>
          </a:p>
          <a:p>
            <a:r>
              <a:rPr lang="sv-SE" baseline="0"/>
              <a:t>www.dagsattprataom.se  (Allmänna barnhuset)</a:t>
            </a:r>
          </a:p>
          <a:p>
            <a:endParaRPr lang="sv-SE" baseline="0"/>
          </a:p>
          <a:p>
            <a:r>
              <a:rPr lang="sv-SE" baseline="0"/>
              <a:t>www.bup.se (Stockholms läns landsting)</a:t>
            </a:r>
          </a:p>
          <a:p>
            <a:endParaRPr lang="sv-SE" baseline="0"/>
          </a:p>
          <a:p>
            <a:r>
              <a:rPr lang="sv-SE" baseline="0"/>
              <a:t>www.umo.se (ungdomsmottagning på nätet)</a:t>
            </a:r>
          </a:p>
          <a:p>
            <a:endParaRPr lang="sv-SE" baseline="0"/>
          </a:p>
          <a:p>
            <a:r>
              <a:rPr lang="sv-SE" baseline="0"/>
              <a:t>www.ungaboj.se (Brottsofferjouren)</a:t>
            </a:r>
          </a:p>
          <a:p>
            <a:endParaRPr lang="sv-SE" baseline="0"/>
          </a:p>
          <a:p>
            <a:r>
              <a:rPr lang="sv-SE" baseline="0"/>
              <a:t>www.tjejzonen.se</a:t>
            </a:r>
          </a:p>
          <a:p>
            <a:endParaRPr lang="sv-SE" baseline="0"/>
          </a:p>
          <a:p>
            <a:r>
              <a:rPr lang="sv-SE" baseline="0"/>
              <a:t>www.bris.se</a:t>
            </a:r>
          </a:p>
          <a:p>
            <a:endParaRPr lang="sv-SE" baseline="0"/>
          </a:p>
          <a:p>
            <a:r>
              <a:rPr lang="sv-SE" baseline="0"/>
              <a:t>www.mind.se</a:t>
            </a:r>
          </a:p>
          <a:p>
            <a:endParaRPr lang="sv-SE"/>
          </a:p>
        </p:txBody>
      </p:sp>
      <p:sp>
        <p:nvSpPr>
          <p:cNvPr id="4" name="Platshållare för bildnummer 3"/>
          <p:cNvSpPr>
            <a:spLocks noGrp="1"/>
          </p:cNvSpPr>
          <p:nvPr>
            <p:ph type="sldNum" sz="quarter" idx="10"/>
          </p:nvPr>
        </p:nvSpPr>
        <p:spPr/>
        <p:txBody>
          <a:bodyPr/>
          <a:lstStyle/>
          <a:p>
            <a:fld id="{23FFFF08-BA74-3E4E-B67B-CFCBDE5D9836}" type="slidenum">
              <a:rPr lang="en-US" smtClean="0"/>
              <a:t>17</a:t>
            </a:fld>
            <a:endParaRPr lang="en-US"/>
          </a:p>
        </p:txBody>
      </p:sp>
    </p:spTree>
    <p:extLst>
      <p:ext uri="{BB962C8B-B14F-4D97-AF65-F5344CB8AC3E}">
        <p14:creationId xmlns:p14="http://schemas.microsoft.com/office/powerpoint/2010/main" val="405871761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a:t>Ska du prata med /informera vuxna som möter barn i skolan/lågstadiet ?</a:t>
            </a:r>
            <a:br>
              <a:rPr lang="sv-SE"/>
            </a:br>
            <a:r>
              <a:rPr lang="sv-SE"/>
              <a:t> – då är detta rätt presentation för dig!</a:t>
            </a:r>
          </a:p>
          <a:p>
            <a:endParaRPr lang="sv-SE"/>
          </a:p>
          <a:p>
            <a:r>
              <a:rPr lang="sv-SE">
                <a:ea typeface="Calibri"/>
                <a:cs typeface="Calibri"/>
              </a:rPr>
              <a:t>Bra </a:t>
            </a:r>
            <a:r>
              <a:rPr lang="sv-SE" err="1">
                <a:ea typeface="Calibri"/>
                <a:cs typeface="Calibri"/>
              </a:rPr>
              <a:t>PDFer</a:t>
            </a:r>
            <a:r>
              <a:rPr lang="sv-SE">
                <a:ea typeface="Calibri"/>
                <a:cs typeface="Calibri"/>
              </a:rPr>
              <a:t> att läsa innan och även att dela ut: </a:t>
            </a:r>
          </a:p>
          <a:p>
            <a:r>
              <a:rPr lang="sv-SE">
                <a:ea typeface="Calibri"/>
                <a:cs typeface="Calibri"/>
              </a:rPr>
              <a:t>- Sammanfattning/paketering av allt material till skolan + barnsändning (se längst ner på webbsidan om skolan). </a:t>
            </a:r>
          </a:p>
          <a:p>
            <a:r>
              <a:rPr lang="sv-SE">
                <a:ea typeface="Calibri"/>
                <a:cs typeface="Calibri"/>
              </a:rPr>
              <a:t>- Sammanfattning av syfte och översikt gällande allt Stopp! Min kropp! - material. </a:t>
            </a:r>
          </a:p>
          <a:p>
            <a:endParaRPr lang="sv-SE"/>
          </a:p>
          <a:p>
            <a:endParaRPr lang="sv-SE"/>
          </a:p>
          <a:p>
            <a:endParaRPr lang="sv-SE"/>
          </a:p>
        </p:txBody>
      </p:sp>
      <p:sp>
        <p:nvSpPr>
          <p:cNvPr id="4" name="Platshållare för datum 3"/>
          <p:cNvSpPr>
            <a:spLocks noGrp="1"/>
          </p:cNvSpPr>
          <p:nvPr>
            <p:ph type="dt" idx="1"/>
          </p:nvPr>
        </p:nvSpPr>
        <p:spPr/>
        <p:txBody>
          <a:bodyPr/>
          <a:lstStyle/>
          <a:p>
            <a:fld id="{694F1BF6-F156-4F53-915D-F11A3F1C7538}" type="datetime1">
              <a:rPr lang="LID4096" smtClean="0"/>
              <a:t>06/02/2025</a:t>
            </a:fld>
            <a:endParaRPr lang="en-UK"/>
          </a:p>
        </p:txBody>
      </p:sp>
      <p:sp>
        <p:nvSpPr>
          <p:cNvPr id="5" name="Platshållare för bildnummer 4"/>
          <p:cNvSpPr>
            <a:spLocks noGrp="1"/>
          </p:cNvSpPr>
          <p:nvPr>
            <p:ph type="sldNum" sz="quarter" idx="5"/>
          </p:nvPr>
        </p:nvSpPr>
        <p:spPr/>
        <p:txBody>
          <a:bodyPr/>
          <a:lstStyle/>
          <a:p>
            <a:fld id="{B963DF67-57A7-4E60-B412-2E26C2D4287B}" type="slidenum">
              <a:rPr lang="en-UK" smtClean="0"/>
              <a:t>18</a:t>
            </a:fld>
            <a:endParaRPr lang="en-UK"/>
          </a:p>
        </p:txBody>
      </p:sp>
    </p:spTree>
    <p:extLst>
      <p:ext uri="{BB962C8B-B14F-4D97-AF65-F5344CB8AC3E}">
        <p14:creationId xmlns:p14="http://schemas.microsoft.com/office/powerpoint/2010/main" val="198203253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a:t>Välkommen</a:t>
            </a:r>
          </a:p>
          <a:p>
            <a:r>
              <a:rPr lang="sv-SE"/>
              <a:t>Presentation </a:t>
            </a:r>
          </a:p>
          <a:p>
            <a:endParaRPr lang="sv-SE"/>
          </a:p>
          <a:p>
            <a:endParaRPr lang="sv-SE"/>
          </a:p>
          <a:p>
            <a:r>
              <a:rPr lang="sv-SE"/>
              <a:t>Syftet med Stopp! Min kropp! är att göra ämnet mer </a:t>
            </a:r>
            <a:r>
              <a:rPr lang="sv-SE" err="1"/>
              <a:t>pratbart</a:t>
            </a:r>
            <a:r>
              <a:rPr lang="sv-SE"/>
              <a:t> för barn och vuxna. Att barn ska förstå vad vuxna och andra barn inte får göra med deras kroppar, att det aldrig är barnets fel om något händer samt att de alltid kan prata med en vuxen vid behov. </a:t>
            </a:r>
          </a:p>
          <a:p>
            <a:pPr marL="171450" indent="-171450">
              <a:buFontTx/>
              <a:buChar char="-"/>
            </a:pPr>
            <a:r>
              <a:rPr lang="sv-SE"/>
              <a:t>Genom att på olika </a:t>
            </a:r>
            <a:r>
              <a:rPr lang="sv-SE" err="1"/>
              <a:t>krativa</a:t>
            </a:r>
            <a:r>
              <a:rPr lang="sv-SE"/>
              <a:t> sätt prata med barn om kroppen, gränser och känslor får barn lättare att sätta ord på saker de är med om och underlättar för barn att tidigt be om hjälp. </a:t>
            </a:r>
          </a:p>
          <a:p>
            <a:pPr marL="171450" indent="-171450">
              <a:buFontTx/>
              <a:buChar char="-"/>
            </a:pPr>
            <a:r>
              <a:rPr lang="sv-SE"/>
              <a:t>Materialet syftar inte till att barn själva ska stoppa kränkningar, våld och övergrepp. Det ansvaret ligger aldrig på ett barn utan är ALLTID vuxnas ansvar. Genom att göra ämnet </a:t>
            </a:r>
            <a:r>
              <a:rPr lang="sv-SE" err="1"/>
              <a:t>pratbart</a:t>
            </a:r>
            <a:r>
              <a:rPr lang="sv-SE"/>
              <a:t> kan vuxenvärlden lättare veta vad barn behöver och upplever. På det sättet hoppas Rädda Barnen att vi tidigare kan hjälpa barn som riskerar att bli utsatta på olika sätt, men också medvetandegöra för barn vad de får och inte får göra mot varandra. </a:t>
            </a:r>
          </a:p>
        </p:txBody>
      </p:sp>
      <p:sp>
        <p:nvSpPr>
          <p:cNvPr id="4" name="Platshållare för datum 3"/>
          <p:cNvSpPr>
            <a:spLocks noGrp="1"/>
          </p:cNvSpPr>
          <p:nvPr>
            <p:ph type="dt" idx="1"/>
          </p:nvPr>
        </p:nvSpPr>
        <p:spPr/>
        <p:txBody>
          <a:bodyPr/>
          <a:lstStyle/>
          <a:p>
            <a:fld id="{694F1BF6-F156-4F53-915D-F11A3F1C7538}" type="datetime1">
              <a:rPr lang="LID4096" smtClean="0"/>
              <a:t>06/02/2025</a:t>
            </a:fld>
            <a:endParaRPr lang="en-UK"/>
          </a:p>
        </p:txBody>
      </p:sp>
      <p:sp>
        <p:nvSpPr>
          <p:cNvPr id="5" name="Platshållare för bildnummer 4"/>
          <p:cNvSpPr>
            <a:spLocks noGrp="1"/>
          </p:cNvSpPr>
          <p:nvPr>
            <p:ph type="sldNum" sz="quarter" idx="5"/>
          </p:nvPr>
        </p:nvSpPr>
        <p:spPr/>
        <p:txBody>
          <a:bodyPr/>
          <a:lstStyle/>
          <a:p>
            <a:fld id="{B963DF67-57A7-4E60-B412-2E26C2D4287B}" type="slidenum">
              <a:rPr lang="en-UK" smtClean="0"/>
              <a:t>19</a:t>
            </a:fld>
            <a:endParaRPr lang="en-UK"/>
          </a:p>
        </p:txBody>
      </p:sp>
    </p:spTree>
    <p:extLst>
      <p:ext uri="{BB962C8B-B14F-4D97-AF65-F5344CB8AC3E}">
        <p14:creationId xmlns:p14="http://schemas.microsoft.com/office/powerpoint/2010/main" val="194934011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a:t>Materialet består av sex korta vinjettfilmer (även teckenspråkstolkade) med olika teman som vi snart kommer att gå in närmare på vilka dessa är. </a:t>
            </a:r>
          </a:p>
          <a:p>
            <a:endParaRPr lang="sv-SE"/>
          </a:p>
          <a:p>
            <a:r>
              <a:rPr lang="sv-SE"/>
              <a:t>Det består även av en personalhandledning, faktablad, arbetsblad och en kortlåda med frågor som barnen konkret kan arbeta med.</a:t>
            </a:r>
          </a:p>
          <a:p>
            <a:endParaRPr lang="sv-SE"/>
          </a:p>
          <a:p>
            <a:endParaRPr lang="sv-SE"/>
          </a:p>
          <a:p>
            <a:r>
              <a:rPr lang="sv-SE"/>
              <a:t>Materialet</a:t>
            </a:r>
            <a:r>
              <a:rPr lang="sv-SE" baseline="0"/>
              <a:t> är u</a:t>
            </a:r>
            <a:r>
              <a:rPr lang="sv-SE"/>
              <a:t>tformat tillsammans</a:t>
            </a:r>
            <a:r>
              <a:rPr lang="sv-SE" baseline="0"/>
              <a:t> med lärare, referensgrupper i kontinuerlig dialog. </a:t>
            </a:r>
          </a:p>
          <a:p>
            <a:pPr marL="628650" lvl="1" indent="-171450">
              <a:buFont typeface="Arial" panose="020B0604020202020204" pitchFamily="34" charset="0"/>
              <a:buChar char="•"/>
            </a:pPr>
            <a:r>
              <a:rPr lang="sv-SE" baseline="0"/>
              <a:t>Bland annat gett feedback på filmer </a:t>
            </a:r>
          </a:p>
          <a:p>
            <a:pPr marL="628650" lvl="1" indent="-171450">
              <a:buFont typeface="Arial" panose="020B0604020202020204" pitchFamily="34" charset="0"/>
              <a:buChar char="•"/>
            </a:pPr>
            <a:r>
              <a:rPr lang="sv-SE" baseline="0"/>
              <a:t>Informationsbrev till föräldrar </a:t>
            </a:r>
          </a:p>
          <a:p>
            <a:pPr marL="628650" lvl="1" indent="-171450">
              <a:buFont typeface="Arial" panose="020B0604020202020204" pitchFamily="34" charset="0"/>
              <a:buChar char="•"/>
            </a:pPr>
            <a:r>
              <a:rPr lang="sv-SE" baseline="0"/>
              <a:t>Lärarhandledningen kort</a:t>
            </a:r>
          </a:p>
          <a:p>
            <a:pPr marL="628650" lvl="1" indent="-171450">
              <a:buFont typeface="Arial" panose="020B0604020202020204" pitchFamily="34" charset="0"/>
              <a:buChar char="•"/>
            </a:pPr>
            <a:endParaRPr lang="sv-SE" baseline="0"/>
          </a:p>
          <a:p>
            <a:pPr marL="628650" lvl="1" indent="-171450">
              <a:buFont typeface="Arial" panose="020B0604020202020204" pitchFamily="34" charset="0"/>
              <a:buChar char="•"/>
            </a:pPr>
            <a:endParaRPr lang="sv-SE" baseline="0"/>
          </a:p>
          <a:p>
            <a:pPr marL="0" marR="0" lvl="0" indent="0" algn="l" defTabSz="457200" rtl="0" eaLnBrk="1" fontAlgn="auto" latinLnBrk="0" hangingPunct="1">
              <a:lnSpc>
                <a:spcPct val="100000"/>
              </a:lnSpc>
              <a:spcBef>
                <a:spcPts val="0"/>
              </a:spcBef>
              <a:spcAft>
                <a:spcPts val="0"/>
              </a:spcAft>
              <a:buClrTx/>
              <a:buSzTx/>
              <a:buFontTx/>
              <a:buNone/>
              <a:tabLst/>
              <a:defRPr/>
            </a:pPr>
            <a:r>
              <a:rPr lang="sv-SE"/>
              <a:t>Viktigt att</a:t>
            </a:r>
            <a:r>
              <a:rPr lang="sv-SE" baseline="0"/>
              <a:t> det är ett material som passar i klassrumssituationer och att lärare tycker det är bra. Låga trösklar att använda. Vi har fått fin feedback från skolpersonal som använder materialet och som uppger att barnen tycker det är väldigt roligt att jobba med de olika temana och att det skapar bra diskussioner hos barnen.</a:t>
            </a:r>
          </a:p>
          <a:p>
            <a:pPr marL="0" marR="0" lvl="0" indent="0" algn="l" defTabSz="457200" rtl="0" eaLnBrk="1" fontAlgn="auto" latinLnBrk="0" hangingPunct="1">
              <a:lnSpc>
                <a:spcPct val="100000"/>
              </a:lnSpc>
              <a:spcBef>
                <a:spcPts val="0"/>
              </a:spcBef>
              <a:spcAft>
                <a:spcPts val="0"/>
              </a:spcAft>
              <a:buClrTx/>
              <a:buSzTx/>
              <a:buFontTx/>
              <a:buNone/>
              <a:tabLst/>
              <a:defRPr/>
            </a:pPr>
            <a:endParaRPr lang="sv-SE" baseline="0"/>
          </a:p>
          <a:p>
            <a:pPr marL="0" marR="0" lvl="0" indent="0" algn="l" defTabSz="457200" rtl="0" eaLnBrk="1" fontAlgn="auto" latinLnBrk="0" hangingPunct="1">
              <a:lnSpc>
                <a:spcPct val="100000"/>
              </a:lnSpc>
              <a:spcBef>
                <a:spcPts val="0"/>
              </a:spcBef>
              <a:spcAft>
                <a:spcPts val="0"/>
              </a:spcAft>
              <a:buClrTx/>
              <a:buSzTx/>
              <a:buFontTx/>
              <a:buNone/>
              <a:tabLst/>
              <a:defRPr/>
            </a:pPr>
            <a:r>
              <a:rPr lang="sv-SE" baseline="0"/>
              <a:t>Målgruppen är främst barn i lågstadiet, men vi vet att även förskolan och mellanstadiet har använt materialet med framgång. </a:t>
            </a:r>
            <a:endParaRPr lang="sv-SE"/>
          </a:p>
          <a:p>
            <a:endParaRPr lang="sv-SE" baseline="0"/>
          </a:p>
          <a:p>
            <a:endParaRPr lang="sv-SE"/>
          </a:p>
        </p:txBody>
      </p:sp>
      <p:sp>
        <p:nvSpPr>
          <p:cNvPr id="4" name="Platshållare för datum 3"/>
          <p:cNvSpPr>
            <a:spLocks noGrp="1"/>
          </p:cNvSpPr>
          <p:nvPr>
            <p:ph type="dt" idx="1"/>
          </p:nvPr>
        </p:nvSpPr>
        <p:spPr/>
        <p:txBody>
          <a:bodyPr/>
          <a:lstStyle/>
          <a:p>
            <a:fld id="{F26450BA-D7E1-4C6F-8428-B8DDFC00ED4D}" type="datetime1">
              <a:rPr lang="LID4096" smtClean="0"/>
              <a:t>06/02/2025</a:t>
            </a:fld>
            <a:endParaRPr lang="en-UK"/>
          </a:p>
        </p:txBody>
      </p:sp>
      <p:sp>
        <p:nvSpPr>
          <p:cNvPr id="5" name="Platshållare för bildnummer 4"/>
          <p:cNvSpPr>
            <a:spLocks noGrp="1"/>
          </p:cNvSpPr>
          <p:nvPr>
            <p:ph type="sldNum" sz="quarter" idx="5"/>
          </p:nvPr>
        </p:nvSpPr>
        <p:spPr/>
        <p:txBody>
          <a:bodyPr/>
          <a:lstStyle/>
          <a:p>
            <a:fld id="{B963DF67-57A7-4E60-B412-2E26C2D4287B}" type="slidenum">
              <a:rPr lang="en-UK" smtClean="0"/>
              <a:t>20</a:t>
            </a:fld>
            <a:endParaRPr lang="en-UK"/>
          </a:p>
        </p:txBody>
      </p:sp>
    </p:spTree>
    <p:extLst>
      <p:ext uri="{BB962C8B-B14F-4D97-AF65-F5344CB8AC3E}">
        <p14:creationId xmlns:p14="http://schemas.microsoft.com/office/powerpoint/2010/main" val="162037238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a:t>Personalhandledningen är en kort skrift som ska hjälpa till att förklara materialet lite mer.  Den tar även upp hur skolorna kan informera föräldrarna om det arbetet som skolan gör med stopp min kropp och det finns till och med ett förslag till utskick som kan användas för detta ändamål. Denna handledning laddas</a:t>
            </a:r>
            <a:r>
              <a:rPr lang="sv-SE" baseline="0"/>
              <a:t> ner som en </a:t>
            </a:r>
            <a:r>
              <a:rPr lang="sv-SE" baseline="0" err="1"/>
              <a:t>pdf-fil</a:t>
            </a:r>
            <a:r>
              <a:rPr lang="sv-SE" baseline="0"/>
              <a:t> och finns på Rädda Barnens hemsida där allt övrigt stopp min kropp material för skolan finns.</a:t>
            </a:r>
            <a:endParaRPr lang="sv-SE"/>
          </a:p>
          <a:p>
            <a:endParaRPr lang="sv-SE"/>
          </a:p>
          <a:p>
            <a:r>
              <a:rPr lang="sv-SE"/>
              <a:t>Det är viktigt att ge en viss information till föräldrarna så att de vet om temat och kan prata med sina barn om det hemma ifall de skulle vilja det. Vi ger även förslag på att informera föräldrarna om att läsa ”Stopp! Min kropp! Vägledning som finns på olika språk</a:t>
            </a:r>
            <a:r>
              <a:rPr lang="sv-SE" baseline="0"/>
              <a:t> samt vägledningen ”Nätsmart”.</a:t>
            </a:r>
            <a:endParaRPr lang="sv-SE"/>
          </a:p>
          <a:p>
            <a:endParaRPr lang="sv-SE"/>
          </a:p>
          <a:p>
            <a:r>
              <a:rPr lang="sv-SE"/>
              <a:t>En del handlar också om hur skolan bör agera om ett barn berättar att det har varit utsatt för sexuella trakasserier eller andra former av våld.</a:t>
            </a:r>
          </a:p>
          <a:p>
            <a:endParaRPr lang="sv-SE"/>
          </a:p>
          <a:p>
            <a:r>
              <a:rPr lang="sv-SE"/>
              <a:t>Det kan också vara att personalen som arbetar med materialet får oro kring att ett barn kan vara utsatt på något sätt. Då finns det riktlinjer i hur skolan kan gå vidare med detta.</a:t>
            </a:r>
          </a:p>
          <a:p>
            <a:endParaRPr lang="sv-SE"/>
          </a:p>
          <a:p>
            <a:endParaRPr lang="sv-SE"/>
          </a:p>
          <a:p>
            <a:r>
              <a:rPr lang="sv-SE"/>
              <a:t>Det var personalhandledningen, någon som har frågor på detta? (Om det är en mindre föreläsning) Då ska vi gå vidare in på våra sex</a:t>
            </a:r>
            <a:r>
              <a:rPr lang="sv-SE" baseline="0"/>
              <a:t> </a:t>
            </a:r>
            <a:r>
              <a:rPr lang="sv-SE"/>
              <a:t>olika teman…. Ny </a:t>
            </a:r>
            <a:r>
              <a:rPr lang="sv-SE" err="1"/>
              <a:t>slide</a:t>
            </a:r>
            <a:r>
              <a:rPr lang="sv-SE"/>
              <a:t>….</a:t>
            </a:r>
          </a:p>
          <a:p>
            <a:endParaRPr lang="sv-SE"/>
          </a:p>
        </p:txBody>
      </p:sp>
      <p:sp>
        <p:nvSpPr>
          <p:cNvPr id="4" name="Platshållare för bildnummer 3"/>
          <p:cNvSpPr>
            <a:spLocks noGrp="1"/>
          </p:cNvSpPr>
          <p:nvPr>
            <p:ph type="sldNum" sz="quarter" idx="10"/>
          </p:nvPr>
        </p:nvSpPr>
        <p:spPr/>
        <p:txBody>
          <a:bodyPr/>
          <a:lstStyle/>
          <a:p>
            <a:fld id="{23FFFF08-BA74-3E4E-B67B-CFCBDE5D9836}" type="slidenum">
              <a:rPr lang="en-US" smtClean="0"/>
              <a:t>21</a:t>
            </a:fld>
            <a:endParaRPr lang="en-US"/>
          </a:p>
        </p:txBody>
      </p:sp>
    </p:spTree>
    <p:extLst>
      <p:ext uri="{BB962C8B-B14F-4D97-AF65-F5344CB8AC3E}">
        <p14:creationId xmlns:p14="http://schemas.microsoft.com/office/powerpoint/2010/main" val="5754257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Den här </a:t>
            </a:r>
            <a:r>
              <a:rPr lang="sv-SE" dirty="0" err="1"/>
              <a:t>PPn</a:t>
            </a:r>
            <a:r>
              <a:rPr lang="sv-SE" dirty="0"/>
              <a:t> om Stopp! Min kropp! i skolan är väldigt lång och innehållsrik. </a:t>
            </a:r>
          </a:p>
          <a:p>
            <a:r>
              <a:rPr lang="sv-SE"/>
              <a:t>Välj därför med omsorg vilka delar som passar just din föreläsning. </a:t>
            </a:r>
          </a:p>
        </p:txBody>
      </p:sp>
      <p:sp>
        <p:nvSpPr>
          <p:cNvPr id="4" name="Platshållare för datum 3"/>
          <p:cNvSpPr>
            <a:spLocks noGrp="1"/>
          </p:cNvSpPr>
          <p:nvPr>
            <p:ph type="dt" idx="1"/>
          </p:nvPr>
        </p:nvSpPr>
        <p:spPr/>
        <p:txBody>
          <a:bodyPr/>
          <a:lstStyle/>
          <a:p>
            <a:fld id="{DF535DEE-74D3-4935-B357-61DB4604CCB6}" type="datetime1">
              <a:rPr lang="LID4096" smtClean="0"/>
              <a:t>06/02/2025</a:t>
            </a:fld>
            <a:endParaRPr lang="en-UK"/>
          </a:p>
        </p:txBody>
      </p:sp>
      <p:sp>
        <p:nvSpPr>
          <p:cNvPr id="5" name="Platshållare för bildnummer 4"/>
          <p:cNvSpPr>
            <a:spLocks noGrp="1"/>
          </p:cNvSpPr>
          <p:nvPr>
            <p:ph type="sldNum" sz="quarter" idx="5"/>
          </p:nvPr>
        </p:nvSpPr>
        <p:spPr/>
        <p:txBody>
          <a:bodyPr/>
          <a:lstStyle/>
          <a:p>
            <a:fld id="{B963DF67-57A7-4E60-B412-2E26C2D4287B}" type="slidenum">
              <a:rPr lang="en-UK" smtClean="0"/>
              <a:t>3</a:t>
            </a:fld>
            <a:endParaRPr lang="en-UK"/>
          </a:p>
        </p:txBody>
      </p:sp>
    </p:spTree>
    <p:extLst>
      <p:ext uri="{BB962C8B-B14F-4D97-AF65-F5344CB8AC3E}">
        <p14:creationId xmlns:p14="http://schemas.microsoft.com/office/powerpoint/2010/main" val="185812518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ea typeface="Calibri"/>
                <a:cs typeface="Calibri"/>
              </a:rPr>
              <a:t>Det </a:t>
            </a:r>
            <a:r>
              <a:rPr lang="en-US" err="1">
                <a:ea typeface="Calibri"/>
                <a:cs typeface="Calibri"/>
              </a:rPr>
              <a:t>här</a:t>
            </a:r>
            <a:r>
              <a:rPr lang="en-US">
                <a:ea typeface="Calibri"/>
                <a:cs typeface="Calibri"/>
              </a:rPr>
              <a:t> </a:t>
            </a:r>
            <a:r>
              <a:rPr lang="en-US" err="1">
                <a:ea typeface="Calibri"/>
                <a:cs typeface="Calibri"/>
              </a:rPr>
              <a:t>är</a:t>
            </a:r>
            <a:r>
              <a:rPr lang="en-US">
                <a:ea typeface="Calibri"/>
                <a:cs typeface="Calibri"/>
              </a:rPr>
              <a:t> </a:t>
            </a:r>
            <a:r>
              <a:rPr lang="en-US" err="1">
                <a:ea typeface="Calibri"/>
                <a:cs typeface="Calibri"/>
              </a:rPr>
              <a:t>en</a:t>
            </a:r>
            <a:r>
              <a:rPr lang="en-US">
                <a:ea typeface="Calibri"/>
                <a:cs typeface="Calibri"/>
              </a:rPr>
              <a:t> slide </a:t>
            </a:r>
            <a:r>
              <a:rPr lang="en-US" err="1">
                <a:ea typeface="Calibri"/>
                <a:cs typeface="Calibri"/>
              </a:rPr>
              <a:t>som</a:t>
            </a:r>
            <a:r>
              <a:rPr lang="en-US">
                <a:ea typeface="Calibri"/>
                <a:cs typeface="Calibri"/>
              </a:rPr>
              <a:t> </a:t>
            </a:r>
            <a:r>
              <a:rPr lang="en-US" err="1">
                <a:ea typeface="Calibri"/>
                <a:cs typeface="Calibri"/>
              </a:rPr>
              <a:t>visar</a:t>
            </a:r>
            <a:r>
              <a:rPr lang="en-US">
                <a:ea typeface="Calibri"/>
                <a:cs typeface="Calibri"/>
              </a:rPr>
              <a:t> </a:t>
            </a:r>
            <a:r>
              <a:rPr lang="en-US" err="1">
                <a:ea typeface="Calibri"/>
                <a:cs typeface="Calibri"/>
              </a:rPr>
              <a:t>vilken</a:t>
            </a:r>
            <a:r>
              <a:rPr lang="en-US">
                <a:ea typeface="Calibri"/>
                <a:cs typeface="Calibri"/>
              </a:rPr>
              <a:t> </a:t>
            </a:r>
            <a:r>
              <a:rPr lang="en-US" err="1">
                <a:ea typeface="Calibri"/>
                <a:cs typeface="Calibri"/>
              </a:rPr>
              <a:t>förberedelse</a:t>
            </a:r>
            <a:r>
              <a:rPr lang="en-US">
                <a:ea typeface="Calibri"/>
                <a:cs typeface="Calibri"/>
              </a:rPr>
              <a:t> </a:t>
            </a:r>
            <a:r>
              <a:rPr lang="en-US" err="1">
                <a:ea typeface="Calibri"/>
                <a:cs typeface="Calibri"/>
              </a:rPr>
              <a:t>som</a:t>
            </a:r>
            <a:r>
              <a:rPr lang="en-US">
                <a:ea typeface="Calibri"/>
                <a:cs typeface="Calibri"/>
              </a:rPr>
              <a:t> </a:t>
            </a:r>
            <a:r>
              <a:rPr lang="en-US" err="1">
                <a:ea typeface="Calibri"/>
                <a:cs typeface="Calibri"/>
              </a:rPr>
              <a:t>kan</a:t>
            </a:r>
            <a:r>
              <a:rPr lang="en-US">
                <a:ea typeface="Calibri"/>
                <a:cs typeface="Calibri"/>
              </a:rPr>
              <a:t> (</a:t>
            </a:r>
            <a:r>
              <a:rPr lang="en-US" err="1">
                <a:ea typeface="Calibri"/>
                <a:cs typeface="Calibri"/>
              </a:rPr>
              <a:t>bör</a:t>
            </a:r>
            <a:r>
              <a:rPr lang="en-US">
                <a:ea typeface="Calibri"/>
                <a:cs typeface="Calibri"/>
              </a:rPr>
              <a:t>) </a:t>
            </a:r>
            <a:r>
              <a:rPr lang="en-US" err="1">
                <a:ea typeface="Calibri"/>
                <a:cs typeface="Calibri"/>
              </a:rPr>
              <a:t>göras</a:t>
            </a:r>
            <a:r>
              <a:rPr lang="en-US">
                <a:ea typeface="Calibri"/>
                <a:cs typeface="Calibri"/>
              </a:rPr>
              <a:t> </a:t>
            </a:r>
            <a:r>
              <a:rPr lang="en-US" err="1">
                <a:ea typeface="Calibri"/>
                <a:cs typeface="Calibri"/>
              </a:rPr>
              <a:t>på</a:t>
            </a:r>
            <a:r>
              <a:rPr lang="en-US">
                <a:ea typeface="Calibri"/>
                <a:cs typeface="Calibri"/>
              </a:rPr>
              <a:t> </a:t>
            </a:r>
            <a:r>
              <a:rPr lang="en-US" err="1">
                <a:ea typeface="Calibri"/>
                <a:cs typeface="Calibri"/>
              </a:rPr>
              <a:t>förskolan</a:t>
            </a:r>
            <a:r>
              <a:rPr lang="en-US">
                <a:ea typeface="Calibri"/>
                <a:cs typeface="Calibri"/>
              </a:rPr>
              <a:t> </a:t>
            </a:r>
            <a:r>
              <a:rPr lang="en-US" err="1">
                <a:ea typeface="Calibri"/>
                <a:cs typeface="Calibri"/>
              </a:rPr>
              <a:t>innan</a:t>
            </a:r>
            <a:r>
              <a:rPr lang="en-US">
                <a:ea typeface="Calibri"/>
                <a:cs typeface="Calibri"/>
              </a:rPr>
              <a:t> de </a:t>
            </a:r>
            <a:r>
              <a:rPr lang="en-US" err="1">
                <a:ea typeface="Calibri"/>
                <a:cs typeface="Calibri"/>
              </a:rPr>
              <a:t>börjar</a:t>
            </a:r>
            <a:r>
              <a:rPr lang="en-US">
                <a:ea typeface="Calibri"/>
                <a:cs typeface="Calibri"/>
              </a:rPr>
              <a:t> </a:t>
            </a:r>
            <a:r>
              <a:rPr lang="en-US" err="1">
                <a:ea typeface="Calibri"/>
                <a:cs typeface="Calibri"/>
              </a:rPr>
              <a:t>jobba</a:t>
            </a:r>
            <a:r>
              <a:rPr lang="en-US">
                <a:ea typeface="Calibri"/>
                <a:cs typeface="Calibri"/>
              </a:rPr>
              <a:t> med </a:t>
            </a:r>
            <a:r>
              <a:rPr lang="en-US" err="1">
                <a:ea typeface="Calibri"/>
                <a:cs typeface="Calibri"/>
              </a:rPr>
              <a:t>barnen</a:t>
            </a:r>
            <a:r>
              <a:rPr lang="en-US">
                <a:ea typeface="Calibri"/>
                <a:cs typeface="Calibri"/>
              </a:rPr>
              <a:t>. </a:t>
            </a:r>
          </a:p>
          <a:p>
            <a:endParaRPr lang="en-US">
              <a:ea typeface="Calibri"/>
              <a:cs typeface="Calibri"/>
            </a:endParaRPr>
          </a:p>
          <a:p>
            <a:r>
              <a:rPr lang="en-US" err="1">
                <a:ea typeface="Calibri"/>
                <a:cs typeface="Calibri"/>
              </a:rPr>
              <a:t>Handledningen</a:t>
            </a:r>
            <a:r>
              <a:rPr lang="en-US">
                <a:ea typeface="Calibri"/>
                <a:cs typeface="Calibri"/>
              </a:rPr>
              <a:t>, se </a:t>
            </a:r>
            <a:r>
              <a:rPr lang="en-US" err="1">
                <a:ea typeface="Calibri"/>
                <a:cs typeface="Calibri"/>
              </a:rPr>
              <a:t>föregående</a:t>
            </a:r>
            <a:r>
              <a:rPr lang="en-US">
                <a:ea typeface="Calibri"/>
                <a:cs typeface="Calibri"/>
              </a:rPr>
              <a:t> slide</a:t>
            </a:r>
          </a:p>
          <a:p>
            <a:r>
              <a:rPr lang="en-US">
                <a:ea typeface="Calibri"/>
                <a:cs typeface="Calibri"/>
              </a:rPr>
              <a:t>Mall för </a:t>
            </a:r>
            <a:r>
              <a:rPr lang="en-US" err="1">
                <a:ea typeface="Calibri"/>
                <a:cs typeface="Calibri"/>
              </a:rPr>
              <a:t>att</a:t>
            </a:r>
            <a:r>
              <a:rPr lang="en-US">
                <a:ea typeface="Calibri"/>
                <a:cs typeface="Calibri"/>
              </a:rPr>
              <a:t> </a:t>
            </a:r>
            <a:r>
              <a:rPr lang="en-US" err="1">
                <a:ea typeface="Calibri"/>
                <a:cs typeface="Calibri"/>
              </a:rPr>
              <a:t>informera</a:t>
            </a:r>
            <a:r>
              <a:rPr lang="en-US">
                <a:ea typeface="Calibri"/>
                <a:cs typeface="Calibri"/>
              </a:rPr>
              <a:t> </a:t>
            </a:r>
            <a:r>
              <a:rPr lang="en-US" err="1">
                <a:ea typeface="Calibri"/>
                <a:cs typeface="Calibri"/>
              </a:rPr>
              <a:t>vårdnadshavare</a:t>
            </a:r>
            <a:r>
              <a:rPr lang="en-US">
                <a:ea typeface="Calibri"/>
                <a:cs typeface="Calibri"/>
              </a:rPr>
              <a:t> </a:t>
            </a:r>
          </a:p>
          <a:p>
            <a:r>
              <a:rPr lang="en-US" err="1">
                <a:ea typeface="Calibri"/>
                <a:cs typeface="Calibri"/>
              </a:rPr>
              <a:t>Föreläsningen</a:t>
            </a:r>
            <a:r>
              <a:rPr lang="en-US">
                <a:ea typeface="Calibri"/>
                <a:cs typeface="Calibri"/>
              </a:rPr>
              <a:t> om </a:t>
            </a:r>
            <a:r>
              <a:rPr lang="en-US" err="1">
                <a:ea typeface="Calibri"/>
                <a:cs typeface="Calibri"/>
              </a:rPr>
              <a:t>materialet</a:t>
            </a:r>
            <a:endParaRPr lang="en-US">
              <a:ea typeface="Calibri"/>
              <a:cs typeface="Calibri"/>
            </a:endParaRPr>
          </a:p>
          <a:p>
            <a:r>
              <a:rPr lang="en-US">
                <a:ea typeface="Calibri"/>
                <a:cs typeface="Calibri"/>
              </a:rPr>
              <a:t>Om </a:t>
            </a:r>
            <a:r>
              <a:rPr lang="en-US" err="1">
                <a:ea typeface="Calibri"/>
                <a:cs typeface="Calibri"/>
              </a:rPr>
              <a:t>ett</a:t>
            </a:r>
            <a:r>
              <a:rPr lang="en-US">
                <a:ea typeface="Calibri"/>
                <a:cs typeface="Calibri"/>
              </a:rPr>
              <a:t> barn </a:t>
            </a:r>
            <a:r>
              <a:rPr lang="en-US" err="1">
                <a:ea typeface="Calibri"/>
                <a:cs typeface="Calibri"/>
              </a:rPr>
              <a:t>berättar</a:t>
            </a:r>
            <a:r>
              <a:rPr lang="en-US">
                <a:ea typeface="Calibri"/>
                <a:cs typeface="Calibri"/>
              </a:rPr>
              <a:t> och vid </a:t>
            </a:r>
            <a:r>
              <a:rPr lang="en-US" err="1">
                <a:ea typeface="Calibri"/>
                <a:cs typeface="Calibri"/>
              </a:rPr>
              <a:t>oro</a:t>
            </a:r>
            <a:r>
              <a:rPr lang="en-US">
                <a:ea typeface="Calibri"/>
                <a:cs typeface="Calibri"/>
              </a:rPr>
              <a:t> för </a:t>
            </a:r>
            <a:r>
              <a:rPr lang="en-US" err="1">
                <a:ea typeface="Calibri"/>
                <a:cs typeface="Calibri"/>
              </a:rPr>
              <a:t>ett</a:t>
            </a:r>
            <a:r>
              <a:rPr lang="en-US">
                <a:ea typeface="Calibri"/>
                <a:cs typeface="Calibri"/>
              </a:rPr>
              <a:t> barn, </a:t>
            </a:r>
            <a:r>
              <a:rPr lang="en-US" err="1">
                <a:ea typeface="Calibri"/>
                <a:cs typeface="Calibri"/>
              </a:rPr>
              <a:t>finns</a:t>
            </a:r>
            <a:r>
              <a:rPr lang="en-US">
                <a:ea typeface="Calibri"/>
                <a:cs typeface="Calibri"/>
              </a:rPr>
              <a:t> </a:t>
            </a:r>
            <a:r>
              <a:rPr lang="en-US" err="1">
                <a:ea typeface="Calibri"/>
                <a:cs typeface="Calibri"/>
              </a:rPr>
              <a:t>på</a:t>
            </a:r>
            <a:r>
              <a:rPr lang="en-US">
                <a:ea typeface="Calibri"/>
                <a:cs typeface="Calibri"/>
              </a:rPr>
              <a:t> </a:t>
            </a:r>
            <a:r>
              <a:rPr lang="en-US" err="1">
                <a:ea typeface="Calibri"/>
                <a:cs typeface="Calibri"/>
              </a:rPr>
              <a:t>webbsidan</a:t>
            </a:r>
            <a:r>
              <a:rPr lang="en-US">
                <a:ea typeface="Calibri"/>
                <a:cs typeface="Calibri"/>
              </a:rPr>
              <a:t> för </a:t>
            </a:r>
            <a:r>
              <a:rPr lang="en-US" err="1">
                <a:ea typeface="Calibri"/>
                <a:cs typeface="Calibri"/>
              </a:rPr>
              <a:t>materialet</a:t>
            </a:r>
            <a:endParaRPr lang="en-US">
              <a:ea typeface="Calibri"/>
              <a:cs typeface="Calibri"/>
            </a:endParaRPr>
          </a:p>
          <a:p>
            <a:endParaRPr lang="en-US">
              <a:ea typeface="Calibri"/>
              <a:cs typeface="Calibri"/>
            </a:endParaRPr>
          </a:p>
          <a:p>
            <a:r>
              <a:rPr lang="sv-SE">
                <a:hlinkClick r:id="rId3"/>
              </a:rPr>
              <a:t>Stopp! Min kropp! - lågstadiet (raddabarnen.se)</a:t>
            </a:r>
            <a:endParaRPr lang="sv-SE"/>
          </a:p>
          <a:p>
            <a:endParaRPr lang="en-US">
              <a:ea typeface="Calibri"/>
              <a:cs typeface="Calibri"/>
            </a:endParaRPr>
          </a:p>
          <a:p>
            <a:r>
              <a:rPr lang="en-US">
                <a:ea typeface="Calibri"/>
                <a:cs typeface="Calibri"/>
              </a:rPr>
              <a:t>Se </a:t>
            </a:r>
            <a:r>
              <a:rPr lang="en-US" err="1">
                <a:ea typeface="Calibri"/>
                <a:cs typeface="Calibri"/>
              </a:rPr>
              <a:t>över</a:t>
            </a:r>
            <a:r>
              <a:rPr lang="en-US">
                <a:ea typeface="Calibri"/>
                <a:cs typeface="Calibri"/>
              </a:rPr>
              <a:t> </a:t>
            </a:r>
            <a:r>
              <a:rPr lang="en-US" err="1">
                <a:ea typeface="Calibri"/>
                <a:cs typeface="Calibri"/>
              </a:rPr>
              <a:t>rutiner</a:t>
            </a:r>
            <a:r>
              <a:rPr lang="en-US">
                <a:ea typeface="Calibri"/>
                <a:cs typeface="Calibri"/>
              </a:rPr>
              <a:t> </a:t>
            </a:r>
            <a:r>
              <a:rPr lang="en-US" err="1">
                <a:ea typeface="Calibri"/>
                <a:cs typeface="Calibri"/>
              </a:rPr>
              <a:t>och</a:t>
            </a:r>
            <a:r>
              <a:rPr lang="en-US">
                <a:ea typeface="Calibri"/>
                <a:cs typeface="Calibri"/>
              </a:rPr>
              <a:t> </a:t>
            </a:r>
            <a:r>
              <a:rPr lang="en-US" err="1">
                <a:ea typeface="Calibri"/>
                <a:cs typeface="Calibri"/>
              </a:rPr>
              <a:t>annat</a:t>
            </a:r>
            <a:r>
              <a:rPr lang="en-US">
                <a:ea typeface="Calibri"/>
                <a:cs typeface="Calibri"/>
              </a:rPr>
              <a:t> om </a:t>
            </a:r>
            <a:r>
              <a:rPr lang="en-US" err="1">
                <a:ea typeface="Calibri"/>
                <a:cs typeface="Calibri"/>
              </a:rPr>
              <a:t>ett</a:t>
            </a:r>
            <a:r>
              <a:rPr lang="en-US">
                <a:ea typeface="Calibri"/>
                <a:cs typeface="Calibri"/>
              </a:rPr>
              <a:t> barn </a:t>
            </a:r>
            <a:r>
              <a:rPr lang="en-US" err="1">
                <a:ea typeface="Calibri"/>
                <a:cs typeface="Calibri"/>
              </a:rPr>
              <a:t>berättar</a:t>
            </a:r>
            <a:r>
              <a:rPr lang="en-US">
                <a:ea typeface="Calibri"/>
                <a:cs typeface="Calibri"/>
              </a:rPr>
              <a:t> </a:t>
            </a:r>
            <a:r>
              <a:rPr lang="en-US" err="1">
                <a:ea typeface="Calibri"/>
                <a:cs typeface="Calibri"/>
              </a:rPr>
              <a:t>och</a:t>
            </a:r>
            <a:r>
              <a:rPr lang="en-US">
                <a:ea typeface="Calibri"/>
                <a:cs typeface="Calibri"/>
              </a:rPr>
              <a:t> </a:t>
            </a:r>
            <a:r>
              <a:rPr lang="en-US" err="1">
                <a:ea typeface="Calibri"/>
                <a:cs typeface="Calibri"/>
              </a:rPr>
              <a:t>hur</a:t>
            </a:r>
            <a:r>
              <a:rPr lang="en-US">
                <a:ea typeface="Calibri"/>
                <a:cs typeface="Calibri"/>
              </a:rPr>
              <a:t> </a:t>
            </a:r>
            <a:r>
              <a:rPr lang="en-US" err="1">
                <a:ea typeface="Calibri"/>
                <a:cs typeface="Calibri"/>
              </a:rPr>
              <a:t>ni</a:t>
            </a:r>
            <a:r>
              <a:rPr lang="en-US">
                <a:ea typeface="Calibri"/>
                <a:cs typeface="Calibri"/>
              </a:rPr>
              <a:t> </a:t>
            </a:r>
            <a:r>
              <a:rPr lang="en-US" err="1">
                <a:ea typeface="Calibri"/>
                <a:cs typeface="Calibri"/>
              </a:rPr>
              <a:t>anmäler</a:t>
            </a:r>
            <a:r>
              <a:rPr lang="en-US">
                <a:ea typeface="Calibri"/>
                <a:cs typeface="Calibri"/>
              </a:rPr>
              <a:t> </a:t>
            </a:r>
            <a:r>
              <a:rPr lang="en-US" err="1">
                <a:ea typeface="Calibri"/>
                <a:cs typeface="Calibri"/>
              </a:rPr>
              <a:t>oro</a:t>
            </a:r>
            <a:r>
              <a:rPr lang="en-US">
                <a:ea typeface="Calibri"/>
                <a:cs typeface="Calibri"/>
              </a:rPr>
              <a:t> för </a:t>
            </a:r>
            <a:r>
              <a:rPr lang="en-US" err="1">
                <a:ea typeface="Calibri"/>
                <a:cs typeface="Calibri"/>
              </a:rPr>
              <a:t>ett</a:t>
            </a:r>
            <a:r>
              <a:rPr lang="en-US">
                <a:ea typeface="Calibri"/>
                <a:cs typeface="Calibri"/>
              </a:rPr>
              <a:t> barn. </a:t>
            </a:r>
          </a:p>
          <a:p>
            <a:endParaRPr lang="en-US">
              <a:ea typeface="Calibri"/>
              <a:cs typeface="Calibri"/>
            </a:endParaRPr>
          </a:p>
          <a:p>
            <a:r>
              <a:rPr lang="en-US" err="1">
                <a:hlinkClick r:id="rId4"/>
              </a:rPr>
              <a:t>Vägledning:Vid</a:t>
            </a:r>
            <a:r>
              <a:rPr lang="en-US">
                <a:hlinkClick r:id="rId4"/>
              </a:rPr>
              <a:t> </a:t>
            </a:r>
            <a:r>
              <a:rPr lang="en-US" err="1">
                <a:hlinkClick r:id="rId4"/>
              </a:rPr>
              <a:t>oro</a:t>
            </a:r>
            <a:r>
              <a:rPr lang="en-US">
                <a:hlinkClick r:id="rId4"/>
              </a:rPr>
              <a:t> för </a:t>
            </a:r>
            <a:r>
              <a:rPr lang="en-US" err="1">
                <a:hlinkClick r:id="rId4"/>
              </a:rPr>
              <a:t>ett</a:t>
            </a:r>
            <a:r>
              <a:rPr lang="en-US">
                <a:hlinkClick r:id="rId4"/>
              </a:rPr>
              <a:t> barn (raddabarnen.se)</a:t>
            </a:r>
            <a:endParaRPr lang="en-US"/>
          </a:p>
          <a:p>
            <a:endParaRPr lang="sv-SE"/>
          </a:p>
        </p:txBody>
      </p:sp>
      <p:sp>
        <p:nvSpPr>
          <p:cNvPr id="4" name="Platshållare för datum 3"/>
          <p:cNvSpPr>
            <a:spLocks noGrp="1"/>
          </p:cNvSpPr>
          <p:nvPr>
            <p:ph type="dt" idx="1"/>
          </p:nvPr>
        </p:nvSpPr>
        <p:spPr/>
        <p:txBody>
          <a:bodyPr/>
          <a:lstStyle/>
          <a:p>
            <a:fld id="{694F1BF6-F156-4F53-915D-F11A3F1C7538}" type="datetime1">
              <a:rPr lang="LID4096" smtClean="0"/>
              <a:t>06/02/2025</a:t>
            </a:fld>
            <a:endParaRPr lang="en-UK"/>
          </a:p>
        </p:txBody>
      </p:sp>
      <p:sp>
        <p:nvSpPr>
          <p:cNvPr id="5" name="Platshållare för bildnummer 4"/>
          <p:cNvSpPr>
            <a:spLocks noGrp="1"/>
          </p:cNvSpPr>
          <p:nvPr>
            <p:ph type="sldNum" sz="quarter" idx="5"/>
          </p:nvPr>
        </p:nvSpPr>
        <p:spPr/>
        <p:txBody>
          <a:bodyPr/>
          <a:lstStyle/>
          <a:p>
            <a:fld id="{B963DF67-57A7-4E60-B412-2E26C2D4287B}" type="slidenum">
              <a:rPr lang="en-UK" smtClean="0"/>
              <a:t>22</a:t>
            </a:fld>
            <a:endParaRPr lang="en-UK"/>
          </a:p>
        </p:txBody>
      </p:sp>
    </p:spTree>
    <p:extLst>
      <p:ext uri="{BB962C8B-B14F-4D97-AF65-F5344CB8AC3E}">
        <p14:creationId xmlns:p14="http://schemas.microsoft.com/office/powerpoint/2010/main" val="156247984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Klicka på bilden och visa trailer för Stopp! Min kropp! – spelet. </a:t>
            </a:r>
            <a:r>
              <a:rPr lang="sv-SE" dirty="0">
                <a:hlinkClick r:id="rId3"/>
              </a:rPr>
              <a:t>https://youtu.be/vhqHt0iAJpo</a:t>
            </a:r>
            <a:endParaRPr lang="sv-SE" dirty="0"/>
          </a:p>
          <a:p>
            <a:r>
              <a:rPr lang="sv-SE" dirty="0"/>
              <a:t>Spelet passar för barn i lågstadiet och är ett komplement till de övriga pedagogiska materialen som finns. </a:t>
            </a:r>
          </a:p>
        </p:txBody>
      </p:sp>
      <p:sp>
        <p:nvSpPr>
          <p:cNvPr id="4" name="Platshållare för datum 3"/>
          <p:cNvSpPr>
            <a:spLocks noGrp="1"/>
          </p:cNvSpPr>
          <p:nvPr>
            <p:ph type="dt" idx="1"/>
          </p:nvPr>
        </p:nvSpPr>
        <p:spPr/>
        <p:txBody>
          <a:bodyPr/>
          <a:lstStyle/>
          <a:p>
            <a:fld id="{694F1BF6-F156-4F53-915D-F11A3F1C7538}" type="datetime1">
              <a:rPr lang="LID4096" smtClean="0"/>
              <a:t>06/02/2025</a:t>
            </a:fld>
            <a:endParaRPr lang="en-UK"/>
          </a:p>
        </p:txBody>
      </p:sp>
      <p:sp>
        <p:nvSpPr>
          <p:cNvPr id="5" name="Platshållare för bildnummer 4"/>
          <p:cNvSpPr>
            <a:spLocks noGrp="1"/>
          </p:cNvSpPr>
          <p:nvPr>
            <p:ph type="sldNum" sz="quarter" idx="5"/>
          </p:nvPr>
        </p:nvSpPr>
        <p:spPr/>
        <p:txBody>
          <a:bodyPr/>
          <a:lstStyle/>
          <a:p>
            <a:fld id="{B963DF67-57A7-4E60-B412-2E26C2D4287B}" type="slidenum">
              <a:rPr lang="en-UK" smtClean="0"/>
              <a:t>23</a:t>
            </a:fld>
            <a:endParaRPr lang="en-UK"/>
          </a:p>
        </p:txBody>
      </p:sp>
    </p:spTree>
    <p:extLst>
      <p:ext uri="{BB962C8B-B14F-4D97-AF65-F5344CB8AC3E}">
        <p14:creationId xmlns:p14="http://schemas.microsoft.com/office/powerpoint/2010/main" val="250281341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sv-SE" sz="1200" dirty="0">
                <a:latin typeface="Gill Sans Infant Std"/>
                <a:cs typeface="Gill Sans Infant Std"/>
              </a:rPr>
              <a:t>En föreläsning med Sara Skoog om hur arbetet med Stopp! Min kropp! för lågstadiet fungerar samt ett seminarium om Stopp! Min kropp! i skolan. </a:t>
            </a:r>
          </a:p>
          <a:p>
            <a:pPr marL="0" marR="0" lvl="0" indent="0" algn="l" defTabSz="457200" rtl="0" eaLnBrk="1" fontAlgn="auto" latinLnBrk="0" hangingPunct="1">
              <a:lnSpc>
                <a:spcPct val="100000"/>
              </a:lnSpc>
              <a:spcBef>
                <a:spcPts val="0"/>
              </a:spcBef>
              <a:spcAft>
                <a:spcPts val="0"/>
              </a:spcAft>
              <a:buClrTx/>
              <a:buSzTx/>
              <a:buFontTx/>
              <a:buNone/>
              <a:tabLst/>
              <a:defRPr/>
            </a:pPr>
            <a:r>
              <a:rPr lang="sv-SE" sz="1200" dirty="0">
                <a:latin typeface="Gill Sans Infant Std"/>
                <a:cs typeface="Gill Sans Infant Std"/>
              </a:rPr>
              <a:t>(även om inspelningarna är från 2021 är de fortfarande aktuella och kan ge bra kunskap). </a:t>
            </a:r>
          </a:p>
          <a:p>
            <a:pPr marL="0" marR="0" lvl="0" indent="0" algn="l" defTabSz="457200" rtl="0" eaLnBrk="1" fontAlgn="auto" latinLnBrk="0" hangingPunct="1">
              <a:lnSpc>
                <a:spcPct val="100000"/>
              </a:lnSpc>
              <a:spcBef>
                <a:spcPts val="0"/>
              </a:spcBef>
              <a:spcAft>
                <a:spcPts val="0"/>
              </a:spcAft>
              <a:buClrTx/>
              <a:buSzTx/>
              <a:buFontTx/>
              <a:buNone/>
              <a:tabLst/>
              <a:defRPr/>
            </a:pPr>
            <a:endParaRPr lang="sv-SE" sz="1200" dirty="0">
              <a:latin typeface="Gill Sans Infant Std"/>
              <a:cs typeface="Gill Sans Infant Std"/>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sv-SE" sz="1200" dirty="0">
                <a:latin typeface="Gill Sans Infant Std"/>
                <a:cs typeface="Gill Sans Infant Std"/>
              </a:rPr>
              <a:t>Länk</a:t>
            </a:r>
            <a:r>
              <a:rPr lang="sv-SE" sz="1200" baseline="0" dirty="0">
                <a:latin typeface="Gill Sans Infant Std"/>
                <a:cs typeface="Gill Sans Infant Std"/>
              </a:rPr>
              <a:t> till seminariet som finns på Rädda Barnens Youtubekanal.</a:t>
            </a:r>
          </a:p>
          <a:p>
            <a:pPr marL="0" marR="0" lvl="0" indent="0" algn="l" defTabSz="457200" rtl="0" eaLnBrk="1" fontAlgn="auto" latinLnBrk="0" hangingPunct="1">
              <a:lnSpc>
                <a:spcPct val="100000"/>
              </a:lnSpc>
              <a:spcBef>
                <a:spcPts val="0"/>
              </a:spcBef>
              <a:spcAft>
                <a:spcPts val="0"/>
              </a:spcAft>
              <a:buClrTx/>
              <a:buSzTx/>
              <a:buFontTx/>
              <a:buNone/>
              <a:tabLst/>
              <a:defRPr/>
            </a:pPr>
            <a:r>
              <a:rPr lang="sv-SE" sz="1200" dirty="0">
                <a:latin typeface="Gill Sans Infant Std"/>
                <a:cs typeface="Gill Sans Infant Std"/>
              </a:rPr>
              <a:t>Seminarium 2.</a:t>
            </a:r>
            <a:r>
              <a:rPr lang="sv-SE" sz="1200" baseline="0" dirty="0">
                <a:latin typeface="Gill Sans Infant Std"/>
                <a:cs typeface="Gill Sans Infant Std"/>
              </a:rPr>
              <a:t> </a:t>
            </a:r>
            <a:r>
              <a:rPr lang="sv-SE" dirty="0" err="1">
                <a:hlinkClick r:id="rId3"/>
              </a:rPr>
              <a:t>Seminarie</a:t>
            </a:r>
            <a:r>
              <a:rPr lang="sv-SE" dirty="0">
                <a:hlinkClick r:id="rId3"/>
              </a:rPr>
              <a:t> 2 från Rädda Barnens Stopp! Min kropp!-vecka: Att jobba i skolan med kroppen och gränser</a:t>
            </a:r>
            <a:endParaRPr lang="sv-SE" sz="1200" dirty="0">
              <a:latin typeface="Gill Sans Infant Std"/>
              <a:cs typeface="Gill Sans Infant Std"/>
            </a:endParaRPr>
          </a:p>
          <a:p>
            <a:r>
              <a:rPr lang="sv-SE" sz="1200" dirty="0">
                <a:latin typeface="Gill Sans Infant Std"/>
                <a:cs typeface="Gill Sans Infant Std"/>
              </a:rPr>
              <a:t>Föreläsning om skolmaterialet: </a:t>
            </a:r>
          </a:p>
          <a:p>
            <a:r>
              <a:rPr lang="sv-SE" dirty="0">
                <a:hlinkClick r:id="rId4"/>
              </a:rPr>
              <a:t>Stopp! Min kropp! Skolmaterial för lågstadiet</a:t>
            </a:r>
            <a:endParaRPr lang="sv-SE" sz="1200" dirty="0">
              <a:latin typeface="Gill Sans Infant Std"/>
              <a:cs typeface="Gill Sans Infant Std"/>
            </a:endParaRPr>
          </a:p>
          <a:p>
            <a:endParaRPr lang="sv-SE" dirty="0"/>
          </a:p>
        </p:txBody>
      </p:sp>
      <p:sp>
        <p:nvSpPr>
          <p:cNvPr id="4" name="Platshållare för bildnummer 3"/>
          <p:cNvSpPr>
            <a:spLocks noGrp="1"/>
          </p:cNvSpPr>
          <p:nvPr>
            <p:ph type="sldNum" sz="quarter" idx="10"/>
          </p:nvPr>
        </p:nvSpPr>
        <p:spPr/>
        <p:txBody>
          <a:bodyPr/>
          <a:lstStyle/>
          <a:p>
            <a:fld id="{23FFFF08-BA74-3E4E-B67B-CFCBDE5D9836}" type="slidenum">
              <a:rPr lang="en-US" smtClean="0"/>
              <a:t>24</a:t>
            </a:fld>
            <a:endParaRPr lang="en-US"/>
          </a:p>
        </p:txBody>
      </p:sp>
    </p:spTree>
    <p:extLst>
      <p:ext uri="{BB962C8B-B14F-4D97-AF65-F5344CB8AC3E}">
        <p14:creationId xmlns:p14="http://schemas.microsoft.com/office/powerpoint/2010/main" val="355433399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sv-SE"/>
              <a:t>Det</a:t>
            </a:r>
            <a:r>
              <a:rPr lang="sv-SE" baseline="0"/>
              <a:t> kan vara bra att visa denna sliden på boken då framförallt lågstadieboken är ett komplement till det övriga skolmaterialet. </a:t>
            </a:r>
          </a:p>
          <a:p>
            <a:pPr marL="0" marR="0" lvl="0" indent="0" algn="l" defTabSz="457200" rtl="0" eaLnBrk="1" fontAlgn="auto" latinLnBrk="0" hangingPunct="1">
              <a:lnSpc>
                <a:spcPct val="100000"/>
              </a:lnSpc>
              <a:spcBef>
                <a:spcPts val="0"/>
              </a:spcBef>
              <a:spcAft>
                <a:spcPts val="0"/>
              </a:spcAft>
              <a:buClrTx/>
              <a:buSzTx/>
              <a:buFontTx/>
              <a:buNone/>
              <a:tabLst/>
              <a:defRPr/>
            </a:pPr>
            <a:r>
              <a:rPr lang="sv-SE" baseline="0"/>
              <a:t>Alla våra böcker finns att beställa på </a:t>
            </a:r>
            <a:r>
              <a:rPr lang="sv-SE" baseline="0" err="1"/>
              <a:t>adlibris</a:t>
            </a:r>
            <a:r>
              <a:rPr lang="sv-SE" baseline="0"/>
              <a:t> och andra ställen där de säljer böcker.</a:t>
            </a:r>
            <a:endParaRPr lang="sv-SE"/>
          </a:p>
          <a:p>
            <a:endParaRPr lang="sv-SE"/>
          </a:p>
        </p:txBody>
      </p:sp>
      <p:sp>
        <p:nvSpPr>
          <p:cNvPr id="4" name="Platshållare för bildnummer 3"/>
          <p:cNvSpPr>
            <a:spLocks noGrp="1"/>
          </p:cNvSpPr>
          <p:nvPr>
            <p:ph type="sldNum" sz="quarter" idx="10"/>
          </p:nvPr>
        </p:nvSpPr>
        <p:spPr/>
        <p:txBody>
          <a:bodyPr/>
          <a:lstStyle/>
          <a:p>
            <a:fld id="{23FFFF08-BA74-3E4E-B67B-CFCBDE5D9836}" type="slidenum">
              <a:rPr lang="en-US" smtClean="0"/>
              <a:t>25</a:t>
            </a:fld>
            <a:endParaRPr lang="en-US"/>
          </a:p>
        </p:txBody>
      </p:sp>
    </p:spTree>
    <p:extLst>
      <p:ext uri="{BB962C8B-B14F-4D97-AF65-F5344CB8AC3E}">
        <p14:creationId xmlns:p14="http://schemas.microsoft.com/office/powerpoint/2010/main" val="37590215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https://youtu.be/tGuut2t4Tqg?feature=shared</a:t>
            </a:r>
          </a:p>
        </p:txBody>
      </p:sp>
      <p:sp>
        <p:nvSpPr>
          <p:cNvPr id="4" name="Platshållare för datum 3"/>
          <p:cNvSpPr>
            <a:spLocks noGrp="1"/>
          </p:cNvSpPr>
          <p:nvPr>
            <p:ph type="dt" idx="1"/>
          </p:nvPr>
        </p:nvSpPr>
        <p:spPr/>
        <p:txBody>
          <a:bodyPr/>
          <a:lstStyle/>
          <a:p>
            <a:fld id="{694F1BF6-F156-4F53-915D-F11A3F1C7538}" type="datetime1">
              <a:rPr lang="LID4096" smtClean="0"/>
              <a:t>06/02/2025</a:t>
            </a:fld>
            <a:endParaRPr lang="en-UK"/>
          </a:p>
        </p:txBody>
      </p:sp>
      <p:sp>
        <p:nvSpPr>
          <p:cNvPr id="5" name="Platshållare för bildnummer 4"/>
          <p:cNvSpPr>
            <a:spLocks noGrp="1"/>
          </p:cNvSpPr>
          <p:nvPr>
            <p:ph type="sldNum" sz="quarter" idx="5"/>
          </p:nvPr>
        </p:nvSpPr>
        <p:spPr/>
        <p:txBody>
          <a:bodyPr/>
          <a:lstStyle/>
          <a:p>
            <a:fld id="{B963DF67-57A7-4E60-B412-2E26C2D4287B}" type="slidenum">
              <a:rPr lang="en-UK" smtClean="0"/>
              <a:t>26</a:t>
            </a:fld>
            <a:endParaRPr lang="en-UK"/>
          </a:p>
        </p:txBody>
      </p:sp>
    </p:spTree>
    <p:extLst>
      <p:ext uri="{BB962C8B-B14F-4D97-AF65-F5344CB8AC3E}">
        <p14:creationId xmlns:p14="http://schemas.microsoft.com/office/powerpoint/2010/main" val="108712309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a:t>Kommer att prata utifrån</a:t>
            </a:r>
            <a:r>
              <a:rPr lang="sv-SE" baseline="0"/>
              <a:t> bilderna och skriva </a:t>
            </a:r>
            <a:r>
              <a:rPr lang="sv-SE" baseline="0" err="1"/>
              <a:t>talmanus</a:t>
            </a:r>
            <a:r>
              <a:rPr lang="sv-SE" baseline="0"/>
              <a:t>.</a:t>
            </a:r>
            <a:endParaRPr lang="sv-SE"/>
          </a:p>
        </p:txBody>
      </p:sp>
      <p:sp>
        <p:nvSpPr>
          <p:cNvPr id="4" name="Platshållare för bildnummer 3"/>
          <p:cNvSpPr>
            <a:spLocks noGrp="1"/>
          </p:cNvSpPr>
          <p:nvPr>
            <p:ph type="sldNum" sz="quarter" idx="10"/>
          </p:nvPr>
        </p:nvSpPr>
        <p:spPr/>
        <p:txBody>
          <a:bodyPr/>
          <a:lstStyle/>
          <a:p>
            <a:fld id="{23FFFF08-BA74-3E4E-B67B-CFCBDE5D9836}" type="slidenum">
              <a:rPr lang="en-US" smtClean="0"/>
              <a:t>27</a:t>
            </a:fld>
            <a:endParaRPr lang="en-US"/>
          </a:p>
        </p:txBody>
      </p:sp>
    </p:spTree>
    <p:extLst>
      <p:ext uri="{BB962C8B-B14F-4D97-AF65-F5344CB8AC3E}">
        <p14:creationId xmlns:p14="http://schemas.microsoft.com/office/powerpoint/2010/main" val="141474513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10"/>
          </p:nvPr>
        </p:nvSpPr>
        <p:spPr/>
        <p:txBody>
          <a:bodyPr/>
          <a:lstStyle/>
          <a:p>
            <a:fld id="{23FFFF08-BA74-3E4E-B67B-CFCBDE5D9836}" type="slidenum">
              <a:rPr lang="en-US" smtClean="0"/>
              <a:t>28</a:t>
            </a:fld>
            <a:endParaRPr lang="en-US"/>
          </a:p>
        </p:txBody>
      </p:sp>
    </p:spTree>
    <p:extLst>
      <p:ext uri="{BB962C8B-B14F-4D97-AF65-F5344CB8AC3E}">
        <p14:creationId xmlns:p14="http://schemas.microsoft.com/office/powerpoint/2010/main" val="173759789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5"/>
          </p:nvPr>
        </p:nvSpPr>
        <p:spPr/>
        <p:txBody>
          <a:bodyPr/>
          <a:lstStyle/>
          <a:p>
            <a:fld id="{23FFFF08-BA74-3E4E-B67B-CFCBDE5D9836}" type="slidenum">
              <a:rPr lang="en-US" smtClean="0"/>
              <a:t>29</a:t>
            </a:fld>
            <a:endParaRPr lang="en-US"/>
          </a:p>
        </p:txBody>
      </p:sp>
    </p:spTree>
    <p:extLst>
      <p:ext uri="{BB962C8B-B14F-4D97-AF65-F5344CB8AC3E}">
        <p14:creationId xmlns:p14="http://schemas.microsoft.com/office/powerpoint/2010/main" val="308654771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5"/>
          </p:nvPr>
        </p:nvSpPr>
        <p:spPr/>
        <p:txBody>
          <a:bodyPr/>
          <a:lstStyle/>
          <a:p>
            <a:fld id="{23FFFF08-BA74-3E4E-B67B-CFCBDE5D9836}" type="slidenum">
              <a:rPr lang="en-US" smtClean="0"/>
              <a:t>34</a:t>
            </a:fld>
            <a:endParaRPr lang="en-US"/>
          </a:p>
        </p:txBody>
      </p:sp>
    </p:spTree>
    <p:extLst>
      <p:ext uri="{BB962C8B-B14F-4D97-AF65-F5344CB8AC3E}">
        <p14:creationId xmlns:p14="http://schemas.microsoft.com/office/powerpoint/2010/main" val="12882927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5"/>
          </p:nvPr>
        </p:nvSpPr>
        <p:spPr/>
        <p:txBody>
          <a:bodyPr/>
          <a:lstStyle/>
          <a:p>
            <a:fld id="{23FFFF08-BA74-3E4E-B67B-CFCBDE5D9836}" type="slidenum">
              <a:rPr lang="en-US" smtClean="0"/>
              <a:t>35</a:t>
            </a:fld>
            <a:endParaRPr lang="en-US"/>
          </a:p>
        </p:txBody>
      </p:sp>
    </p:spTree>
    <p:extLst>
      <p:ext uri="{BB962C8B-B14F-4D97-AF65-F5344CB8AC3E}">
        <p14:creationId xmlns:p14="http://schemas.microsoft.com/office/powerpoint/2010/main" val="343814086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Varför jobbar Rädda Barnen med Stopp! Min kropp!?</a:t>
            </a:r>
          </a:p>
          <a:p>
            <a:r>
              <a:rPr lang="sv-SE" dirty="0"/>
              <a:t>Det står tydligt i Barnkonvention – som också är svensk lag. </a:t>
            </a:r>
          </a:p>
          <a:p>
            <a:endParaRPr lang="sv-SE" dirty="0"/>
          </a:p>
          <a:p>
            <a:r>
              <a:rPr lang="sv-SE" sz="1200" dirty="0">
                <a:ea typeface="Times New Roman" panose="02020603050405020304" pitchFamily="18" charset="0"/>
                <a:cs typeface="Times New Roman" panose="02020603050405020304" pitchFamily="18" charset="0"/>
              </a:rPr>
              <a:t>En barndom fri från våld och övergrepp är en rättighet, men inte alltid en självklarhet.</a:t>
            </a:r>
          </a:p>
          <a:p>
            <a:r>
              <a:rPr lang="sv-SE" sz="1200" dirty="0">
                <a:cs typeface="Times New Roman" panose="02020603050405020304" pitchFamily="18" charset="0"/>
              </a:rPr>
              <a:t>Varje barn </a:t>
            </a:r>
            <a:r>
              <a:rPr lang="sv-SE" sz="1200" b="1" dirty="0">
                <a:cs typeface="Times New Roman" panose="02020603050405020304" pitchFamily="18" charset="0"/>
              </a:rPr>
              <a:t>har rätt </a:t>
            </a:r>
            <a:r>
              <a:rPr lang="sv-SE" sz="1200" dirty="0">
                <a:cs typeface="Times New Roman" panose="02020603050405020304" pitchFamily="18" charset="0"/>
              </a:rPr>
              <a:t>att skyddas mot alla former av våld. </a:t>
            </a:r>
          </a:p>
          <a:p>
            <a:endParaRPr lang="sv-SE" sz="1200" dirty="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sv-SE" sz="1200" kern="1200" dirty="0">
                <a:solidFill>
                  <a:schemeClr val="bg1"/>
                </a:solidFill>
                <a:latin typeface="+mn-lt"/>
                <a:ea typeface="+mn-ea"/>
                <a:cs typeface="+mn-cs"/>
              </a:rPr>
              <a:t>Rädda Barnen arbetar för att förebygga, synliggöra och stoppa våld mot barn – i hemmet, skolan, på nätet och i samhället.</a:t>
            </a:r>
          </a:p>
          <a:p>
            <a:endParaRPr lang="sv-SE" sz="1200" dirty="0">
              <a:cs typeface="Times New Roman" panose="02020603050405020304" pitchFamily="18" charset="0"/>
            </a:endParaRPr>
          </a:p>
          <a:p>
            <a:endParaRPr lang="sv-SE" sz="1200" dirty="0">
              <a:cs typeface="Times New Roman" panose="02020603050405020304" pitchFamily="18" charset="0"/>
            </a:endParaRPr>
          </a:p>
          <a:p>
            <a:endParaRPr lang="sv-SE" dirty="0"/>
          </a:p>
        </p:txBody>
      </p:sp>
      <p:sp>
        <p:nvSpPr>
          <p:cNvPr id="4" name="Platshållare för datum 3"/>
          <p:cNvSpPr>
            <a:spLocks noGrp="1"/>
          </p:cNvSpPr>
          <p:nvPr>
            <p:ph type="dt" idx="1"/>
          </p:nvPr>
        </p:nvSpPr>
        <p:spPr/>
        <p:txBody>
          <a:bodyPr/>
          <a:lstStyle/>
          <a:p>
            <a:fld id="{694F1BF6-F156-4F53-915D-F11A3F1C7538}" type="datetime1">
              <a:rPr lang="LID4096" smtClean="0"/>
              <a:t>06/02/2025</a:t>
            </a:fld>
            <a:endParaRPr lang="en-UK"/>
          </a:p>
        </p:txBody>
      </p:sp>
      <p:sp>
        <p:nvSpPr>
          <p:cNvPr id="5" name="Platshållare för bildnummer 4"/>
          <p:cNvSpPr>
            <a:spLocks noGrp="1"/>
          </p:cNvSpPr>
          <p:nvPr>
            <p:ph type="sldNum" sz="quarter" idx="5"/>
          </p:nvPr>
        </p:nvSpPr>
        <p:spPr/>
        <p:txBody>
          <a:bodyPr/>
          <a:lstStyle/>
          <a:p>
            <a:fld id="{B963DF67-57A7-4E60-B412-2E26C2D4287B}" type="slidenum">
              <a:rPr lang="en-UK" smtClean="0"/>
              <a:t>4</a:t>
            </a:fld>
            <a:endParaRPr lang="en-UK"/>
          </a:p>
        </p:txBody>
      </p:sp>
    </p:spTree>
    <p:extLst>
      <p:ext uri="{BB962C8B-B14F-4D97-AF65-F5344CB8AC3E}">
        <p14:creationId xmlns:p14="http://schemas.microsoft.com/office/powerpoint/2010/main" val="160476358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5"/>
          </p:nvPr>
        </p:nvSpPr>
        <p:spPr/>
        <p:txBody>
          <a:bodyPr/>
          <a:lstStyle/>
          <a:p>
            <a:fld id="{23FFFF08-BA74-3E4E-B67B-CFCBDE5D9836}" type="slidenum">
              <a:rPr lang="en-US" smtClean="0"/>
              <a:t>36</a:t>
            </a:fld>
            <a:endParaRPr lang="en-US"/>
          </a:p>
        </p:txBody>
      </p:sp>
    </p:spTree>
    <p:extLst>
      <p:ext uri="{BB962C8B-B14F-4D97-AF65-F5344CB8AC3E}">
        <p14:creationId xmlns:p14="http://schemas.microsoft.com/office/powerpoint/2010/main" val="158872887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5"/>
          </p:nvPr>
        </p:nvSpPr>
        <p:spPr/>
        <p:txBody>
          <a:bodyPr/>
          <a:lstStyle/>
          <a:p>
            <a:fld id="{23FFFF08-BA74-3E4E-B67B-CFCBDE5D9836}" type="slidenum">
              <a:rPr lang="en-US" smtClean="0"/>
              <a:t>37</a:t>
            </a:fld>
            <a:endParaRPr lang="en-US"/>
          </a:p>
        </p:txBody>
      </p:sp>
    </p:spTree>
    <p:extLst>
      <p:ext uri="{BB962C8B-B14F-4D97-AF65-F5344CB8AC3E}">
        <p14:creationId xmlns:p14="http://schemas.microsoft.com/office/powerpoint/2010/main" val="172723288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a:t>Det finns också en mall som kan användas för pedagoger som vill fånga upp vad barn tycker om Stopp! Min kropp!</a:t>
            </a:r>
          </a:p>
          <a:p>
            <a:r>
              <a:rPr lang="sv-SE"/>
              <a:t>Syfte att fånga</a:t>
            </a:r>
            <a:r>
              <a:rPr lang="sv-SE" baseline="0"/>
              <a:t> upp barn som behöver prata med en vuxen.</a:t>
            </a:r>
            <a:endParaRPr lang="sv-SE"/>
          </a:p>
        </p:txBody>
      </p:sp>
      <p:sp>
        <p:nvSpPr>
          <p:cNvPr id="4" name="Platshållare för bildnummer 3"/>
          <p:cNvSpPr>
            <a:spLocks noGrp="1"/>
          </p:cNvSpPr>
          <p:nvPr>
            <p:ph type="sldNum" sz="quarter" idx="10"/>
          </p:nvPr>
        </p:nvSpPr>
        <p:spPr/>
        <p:txBody>
          <a:bodyPr/>
          <a:lstStyle/>
          <a:p>
            <a:fld id="{23FFFF08-BA74-3E4E-B67B-CFCBDE5D9836}" type="slidenum">
              <a:rPr lang="en-US" smtClean="0"/>
              <a:t>38</a:t>
            </a:fld>
            <a:endParaRPr lang="en-US"/>
          </a:p>
        </p:txBody>
      </p:sp>
    </p:spTree>
    <p:extLst>
      <p:ext uri="{BB962C8B-B14F-4D97-AF65-F5344CB8AC3E}">
        <p14:creationId xmlns:p14="http://schemas.microsoft.com/office/powerpoint/2010/main" val="211583562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5"/>
          </p:nvPr>
        </p:nvSpPr>
        <p:spPr/>
        <p:txBody>
          <a:bodyPr/>
          <a:lstStyle/>
          <a:p>
            <a:fld id="{23FFFF08-BA74-3E4E-B67B-CFCBDE5D9836}" type="slidenum">
              <a:rPr lang="en-US" smtClean="0"/>
              <a:t>39</a:t>
            </a:fld>
            <a:endParaRPr lang="en-US"/>
          </a:p>
        </p:txBody>
      </p:sp>
    </p:spTree>
    <p:extLst>
      <p:ext uri="{BB962C8B-B14F-4D97-AF65-F5344CB8AC3E}">
        <p14:creationId xmlns:p14="http://schemas.microsoft.com/office/powerpoint/2010/main" val="137726328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datum 3"/>
          <p:cNvSpPr>
            <a:spLocks noGrp="1"/>
          </p:cNvSpPr>
          <p:nvPr>
            <p:ph type="dt" idx="1"/>
          </p:nvPr>
        </p:nvSpPr>
        <p:spPr/>
        <p:txBody>
          <a:bodyPr/>
          <a:lstStyle/>
          <a:p>
            <a:fld id="{694F1BF6-F156-4F53-915D-F11A3F1C7538}" type="datetime1">
              <a:rPr lang="LID4096" smtClean="0"/>
              <a:t>06/02/2025</a:t>
            </a:fld>
            <a:endParaRPr lang="en-UK"/>
          </a:p>
        </p:txBody>
      </p:sp>
      <p:sp>
        <p:nvSpPr>
          <p:cNvPr id="5" name="Platshållare för bildnummer 4"/>
          <p:cNvSpPr>
            <a:spLocks noGrp="1"/>
          </p:cNvSpPr>
          <p:nvPr>
            <p:ph type="sldNum" sz="quarter" idx="5"/>
          </p:nvPr>
        </p:nvSpPr>
        <p:spPr/>
        <p:txBody>
          <a:bodyPr/>
          <a:lstStyle/>
          <a:p>
            <a:fld id="{B963DF67-57A7-4E60-B412-2E26C2D4287B}" type="slidenum">
              <a:rPr lang="en-UK" smtClean="0"/>
              <a:t>40</a:t>
            </a:fld>
            <a:endParaRPr lang="en-UK"/>
          </a:p>
        </p:txBody>
      </p:sp>
    </p:spTree>
    <p:extLst>
      <p:ext uri="{BB962C8B-B14F-4D97-AF65-F5344CB8AC3E}">
        <p14:creationId xmlns:p14="http://schemas.microsoft.com/office/powerpoint/2010/main" val="211217708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a:t>Många frågar om vad vi har för mellanstadiet. </a:t>
            </a:r>
          </a:p>
          <a:p>
            <a:r>
              <a:rPr lang="sv-SE"/>
              <a:t>På Lilla RB har vi en del om Stopp! Min kropp!</a:t>
            </a:r>
          </a:p>
          <a:p>
            <a:endParaRPr lang="sv-SE"/>
          </a:p>
          <a:p>
            <a:r>
              <a:rPr lang="sv-SE"/>
              <a:t>https://lilla.raddabarnen.se/</a:t>
            </a:r>
          </a:p>
        </p:txBody>
      </p:sp>
      <p:sp>
        <p:nvSpPr>
          <p:cNvPr id="4" name="Platshållare för datum 3"/>
          <p:cNvSpPr>
            <a:spLocks noGrp="1"/>
          </p:cNvSpPr>
          <p:nvPr>
            <p:ph type="dt" idx="1"/>
          </p:nvPr>
        </p:nvSpPr>
        <p:spPr/>
        <p:txBody>
          <a:bodyPr/>
          <a:lstStyle/>
          <a:p>
            <a:fld id="{B4C6AB12-D7EF-4E87-A69A-DC4851766F3B}" type="datetime1">
              <a:rPr lang="LID4096" smtClean="0"/>
              <a:t>06/02/2025</a:t>
            </a:fld>
            <a:endParaRPr lang="en-UK"/>
          </a:p>
        </p:txBody>
      </p:sp>
      <p:sp>
        <p:nvSpPr>
          <p:cNvPr id="5" name="Platshållare för bildnummer 4"/>
          <p:cNvSpPr>
            <a:spLocks noGrp="1"/>
          </p:cNvSpPr>
          <p:nvPr>
            <p:ph type="sldNum" sz="quarter" idx="5"/>
          </p:nvPr>
        </p:nvSpPr>
        <p:spPr/>
        <p:txBody>
          <a:bodyPr/>
          <a:lstStyle/>
          <a:p>
            <a:fld id="{B963DF67-57A7-4E60-B412-2E26C2D4287B}" type="slidenum">
              <a:rPr lang="en-UK" smtClean="0"/>
              <a:t>41</a:t>
            </a:fld>
            <a:endParaRPr lang="en-UK"/>
          </a:p>
        </p:txBody>
      </p:sp>
    </p:spTree>
    <p:extLst>
      <p:ext uri="{BB962C8B-B14F-4D97-AF65-F5344CB8AC3E}">
        <p14:creationId xmlns:p14="http://schemas.microsoft.com/office/powerpoint/2010/main" val="995307099"/>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a:t>Annat för mellanstadiet på samma tema är Snacka tryggt om våld mot barn samt Säker på nätet</a:t>
            </a:r>
          </a:p>
        </p:txBody>
      </p:sp>
      <p:sp>
        <p:nvSpPr>
          <p:cNvPr id="4" name="Platshållare för datum 3"/>
          <p:cNvSpPr>
            <a:spLocks noGrp="1"/>
          </p:cNvSpPr>
          <p:nvPr>
            <p:ph type="dt" idx="1"/>
          </p:nvPr>
        </p:nvSpPr>
        <p:spPr/>
        <p:txBody>
          <a:bodyPr/>
          <a:lstStyle/>
          <a:p>
            <a:fld id="{694F1BF6-F156-4F53-915D-F11A3F1C7538}" type="datetime1">
              <a:rPr lang="LID4096" smtClean="0"/>
              <a:t>06/02/2025</a:t>
            </a:fld>
            <a:endParaRPr lang="en-UK"/>
          </a:p>
        </p:txBody>
      </p:sp>
      <p:sp>
        <p:nvSpPr>
          <p:cNvPr id="5" name="Platshållare för bildnummer 4"/>
          <p:cNvSpPr>
            <a:spLocks noGrp="1"/>
          </p:cNvSpPr>
          <p:nvPr>
            <p:ph type="sldNum" sz="quarter" idx="5"/>
          </p:nvPr>
        </p:nvSpPr>
        <p:spPr/>
        <p:txBody>
          <a:bodyPr/>
          <a:lstStyle/>
          <a:p>
            <a:fld id="{B963DF67-57A7-4E60-B412-2E26C2D4287B}" type="slidenum">
              <a:rPr lang="en-UK" smtClean="0"/>
              <a:t>42</a:t>
            </a:fld>
            <a:endParaRPr lang="en-UK"/>
          </a:p>
        </p:txBody>
      </p:sp>
    </p:spTree>
    <p:extLst>
      <p:ext uri="{BB962C8B-B14F-4D97-AF65-F5344CB8AC3E}">
        <p14:creationId xmlns:p14="http://schemas.microsoft.com/office/powerpoint/2010/main" val="3299277821"/>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10"/>
          </p:nvPr>
        </p:nvSpPr>
        <p:spPr/>
        <p:txBody>
          <a:bodyPr/>
          <a:lstStyle/>
          <a:p>
            <a:fld id="{23FFFF08-BA74-3E4E-B67B-CFCBDE5D9836}" type="slidenum">
              <a:rPr lang="en-US" smtClean="0"/>
              <a:t>43</a:t>
            </a:fld>
            <a:endParaRPr lang="en-US"/>
          </a:p>
        </p:txBody>
      </p:sp>
    </p:spTree>
    <p:extLst>
      <p:ext uri="{BB962C8B-B14F-4D97-AF65-F5344CB8AC3E}">
        <p14:creationId xmlns:p14="http://schemas.microsoft.com/office/powerpoint/2010/main" val="2973071406"/>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sv-SE">
                <a:latin typeface="Gill Sans Infant Std"/>
                <a:cs typeface="Gill Sans Infant Std"/>
              </a:rPr>
              <a:t>Barn idag spenderar</a:t>
            </a:r>
            <a:r>
              <a:rPr lang="sv-SE" baseline="0">
                <a:latin typeface="Gill Sans Infant Std"/>
                <a:cs typeface="Gill Sans Infant Std"/>
              </a:rPr>
              <a:t> mycket tid på nätet. Det är en naturlig del av barnens liv. Det går inte att särskilja livet online och </a:t>
            </a:r>
            <a:r>
              <a:rPr lang="sv-SE" baseline="0" err="1">
                <a:latin typeface="Gill Sans Infant Std"/>
                <a:cs typeface="Gill Sans Infant Std"/>
              </a:rPr>
              <a:t>offline</a:t>
            </a:r>
            <a:r>
              <a:rPr lang="sv-SE" baseline="0">
                <a:latin typeface="Gill Sans Infant Std"/>
                <a:cs typeface="Gill Sans Infant Std"/>
              </a:rPr>
              <a:t>. De umgås med kompisar, de spelar, kollar upp grejer. Utvecklingen är på många sätt häftig utifrån att det är lättare att få tillgång till världen, hela världen, hitta andra med samma intressen och erfarenheter. Lära sig grejer m.m.</a:t>
            </a:r>
          </a:p>
          <a:p>
            <a:pPr marL="0" marR="0" lvl="0" indent="0" algn="l" defTabSz="457200" rtl="0" eaLnBrk="1" fontAlgn="auto" latinLnBrk="0" hangingPunct="1">
              <a:lnSpc>
                <a:spcPct val="100000"/>
              </a:lnSpc>
              <a:spcBef>
                <a:spcPts val="0"/>
              </a:spcBef>
              <a:spcAft>
                <a:spcPts val="0"/>
              </a:spcAft>
              <a:buClrTx/>
              <a:buSzTx/>
              <a:buFontTx/>
              <a:buNone/>
              <a:tabLst/>
              <a:defRPr/>
            </a:pPr>
            <a:endParaRPr lang="sv-SE" baseline="0">
              <a:latin typeface="Gill Sans Infant Std"/>
              <a:cs typeface="Gill Sans Infant Std"/>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sv-SE" baseline="0">
                <a:latin typeface="Gill Sans Infant Std"/>
                <a:cs typeface="Gill Sans Infant Std"/>
              </a:rPr>
              <a:t>En nackdel är dock att världen har fått större tillgång till våra barn. Precis som livet i övrigt kan en uppleva kränkningar och övergrepp på nätet. Förövaren kan vara en jämnårig, en kvinna precis som det kan vara en ”ful gubbe”.</a:t>
            </a:r>
          </a:p>
          <a:p>
            <a:pPr marL="0" marR="0" lvl="0" indent="0" algn="l" defTabSz="457200" rtl="0" eaLnBrk="1" fontAlgn="auto" latinLnBrk="0" hangingPunct="1">
              <a:lnSpc>
                <a:spcPct val="100000"/>
              </a:lnSpc>
              <a:spcBef>
                <a:spcPts val="0"/>
              </a:spcBef>
              <a:spcAft>
                <a:spcPts val="0"/>
              </a:spcAft>
              <a:buClrTx/>
              <a:buSzTx/>
              <a:buFontTx/>
              <a:buNone/>
              <a:tabLst/>
              <a:defRPr/>
            </a:pPr>
            <a:r>
              <a:rPr lang="sv-SE" baseline="0">
                <a:latin typeface="Gill Sans Infant Std"/>
                <a:cs typeface="Gill Sans Infant Std"/>
              </a:rPr>
              <a:t>Nätsmart har tagits fram som stöd till oss vuxna för att vi ska prata mer med barn om kroppen, gränser och sexuella övergrepp på nätet. Det ska vara lika naturligt att fråga ett barn vad de sett för klipp på </a:t>
            </a:r>
            <a:r>
              <a:rPr lang="sv-SE" baseline="0" err="1">
                <a:latin typeface="Gill Sans Infant Std"/>
                <a:cs typeface="Gill Sans Infant Std"/>
              </a:rPr>
              <a:t>tiktok</a:t>
            </a:r>
            <a:r>
              <a:rPr lang="sv-SE" baseline="0">
                <a:latin typeface="Gill Sans Infant Std"/>
                <a:cs typeface="Gill Sans Infant Std"/>
              </a:rPr>
              <a:t>, som att fråga hur de hade det i skolan. Om vi vuxna är bekväma att prata om vad barnet gör på nätet och pirr, lust och övergrepp, desto lättare blir det för barnet att söka stöd. Vi behöver visa nyfikenhet och intresse för att öppna för samtal. </a:t>
            </a:r>
            <a:r>
              <a:rPr lang="sv-SE">
                <a:latin typeface="Gill Sans Infant Std"/>
                <a:cs typeface="Gill Sans Infant Std"/>
              </a:rPr>
              <a:t>Det viktigaste är att barn känner att de vill prata med oss, att vi vill lyssna och hjälpa, inte att vi har alla svar.</a:t>
            </a:r>
          </a:p>
          <a:p>
            <a:pPr marL="0" marR="0" lvl="0" indent="0" algn="l" defTabSz="457200" rtl="0" eaLnBrk="1" fontAlgn="auto" latinLnBrk="0" hangingPunct="1">
              <a:lnSpc>
                <a:spcPct val="100000"/>
              </a:lnSpc>
              <a:spcBef>
                <a:spcPts val="0"/>
              </a:spcBef>
              <a:spcAft>
                <a:spcPts val="0"/>
              </a:spcAft>
              <a:buClrTx/>
              <a:buSzTx/>
              <a:buFontTx/>
              <a:buNone/>
              <a:tabLst/>
              <a:defRPr/>
            </a:pPr>
            <a:r>
              <a:rPr lang="sv-SE">
                <a:latin typeface="Gill Sans Infant Std"/>
                <a:cs typeface="Gill Sans Infant Std"/>
              </a:rPr>
              <a:t>Denna vägledning finns för vuxna</a:t>
            </a:r>
            <a:r>
              <a:rPr lang="sv-SE" baseline="0">
                <a:latin typeface="Gill Sans Infant Std"/>
                <a:cs typeface="Gill Sans Infant Std"/>
              </a:rPr>
              <a:t> att ta stöd i för att prata med barn redan från tidig ålder om pirriga, jobbiga eller obehagliga händelser, då detta rustar barn att hantera och slå larm om något inte känns bra.</a:t>
            </a:r>
          </a:p>
          <a:p>
            <a:pPr marL="0" marR="0" lvl="0" indent="0" algn="l" defTabSz="457200" rtl="0" eaLnBrk="1" fontAlgn="auto" latinLnBrk="0" hangingPunct="1">
              <a:lnSpc>
                <a:spcPct val="100000"/>
              </a:lnSpc>
              <a:spcBef>
                <a:spcPts val="0"/>
              </a:spcBef>
              <a:spcAft>
                <a:spcPts val="0"/>
              </a:spcAft>
              <a:buClrTx/>
              <a:buSzTx/>
              <a:buFontTx/>
              <a:buNone/>
              <a:tabLst/>
              <a:defRPr/>
            </a:pPr>
            <a:r>
              <a:rPr lang="sv-SE" baseline="0">
                <a:latin typeface="Gill Sans Infant Std"/>
                <a:cs typeface="Gill Sans Infant Std"/>
              </a:rPr>
              <a:t>Barn uttrycker att de vill prata mer om dessa ämnen.</a:t>
            </a:r>
            <a:endParaRPr lang="sv-SE">
              <a:latin typeface="Gill Sans Infant Std"/>
              <a:cs typeface="Gill Sans Infant Std"/>
            </a:endParaRPr>
          </a:p>
          <a:p>
            <a:endParaRPr lang="sv-SE"/>
          </a:p>
          <a:p>
            <a:endParaRPr lang="sv-SE"/>
          </a:p>
          <a:p>
            <a:endParaRPr lang="sv-SE"/>
          </a:p>
        </p:txBody>
      </p:sp>
      <p:sp>
        <p:nvSpPr>
          <p:cNvPr id="4" name="Platshållare för bildnummer 3"/>
          <p:cNvSpPr>
            <a:spLocks noGrp="1"/>
          </p:cNvSpPr>
          <p:nvPr>
            <p:ph type="sldNum" sz="quarter" idx="10"/>
          </p:nvPr>
        </p:nvSpPr>
        <p:spPr/>
        <p:txBody>
          <a:bodyPr/>
          <a:lstStyle/>
          <a:p>
            <a:fld id="{23FFFF08-BA74-3E4E-B67B-CFCBDE5D9836}" type="slidenum">
              <a:rPr lang="en-US" smtClean="0"/>
              <a:t>45</a:t>
            </a:fld>
            <a:endParaRPr lang="en-US"/>
          </a:p>
        </p:txBody>
      </p:sp>
    </p:spTree>
    <p:extLst>
      <p:ext uri="{BB962C8B-B14F-4D97-AF65-F5344CB8AC3E}">
        <p14:creationId xmlns:p14="http://schemas.microsoft.com/office/powerpoint/2010/main" val="3028051331"/>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sv-SE" sz="1200" dirty="0">
                <a:latin typeface="Gill Sans Infant Std"/>
                <a:cs typeface="Gill Sans Infant Std"/>
              </a:rPr>
              <a:t>Länk</a:t>
            </a:r>
            <a:r>
              <a:rPr lang="sv-SE" sz="1200" baseline="0" dirty="0">
                <a:latin typeface="Gill Sans Infant Std"/>
                <a:cs typeface="Gill Sans Infant Std"/>
              </a:rPr>
              <a:t> till seminariet och föreläsningen finns på Rädda Barnens Youtubekanal.</a:t>
            </a:r>
          </a:p>
          <a:p>
            <a:endParaRPr lang="sv-SE" dirty="0"/>
          </a:p>
          <a:p>
            <a:r>
              <a:rPr lang="sv-SE" dirty="0"/>
              <a:t>Seminariet: https://www.youtube.com/watch?v=aMRzNUQx2Qc&amp;list=PL4aLtc1DnVDb8uSfdg6ukJowHjMpSCO5a&amp;index=8</a:t>
            </a:r>
          </a:p>
          <a:p>
            <a:endParaRPr lang="sv-SE" dirty="0"/>
          </a:p>
          <a:p>
            <a:r>
              <a:rPr lang="sv-SE" dirty="0"/>
              <a:t>Föreläsningen: https://www.youtube.com/watch?v=uwfpqjDErog&amp;list=PL4aLtc1DnVDb8uSfdg6ukJowHjMpSCO5a&amp;index=12 </a:t>
            </a:r>
          </a:p>
        </p:txBody>
      </p:sp>
      <p:sp>
        <p:nvSpPr>
          <p:cNvPr id="4" name="Platshållare för bildnummer 3"/>
          <p:cNvSpPr>
            <a:spLocks noGrp="1"/>
          </p:cNvSpPr>
          <p:nvPr>
            <p:ph type="sldNum" sz="quarter" idx="10"/>
          </p:nvPr>
        </p:nvSpPr>
        <p:spPr/>
        <p:txBody>
          <a:bodyPr/>
          <a:lstStyle/>
          <a:p>
            <a:fld id="{23FFFF08-BA74-3E4E-B67B-CFCBDE5D9836}" type="slidenum">
              <a:rPr lang="en-US" smtClean="0"/>
              <a:t>46</a:t>
            </a:fld>
            <a:endParaRPr lang="en-US"/>
          </a:p>
        </p:txBody>
      </p:sp>
    </p:spTree>
    <p:extLst>
      <p:ext uri="{BB962C8B-B14F-4D97-AF65-F5344CB8AC3E}">
        <p14:creationId xmlns:p14="http://schemas.microsoft.com/office/powerpoint/2010/main" val="295763665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sz="1200" dirty="0">
                <a:cs typeface="Times New Roman" panose="02020603050405020304" pitchFamily="18" charset="0"/>
              </a:rPr>
              <a:t>Varför jobbar Rädda Barnen med Stopp! Min kropp?</a:t>
            </a:r>
          </a:p>
          <a:p>
            <a:endParaRPr lang="sv-SE"/>
          </a:p>
        </p:txBody>
      </p:sp>
      <p:sp>
        <p:nvSpPr>
          <p:cNvPr id="4" name="Platshållare för datum 3"/>
          <p:cNvSpPr>
            <a:spLocks noGrp="1"/>
          </p:cNvSpPr>
          <p:nvPr>
            <p:ph type="dt" idx="1"/>
          </p:nvPr>
        </p:nvSpPr>
        <p:spPr/>
        <p:txBody>
          <a:bodyPr/>
          <a:lstStyle/>
          <a:p>
            <a:fld id="{694F1BF6-F156-4F53-915D-F11A3F1C7538}" type="datetime1">
              <a:rPr lang="LID4096" smtClean="0"/>
              <a:t>06/02/2025</a:t>
            </a:fld>
            <a:endParaRPr lang="en-UK"/>
          </a:p>
        </p:txBody>
      </p:sp>
      <p:sp>
        <p:nvSpPr>
          <p:cNvPr id="5" name="Platshållare för bildnummer 4"/>
          <p:cNvSpPr>
            <a:spLocks noGrp="1"/>
          </p:cNvSpPr>
          <p:nvPr>
            <p:ph type="sldNum" sz="quarter" idx="5"/>
          </p:nvPr>
        </p:nvSpPr>
        <p:spPr/>
        <p:txBody>
          <a:bodyPr/>
          <a:lstStyle/>
          <a:p>
            <a:fld id="{B963DF67-57A7-4E60-B412-2E26C2D4287B}" type="slidenum">
              <a:rPr lang="en-UK" smtClean="0"/>
              <a:t>5</a:t>
            </a:fld>
            <a:endParaRPr lang="en-UK"/>
          </a:p>
        </p:txBody>
      </p:sp>
    </p:spTree>
    <p:extLst>
      <p:ext uri="{BB962C8B-B14F-4D97-AF65-F5344CB8AC3E}">
        <p14:creationId xmlns:p14="http://schemas.microsoft.com/office/powerpoint/2010/main" val="3888291358"/>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br>
              <a:rPr lang="en-US" dirty="0">
                <a:latin typeface="Calibri"/>
                <a:cs typeface="Calibri"/>
              </a:rPr>
            </a:br>
            <a:r>
              <a:rPr lang="en-US" dirty="0">
                <a:latin typeface="Calibri"/>
                <a:cs typeface="Calibri"/>
              </a:rPr>
              <a:t>Tema 6 </a:t>
            </a:r>
            <a:r>
              <a:rPr lang="sv-SE" dirty="0">
                <a:latin typeface="Calibri"/>
                <a:cs typeface="Calibri"/>
              </a:rPr>
              <a:t>i Rädda Barnens lågstadiematerial har tema nätet. </a:t>
            </a:r>
          </a:p>
          <a:p>
            <a:r>
              <a:rPr lang="sv-SE" dirty="0">
                <a:latin typeface="Calibri"/>
                <a:cs typeface="Calibri"/>
              </a:rPr>
              <a:t>Se filmen tillsammans med barn och använd tillhörande frågekort. </a:t>
            </a:r>
            <a:endParaRPr lang="sv-SE" dirty="0">
              <a:latin typeface="Calibri"/>
              <a:ea typeface="Calibri"/>
              <a:cs typeface="Calibri"/>
            </a:endParaRPr>
          </a:p>
          <a:p>
            <a:r>
              <a:rPr lang="sv-SE" dirty="0">
                <a:hlinkClick r:id="rId3"/>
              </a:rPr>
              <a:t>Stopp! Min kropp! - lågstadiet (raddabarnen.se)</a:t>
            </a:r>
            <a:endParaRPr lang="sv-SE" dirty="0"/>
          </a:p>
          <a:p>
            <a:endParaRPr lang="sv-SE"/>
          </a:p>
          <a:p>
            <a:r>
              <a:rPr lang="sv-SE" dirty="0"/>
              <a:t>På Lilla Rädda Barnen finns ett </a:t>
            </a:r>
            <a:r>
              <a:rPr lang="sv-SE" dirty="0" err="1"/>
              <a:t>Quiz</a:t>
            </a:r>
            <a:endParaRPr lang="sv-SE" dirty="0"/>
          </a:p>
          <a:p>
            <a:r>
              <a:rPr lang="sv-SE" dirty="0">
                <a:hlinkClick r:id="rId4"/>
              </a:rPr>
              <a:t>lilla.raddabarnen.se</a:t>
            </a:r>
            <a:endParaRPr lang="sv-SE" dirty="0"/>
          </a:p>
          <a:p>
            <a:endParaRPr lang="sv-SE"/>
          </a:p>
          <a:p>
            <a:r>
              <a:rPr lang="sv-SE"/>
              <a:t>Läs mer på webbsidan: Trygg på nätet </a:t>
            </a:r>
            <a:r>
              <a:rPr lang="sv-SE" dirty="0">
                <a:hlinkClick r:id="rId5"/>
              </a:rPr>
              <a:t>https://www.raddabarnen.se/rad-och-kunskap/trygg-online-och-sociala-medier/</a:t>
            </a:r>
          </a:p>
          <a:p>
            <a:endParaRPr lang="sv-SE" dirty="0"/>
          </a:p>
          <a:p>
            <a:r>
              <a:rPr lang="sv-SE" dirty="0">
                <a:hlinkClick r:id="rId6"/>
              </a:rPr>
              <a:t>Trygg på nätet (raddabarnen.se)</a:t>
            </a:r>
            <a:endParaRPr lang="sv-SE" dirty="0"/>
          </a:p>
          <a:p>
            <a:endParaRPr lang="sv-SE"/>
          </a:p>
        </p:txBody>
      </p:sp>
      <p:sp>
        <p:nvSpPr>
          <p:cNvPr id="4" name="Date Placeholder 3"/>
          <p:cNvSpPr>
            <a:spLocks noGrp="1"/>
          </p:cNvSpPr>
          <p:nvPr>
            <p:ph type="dt" idx="1"/>
          </p:nvPr>
        </p:nvSpPr>
        <p:spPr/>
        <p:txBody>
          <a:bodyPr/>
          <a:lstStyle/>
          <a:p>
            <a:fld id="{30B07199-2EAC-4430-9247-4E900A499862}" type="datetime1">
              <a:rPr lang="LID4096" smtClean="0"/>
              <a:t>06/02/2025</a:t>
            </a:fld>
            <a:endParaRPr lang="en-UK"/>
          </a:p>
        </p:txBody>
      </p:sp>
      <p:sp>
        <p:nvSpPr>
          <p:cNvPr id="5" name="Slide Number Placeholder 4"/>
          <p:cNvSpPr>
            <a:spLocks noGrp="1"/>
          </p:cNvSpPr>
          <p:nvPr>
            <p:ph type="sldNum" sz="quarter" idx="5"/>
          </p:nvPr>
        </p:nvSpPr>
        <p:spPr/>
        <p:txBody>
          <a:bodyPr/>
          <a:lstStyle/>
          <a:p>
            <a:fld id="{B963DF67-57A7-4E60-B412-2E26C2D4287B}" type="slidenum">
              <a:rPr lang="en-UK" smtClean="0"/>
              <a:t>47</a:t>
            </a:fld>
            <a:endParaRPr lang="en-UK"/>
          </a:p>
        </p:txBody>
      </p:sp>
    </p:spTree>
    <p:extLst>
      <p:ext uri="{BB962C8B-B14F-4D97-AF65-F5344CB8AC3E}">
        <p14:creationId xmlns:p14="http://schemas.microsoft.com/office/powerpoint/2010/main" val="3156888798"/>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a:t>Klicka här för att läsa mer om upplägg kopplat till barnsändningarna </a:t>
            </a:r>
            <a:r>
              <a:rPr lang="sv-SE">
                <a:hlinkClick r:id="rId3"/>
              </a:rPr>
              <a:t>Stopp! Min kropp!–veckans barnsändningar (raddabarnen.se)</a:t>
            </a:r>
            <a:endParaRPr lang="sv-SE"/>
          </a:p>
        </p:txBody>
      </p:sp>
      <p:sp>
        <p:nvSpPr>
          <p:cNvPr id="4" name="Platshållare för datum 3"/>
          <p:cNvSpPr>
            <a:spLocks noGrp="1"/>
          </p:cNvSpPr>
          <p:nvPr>
            <p:ph type="dt" idx="1"/>
          </p:nvPr>
        </p:nvSpPr>
        <p:spPr/>
        <p:txBody>
          <a:bodyPr/>
          <a:lstStyle/>
          <a:p>
            <a:fld id="{5869C92F-0639-40E8-B28B-FE8BADCD541B}" type="datetime1">
              <a:rPr lang="LID4096" smtClean="0"/>
              <a:t>06/02/2025</a:t>
            </a:fld>
            <a:endParaRPr lang="en-UK"/>
          </a:p>
        </p:txBody>
      </p:sp>
      <p:sp>
        <p:nvSpPr>
          <p:cNvPr id="5" name="Platshållare för bildnummer 4"/>
          <p:cNvSpPr>
            <a:spLocks noGrp="1"/>
          </p:cNvSpPr>
          <p:nvPr>
            <p:ph type="sldNum" sz="quarter" idx="5"/>
          </p:nvPr>
        </p:nvSpPr>
        <p:spPr/>
        <p:txBody>
          <a:bodyPr/>
          <a:lstStyle/>
          <a:p>
            <a:fld id="{B963DF67-57A7-4E60-B412-2E26C2D4287B}" type="slidenum">
              <a:rPr lang="en-UK" smtClean="0"/>
              <a:t>49</a:t>
            </a:fld>
            <a:endParaRPr lang="en-UK"/>
          </a:p>
        </p:txBody>
      </p:sp>
    </p:spTree>
    <p:extLst>
      <p:ext uri="{BB962C8B-B14F-4D97-AF65-F5344CB8AC3E}">
        <p14:creationId xmlns:p14="http://schemas.microsoft.com/office/powerpoint/2010/main" val="2461993360"/>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a:xfrm>
            <a:off x="685800" y="1143000"/>
            <a:ext cx="5486400" cy="3086100"/>
          </a:xfrm>
        </p:spPr>
      </p:sp>
      <p:sp>
        <p:nvSpPr>
          <p:cNvPr id="3" name="Platshållare för anteckningar 2"/>
          <p:cNvSpPr>
            <a:spLocks noGrp="1"/>
          </p:cNvSpPr>
          <p:nvPr>
            <p:ph type="body" idx="1"/>
          </p:nvPr>
        </p:nvSpPr>
        <p:spPr/>
        <p:txBody>
          <a:bodyPr/>
          <a:lstStyle/>
          <a:p>
            <a:endParaRPr lang="sv-SE"/>
          </a:p>
        </p:txBody>
      </p:sp>
      <p:sp>
        <p:nvSpPr>
          <p:cNvPr id="4" name="Platshållare för datum 3"/>
          <p:cNvSpPr>
            <a:spLocks noGrp="1"/>
          </p:cNvSpPr>
          <p:nvPr>
            <p:ph type="dt" idx="1"/>
          </p:nvPr>
        </p:nvSpPr>
        <p:spPr/>
        <p:txBody>
          <a:bodyPr/>
          <a:lstStyle/>
          <a:p>
            <a:fld id="{04AF462D-EA98-4C83-9C05-4AE854A1594A}" type="datetime1">
              <a:rPr lang="LID4096" smtClean="0"/>
              <a:t>06/02/2025</a:t>
            </a:fld>
            <a:endParaRPr lang="en-UK"/>
          </a:p>
        </p:txBody>
      </p:sp>
      <p:sp>
        <p:nvSpPr>
          <p:cNvPr id="5" name="Platshållare för bildnummer 4"/>
          <p:cNvSpPr>
            <a:spLocks noGrp="1"/>
          </p:cNvSpPr>
          <p:nvPr>
            <p:ph type="sldNum" sz="quarter" idx="5"/>
          </p:nvPr>
        </p:nvSpPr>
        <p:spPr/>
        <p:txBody>
          <a:bodyPr/>
          <a:lstStyle/>
          <a:p>
            <a:fld id="{B963DF67-57A7-4E60-B412-2E26C2D4287B}" type="slidenum">
              <a:rPr lang="en-UK" smtClean="0"/>
              <a:t>51</a:t>
            </a:fld>
            <a:endParaRPr lang="en-UK"/>
          </a:p>
        </p:txBody>
      </p:sp>
    </p:spTree>
    <p:extLst>
      <p:ext uri="{BB962C8B-B14F-4D97-AF65-F5344CB8AC3E}">
        <p14:creationId xmlns:p14="http://schemas.microsoft.com/office/powerpoint/2010/main" val="3052259017"/>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1200" b="1" i="0" dirty="0">
                <a:solidFill>
                  <a:schemeClr val="tx1"/>
                </a:solidFill>
                <a:effectLst/>
              </a:rPr>
              <a:t>Vi hoppas att viktiga vuxna, förskolor, lågstadier och föreningsliv ska jobba med Stopp! Min kropp! året om, </a:t>
            </a:r>
            <a:r>
              <a:rPr lang="sv-SE" sz="1200" b="1" i="0" dirty="0">
                <a:solidFill>
                  <a:schemeClr val="accent1"/>
                </a:solidFill>
                <a:effectLst/>
              </a:rPr>
              <a:t>men under vecka 42 i oktober, lyfter vi Stopp! Min kropp!-frågorna lite extra.</a:t>
            </a:r>
          </a:p>
          <a:p>
            <a:pPr marL="0" marR="0" lvl="0" indent="0" algn="l" defTabSz="914400" rtl="0" eaLnBrk="1" fontAlgn="auto" latinLnBrk="0" hangingPunct="1">
              <a:lnSpc>
                <a:spcPct val="100000"/>
              </a:lnSpc>
              <a:spcBef>
                <a:spcPts val="0"/>
              </a:spcBef>
              <a:spcAft>
                <a:spcPts val="0"/>
              </a:spcAft>
              <a:buClrTx/>
              <a:buSzTx/>
              <a:buFontTx/>
              <a:buNone/>
              <a:tabLst/>
              <a:defRPr/>
            </a:pPr>
            <a:endParaRPr lang="sv-SE" sz="1200" b="1" i="0" dirty="0">
              <a:solidFill>
                <a:schemeClr val="accent1"/>
              </a:solidFill>
              <a:effectLst/>
            </a:endParaRPr>
          </a:p>
          <a:p>
            <a:pPr algn="l" rtl="0" fontAlgn="base"/>
            <a:r>
              <a:rPr lang="sv-SE" sz="1200" b="1" i="0" dirty="0">
                <a:solidFill>
                  <a:schemeClr val="tx1"/>
                </a:solidFill>
                <a:effectLst/>
              </a:rPr>
              <a:t>Vi vill att barn och vuxna ska prata om kroppen, känslor och gränser för att bättre kunna upptäcka och hantera våld och sexuella övergrepp. </a:t>
            </a:r>
            <a:br>
              <a:rPr lang="sv-SE" sz="1200" b="1" i="0" dirty="0">
                <a:solidFill>
                  <a:schemeClr val="tx1"/>
                </a:solidFill>
                <a:effectLst/>
              </a:rPr>
            </a:br>
            <a:endParaRPr lang="sv-SE" sz="1200" b="1" i="0" dirty="0">
              <a:solidFill>
                <a:schemeClr val="tx1"/>
              </a:solidFill>
              <a:effectLst/>
            </a:endParaRPr>
          </a:p>
          <a:p>
            <a:pPr algn="l" rtl="0" fontAlgn="base"/>
            <a:r>
              <a:rPr lang="sv-SE" sz="1200" b="1" i="0" dirty="0">
                <a:solidFill>
                  <a:schemeClr val="tx1"/>
                </a:solidFill>
                <a:effectLst/>
              </a:rPr>
              <a:t>Att barn ska förstå vad vuxna och andra barn får och inte får göra med deras kroppar, att det aldrig är barnets fel om något händer samt att de ska veta att de alltid kan prata med en vuxen vid behov. </a:t>
            </a:r>
          </a:p>
          <a:p>
            <a:endParaRPr lang="sv-SE" dirty="0"/>
          </a:p>
        </p:txBody>
      </p:sp>
      <p:sp>
        <p:nvSpPr>
          <p:cNvPr id="4" name="Platshållare för datum 3"/>
          <p:cNvSpPr>
            <a:spLocks noGrp="1"/>
          </p:cNvSpPr>
          <p:nvPr>
            <p:ph type="dt" idx="1"/>
          </p:nvPr>
        </p:nvSpPr>
        <p:spPr/>
        <p:txBody>
          <a:bodyPr/>
          <a:lstStyle/>
          <a:p>
            <a:fld id="{FF08B37D-9868-4532-A7F0-B72E4C70877B}" type="datetime1">
              <a:rPr lang="LID4096" smtClean="0"/>
              <a:t>06/02/2025</a:t>
            </a:fld>
            <a:endParaRPr lang="en-UK"/>
          </a:p>
        </p:txBody>
      </p:sp>
      <p:sp>
        <p:nvSpPr>
          <p:cNvPr id="5" name="Platshållare för bildnummer 4"/>
          <p:cNvSpPr>
            <a:spLocks noGrp="1"/>
          </p:cNvSpPr>
          <p:nvPr>
            <p:ph type="sldNum" sz="quarter" idx="5"/>
          </p:nvPr>
        </p:nvSpPr>
        <p:spPr/>
        <p:txBody>
          <a:bodyPr/>
          <a:lstStyle/>
          <a:p>
            <a:fld id="{B963DF67-57A7-4E60-B412-2E26C2D4287B}" type="slidenum">
              <a:rPr lang="en-UK" smtClean="0"/>
              <a:t>52</a:t>
            </a:fld>
            <a:endParaRPr lang="en-UK"/>
          </a:p>
        </p:txBody>
      </p:sp>
    </p:spTree>
    <p:extLst>
      <p:ext uri="{BB962C8B-B14F-4D97-AF65-F5344CB8AC3E}">
        <p14:creationId xmlns:p14="http://schemas.microsoft.com/office/powerpoint/2010/main" val="946564257"/>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Länk till </a:t>
            </a:r>
            <a:r>
              <a:rPr lang="sv-SE" dirty="0" err="1"/>
              <a:t>resource</a:t>
            </a:r>
            <a:r>
              <a:rPr lang="sv-SE" dirty="0"/>
              <a:t> center </a:t>
            </a:r>
            <a:r>
              <a:rPr lang="sv-SE" dirty="0">
                <a:hlinkClick r:id="rId3"/>
              </a:rPr>
              <a:t>resourcecentre.savethechildren.net/</a:t>
            </a:r>
            <a:r>
              <a:rPr lang="sv-SE" dirty="0" err="1">
                <a:hlinkClick r:id="rId3"/>
              </a:rPr>
              <a:t>pdf</a:t>
            </a:r>
            <a:r>
              <a:rPr lang="sv-SE" dirty="0">
                <a:hlinkClick r:id="rId3"/>
              </a:rPr>
              <a:t>/Utvarderingsstudie-Stopp-Min-kropp-uppdaterad.pdf</a:t>
            </a:r>
            <a:endParaRPr lang="sv-SE" dirty="0"/>
          </a:p>
          <a:p>
            <a:endParaRPr lang="sv-SE"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ea typeface="+mn-lt"/>
                <a:cs typeface="+mn-lt"/>
              </a:rPr>
              <a:t>Rädda Barnen </a:t>
            </a:r>
            <a:r>
              <a:rPr lang="en-US" dirty="0" err="1">
                <a:ea typeface="+mn-lt"/>
                <a:cs typeface="+mn-lt"/>
              </a:rPr>
              <a:t>gav</a:t>
            </a:r>
            <a:r>
              <a:rPr lang="en-US" dirty="0">
                <a:ea typeface="+mn-lt"/>
                <a:cs typeface="+mn-lt"/>
              </a:rPr>
              <a:t> </a:t>
            </a:r>
            <a:r>
              <a:rPr lang="en-US" dirty="0" err="1">
                <a:ea typeface="+mn-lt"/>
                <a:cs typeface="+mn-lt"/>
              </a:rPr>
              <a:t>forskare</a:t>
            </a:r>
            <a:r>
              <a:rPr lang="en-US" dirty="0">
                <a:ea typeface="+mn-lt"/>
                <a:cs typeface="+mn-lt"/>
              </a:rPr>
              <a:t> vid </a:t>
            </a:r>
            <a:r>
              <a:rPr lang="en-US" dirty="0" err="1">
                <a:ea typeface="+mn-lt"/>
                <a:cs typeface="+mn-lt"/>
              </a:rPr>
              <a:t>Karlstads</a:t>
            </a:r>
            <a:r>
              <a:rPr lang="en-US" dirty="0">
                <a:ea typeface="+mn-lt"/>
                <a:cs typeface="+mn-lt"/>
              </a:rPr>
              <a:t> </a:t>
            </a:r>
            <a:r>
              <a:rPr lang="en-US" dirty="0" err="1">
                <a:ea typeface="+mn-lt"/>
                <a:cs typeface="+mn-lt"/>
              </a:rPr>
              <a:t>universitet</a:t>
            </a:r>
            <a:r>
              <a:rPr lang="en-US" dirty="0">
                <a:ea typeface="+mn-lt"/>
                <a:cs typeface="+mn-lt"/>
              </a:rPr>
              <a:t> </a:t>
            </a:r>
            <a:r>
              <a:rPr lang="en-US" dirty="0" err="1">
                <a:ea typeface="+mn-lt"/>
                <a:cs typeface="+mn-lt"/>
              </a:rPr>
              <a:t>i</a:t>
            </a:r>
            <a:r>
              <a:rPr lang="en-US" dirty="0">
                <a:ea typeface="+mn-lt"/>
                <a:cs typeface="+mn-lt"/>
              </a:rPr>
              <a:t> </a:t>
            </a:r>
            <a:r>
              <a:rPr lang="en-US" dirty="0" err="1">
                <a:ea typeface="+mn-lt"/>
                <a:cs typeface="+mn-lt"/>
              </a:rPr>
              <a:t>uppdrag</a:t>
            </a:r>
            <a:r>
              <a:rPr lang="en-US" dirty="0">
                <a:ea typeface="+mn-lt"/>
                <a:cs typeface="+mn-lt"/>
              </a:rPr>
              <a:t> </a:t>
            </a:r>
            <a:r>
              <a:rPr lang="en-US" dirty="0" err="1">
                <a:ea typeface="+mn-lt"/>
                <a:cs typeface="+mn-lt"/>
              </a:rPr>
              <a:t>att</a:t>
            </a:r>
            <a:r>
              <a:rPr lang="en-US" dirty="0">
                <a:ea typeface="+mn-lt"/>
                <a:cs typeface="+mn-lt"/>
              </a:rPr>
              <a:t>  </a:t>
            </a:r>
            <a:r>
              <a:rPr lang="en-US" dirty="0" err="1">
                <a:ea typeface="+mn-lt"/>
                <a:cs typeface="+mn-lt"/>
              </a:rPr>
              <a:t>utvärdera</a:t>
            </a:r>
            <a:r>
              <a:rPr lang="en-US" dirty="0">
                <a:ea typeface="+mn-lt"/>
                <a:cs typeface="+mn-lt"/>
              </a:rPr>
              <a:t> om </a:t>
            </a:r>
            <a:r>
              <a:rPr lang="en-US" dirty="0" err="1">
                <a:ea typeface="+mn-lt"/>
                <a:cs typeface="+mn-lt"/>
              </a:rPr>
              <a:t>skolmaterialet</a:t>
            </a:r>
            <a:r>
              <a:rPr lang="en-US" dirty="0">
                <a:ea typeface="+mn-lt"/>
                <a:cs typeface="+mn-lt"/>
              </a:rPr>
              <a:t> </a:t>
            </a:r>
            <a:r>
              <a:rPr lang="en-US" dirty="0" err="1">
                <a:ea typeface="+mn-lt"/>
                <a:cs typeface="+mn-lt"/>
              </a:rPr>
              <a:t>och</a:t>
            </a:r>
            <a:r>
              <a:rPr lang="en-US" dirty="0">
                <a:ea typeface="+mn-lt"/>
                <a:cs typeface="+mn-lt"/>
              </a:rPr>
              <a:t> det </a:t>
            </a:r>
            <a:r>
              <a:rPr lang="en-US" dirty="0" err="1">
                <a:ea typeface="+mn-lt"/>
                <a:cs typeface="+mn-lt"/>
              </a:rPr>
              <a:t>nyligen</a:t>
            </a:r>
            <a:r>
              <a:rPr lang="en-US" dirty="0">
                <a:ea typeface="+mn-lt"/>
                <a:cs typeface="+mn-lt"/>
              </a:rPr>
              <a:t> </a:t>
            </a:r>
            <a:r>
              <a:rPr lang="en-US" dirty="0" err="1">
                <a:ea typeface="+mn-lt"/>
                <a:cs typeface="+mn-lt"/>
              </a:rPr>
              <a:t>utvecklade</a:t>
            </a:r>
            <a:r>
              <a:rPr lang="en-US" dirty="0">
                <a:ea typeface="+mn-lt"/>
                <a:cs typeface="+mn-lt"/>
              </a:rPr>
              <a:t> </a:t>
            </a:r>
            <a:r>
              <a:rPr lang="en-US" dirty="0" err="1">
                <a:ea typeface="+mn-lt"/>
                <a:cs typeface="+mn-lt"/>
              </a:rPr>
              <a:t>digitala</a:t>
            </a:r>
            <a:r>
              <a:rPr lang="en-US" dirty="0">
                <a:ea typeface="+mn-lt"/>
                <a:cs typeface="+mn-lt"/>
              </a:rPr>
              <a:t> </a:t>
            </a:r>
            <a:r>
              <a:rPr lang="en-US" dirty="0" err="1">
                <a:ea typeface="+mn-lt"/>
                <a:cs typeface="+mn-lt"/>
              </a:rPr>
              <a:t>spelet</a:t>
            </a:r>
            <a:r>
              <a:rPr lang="en-US" dirty="0">
                <a:ea typeface="+mn-lt"/>
                <a:cs typeface="+mn-lt"/>
              </a:rPr>
              <a:t> </a:t>
            </a:r>
            <a:r>
              <a:rPr lang="en-US" dirty="0" err="1">
                <a:ea typeface="+mn-lt"/>
                <a:cs typeface="+mn-lt"/>
              </a:rPr>
              <a:t>innebär</a:t>
            </a:r>
            <a:r>
              <a:rPr lang="en-US" dirty="0">
                <a:ea typeface="+mn-lt"/>
                <a:cs typeface="+mn-lt"/>
              </a:rPr>
              <a:t> </a:t>
            </a:r>
            <a:r>
              <a:rPr lang="en-US" dirty="0" err="1">
                <a:ea typeface="+mn-lt"/>
                <a:cs typeface="+mn-lt"/>
              </a:rPr>
              <a:t>ökad</a:t>
            </a:r>
            <a:r>
              <a:rPr lang="en-US" dirty="0">
                <a:ea typeface="+mn-lt"/>
                <a:cs typeface="+mn-lt"/>
              </a:rPr>
              <a:t> </a:t>
            </a:r>
            <a:r>
              <a:rPr lang="en-US" dirty="0" err="1">
                <a:ea typeface="+mn-lt"/>
                <a:cs typeface="+mn-lt"/>
              </a:rPr>
              <a:t>kunskap</a:t>
            </a:r>
            <a:r>
              <a:rPr lang="en-US" dirty="0">
                <a:ea typeface="+mn-lt"/>
                <a:cs typeface="+mn-lt"/>
              </a:rPr>
              <a:t> hos </a:t>
            </a:r>
            <a:r>
              <a:rPr lang="en-US" dirty="0" err="1">
                <a:ea typeface="+mn-lt"/>
                <a:cs typeface="+mn-lt"/>
              </a:rPr>
              <a:t>lågstadieelever</a:t>
            </a:r>
            <a:r>
              <a:rPr lang="en-US" dirty="0">
                <a:ea typeface="+mn-lt"/>
                <a:cs typeface="+mn-lt"/>
              </a:rPr>
              <a:t> </a:t>
            </a:r>
            <a:r>
              <a:rPr lang="en-US" dirty="0" err="1">
                <a:ea typeface="+mn-lt"/>
                <a:cs typeface="+mn-lt"/>
              </a:rPr>
              <a:t>i</a:t>
            </a:r>
            <a:r>
              <a:rPr lang="en-US" dirty="0">
                <a:ea typeface="+mn-lt"/>
                <a:cs typeface="+mn-lt"/>
              </a:rPr>
              <a:t> </a:t>
            </a:r>
            <a:r>
              <a:rPr lang="en-US" dirty="0" err="1">
                <a:ea typeface="+mn-lt"/>
                <a:cs typeface="+mn-lt"/>
              </a:rPr>
              <a:t>årskurs</a:t>
            </a:r>
            <a:r>
              <a:rPr lang="en-US" dirty="0">
                <a:ea typeface="+mn-lt"/>
                <a:cs typeface="+mn-lt"/>
              </a:rPr>
              <a:t> 2 </a:t>
            </a:r>
            <a:r>
              <a:rPr lang="en-US" dirty="0" err="1">
                <a:ea typeface="+mn-lt"/>
                <a:cs typeface="+mn-lt"/>
              </a:rPr>
              <a:t>och</a:t>
            </a:r>
            <a:r>
              <a:rPr lang="en-US" dirty="0">
                <a:ea typeface="+mn-lt"/>
                <a:cs typeface="+mn-lt"/>
              </a:rPr>
              <a:t> 3.</a:t>
            </a:r>
          </a:p>
          <a:p>
            <a:endParaRPr lang="sv-SE" dirty="0"/>
          </a:p>
          <a:p>
            <a:endParaRPr lang="sv-SE" dirty="0"/>
          </a:p>
          <a:p>
            <a:r>
              <a:rPr lang="sv-SE" dirty="0"/>
              <a:t>Samarbete med World </a:t>
            </a:r>
            <a:r>
              <a:rPr lang="sv-SE" dirty="0" err="1"/>
              <a:t>Childhood</a:t>
            </a:r>
            <a:r>
              <a:rPr lang="sv-SE" dirty="0"/>
              <a:t> Foundation och finansierat av </a:t>
            </a:r>
            <a:r>
              <a:rPr lang="sv-SE" dirty="0" err="1"/>
              <a:t>JÄmställdhetsmyndigheten</a:t>
            </a:r>
            <a:endParaRPr lang="sv-SE" dirty="0"/>
          </a:p>
        </p:txBody>
      </p:sp>
      <p:sp>
        <p:nvSpPr>
          <p:cNvPr id="4" name="Platshållare för datum 3"/>
          <p:cNvSpPr>
            <a:spLocks noGrp="1"/>
          </p:cNvSpPr>
          <p:nvPr>
            <p:ph type="dt" idx="1"/>
          </p:nvPr>
        </p:nvSpPr>
        <p:spPr/>
        <p:txBody>
          <a:bodyPr/>
          <a:lstStyle/>
          <a:p>
            <a:fld id="{694F1BF6-F156-4F53-915D-F11A3F1C7538}" type="datetime1">
              <a:rPr lang="LID4096" smtClean="0"/>
              <a:t>06/02/2025</a:t>
            </a:fld>
            <a:endParaRPr lang="en-UK"/>
          </a:p>
        </p:txBody>
      </p:sp>
      <p:sp>
        <p:nvSpPr>
          <p:cNvPr id="5" name="Platshållare för bildnummer 4"/>
          <p:cNvSpPr>
            <a:spLocks noGrp="1"/>
          </p:cNvSpPr>
          <p:nvPr>
            <p:ph type="sldNum" sz="quarter" idx="5"/>
          </p:nvPr>
        </p:nvSpPr>
        <p:spPr/>
        <p:txBody>
          <a:bodyPr/>
          <a:lstStyle/>
          <a:p>
            <a:fld id="{B963DF67-57A7-4E60-B412-2E26C2D4287B}" type="slidenum">
              <a:rPr lang="en-UK" smtClean="0"/>
              <a:t>55</a:t>
            </a:fld>
            <a:endParaRPr lang="en-UK"/>
          </a:p>
        </p:txBody>
      </p:sp>
    </p:spTree>
    <p:extLst>
      <p:ext uri="{BB962C8B-B14F-4D97-AF65-F5344CB8AC3E}">
        <p14:creationId xmlns:p14="http://schemas.microsoft.com/office/powerpoint/2010/main" val="2966971439"/>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285750" indent="-285750">
              <a:buFont typeface="Arial"/>
              <a:buChar char="•"/>
            </a:pPr>
            <a:r>
              <a:rPr lang="en-US" sz="1200" dirty="0"/>
              <a:t>Vi </a:t>
            </a:r>
            <a:r>
              <a:rPr lang="en-US" sz="1200" dirty="0" err="1"/>
              <a:t>ville</a:t>
            </a:r>
            <a:r>
              <a:rPr lang="en-US" sz="1200" dirty="0"/>
              <a:t> </a:t>
            </a:r>
            <a:r>
              <a:rPr lang="en-US" sz="1200" dirty="0" err="1"/>
              <a:t>veta</a:t>
            </a:r>
            <a:r>
              <a:rPr lang="en-US" sz="1200" dirty="0"/>
              <a:t> om  </a:t>
            </a:r>
            <a:r>
              <a:rPr lang="en-US" sz="1200" dirty="0" err="1"/>
              <a:t>vårt</a:t>
            </a:r>
            <a:r>
              <a:rPr lang="en-US" sz="1200" dirty="0"/>
              <a:t> </a:t>
            </a:r>
            <a:r>
              <a:rPr lang="en-US" sz="1200" dirty="0" err="1"/>
              <a:t>skolbaserade</a:t>
            </a:r>
            <a:r>
              <a:rPr lang="en-US" sz="1200" dirty="0"/>
              <a:t> program Stopp! Min </a:t>
            </a:r>
            <a:r>
              <a:rPr lang="en-US" sz="1200" dirty="0" err="1"/>
              <a:t>kropp</a:t>
            </a:r>
            <a:r>
              <a:rPr lang="en-US" sz="1200" dirty="0"/>
              <a:t>! </a:t>
            </a:r>
            <a:r>
              <a:rPr lang="en-US" sz="1200" dirty="0" err="1"/>
              <a:t>har</a:t>
            </a:r>
            <a:r>
              <a:rPr lang="en-US" sz="1200" dirty="0"/>
              <a:t> </a:t>
            </a:r>
            <a:r>
              <a:rPr lang="en-US" sz="1200" dirty="0" err="1"/>
              <a:t>betydelse</a:t>
            </a:r>
            <a:r>
              <a:rPr lang="en-US" sz="1200" dirty="0"/>
              <a:t> för </a:t>
            </a:r>
            <a:r>
              <a:rPr lang="en-US" sz="1200" dirty="0" err="1"/>
              <a:t>lågstadieelevers</a:t>
            </a:r>
            <a:r>
              <a:rPr lang="en-US" sz="1200" dirty="0"/>
              <a:t> </a:t>
            </a:r>
            <a:r>
              <a:rPr lang="en-US" sz="1200" dirty="0" err="1"/>
              <a:t>kunskap</a:t>
            </a:r>
            <a:r>
              <a:rPr lang="en-US" sz="1200" dirty="0"/>
              <a:t> om </a:t>
            </a:r>
            <a:r>
              <a:rPr lang="en-US" sz="1200" dirty="0" err="1"/>
              <a:t>kroppslig</a:t>
            </a:r>
            <a:r>
              <a:rPr lang="en-US" sz="1200" dirty="0"/>
              <a:t> </a:t>
            </a:r>
            <a:r>
              <a:rPr lang="en-US" sz="1200" dirty="0" err="1"/>
              <a:t>integritet</a:t>
            </a:r>
            <a:r>
              <a:rPr lang="en-US" sz="1200" dirty="0"/>
              <a:t>, </a:t>
            </a:r>
            <a:r>
              <a:rPr lang="en-US" sz="1200" dirty="0" err="1"/>
              <a:t>samtycke</a:t>
            </a:r>
            <a:r>
              <a:rPr lang="en-US" sz="1200" dirty="0"/>
              <a:t> </a:t>
            </a:r>
            <a:r>
              <a:rPr lang="en-US" sz="1200" dirty="0" err="1"/>
              <a:t>och</a:t>
            </a:r>
            <a:r>
              <a:rPr lang="en-US" sz="1200" dirty="0"/>
              <a:t> </a:t>
            </a:r>
            <a:r>
              <a:rPr lang="en-US" sz="1200" dirty="0" err="1"/>
              <a:t>sexuella</a:t>
            </a:r>
            <a:r>
              <a:rPr lang="en-US" sz="1200" dirty="0"/>
              <a:t> </a:t>
            </a:r>
            <a:r>
              <a:rPr lang="en-US" sz="1200" dirty="0" err="1"/>
              <a:t>övergrepp</a:t>
            </a:r>
            <a:r>
              <a:rPr lang="en-US" sz="1200" dirty="0"/>
              <a:t>.</a:t>
            </a:r>
            <a:endParaRPr lang="en-US" dirty="0"/>
          </a:p>
          <a:p>
            <a:pPr marL="285750" indent="-285750">
              <a:buFont typeface="Arial"/>
              <a:buChar char="•"/>
            </a:pPr>
            <a:r>
              <a:rPr lang="en-US" sz="1200" dirty="0" err="1"/>
              <a:t>Elevers</a:t>
            </a:r>
            <a:r>
              <a:rPr lang="en-US" sz="1200" dirty="0"/>
              <a:t> </a:t>
            </a:r>
            <a:r>
              <a:rPr lang="en-US" sz="1200" dirty="0" err="1"/>
              <a:t>kunskapsnivå</a:t>
            </a:r>
            <a:r>
              <a:rPr lang="en-US" sz="1200" dirty="0"/>
              <a:t> </a:t>
            </a:r>
            <a:r>
              <a:rPr lang="en-US" sz="1200" dirty="0" err="1"/>
              <a:t>jämförs</a:t>
            </a:r>
            <a:r>
              <a:rPr lang="en-US" sz="1200" dirty="0"/>
              <a:t> </a:t>
            </a:r>
            <a:r>
              <a:rPr lang="en-US" sz="1200" dirty="0" err="1"/>
              <a:t>mellan</a:t>
            </a:r>
            <a:r>
              <a:rPr lang="en-US" sz="1200" dirty="0"/>
              <a:t> </a:t>
            </a:r>
            <a:r>
              <a:rPr lang="en-US" sz="1200" dirty="0" err="1"/>
              <a:t>fyra</a:t>
            </a:r>
            <a:r>
              <a:rPr lang="en-US" sz="1200" dirty="0"/>
              <a:t> </a:t>
            </a:r>
            <a:r>
              <a:rPr lang="en-US" sz="1200" dirty="0" err="1"/>
              <a:t>grupper</a:t>
            </a:r>
            <a:r>
              <a:rPr lang="en-US" sz="1200" dirty="0"/>
              <a:t>, </a:t>
            </a:r>
            <a:r>
              <a:rPr lang="en-US" sz="1200" dirty="0" err="1"/>
              <a:t>tre</a:t>
            </a:r>
            <a:r>
              <a:rPr lang="en-US" sz="1200" dirty="0"/>
              <a:t> </a:t>
            </a:r>
            <a:r>
              <a:rPr lang="en-US" sz="1200" dirty="0" err="1"/>
              <a:t>grupper</a:t>
            </a:r>
            <a:r>
              <a:rPr lang="en-US" sz="1200" dirty="0"/>
              <a:t> </a:t>
            </a:r>
            <a:r>
              <a:rPr lang="en-US" sz="1200" dirty="0" err="1"/>
              <a:t>som</a:t>
            </a:r>
            <a:r>
              <a:rPr lang="en-US" sz="1200" dirty="0"/>
              <a:t> </a:t>
            </a:r>
            <a:r>
              <a:rPr lang="en-US" sz="1200" dirty="0" err="1"/>
              <a:t>arbetat</a:t>
            </a:r>
            <a:r>
              <a:rPr lang="en-US" sz="1200" dirty="0"/>
              <a:t> med Stopp! Min </a:t>
            </a:r>
            <a:r>
              <a:rPr lang="en-US" sz="1200" dirty="0" err="1"/>
              <a:t>kropp</a:t>
            </a:r>
            <a:r>
              <a:rPr lang="en-US" sz="1200" dirty="0"/>
              <a:t>! </a:t>
            </a:r>
            <a:r>
              <a:rPr lang="en-US" sz="1200" dirty="0" err="1"/>
              <a:t>på</a:t>
            </a:r>
            <a:r>
              <a:rPr lang="en-US" sz="1200" dirty="0"/>
              <a:t> </a:t>
            </a:r>
            <a:r>
              <a:rPr lang="en-US" sz="1200" dirty="0" err="1"/>
              <a:t>olika</a:t>
            </a:r>
            <a:r>
              <a:rPr lang="en-US" sz="1200" dirty="0"/>
              <a:t> </a:t>
            </a:r>
            <a:r>
              <a:rPr lang="en-US" sz="1200" dirty="0" err="1"/>
              <a:t>sätt</a:t>
            </a:r>
            <a:r>
              <a:rPr lang="en-US" sz="1200" dirty="0"/>
              <a:t> </a:t>
            </a:r>
            <a:r>
              <a:rPr lang="en-US" sz="1200" dirty="0" err="1"/>
              <a:t>och</a:t>
            </a:r>
            <a:r>
              <a:rPr lang="en-US" sz="1200" dirty="0"/>
              <a:t> </a:t>
            </a:r>
            <a:r>
              <a:rPr lang="en-US" sz="1200" dirty="0" err="1"/>
              <a:t>en</a:t>
            </a:r>
            <a:r>
              <a:rPr lang="en-US" sz="1200" dirty="0"/>
              <a:t> </a:t>
            </a:r>
            <a:r>
              <a:rPr lang="en-US" sz="1200" dirty="0" err="1"/>
              <a:t>kontrollgrupp</a:t>
            </a:r>
            <a:r>
              <a:rPr lang="en-US" sz="1200" dirty="0"/>
              <a:t> </a:t>
            </a:r>
            <a:r>
              <a:rPr lang="en-US" sz="1200" dirty="0" err="1"/>
              <a:t>som</a:t>
            </a:r>
            <a:r>
              <a:rPr lang="en-US" sz="1200" dirty="0"/>
              <a:t> </a:t>
            </a:r>
            <a:r>
              <a:rPr lang="en-US" sz="1200" dirty="0" err="1"/>
              <a:t>inte</a:t>
            </a:r>
            <a:r>
              <a:rPr lang="en-US" sz="1200" dirty="0"/>
              <a:t> </a:t>
            </a:r>
            <a:r>
              <a:rPr lang="en-US" sz="1200" dirty="0" err="1"/>
              <a:t>arbetat</a:t>
            </a:r>
            <a:r>
              <a:rPr lang="en-US" sz="1200" dirty="0"/>
              <a:t> med Stopp! Min </a:t>
            </a:r>
            <a:r>
              <a:rPr lang="en-US" sz="1200" dirty="0" err="1"/>
              <a:t>kropp</a:t>
            </a:r>
            <a:r>
              <a:rPr lang="en-US" sz="1200" dirty="0"/>
              <a:t>!</a:t>
            </a:r>
          </a:p>
          <a:p>
            <a:pPr marL="285750" indent="-285750">
              <a:buFont typeface="Arial"/>
              <a:buChar char="•"/>
            </a:pPr>
            <a:r>
              <a:rPr lang="en-US" sz="1200" dirty="0" err="1">
                <a:ea typeface="+mn-lt"/>
                <a:cs typeface="+mn-lt"/>
              </a:rPr>
              <a:t>Utmärkande</a:t>
            </a:r>
            <a:r>
              <a:rPr lang="en-US" sz="1200" dirty="0">
                <a:ea typeface="+mn-lt"/>
                <a:cs typeface="+mn-lt"/>
              </a:rPr>
              <a:t> </a:t>
            </a:r>
            <a:r>
              <a:rPr lang="en-US" sz="1200" dirty="0" err="1">
                <a:ea typeface="+mn-lt"/>
                <a:cs typeface="+mn-lt"/>
              </a:rPr>
              <a:t>är</a:t>
            </a:r>
            <a:r>
              <a:rPr lang="en-US" sz="1200" dirty="0">
                <a:ea typeface="+mn-lt"/>
                <a:cs typeface="+mn-lt"/>
              </a:rPr>
              <a:t> </a:t>
            </a:r>
            <a:r>
              <a:rPr lang="en-US" sz="1200" dirty="0" err="1">
                <a:ea typeface="+mn-lt"/>
                <a:cs typeface="+mn-lt"/>
              </a:rPr>
              <a:t>även</a:t>
            </a:r>
            <a:r>
              <a:rPr lang="en-US" sz="1200" dirty="0">
                <a:ea typeface="+mn-lt"/>
                <a:cs typeface="+mn-lt"/>
              </a:rPr>
              <a:t> </a:t>
            </a:r>
            <a:r>
              <a:rPr lang="en-US" sz="1200" dirty="0" err="1">
                <a:ea typeface="+mn-lt"/>
                <a:cs typeface="+mn-lt"/>
              </a:rPr>
              <a:t>att</a:t>
            </a:r>
            <a:r>
              <a:rPr lang="en-US" sz="1200" dirty="0">
                <a:ea typeface="+mn-lt"/>
                <a:cs typeface="+mn-lt"/>
              </a:rPr>
              <a:t> </a:t>
            </a:r>
            <a:r>
              <a:rPr lang="en-US" sz="1200" dirty="0" err="1">
                <a:ea typeface="+mn-lt"/>
                <a:cs typeface="+mn-lt"/>
              </a:rPr>
              <a:t>kunskap</a:t>
            </a:r>
            <a:r>
              <a:rPr lang="en-US" sz="1200" dirty="0">
                <a:ea typeface="+mn-lt"/>
                <a:cs typeface="+mn-lt"/>
              </a:rPr>
              <a:t> </a:t>
            </a:r>
            <a:r>
              <a:rPr lang="en-US" sz="1200" dirty="0" err="1">
                <a:ea typeface="+mn-lt"/>
                <a:cs typeface="+mn-lt"/>
              </a:rPr>
              <a:t>mätts</a:t>
            </a:r>
            <a:r>
              <a:rPr lang="en-US" sz="1200" dirty="0">
                <a:ea typeface="+mn-lt"/>
                <a:cs typeface="+mn-lt"/>
              </a:rPr>
              <a:t> </a:t>
            </a:r>
            <a:r>
              <a:rPr lang="en-US" sz="1200" dirty="0" err="1">
                <a:ea typeface="+mn-lt"/>
                <a:cs typeface="+mn-lt"/>
              </a:rPr>
              <a:t>genom</a:t>
            </a:r>
            <a:r>
              <a:rPr lang="en-US" sz="1200" dirty="0">
                <a:ea typeface="+mn-lt"/>
                <a:cs typeface="+mn-lt"/>
              </a:rPr>
              <a:t> </a:t>
            </a:r>
            <a:r>
              <a:rPr lang="en-US" sz="1200" dirty="0" err="1">
                <a:ea typeface="+mn-lt"/>
                <a:cs typeface="+mn-lt"/>
              </a:rPr>
              <a:t>ett</a:t>
            </a:r>
            <a:r>
              <a:rPr lang="en-US" sz="1200" dirty="0">
                <a:ea typeface="+mn-lt"/>
                <a:cs typeface="+mn-lt"/>
              </a:rPr>
              <a:t> </a:t>
            </a:r>
            <a:r>
              <a:rPr lang="en-US" sz="1200" dirty="0" err="1">
                <a:ea typeface="+mn-lt"/>
                <a:cs typeface="+mn-lt"/>
              </a:rPr>
              <a:t>digitalt</a:t>
            </a:r>
            <a:r>
              <a:rPr lang="en-US" sz="1200" dirty="0">
                <a:ea typeface="+mn-lt"/>
                <a:cs typeface="+mn-lt"/>
              </a:rPr>
              <a:t> </a:t>
            </a:r>
            <a:r>
              <a:rPr lang="en-US" sz="1200" dirty="0" err="1">
                <a:ea typeface="+mn-lt"/>
                <a:cs typeface="+mn-lt"/>
              </a:rPr>
              <a:t>och</a:t>
            </a:r>
            <a:r>
              <a:rPr lang="en-US" sz="1200" dirty="0">
                <a:ea typeface="+mn-lt"/>
                <a:cs typeface="+mn-lt"/>
              </a:rPr>
              <a:t> </a:t>
            </a:r>
            <a:r>
              <a:rPr lang="en-US" sz="1200" dirty="0" err="1">
                <a:ea typeface="+mn-lt"/>
                <a:cs typeface="+mn-lt"/>
              </a:rPr>
              <a:t>interaktivt</a:t>
            </a:r>
            <a:r>
              <a:rPr lang="en-US" sz="1200" dirty="0">
                <a:ea typeface="+mn-lt"/>
                <a:cs typeface="+mn-lt"/>
              </a:rPr>
              <a:t> </a:t>
            </a:r>
            <a:r>
              <a:rPr lang="en-US" sz="1200" dirty="0" err="1">
                <a:ea typeface="+mn-lt"/>
                <a:cs typeface="+mn-lt"/>
              </a:rPr>
              <a:t>scenariobaserat</a:t>
            </a:r>
            <a:r>
              <a:rPr lang="en-US" sz="1200" dirty="0">
                <a:ea typeface="+mn-lt"/>
                <a:cs typeface="+mn-lt"/>
              </a:rPr>
              <a:t> </a:t>
            </a:r>
            <a:r>
              <a:rPr lang="en-US" sz="1200" dirty="0" err="1">
                <a:ea typeface="+mn-lt"/>
                <a:cs typeface="+mn-lt"/>
              </a:rPr>
              <a:t>utvärderingsinstrument</a:t>
            </a:r>
            <a:r>
              <a:rPr lang="en-US" sz="1200" dirty="0">
                <a:ea typeface="+mn-lt"/>
                <a:cs typeface="+mn-lt"/>
              </a:rPr>
              <a:t> </a:t>
            </a:r>
            <a:r>
              <a:rPr lang="en-US" sz="1200" dirty="0" err="1">
                <a:ea typeface="+mn-lt"/>
                <a:cs typeface="+mn-lt"/>
              </a:rPr>
              <a:t>som</a:t>
            </a:r>
            <a:r>
              <a:rPr lang="en-US" sz="1200" dirty="0">
                <a:ea typeface="+mn-lt"/>
                <a:cs typeface="+mn-lt"/>
              </a:rPr>
              <a:t> </a:t>
            </a:r>
            <a:r>
              <a:rPr lang="en-US" sz="1200" dirty="0" err="1">
                <a:ea typeface="+mn-lt"/>
                <a:cs typeface="+mn-lt"/>
              </a:rPr>
              <a:t>utvecklats</a:t>
            </a:r>
            <a:r>
              <a:rPr lang="en-US" sz="1200" dirty="0">
                <a:ea typeface="+mn-lt"/>
                <a:cs typeface="+mn-lt"/>
              </a:rPr>
              <a:t> </a:t>
            </a:r>
            <a:r>
              <a:rPr lang="en-US" sz="1200" dirty="0" err="1">
                <a:ea typeface="+mn-lt"/>
                <a:cs typeface="+mn-lt"/>
              </a:rPr>
              <a:t>inom</a:t>
            </a:r>
            <a:r>
              <a:rPr lang="en-US" sz="1200" dirty="0">
                <a:ea typeface="+mn-lt"/>
                <a:cs typeface="+mn-lt"/>
              </a:rPr>
              <a:t> ramen för </a:t>
            </a:r>
            <a:r>
              <a:rPr lang="en-US" sz="1200" dirty="0" err="1">
                <a:ea typeface="+mn-lt"/>
                <a:cs typeface="+mn-lt"/>
              </a:rPr>
              <a:t>studien</a:t>
            </a:r>
            <a:r>
              <a:rPr lang="en-US" sz="1200" dirty="0">
                <a:ea typeface="+mn-lt"/>
                <a:cs typeface="+mn-lt"/>
              </a:rPr>
              <a:t> </a:t>
            </a:r>
            <a:r>
              <a:rPr lang="en-US" sz="1200" dirty="0" err="1">
                <a:ea typeface="+mn-lt"/>
                <a:cs typeface="+mn-lt"/>
              </a:rPr>
              <a:t>och</a:t>
            </a:r>
            <a:r>
              <a:rPr lang="en-US" sz="1200" dirty="0">
                <a:ea typeface="+mn-lt"/>
                <a:cs typeface="+mn-lt"/>
              </a:rPr>
              <a:t> </a:t>
            </a:r>
            <a:r>
              <a:rPr lang="en-US" sz="1200" dirty="0" err="1">
                <a:ea typeface="+mn-lt"/>
                <a:cs typeface="+mn-lt"/>
              </a:rPr>
              <a:t>att</a:t>
            </a:r>
            <a:r>
              <a:rPr lang="en-US" sz="1200" dirty="0">
                <a:ea typeface="+mn-lt"/>
                <a:cs typeface="+mn-lt"/>
              </a:rPr>
              <a:t> barn </a:t>
            </a:r>
            <a:r>
              <a:rPr lang="en-US" sz="1200" dirty="0" err="1">
                <a:ea typeface="+mn-lt"/>
                <a:cs typeface="+mn-lt"/>
              </a:rPr>
              <a:t>deltog</a:t>
            </a:r>
            <a:r>
              <a:rPr lang="en-US" sz="1200" dirty="0">
                <a:ea typeface="+mn-lt"/>
                <a:cs typeface="+mn-lt"/>
              </a:rPr>
              <a:t> </a:t>
            </a:r>
            <a:r>
              <a:rPr lang="en-US" sz="1200" dirty="0" err="1">
                <a:ea typeface="+mn-lt"/>
                <a:cs typeface="+mn-lt"/>
              </a:rPr>
              <a:t>i</a:t>
            </a:r>
            <a:r>
              <a:rPr lang="en-US" sz="1200" dirty="0">
                <a:ea typeface="+mn-lt"/>
                <a:cs typeface="+mn-lt"/>
              </a:rPr>
              <a:t> </a:t>
            </a:r>
            <a:r>
              <a:rPr lang="en-US" sz="1200" dirty="0" err="1">
                <a:ea typeface="+mn-lt"/>
                <a:cs typeface="+mn-lt"/>
              </a:rPr>
              <a:t>denna</a:t>
            </a:r>
            <a:r>
              <a:rPr lang="en-US" sz="1200" dirty="0">
                <a:ea typeface="+mn-lt"/>
                <a:cs typeface="+mn-lt"/>
              </a:rPr>
              <a:t> process.</a:t>
            </a:r>
            <a:endParaRPr lang="en-US" sz="1200" dirty="0"/>
          </a:p>
          <a:p>
            <a:pPr marL="285750" indent="-285750">
              <a:buFont typeface="Arial"/>
              <a:buChar char="•"/>
            </a:pPr>
            <a:r>
              <a:rPr lang="en-US" sz="1200" dirty="0" err="1">
                <a:ea typeface="+mn-lt"/>
                <a:cs typeface="+mn-lt"/>
              </a:rPr>
              <a:t>Totalt</a:t>
            </a:r>
            <a:r>
              <a:rPr lang="en-US" sz="1200" dirty="0">
                <a:ea typeface="+mn-lt"/>
                <a:cs typeface="+mn-lt"/>
              </a:rPr>
              <a:t> </a:t>
            </a:r>
            <a:r>
              <a:rPr lang="en-US" sz="1200" dirty="0" err="1">
                <a:ea typeface="+mn-lt"/>
                <a:cs typeface="+mn-lt"/>
              </a:rPr>
              <a:t>har</a:t>
            </a:r>
            <a:r>
              <a:rPr lang="en-US" sz="1200" dirty="0">
                <a:ea typeface="+mn-lt"/>
                <a:cs typeface="+mn-lt"/>
              </a:rPr>
              <a:t> 518 </a:t>
            </a:r>
            <a:r>
              <a:rPr lang="en-US" sz="1200" dirty="0" err="1">
                <a:ea typeface="+mn-lt"/>
                <a:cs typeface="+mn-lt"/>
              </a:rPr>
              <a:t>elever</a:t>
            </a:r>
            <a:r>
              <a:rPr lang="en-US" sz="1200" dirty="0">
                <a:ea typeface="+mn-lt"/>
                <a:cs typeface="+mn-lt"/>
              </a:rPr>
              <a:t> </a:t>
            </a:r>
            <a:r>
              <a:rPr lang="en-US" sz="1200" dirty="0" err="1">
                <a:ea typeface="+mn-lt"/>
                <a:cs typeface="+mn-lt"/>
              </a:rPr>
              <a:t>i</a:t>
            </a:r>
            <a:r>
              <a:rPr lang="en-US" sz="1200" dirty="0">
                <a:ea typeface="+mn-lt"/>
                <a:cs typeface="+mn-lt"/>
              </a:rPr>
              <a:t> </a:t>
            </a:r>
            <a:r>
              <a:rPr lang="en-US" sz="1200" dirty="0" err="1">
                <a:ea typeface="+mn-lt"/>
                <a:cs typeface="+mn-lt"/>
              </a:rPr>
              <a:t>årskurs</a:t>
            </a:r>
            <a:r>
              <a:rPr lang="en-US" sz="1200" dirty="0">
                <a:ea typeface="+mn-lt"/>
                <a:cs typeface="+mn-lt"/>
              </a:rPr>
              <a:t> 2 </a:t>
            </a:r>
            <a:r>
              <a:rPr lang="en-US" sz="1200" dirty="0" err="1">
                <a:ea typeface="+mn-lt"/>
                <a:cs typeface="+mn-lt"/>
              </a:rPr>
              <a:t>och</a:t>
            </a:r>
            <a:r>
              <a:rPr lang="en-US" sz="1200" dirty="0">
                <a:ea typeface="+mn-lt"/>
                <a:cs typeface="+mn-lt"/>
              </a:rPr>
              <a:t> 3 </a:t>
            </a:r>
            <a:r>
              <a:rPr lang="en-US" sz="1200" dirty="0" err="1">
                <a:ea typeface="+mn-lt"/>
                <a:cs typeface="+mn-lt"/>
              </a:rPr>
              <a:t>tagit</a:t>
            </a:r>
            <a:r>
              <a:rPr lang="en-US" sz="1200" dirty="0">
                <a:ea typeface="+mn-lt"/>
                <a:cs typeface="+mn-lt"/>
              </a:rPr>
              <a:t> del av Stopp! Min </a:t>
            </a:r>
            <a:r>
              <a:rPr lang="en-US" sz="1200" dirty="0" err="1">
                <a:ea typeface="+mn-lt"/>
                <a:cs typeface="+mn-lt"/>
              </a:rPr>
              <a:t>kropp</a:t>
            </a:r>
            <a:r>
              <a:rPr lang="en-US" sz="1200" dirty="0">
                <a:ea typeface="+mn-lt"/>
                <a:cs typeface="+mn-lt"/>
              </a:rPr>
              <a:t>! </a:t>
            </a:r>
            <a:r>
              <a:rPr lang="en-US" sz="1200" dirty="0" err="1">
                <a:ea typeface="+mn-lt"/>
                <a:cs typeface="+mn-lt"/>
              </a:rPr>
              <a:t>i</a:t>
            </a:r>
            <a:r>
              <a:rPr lang="en-US" sz="1200" dirty="0">
                <a:ea typeface="+mn-lt"/>
                <a:cs typeface="+mn-lt"/>
              </a:rPr>
              <a:t> form av </a:t>
            </a:r>
            <a:r>
              <a:rPr lang="en-US" sz="1200" dirty="0" err="1">
                <a:ea typeface="+mn-lt"/>
                <a:cs typeface="+mn-lt"/>
              </a:rPr>
              <a:t>skolmaterial</a:t>
            </a:r>
            <a:r>
              <a:rPr lang="en-US" sz="1200" dirty="0">
                <a:ea typeface="+mn-lt"/>
                <a:cs typeface="+mn-lt"/>
              </a:rPr>
              <a:t>, </a:t>
            </a:r>
            <a:r>
              <a:rPr lang="en-US" sz="1200" dirty="0" err="1">
                <a:ea typeface="+mn-lt"/>
                <a:cs typeface="+mn-lt"/>
              </a:rPr>
              <a:t>digitalt</a:t>
            </a:r>
            <a:r>
              <a:rPr lang="en-US" sz="1200" dirty="0">
                <a:ea typeface="+mn-lt"/>
                <a:cs typeface="+mn-lt"/>
              </a:rPr>
              <a:t> </a:t>
            </a:r>
            <a:r>
              <a:rPr lang="en-US" sz="1200" dirty="0" err="1">
                <a:ea typeface="+mn-lt"/>
                <a:cs typeface="+mn-lt"/>
              </a:rPr>
              <a:t>spel</a:t>
            </a:r>
            <a:r>
              <a:rPr lang="en-US" sz="1200" dirty="0">
                <a:ea typeface="+mn-lt"/>
                <a:cs typeface="+mn-lt"/>
              </a:rPr>
              <a:t> </a:t>
            </a:r>
            <a:r>
              <a:rPr lang="en-US" sz="1200" dirty="0" err="1">
                <a:ea typeface="+mn-lt"/>
                <a:cs typeface="+mn-lt"/>
              </a:rPr>
              <a:t>eller</a:t>
            </a:r>
            <a:r>
              <a:rPr lang="en-US" sz="1200" dirty="0">
                <a:ea typeface="+mn-lt"/>
                <a:cs typeface="+mn-lt"/>
              </a:rPr>
              <a:t> </a:t>
            </a:r>
            <a:r>
              <a:rPr lang="en-US" sz="1200" dirty="0" err="1">
                <a:ea typeface="+mn-lt"/>
                <a:cs typeface="+mn-lt"/>
              </a:rPr>
              <a:t>båda</a:t>
            </a:r>
            <a:r>
              <a:rPr lang="en-US" sz="1200" dirty="0">
                <a:ea typeface="+mn-lt"/>
                <a:cs typeface="+mn-lt"/>
              </a:rPr>
              <a:t> </a:t>
            </a:r>
            <a:r>
              <a:rPr lang="en-US" sz="1200" dirty="0" err="1">
                <a:ea typeface="+mn-lt"/>
                <a:cs typeface="+mn-lt"/>
              </a:rPr>
              <a:t>arbetssätten</a:t>
            </a:r>
            <a:r>
              <a:rPr lang="en-US" sz="1200" dirty="0">
                <a:ea typeface="+mn-lt"/>
                <a:cs typeface="+mn-lt"/>
              </a:rPr>
              <a:t>. </a:t>
            </a:r>
            <a:r>
              <a:rPr lang="en-US" sz="1200" dirty="0" err="1">
                <a:ea typeface="+mn-lt"/>
                <a:cs typeface="+mn-lt"/>
              </a:rPr>
              <a:t>Kontrollgruppen</a:t>
            </a:r>
            <a:r>
              <a:rPr lang="en-US" sz="1200" dirty="0">
                <a:ea typeface="+mn-lt"/>
                <a:cs typeface="+mn-lt"/>
              </a:rPr>
              <a:t> </a:t>
            </a:r>
            <a:r>
              <a:rPr lang="en-US" sz="1200" dirty="0" err="1">
                <a:ea typeface="+mn-lt"/>
                <a:cs typeface="+mn-lt"/>
              </a:rPr>
              <a:t>bestod</a:t>
            </a:r>
            <a:r>
              <a:rPr lang="en-US" sz="1200" dirty="0">
                <a:ea typeface="+mn-lt"/>
                <a:cs typeface="+mn-lt"/>
              </a:rPr>
              <a:t> av 227 </a:t>
            </a:r>
            <a:r>
              <a:rPr lang="en-US" sz="1200" dirty="0" err="1">
                <a:ea typeface="+mn-lt"/>
                <a:cs typeface="+mn-lt"/>
              </a:rPr>
              <a:t>elever</a:t>
            </a:r>
            <a:r>
              <a:rPr lang="en-US" sz="1200" dirty="0">
                <a:ea typeface="+mn-lt"/>
                <a:cs typeface="+mn-lt"/>
              </a:rPr>
              <a:t> </a:t>
            </a:r>
            <a:r>
              <a:rPr lang="en-US" sz="1200" dirty="0" err="1">
                <a:ea typeface="+mn-lt"/>
                <a:cs typeface="+mn-lt"/>
              </a:rPr>
              <a:t>som</a:t>
            </a:r>
            <a:r>
              <a:rPr lang="en-US" sz="1200" dirty="0">
                <a:ea typeface="+mn-lt"/>
                <a:cs typeface="+mn-lt"/>
              </a:rPr>
              <a:t> </a:t>
            </a:r>
            <a:r>
              <a:rPr lang="en-US" sz="1200" dirty="0" err="1">
                <a:ea typeface="+mn-lt"/>
                <a:cs typeface="+mn-lt"/>
              </a:rPr>
              <a:t>inte</a:t>
            </a:r>
            <a:r>
              <a:rPr lang="en-US" sz="1200" dirty="0">
                <a:ea typeface="+mn-lt"/>
                <a:cs typeface="+mn-lt"/>
              </a:rPr>
              <a:t> </a:t>
            </a:r>
            <a:r>
              <a:rPr lang="en-US" sz="1200" dirty="0" err="1">
                <a:ea typeface="+mn-lt"/>
                <a:cs typeface="+mn-lt"/>
              </a:rPr>
              <a:t>arbetat</a:t>
            </a:r>
            <a:r>
              <a:rPr lang="en-US" sz="1200" dirty="0">
                <a:ea typeface="+mn-lt"/>
                <a:cs typeface="+mn-lt"/>
              </a:rPr>
              <a:t> med </a:t>
            </a:r>
            <a:r>
              <a:rPr lang="en-US" sz="1200" dirty="0" err="1">
                <a:ea typeface="+mn-lt"/>
                <a:cs typeface="+mn-lt"/>
              </a:rPr>
              <a:t>skolmaterial</a:t>
            </a:r>
            <a:r>
              <a:rPr lang="en-US" sz="1200" dirty="0">
                <a:ea typeface="+mn-lt"/>
                <a:cs typeface="+mn-lt"/>
              </a:rPr>
              <a:t> </a:t>
            </a:r>
            <a:r>
              <a:rPr lang="en-US" sz="1200" dirty="0" err="1">
                <a:ea typeface="+mn-lt"/>
                <a:cs typeface="+mn-lt"/>
              </a:rPr>
              <a:t>eller</a:t>
            </a:r>
            <a:r>
              <a:rPr lang="en-US" sz="1200" dirty="0">
                <a:ea typeface="+mn-lt"/>
                <a:cs typeface="+mn-lt"/>
              </a:rPr>
              <a:t> </a:t>
            </a:r>
            <a:r>
              <a:rPr lang="en-US" sz="1200" dirty="0" err="1">
                <a:ea typeface="+mn-lt"/>
                <a:cs typeface="+mn-lt"/>
              </a:rPr>
              <a:t>spel</a:t>
            </a:r>
            <a:r>
              <a:rPr lang="en-US" sz="1200" dirty="0">
                <a:ea typeface="+mn-lt"/>
                <a:cs typeface="+mn-lt"/>
              </a:rPr>
              <a:t>. Av dessa 745 </a:t>
            </a:r>
            <a:r>
              <a:rPr lang="en-US" sz="1200" dirty="0" err="1">
                <a:ea typeface="+mn-lt"/>
                <a:cs typeface="+mn-lt"/>
              </a:rPr>
              <a:t>elever</a:t>
            </a:r>
            <a:r>
              <a:rPr lang="en-US" sz="1200" dirty="0">
                <a:ea typeface="+mn-lt"/>
                <a:cs typeface="+mn-lt"/>
              </a:rPr>
              <a:t> </a:t>
            </a:r>
            <a:r>
              <a:rPr lang="en-US" sz="1200" dirty="0" err="1">
                <a:ea typeface="+mn-lt"/>
                <a:cs typeface="+mn-lt"/>
              </a:rPr>
              <a:t>deltog</a:t>
            </a:r>
            <a:r>
              <a:rPr lang="en-US" sz="1200" dirty="0">
                <a:ea typeface="+mn-lt"/>
                <a:cs typeface="+mn-lt"/>
              </a:rPr>
              <a:t> lite </a:t>
            </a:r>
            <a:r>
              <a:rPr lang="en-US" sz="1200" dirty="0" err="1">
                <a:ea typeface="+mn-lt"/>
                <a:cs typeface="+mn-lt"/>
              </a:rPr>
              <a:t>mer</a:t>
            </a:r>
            <a:r>
              <a:rPr lang="en-US" sz="1200" dirty="0">
                <a:ea typeface="+mn-lt"/>
                <a:cs typeface="+mn-lt"/>
              </a:rPr>
              <a:t> </a:t>
            </a:r>
            <a:r>
              <a:rPr lang="en-US" sz="1200" dirty="0" err="1">
                <a:ea typeface="+mn-lt"/>
                <a:cs typeface="+mn-lt"/>
              </a:rPr>
              <a:t>än</a:t>
            </a:r>
            <a:r>
              <a:rPr lang="en-US" sz="1200" dirty="0">
                <a:ea typeface="+mn-lt"/>
                <a:cs typeface="+mn-lt"/>
              </a:rPr>
              <a:t> </a:t>
            </a:r>
            <a:r>
              <a:rPr lang="en-US" sz="1200" dirty="0" err="1">
                <a:ea typeface="+mn-lt"/>
                <a:cs typeface="+mn-lt"/>
              </a:rPr>
              <a:t>hälften</a:t>
            </a:r>
            <a:r>
              <a:rPr lang="en-US" sz="1200" dirty="0">
                <a:ea typeface="+mn-lt"/>
                <a:cs typeface="+mn-lt"/>
              </a:rPr>
              <a:t> </a:t>
            </a:r>
            <a:r>
              <a:rPr lang="en-US" sz="1200" dirty="0" err="1">
                <a:ea typeface="+mn-lt"/>
                <a:cs typeface="+mn-lt"/>
              </a:rPr>
              <a:t>i</a:t>
            </a:r>
            <a:r>
              <a:rPr lang="en-US" sz="1200" dirty="0">
                <a:ea typeface="+mn-lt"/>
                <a:cs typeface="+mn-lt"/>
              </a:rPr>
              <a:t> </a:t>
            </a:r>
            <a:r>
              <a:rPr lang="en-US" sz="1200" dirty="0" err="1">
                <a:ea typeface="+mn-lt"/>
                <a:cs typeface="+mn-lt"/>
              </a:rPr>
              <a:t>själva</a:t>
            </a:r>
            <a:r>
              <a:rPr lang="en-US" sz="1200" dirty="0">
                <a:ea typeface="+mn-lt"/>
                <a:cs typeface="+mn-lt"/>
              </a:rPr>
              <a:t> </a:t>
            </a:r>
            <a:r>
              <a:rPr lang="en-US" sz="1200" dirty="0" err="1">
                <a:ea typeface="+mn-lt"/>
                <a:cs typeface="+mn-lt"/>
              </a:rPr>
              <a:t>utvärderingsstudien</a:t>
            </a:r>
            <a:r>
              <a:rPr lang="en-US" sz="1200" dirty="0">
                <a:ea typeface="+mn-lt"/>
                <a:cs typeface="+mn-lt"/>
              </a:rPr>
              <a:t> </a:t>
            </a:r>
            <a:r>
              <a:rPr lang="en-US" sz="1200" dirty="0" err="1">
                <a:ea typeface="+mn-lt"/>
                <a:cs typeface="+mn-lt"/>
              </a:rPr>
              <a:t>genom</a:t>
            </a:r>
            <a:r>
              <a:rPr lang="en-US" sz="1200" dirty="0">
                <a:ea typeface="+mn-lt"/>
                <a:cs typeface="+mn-lt"/>
              </a:rPr>
              <a:t> </a:t>
            </a:r>
            <a:r>
              <a:rPr lang="en-US" sz="1200" dirty="0" err="1">
                <a:ea typeface="+mn-lt"/>
                <a:cs typeface="+mn-lt"/>
              </a:rPr>
              <a:t>att</a:t>
            </a:r>
            <a:r>
              <a:rPr lang="en-US" sz="1200" dirty="0">
                <a:ea typeface="+mn-lt"/>
                <a:cs typeface="+mn-lt"/>
              </a:rPr>
              <a:t> </a:t>
            </a:r>
            <a:r>
              <a:rPr lang="en-US" sz="1200" dirty="0" err="1">
                <a:ea typeface="+mn-lt"/>
                <a:cs typeface="+mn-lt"/>
              </a:rPr>
              <a:t>besvara</a:t>
            </a:r>
            <a:r>
              <a:rPr lang="en-US" sz="1200" dirty="0">
                <a:ea typeface="+mn-lt"/>
                <a:cs typeface="+mn-lt"/>
              </a:rPr>
              <a:t> </a:t>
            </a:r>
            <a:r>
              <a:rPr lang="en-US" sz="1200" dirty="0" err="1">
                <a:ea typeface="+mn-lt"/>
                <a:cs typeface="+mn-lt"/>
              </a:rPr>
              <a:t>frågorna</a:t>
            </a:r>
            <a:r>
              <a:rPr lang="en-US" sz="1200" dirty="0">
                <a:ea typeface="+mn-lt"/>
                <a:cs typeface="+mn-lt"/>
              </a:rPr>
              <a:t> </a:t>
            </a:r>
            <a:r>
              <a:rPr lang="en-US" sz="1200" dirty="0" err="1">
                <a:ea typeface="+mn-lt"/>
                <a:cs typeface="+mn-lt"/>
              </a:rPr>
              <a:t>i</a:t>
            </a:r>
            <a:r>
              <a:rPr lang="en-US" sz="1200" dirty="0">
                <a:ea typeface="+mn-lt"/>
                <a:cs typeface="+mn-lt"/>
              </a:rPr>
              <a:t> </a:t>
            </a:r>
            <a:r>
              <a:rPr lang="en-US" sz="1200" dirty="0" err="1">
                <a:ea typeface="+mn-lt"/>
                <a:cs typeface="+mn-lt"/>
              </a:rPr>
              <a:t>utvärderingsinstrumentet</a:t>
            </a:r>
            <a:r>
              <a:rPr lang="en-US" sz="1200" dirty="0">
                <a:ea typeface="+mn-lt"/>
                <a:cs typeface="+mn-lt"/>
              </a:rPr>
              <a:t> </a:t>
            </a:r>
            <a:r>
              <a:rPr lang="en-US" sz="1200" dirty="0" err="1">
                <a:ea typeface="+mn-lt"/>
                <a:cs typeface="+mn-lt"/>
              </a:rPr>
              <a:t>innan</a:t>
            </a:r>
            <a:r>
              <a:rPr lang="en-US" sz="1200" dirty="0">
                <a:ea typeface="+mn-lt"/>
                <a:cs typeface="+mn-lt"/>
              </a:rPr>
              <a:t> </a:t>
            </a:r>
            <a:r>
              <a:rPr lang="en-US" sz="1200" dirty="0" err="1">
                <a:ea typeface="+mn-lt"/>
                <a:cs typeface="+mn-lt"/>
              </a:rPr>
              <a:t>och</a:t>
            </a:r>
            <a:r>
              <a:rPr lang="en-US" sz="1200" dirty="0">
                <a:ea typeface="+mn-lt"/>
                <a:cs typeface="+mn-lt"/>
              </a:rPr>
              <a:t> </a:t>
            </a:r>
            <a:r>
              <a:rPr lang="en-US" sz="1200" dirty="0" err="1">
                <a:ea typeface="+mn-lt"/>
                <a:cs typeface="+mn-lt"/>
              </a:rPr>
              <a:t>efter</a:t>
            </a:r>
            <a:r>
              <a:rPr lang="en-US" sz="1200" dirty="0">
                <a:ea typeface="+mn-lt"/>
                <a:cs typeface="+mn-lt"/>
              </a:rPr>
              <a:t> </a:t>
            </a:r>
            <a:r>
              <a:rPr lang="en-US" sz="1200" dirty="0" err="1">
                <a:ea typeface="+mn-lt"/>
                <a:cs typeface="+mn-lt"/>
              </a:rPr>
              <a:t>arbetet</a:t>
            </a:r>
            <a:r>
              <a:rPr lang="en-US" sz="1200" dirty="0">
                <a:ea typeface="+mn-lt"/>
                <a:cs typeface="+mn-lt"/>
              </a:rPr>
              <a:t> </a:t>
            </a:r>
            <a:r>
              <a:rPr lang="en-US" sz="1200" dirty="0" err="1">
                <a:ea typeface="+mn-lt"/>
                <a:cs typeface="+mn-lt"/>
              </a:rPr>
              <a:t>i</a:t>
            </a:r>
            <a:r>
              <a:rPr lang="en-US" sz="1200" dirty="0">
                <a:ea typeface="+mn-lt"/>
                <a:cs typeface="+mn-lt"/>
              </a:rPr>
              <a:t> </a:t>
            </a:r>
            <a:r>
              <a:rPr lang="en-US" sz="1200" dirty="0" err="1">
                <a:ea typeface="+mn-lt"/>
                <a:cs typeface="+mn-lt"/>
              </a:rPr>
              <a:t>klassen</a:t>
            </a:r>
            <a:r>
              <a:rPr lang="en-US" sz="1200" dirty="0">
                <a:ea typeface="+mn-lt"/>
                <a:cs typeface="+mn-lt"/>
              </a:rPr>
              <a:t>. </a:t>
            </a:r>
            <a:r>
              <a:rPr lang="en-US" sz="1200" dirty="0" err="1">
                <a:ea typeface="+mn-lt"/>
                <a:cs typeface="+mn-lt"/>
              </a:rPr>
              <a:t>Utvärderingen</a:t>
            </a:r>
            <a:r>
              <a:rPr lang="en-US" sz="1200" dirty="0">
                <a:ea typeface="+mn-lt"/>
                <a:cs typeface="+mn-lt"/>
              </a:rPr>
              <a:t> </a:t>
            </a:r>
            <a:r>
              <a:rPr lang="en-US" sz="1200" dirty="0" err="1">
                <a:ea typeface="+mn-lt"/>
                <a:cs typeface="+mn-lt"/>
              </a:rPr>
              <a:t>baseras</a:t>
            </a:r>
            <a:r>
              <a:rPr lang="en-US" sz="1200" dirty="0">
                <a:ea typeface="+mn-lt"/>
                <a:cs typeface="+mn-lt"/>
              </a:rPr>
              <a:t> </a:t>
            </a:r>
            <a:r>
              <a:rPr lang="en-US" sz="1200" dirty="0" err="1">
                <a:ea typeface="+mn-lt"/>
                <a:cs typeface="+mn-lt"/>
              </a:rPr>
              <a:t>således</a:t>
            </a:r>
            <a:r>
              <a:rPr lang="en-US" sz="1200" dirty="0">
                <a:ea typeface="+mn-lt"/>
                <a:cs typeface="+mn-lt"/>
              </a:rPr>
              <a:t> </a:t>
            </a:r>
            <a:r>
              <a:rPr lang="en-US" sz="1200" dirty="0" err="1">
                <a:ea typeface="+mn-lt"/>
                <a:cs typeface="+mn-lt"/>
              </a:rPr>
              <a:t>på</a:t>
            </a:r>
            <a:r>
              <a:rPr lang="en-US" sz="1200" dirty="0">
                <a:ea typeface="+mn-lt"/>
                <a:cs typeface="+mn-lt"/>
              </a:rPr>
              <a:t> </a:t>
            </a:r>
            <a:r>
              <a:rPr lang="en-US" sz="1200" dirty="0" err="1">
                <a:ea typeface="+mn-lt"/>
                <a:cs typeface="+mn-lt"/>
              </a:rPr>
              <a:t>analyser</a:t>
            </a:r>
            <a:r>
              <a:rPr lang="en-US" sz="1200" dirty="0">
                <a:ea typeface="+mn-lt"/>
                <a:cs typeface="+mn-lt"/>
              </a:rPr>
              <a:t> av 385 </a:t>
            </a:r>
            <a:r>
              <a:rPr lang="en-US" sz="1200" dirty="0" err="1">
                <a:ea typeface="+mn-lt"/>
                <a:cs typeface="+mn-lt"/>
              </a:rPr>
              <a:t>elevers</a:t>
            </a:r>
            <a:r>
              <a:rPr lang="en-US" sz="1200" dirty="0">
                <a:ea typeface="+mn-lt"/>
                <a:cs typeface="+mn-lt"/>
              </a:rPr>
              <a:t> </a:t>
            </a:r>
            <a:r>
              <a:rPr lang="en-US" sz="1200" dirty="0" err="1">
                <a:ea typeface="+mn-lt"/>
                <a:cs typeface="+mn-lt"/>
              </a:rPr>
              <a:t>svar</a:t>
            </a:r>
            <a:r>
              <a:rPr lang="en-US" sz="1200" dirty="0">
                <a:ea typeface="+mn-lt"/>
                <a:cs typeface="+mn-lt"/>
              </a:rPr>
              <a:t>.</a:t>
            </a:r>
            <a:endParaRPr lang="en-US" sz="1200" dirty="0"/>
          </a:p>
        </p:txBody>
      </p:sp>
      <p:sp>
        <p:nvSpPr>
          <p:cNvPr id="4" name="Platshållare för datum 3"/>
          <p:cNvSpPr>
            <a:spLocks noGrp="1"/>
          </p:cNvSpPr>
          <p:nvPr>
            <p:ph type="dt" idx="1"/>
          </p:nvPr>
        </p:nvSpPr>
        <p:spPr/>
        <p:txBody>
          <a:bodyPr/>
          <a:lstStyle/>
          <a:p>
            <a:fld id="{694F1BF6-F156-4F53-915D-F11A3F1C7538}" type="datetime1">
              <a:rPr lang="LID4096" smtClean="0"/>
              <a:t>06/02/2025</a:t>
            </a:fld>
            <a:endParaRPr lang="en-UK"/>
          </a:p>
        </p:txBody>
      </p:sp>
      <p:sp>
        <p:nvSpPr>
          <p:cNvPr id="5" name="Platshållare för bildnummer 4"/>
          <p:cNvSpPr>
            <a:spLocks noGrp="1"/>
          </p:cNvSpPr>
          <p:nvPr>
            <p:ph type="sldNum" sz="quarter" idx="5"/>
          </p:nvPr>
        </p:nvSpPr>
        <p:spPr/>
        <p:txBody>
          <a:bodyPr/>
          <a:lstStyle/>
          <a:p>
            <a:fld id="{B963DF67-57A7-4E60-B412-2E26C2D4287B}" type="slidenum">
              <a:rPr lang="en-UK" smtClean="0"/>
              <a:t>56</a:t>
            </a:fld>
            <a:endParaRPr lang="en-UK"/>
          </a:p>
        </p:txBody>
      </p:sp>
    </p:spTree>
    <p:extLst>
      <p:ext uri="{BB962C8B-B14F-4D97-AF65-F5344CB8AC3E}">
        <p14:creationId xmlns:p14="http://schemas.microsoft.com/office/powerpoint/2010/main" val="2897617276"/>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en-US" sz="1200" dirty="0" err="1">
                <a:ea typeface="+mn-lt"/>
                <a:cs typeface="+mn-lt"/>
              </a:rPr>
              <a:t>Resultatet</a:t>
            </a:r>
            <a:r>
              <a:rPr lang="en-US" sz="1200" dirty="0">
                <a:ea typeface="+mn-lt"/>
                <a:cs typeface="+mn-lt"/>
              </a:rPr>
              <a:t> </a:t>
            </a:r>
            <a:r>
              <a:rPr lang="en-US" sz="1200" dirty="0" err="1">
                <a:ea typeface="+mn-lt"/>
                <a:cs typeface="+mn-lt"/>
              </a:rPr>
              <a:t>visar</a:t>
            </a:r>
            <a:r>
              <a:rPr lang="en-US" sz="1200" dirty="0">
                <a:ea typeface="+mn-lt"/>
                <a:cs typeface="+mn-lt"/>
              </a:rPr>
              <a:t> </a:t>
            </a:r>
            <a:r>
              <a:rPr lang="en-US" sz="1200" dirty="0" err="1">
                <a:ea typeface="+mn-lt"/>
                <a:cs typeface="+mn-lt"/>
              </a:rPr>
              <a:t>att</a:t>
            </a:r>
            <a:r>
              <a:rPr lang="en-US" sz="1200" dirty="0">
                <a:ea typeface="+mn-lt"/>
                <a:cs typeface="+mn-lt"/>
              </a:rPr>
              <a:t>:</a:t>
            </a:r>
          </a:p>
          <a:p>
            <a:pPr marL="285750" indent="-285750">
              <a:buFont typeface="Arial"/>
              <a:buChar char="•"/>
            </a:pPr>
            <a:r>
              <a:rPr lang="en-US" sz="1200" dirty="0" err="1">
                <a:ea typeface="+mn-lt"/>
                <a:cs typeface="+mn-lt"/>
              </a:rPr>
              <a:t>Arbete</a:t>
            </a:r>
            <a:r>
              <a:rPr lang="en-US" sz="1200" dirty="0">
                <a:ea typeface="+mn-lt"/>
                <a:cs typeface="+mn-lt"/>
              </a:rPr>
              <a:t> med Stopp! Min </a:t>
            </a:r>
            <a:r>
              <a:rPr lang="en-US" sz="1200" dirty="0" err="1">
                <a:ea typeface="+mn-lt"/>
                <a:cs typeface="+mn-lt"/>
              </a:rPr>
              <a:t>kropp</a:t>
            </a:r>
            <a:r>
              <a:rPr lang="en-US" sz="1200" dirty="0">
                <a:ea typeface="+mn-lt"/>
                <a:cs typeface="+mn-lt"/>
              </a:rPr>
              <a:t>! </a:t>
            </a:r>
            <a:r>
              <a:rPr lang="en-US" sz="1200" dirty="0" err="1">
                <a:ea typeface="+mn-lt"/>
                <a:cs typeface="+mn-lt"/>
              </a:rPr>
              <a:t>innebär</a:t>
            </a:r>
            <a:r>
              <a:rPr lang="en-US" sz="1200" dirty="0">
                <a:ea typeface="+mn-lt"/>
                <a:cs typeface="+mn-lt"/>
              </a:rPr>
              <a:t> </a:t>
            </a:r>
            <a:r>
              <a:rPr lang="en-US" sz="1200" dirty="0" err="1">
                <a:ea typeface="+mn-lt"/>
                <a:cs typeface="+mn-lt"/>
              </a:rPr>
              <a:t>en</a:t>
            </a:r>
            <a:r>
              <a:rPr lang="en-US" sz="1200" dirty="0">
                <a:ea typeface="+mn-lt"/>
                <a:cs typeface="+mn-lt"/>
              </a:rPr>
              <a:t> </a:t>
            </a:r>
            <a:r>
              <a:rPr lang="en-US" sz="1200" dirty="0" err="1">
                <a:ea typeface="+mn-lt"/>
                <a:cs typeface="+mn-lt"/>
              </a:rPr>
              <a:t>kunskapshöjning</a:t>
            </a:r>
            <a:r>
              <a:rPr lang="en-US" sz="1200" dirty="0">
                <a:ea typeface="+mn-lt"/>
                <a:cs typeface="+mn-lt"/>
              </a:rPr>
              <a:t> </a:t>
            </a:r>
            <a:r>
              <a:rPr lang="en-US" sz="1200" dirty="0" err="1">
                <a:ea typeface="+mn-lt"/>
                <a:cs typeface="+mn-lt"/>
              </a:rPr>
              <a:t>gällande</a:t>
            </a:r>
            <a:r>
              <a:rPr lang="en-US" sz="1200" dirty="0">
                <a:ea typeface="+mn-lt"/>
                <a:cs typeface="+mn-lt"/>
              </a:rPr>
              <a:t> </a:t>
            </a:r>
            <a:r>
              <a:rPr lang="en-US" sz="1200" dirty="0" err="1">
                <a:ea typeface="+mn-lt"/>
                <a:cs typeface="+mn-lt"/>
              </a:rPr>
              <a:t>känslor</a:t>
            </a:r>
            <a:r>
              <a:rPr lang="en-US" sz="1200" dirty="0">
                <a:ea typeface="+mn-lt"/>
                <a:cs typeface="+mn-lt"/>
              </a:rPr>
              <a:t>, </a:t>
            </a:r>
            <a:r>
              <a:rPr lang="en-US" sz="1200" dirty="0" err="1">
                <a:ea typeface="+mn-lt"/>
                <a:cs typeface="+mn-lt"/>
              </a:rPr>
              <a:t>kropp</a:t>
            </a:r>
            <a:r>
              <a:rPr lang="en-US" sz="1200" dirty="0">
                <a:ea typeface="+mn-lt"/>
                <a:cs typeface="+mn-lt"/>
              </a:rPr>
              <a:t>, </a:t>
            </a:r>
            <a:r>
              <a:rPr lang="en-US" sz="1200" dirty="0" err="1">
                <a:ea typeface="+mn-lt"/>
                <a:cs typeface="+mn-lt"/>
              </a:rPr>
              <a:t>övergrepp</a:t>
            </a:r>
            <a:r>
              <a:rPr lang="en-US" sz="1200" dirty="0">
                <a:ea typeface="+mn-lt"/>
                <a:cs typeface="+mn-lt"/>
              </a:rPr>
              <a:t>, </a:t>
            </a:r>
            <a:r>
              <a:rPr lang="en-US" sz="1200" dirty="0" err="1">
                <a:ea typeface="+mn-lt"/>
                <a:cs typeface="+mn-lt"/>
              </a:rPr>
              <a:t>samtycke</a:t>
            </a:r>
            <a:r>
              <a:rPr lang="en-US" sz="1200" dirty="0">
                <a:ea typeface="+mn-lt"/>
                <a:cs typeface="+mn-lt"/>
              </a:rPr>
              <a:t>, </a:t>
            </a:r>
            <a:r>
              <a:rPr lang="en-US" sz="1200" dirty="0" err="1">
                <a:ea typeface="+mn-lt"/>
                <a:cs typeface="+mn-lt"/>
              </a:rPr>
              <a:t>hemligheter</a:t>
            </a:r>
            <a:r>
              <a:rPr lang="en-US" sz="1200" dirty="0">
                <a:ea typeface="+mn-lt"/>
                <a:cs typeface="+mn-lt"/>
              </a:rPr>
              <a:t> </a:t>
            </a:r>
            <a:r>
              <a:rPr lang="en-US" sz="1200" dirty="0" err="1">
                <a:ea typeface="+mn-lt"/>
                <a:cs typeface="+mn-lt"/>
              </a:rPr>
              <a:t>och</a:t>
            </a:r>
            <a:r>
              <a:rPr lang="en-US" sz="1200" dirty="0">
                <a:ea typeface="+mn-lt"/>
                <a:cs typeface="+mn-lt"/>
              </a:rPr>
              <a:t> </a:t>
            </a:r>
            <a:r>
              <a:rPr lang="en-US" sz="1200" dirty="0" err="1">
                <a:ea typeface="+mn-lt"/>
                <a:cs typeface="+mn-lt"/>
              </a:rPr>
              <a:t>säkerhet</a:t>
            </a:r>
            <a:r>
              <a:rPr lang="en-US" sz="1200" dirty="0">
                <a:ea typeface="+mn-lt"/>
                <a:cs typeface="+mn-lt"/>
              </a:rPr>
              <a:t> online bland barn </a:t>
            </a:r>
            <a:r>
              <a:rPr lang="en-US" sz="1200" dirty="0" err="1">
                <a:ea typeface="+mn-lt"/>
                <a:cs typeface="+mn-lt"/>
              </a:rPr>
              <a:t>i</a:t>
            </a:r>
            <a:r>
              <a:rPr lang="en-US" sz="1200" dirty="0">
                <a:ea typeface="+mn-lt"/>
                <a:cs typeface="+mn-lt"/>
              </a:rPr>
              <a:t> </a:t>
            </a:r>
            <a:r>
              <a:rPr lang="en-US" sz="1200" dirty="0" err="1">
                <a:ea typeface="+mn-lt"/>
                <a:cs typeface="+mn-lt"/>
              </a:rPr>
              <a:t>årskurs</a:t>
            </a:r>
            <a:r>
              <a:rPr lang="en-US" sz="1200" dirty="0">
                <a:ea typeface="+mn-lt"/>
                <a:cs typeface="+mn-lt"/>
              </a:rPr>
              <a:t> 2 </a:t>
            </a:r>
            <a:r>
              <a:rPr lang="en-US" sz="1200" dirty="0" err="1">
                <a:ea typeface="+mn-lt"/>
                <a:cs typeface="+mn-lt"/>
              </a:rPr>
              <a:t>och</a:t>
            </a:r>
            <a:r>
              <a:rPr lang="en-US" sz="1200" dirty="0">
                <a:ea typeface="+mn-lt"/>
                <a:cs typeface="+mn-lt"/>
              </a:rPr>
              <a:t> 3.</a:t>
            </a:r>
            <a:endParaRPr lang="en-US" dirty="0">
              <a:ea typeface="+mn-lt"/>
              <a:cs typeface="+mn-lt"/>
            </a:endParaRPr>
          </a:p>
          <a:p>
            <a:pPr marL="285750" indent="-285750">
              <a:buFont typeface="Arial"/>
              <a:buChar char="•"/>
            </a:pPr>
            <a:r>
              <a:rPr lang="en-US" sz="1200" dirty="0" err="1">
                <a:ea typeface="+mn-lt"/>
                <a:cs typeface="+mn-lt"/>
              </a:rPr>
              <a:t>Kunskapsökningen</a:t>
            </a:r>
            <a:r>
              <a:rPr lang="en-US" sz="1200" dirty="0">
                <a:ea typeface="+mn-lt"/>
                <a:cs typeface="+mn-lt"/>
              </a:rPr>
              <a:t> var </a:t>
            </a:r>
            <a:r>
              <a:rPr lang="en-US" sz="1200" dirty="0" err="1">
                <a:ea typeface="+mn-lt"/>
                <a:cs typeface="+mn-lt"/>
              </a:rPr>
              <a:t>störst</a:t>
            </a:r>
            <a:r>
              <a:rPr lang="en-US" sz="1200" dirty="0">
                <a:ea typeface="+mn-lt"/>
                <a:cs typeface="+mn-lt"/>
              </a:rPr>
              <a:t> bland de barn </a:t>
            </a:r>
            <a:r>
              <a:rPr lang="en-US" sz="1200" dirty="0" err="1">
                <a:ea typeface="+mn-lt"/>
                <a:cs typeface="+mn-lt"/>
              </a:rPr>
              <a:t>som</a:t>
            </a:r>
            <a:r>
              <a:rPr lang="en-US" sz="1200" dirty="0">
                <a:ea typeface="+mn-lt"/>
                <a:cs typeface="+mn-lt"/>
              </a:rPr>
              <a:t> hade </a:t>
            </a:r>
            <a:r>
              <a:rPr lang="en-US" sz="1200" dirty="0" err="1">
                <a:ea typeface="+mn-lt"/>
                <a:cs typeface="+mn-lt"/>
              </a:rPr>
              <a:t>lägst</a:t>
            </a:r>
            <a:r>
              <a:rPr lang="en-US" sz="1200" dirty="0">
                <a:ea typeface="+mn-lt"/>
                <a:cs typeface="+mn-lt"/>
              </a:rPr>
              <a:t> </a:t>
            </a:r>
            <a:r>
              <a:rPr lang="en-US" sz="1200" dirty="0" err="1">
                <a:ea typeface="+mn-lt"/>
                <a:cs typeface="+mn-lt"/>
              </a:rPr>
              <a:t>kunskapsnivå</a:t>
            </a:r>
            <a:r>
              <a:rPr lang="en-US" sz="1200" dirty="0">
                <a:ea typeface="+mn-lt"/>
                <a:cs typeface="+mn-lt"/>
              </a:rPr>
              <a:t> </a:t>
            </a:r>
            <a:r>
              <a:rPr lang="en-US" sz="1200" dirty="0" err="1">
                <a:ea typeface="+mn-lt"/>
                <a:cs typeface="+mn-lt"/>
              </a:rPr>
              <a:t>från</a:t>
            </a:r>
            <a:r>
              <a:rPr lang="en-US" sz="1200" dirty="0">
                <a:ea typeface="+mn-lt"/>
                <a:cs typeface="+mn-lt"/>
              </a:rPr>
              <a:t> </a:t>
            </a:r>
            <a:r>
              <a:rPr lang="en-US" sz="1200" dirty="0" err="1">
                <a:ea typeface="+mn-lt"/>
                <a:cs typeface="+mn-lt"/>
              </a:rPr>
              <a:t>början</a:t>
            </a:r>
            <a:r>
              <a:rPr lang="en-US" sz="1200" dirty="0">
                <a:ea typeface="+mn-lt"/>
                <a:cs typeface="+mn-lt"/>
              </a:rPr>
              <a:t>. Ingen </a:t>
            </a:r>
            <a:r>
              <a:rPr lang="en-US" sz="1200" dirty="0" err="1">
                <a:ea typeface="+mn-lt"/>
                <a:cs typeface="+mn-lt"/>
              </a:rPr>
              <a:t>tydlig</a:t>
            </a:r>
            <a:r>
              <a:rPr lang="en-US" sz="1200" dirty="0">
                <a:ea typeface="+mn-lt"/>
                <a:cs typeface="+mn-lt"/>
              </a:rPr>
              <a:t> </a:t>
            </a:r>
            <a:r>
              <a:rPr lang="en-US" sz="1200" dirty="0" err="1">
                <a:ea typeface="+mn-lt"/>
                <a:cs typeface="+mn-lt"/>
              </a:rPr>
              <a:t>skillnad</a:t>
            </a:r>
            <a:r>
              <a:rPr lang="en-US" sz="1200" dirty="0">
                <a:ea typeface="+mn-lt"/>
                <a:cs typeface="+mn-lt"/>
              </a:rPr>
              <a:t> </a:t>
            </a:r>
            <a:r>
              <a:rPr lang="en-US" sz="1200" dirty="0" err="1">
                <a:ea typeface="+mn-lt"/>
                <a:cs typeface="+mn-lt"/>
              </a:rPr>
              <a:t>kunde</a:t>
            </a:r>
            <a:r>
              <a:rPr lang="en-US" sz="1200" dirty="0">
                <a:ea typeface="+mn-lt"/>
                <a:cs typeface="+mn-lt"/>
              </a:rPr>
              <a:t> </a:t>
            </a:r>
            <a:r>
              <a:rPr lang="en-US" sz="1200" dirty="0" err="1">
                <a:ea typeface="+mn-lt"/>
                <a:cs typeface="+mn-lt"/>
              </a:rPr>
              <a:t>identifieras</a:t>
            </a:r>
            <a:r>
              <a:rPr lang="en-US" sz="1200" dirty="0">
                <a:ea typeface="+mn-lt"/>
                <a:cs typeface="+mn-lt"/>
              </a:rPr>
              <a:t> </a:t>
            </a:r>
            <a:r>
              <a:rPr lang="en-US" sz="1200" dirty="0" err="1">
                <a:ea typeface="+mn-lt"/>
                <a:cs typeface="+mn-lt"/>
              </a:rPr>
              <a:t>baserat</a:t>
            </a:r>
            <a:r>
              <a:rPr lang="en-US" sz="1200" dirty="0">
                <a:ea typeface="+mn-lt"/>
                <a:cs typeface="+mn-lt"/>
              </a:rPr>
              <a:t> </a:t>
            </a:r>
            <a:r>
              <a:rPr lang="en-US" sz="1200" dirty="0" err="1">
                <a:ea typeface="+mn-lt"/>
                <a:cs typeface="+mn-lt"/>
              </a:rPr>
              <a:t>på</a:t>
            </a:r>
            <a:r>
              <a:rPr lang="en-US" sz="1200" dirty="0">
                <a:ea typeface="+mn-lt"/>
                <a:cs typeface="+mn-lt"/>
              </a:rPr>
              <a:t> om </a:t>
            </a:r>
            <a:r>
              <a:rPr lang="en-US" sz="1200" dirty="0" err="1">
                <a:ea typeface="+mn-lt"/>
                <a:cs typeface="+mn-lt"/>
              </a:rPr>
              <a:t>barnen</a:t>
            </a:r>
            <a:r>
              <a:rPr lang="en-US" sz="1200" dirty="0">
                <a:ea typeface="+mn-lt"/>
                <a:cs typeface="+mn-lt"/>
              </a:rPr>
              <a:t> </a:t>
            </a:r>
            <a:r>
              <a:rPr lang="en-US" sz="1200" dirty="0" err="1">
                <a:ea typeface="+mn-lt"/>
                <a:cs typeface="+mn-lt"/>
              </a:rPr>
              <a:t>jobbat</a:t>
            </a:r>
            <a:r>
              <a:rPr lang="en-US" sz="1200" dirty="0">
                <a:ea typeface="+mn-lt"/>
                <a:cs typeface="+mn-lt"/>
              </a:rPr>
              <a:t> med </a:t>
            </a:r>
            <a:r>
              <a:rPr lang="en-US" sz="1200" dirty="0" err="1">
                <a:ea typeface="+mn-lt"/>
                <a:cs typeface="+mn-lt"/>
              </a:rPr>
              <a:t>skolmaterial</a:t>
            </a:r>
            <a:r>
              <a:rPr lang="en-US" sz="1200" dirty="0">
                <a:ea typeface="+mn-lt"/>
                <a:cs typeface="+mn-lt"/>
              </a:rPr>
              <a:t> </a:t>
            </a:r>
            <a:r>
              <a:rPr lang="en-US" sz="1200" dirty="0" err="1">
                <a:ea typeface="+mn-lt"/>
                <a:cs typeface="+mn-lt"/>
              </a:rPr>
              <a:t>eller</a:t>
            </a:r>
            <a:r>
              <a:rPr lang="en-US" sz="1200" dirty="0">
                <a:ea typeface="+mn-lt"/>
                <a:cs typeface="+mn-lt"/>
              </a:rPr>
              <a:t> </a:t>
            </a:r>
            <a:r>
              <a:rPr lang="en-US" sz="1200" dirty="0" err="1">
                <a:ea typeface="+mn-lt"/>
                <a:cs typeface="+mn-lt"/>
              </a:rPr>
              <a:t>digitalt</a:t>
            </a:r>
            <a:r>
              <a:rPr lang="en-US" sz="1200" dirty="0">
                <a:ea typeface="+mn-lt"/>
                <a:cs typeface="+mn-lt"/>
              </a:rPr>
              <a:t> </a:t>
            </a:r>
            <a:r>
              <a:rPr lang="en-US" sz="1200" dirty="0" err="1">
                <a:ea typeface="+mn-lt"/>
                <a:cs typeface="+mn-lt"/>
              </a:rPr>
              <a:t>spel</a:t>
            </a:r>
            <a:r>
              <a:rPr lang="en-US" sz="1200" dirty="0">
                <a:ea typeface="+mn-lt"/>
                <a:cs typeface="+mn-lt"/>
              </a:rPr>
              <a:t>. Av </a:t>
            </a:r>
            <a:r>
              <a:rPr lang="en-US" sz="1200" dirty="0" err="1">
                <a:ea typeface="+mn-lt"/>
                <a:cs typeface="+mn-lt"/>
              </a:rPr>
              <a:t>betydelse</a:t>
            </a:r>
            <a:r>
              <a:rPr lang="en-US" sz="1200" dirty="0">
                <a:ea typeface="+mn-lt"/>
                <a:cs typeface="+mn-lt"/>
              </a:rPr>
              <a:t> </a:t>
            </a:r>
            <a:r>
              <a:rPr lang="en-US" sz="1200" dirty="0" err="1">
                <a:ea typeface="+mn-lt"/>
                <a:cs typeface="+mn-lt"/>
              </a:rPr>
              <a:t>är</a:t>
            </a:r>
            <a:r>
              <a:rPr lang="en-US" sz="1200" dirty="0">
                <a:ea typeface="+mn-lt"/>
                <a:cs typeface="+mn-lt"/>
              </a:rPr>
              <a:t> </a:t>
            </a:r>
            <a:r>
              <a:rPr lang="en-US" sz="1200" dirty="0" err="1">
                <a:ea typeface="+mn-lt"/>
                <a:cs typeface="+mn-lt"/>
              </a:rPr>
              <a:t>således</a:t>
            </a:r>
            <a:r>
              <a:rPr lang="en-US" sz="1200" dirty="0">
                <a:ea typeface="+mn-lt"/>
                <a:cs typeface="+mn-lt"/>
              </a:rPr>
              <a:t> </a:t>
            </a:r>
            <a:r>
              <a:rPr lang="en-US" sz="1200" dirty="0" err="1">
                <a:ea typeface="+mn-lt"/>
                <a:cs typeface="+mn-lt"/>
              </a:rPr>
              <a:t>att</a:t>
            </a:r>
            <a:r>
              <a:rPr lang="en-US" sz="1200" dirty="0">
                <a:ea typeface="+mn-lt"/>
                <a:cs typeface="+mn-lt"/>
              </a:rPr>
              <a:t> </a:t>
            </a:r>
            <a:r>
              <a:rPr lang="en-US" sz="1200" dirty="0" err="1">
                <a:ea typeface="+mn-lt"/>
                <a:cs typeface="+mn-lt"/>
              </a:rPr>
              <a:t>eleverna</a:t>
            </a:r>
            <a:r>
              <a:rPr lang="en-US" sz="1200" dirty="0">
                <a:ea typeface="+mn-lt"/>
                <a:cs typeface="+mn-lt"/>
              </a:rPr>
              <a:t> </a:t>
            </a:r>
            <a:r>
              <a:rPr lang="en-US" sz="1200" dirty="0" err="1">
                <a:ea typeface="+mn-lt"/>
                <a:cs typeface="+mn-lt"/>
              </a:rPr>
              <a:t>tagit</a:t>
            </a:r>
            <a:r>
              <a:rPr lang="en-US" sz="1200" dirty="0">
                <a:ea typeface="+mn-lt"/>
                <a:cs typeface="+mn-lt"/>
              </a:rPr>
              <a:t> del av </a:t>
            </a:r>
            <a:r>
              <a:rPr lang="en-US" sz="1200" dirty="0" err="1">
                <a:ea typeface="+mn-lt"/>
                <a:cs typeface="+mn-lt"/>
              </a:rPr>
              <a:t>innehållet</a:t>
            </a:r>
            <a:r>
              <a:rPr lang="en-US" sz="1200" dirty="0">
                <a:ea typeface="+mn-lt"/>
                <a:cs typeface="+mn-lt"/>
              </a:rPr>
              <a:t> </a:t>
            </a:r>
            <a:r>
              <a:rPr lang="en-US" sz="1200" dirty="0" err="1">
                <a:ea typeface="+mn-lt"/>
                <a:cs typeface="+mn-lt"/>
              </a:rPr>
              <a:t>i</a:t>
            </a:r>
            <a:r>
              <a:rPr lang="en-US" sz="1200" dirty="0">
                <a:ea typeface="+mn-lt"/>
                <a:cs typeface="+mn-lt"/>
              </a:rPr>
              <a:t> Stopp! Min </a:t>
            </a:r>
            <a:r>
              <a:rPr lang="en-US" sz="1200" dirty="0" err="1">
                <a:ea typeface="+mn-lt"/>
                <a:cs typeface="+mn-lt"/>
              </a:rPr>
              <a:t>kropp</a:t>
            </a:r>
            <a:r>
              <a:rPr lang="en-US" sz="1200" dirty="0">
                <a:ea typeface="+mn-lt"/>
                <a:cs typeface="+mn-lt"/>
              </a:rPr>
              <a:t>!, </a:t>
            </a:r>
            <a:r>
              <a:rPr lang="en-US" sz="1200" dirty="0" err="1">
                <a:ea typeface="+mn-lt"/>
                <a:cs typeface="+mn-lt"/>
              </a:rPr>
              <a:t>inte</a:t>
            </a:r>
            <a:r>
              <a:rPr lang="en-US" sz="1200" dirty="0">
                <a:ea typeface="+mn-lt"/>
                <a:cs typeface="+mn-lt"/>
              </a:rPr>
              <a:t> </a:t>
            </a:r>
            <a:r>
              <a:rPr lang="en-US" sz="1200" dirty="0" err="1">
                <a:ea typeface="+mn-lt"/>
                <a:cs typeface="+mn-lt"/>
              </a:rPr>
              <a:t>typ</a:t>
            </a:r>
            <a:r>
              <a:rPr lang="en-US" sz="1200" dirty="0">
                <a:ea typeface="+mn-lt"/>
                <a:cs typeface="+mn-lt"/>
              </a:rPr>
              <a:t> av </a:t>
            </a:r>
            <a:r>
              <a:rPr lang="en-US" sz="1200" dirty="0" err="1">
                <a:ea typeface="+mn-lt"/>
                <a:cs typeface="+mn-lt"/>
              </a:rPr>
              <a:t>arbetssätt</a:t>
            </a:r>
            <a:r>
              <a:rPr lang="en-US" sz="1200" dirty="0">
                <a:ea typeface="+mn-lt"/>
                <a:cs typeface="+mn-lt"/>
              </a:rPr>
              <a:t>. </a:t>
            </a:r>
            <a:r>
              <a:rPr lang="en-US" sz="1200" dirty="0" err="1">
                <a:ea typeface="+mn-lt"/>
                <a:cs typeface="+mn-lt"/>
              </a:rPr>
              <a:t>Analyserna</a:t>
            </a:r>
            <a:r>
              <a:rPr lang="en-US" sz="1200" dirty="0">
                <a:ea typeface="+mn-lt"/>
                <a:cs typeface="+mn-lt"/>
              </a:rPr>
              <a:t> </a:t>
            </a:r>
            <a:r>
              <a:rPr lang="en-US" sz="1200" dirty="0" err="1">
                <a:ea typeface="+mn-lt"/>
                <a:cs typeface="+mn-lt"/>
              </a:rPr>
              <a:t>indikerar</a:t>
            </a:r>
            <a:r>
              <a:rPr lang="en-US" sz="1200" dirty="0">
                <a:ea typeface="+mn-lt"/>
                <a:cs typeface="+mn-lt"/>
              </a:rPr>
              <a:t> dock </a:t>
            </a:r>
            <a:r>
              <a:rPr lang="en-US" sz="1200" dirty="0" err="1">
                <a:ea typeface="+mn-lt"/>
                <a:cs typeface="+mn-lt"/>
              </a:rPr>
              <a:t>att</a:t>
            </a:r>
            <a:r>
              <a:rPr lang="en-US" sz="1200" dirty="0">
                <a:ea typeface="+mn-lt"/>
                <a:cs typeface="+mn-lt"/>
              </a:rPr>
              <a:t> </a:t>
            </a:r>
            <a:r>
              <a:rPr lang="en-US" sz="1200" dirty="0" err="1">
                <a:ea typeface="+mn-lt"/>
                <a:cs typeface="+mn-lt"/>
              </a:rPr>
              <a:t>skolmaterialet</a:t>
            </a:r>
            <a:r>
              <a:rPr lang="en-US" sz="1200" dirty="0">
                <a:ea typeface="+mn-lt"/>
                <a:cs typeface="+mn-lt"/>
              </a:rPr>
              <a:t> </a:t>
            </a:r>
            <a:r>
              <a:rPr lang="en-US" sz="1200" dirty="0" err="1">
                <a:ea typeface="+mn-lt"/>
                <a:cs typeface="+mn-lt"/>
              </a:rPr>
              <a:t>bidrar</a:t>
            </a:r>
            <a:r>
              <a:rPr lang="en-US" sz="1200" dirty="0">
                <a:ea typeface="+mn-lt"/>
                <a:cs typeface="+mn-lt"/>
              </a:rPr>
              <a:t> till </a:t>
            </a:r>
            <a:r>
              <a:rPr lang="en-US" sz="1200" dirty="0" err="1">
                <a:ea typeface="+mn-lt"/>
                <a:cs typeface="+mn-lt"/>
              </a:rPr>
              <a:t>kunskap</a:t>
            </a:r>
            <a:r>
              <a:rPr lang="en-US" sz="1200" dirty="0">
                <a:ea typeface="+mn-lt"/>
                <a:cs typeface="+mn-lt"/>
              </a:rPr>
              <a:t> </a:t>
            </a:r>
            <a:r>
              <a:rPr lang="en-US" sz="1200" dirty="0" err="1">
                <a:ea typeface="+mn-lt"/>
                <a:cs typeface="+mn-lt"/>
              </a:rPr>
              <a:t>i</a:t>
            </a:r>
            <a:r>
              <a:rPr lang="en-US" sz="1200" dirty="0">
                <a:ea typeface="+mn-lt"/>
                <a:cs typeface="+mn-lt"/>
              </a:rPr>
              <a:t> </a:t>
            </a:r>
            <a:r>
              <a:rPr lang="en-US" sz="1200" dirty="0" err="1">
                <a:ea typeface="+mn-lt"/>
                <a:cs typeface="+mn-lt"/>
              </a:rPr>
              <a:t>något</a:t>
            </a:r>
            <a:r>
              <a:rPr lang="en-US" sz="1200" dirty="0">
                <a:ea typeface="+mn-lt"/>
                <a:cs typeface="+mn-lt"/>
              </a:rPr>
              <a:t> </a:t>
            </a:r>
            <a:r>
              <a:rPr lang="en-US" sz="1200" dirty="0" err="1">
                <a:ea typeface="+mn-lt"/>
                <a:cs typeface="+mn-lt"/>
              </a:rPr>
              <a:t>högre</a:t>
            </a:r>
            <a:r>
              <a:rPr lang="en-US" sz="1200" dirty="0">
                <a:ea typeface="+mn-lt"/>
                <a:cs typeface="+mn-lt"/>
              </a:rPr>
              <a:t> </a:t>
            </a:r>
            <a:r>
              <a:rPr lang="en-US" sz="1200" dirty="0" err="1">
                <a:ea typeface="+mn-lt"/>
                <a:cs typeface="+mn-lt"/>
              </a:rPr>
              <a:t>utsträckning</a:t>
            </a:r>
            <a:r>
              <a:rPr lang="en-US" sz="1200" dirty="0">
                <a:ea typeface="+mn-lt"/>
                <a:cs typeface="+mn-lt"/>
              </a:rPr>
              <a:t> </a:t>
            </a:r>
            <a:r>
              <a:rPr lang="en-US" sz="1200" dirty="0" err="1">
                <a:ea typeface="+mn-lt"/>
                <a:cs typeface="+mn-lt"/>
              </a:rPr>
              <a:t>i</a:t>
            </a:r>
            <a:r>
              <a:rPr lang="en-US" sz="1200" dirty="0">
                <a:ea typeface="+mn-lt"/>
                <a:cs typeface="+mn-lt"/>
              </a:rPr>
              <a:t> </a:t>
            </a:r>
            <a:r>
              <a:rPr lang="en-US" sz="1200" dirty="0" err="1">
                <a:ea typeface="+mn-lt"/>
                <a:cs typeface="+mn-lt"/>
              </a:rPr>
              <a:t>jämförelse</a:t>
            </a:r>
            <a:r>
              <a:rPr lang="en-US" sz="1200" dirty="0">
                <a:ea typeface="+mn-lt"/>
                <a:cs typeface="+mn-lt"/>
              </a:rPr>
              <a:t> med </a:t>
            </a:r>
            <a:r>
              <a:rPr lang="en-US" sz="1200" dirty="0" err="1">
                <a:ea typeface="+mn-lt"/>
                <a:cs typeface="+mn-lt"/>
              </a:rPr>
              <a:t>spelet</a:t>
            </a:r>
            <a:r>
              <a:rPr lang="en-US" sz="1200" dirty="0">
                <a:ea typeface="+mn-lt"/>
                <a:cs typeface="+mn-lt"/>
              </a:rPr>
              <a:t> </a:t>
            </a:r>
            <a:r>
              <a:rPr lang="en-US" sz="1200" dirty="0" err="1">
                <a:ea typeface="+mn-lt"/>
                <a:cs typeface="+mn-lt"/>
              </a:rPr>
              <a:t>och</a:t>
            </a:r>
            <a:r>
              <a:rPr lang="en-US" sz="1200" dirty="0">
                <a:ea typeface="+mn-lt"/>
                <a:cs typeface="+mn-lt"/>
              </a:rPr>
              <a:t> </a:t>
            </a:r>
            <a:r>
              <a:rPr lang="en-US" sz="1200" dirty="0" err="1">
                <a:ea typeface="+mn-lt"/>
                <a:cs typeface="+mn-lt"/>
              </a:rPr>
              <a:t>att</a:t>
            </a:r>
            <a:r>
              <a:rPr lang="en-US" sz="1200" dirty="0">
                <a:ea typeface="+mn-lt"/>
                <a:cs typeface="+mn-lt"/>
              </a:rPr>
              <a:t> </a:t>
            </a:r>
            <a:r>
              <a:rPr lang="en-US" sz="1200" dirty="0" err="1">
                <a:ea typeface="+mn-lt"/>
                <a:cs typeface="+mn-lt"/>
              </a:rPr>
              <a:t>en</a:t>
            </a:r>
            <a:r>
              <a:rPr lang="en-US" sz="1200" dirty="0">
                <a:ea typeface="+mn-lt"/>
                <a:cs typeface="+mn-lt"/>
              </a:rPr>
              <a:t> </a:t>
            </a:r>
            <a:r>
              <a:rPr lang="en-US" sz="1200" dirty="0" err="1">
                <a:ea typeface="+mn-lt"/>
                <a:cs typeface="+mn-lt"/>
              </a:rPr>
              <a:t>kombination</a:t>
            </a:r>
            <a:r>
              <a:rPr lang="en-US" sz="1200" dirty="0">
                <a:ea typeface="+mn-lt"/>
                <a:cs typeface="+mn-lt"/>
              </a:rPr>
              <a:t> </a:t>
            </a:r>
            <a:r>
              <a:rPr lang="en-US" sz="1200" dirty="0" err="1">
                <a:ea typeface="+mn-lt"/>
                <a:cs typeface="+mn-lt"/>
              </a:rPr>
              <a:t>kan</a:t>
            </a:r>
            <a:r>
              <a:rPr lang="en-US" sz="1200" dirty="0">
                <a:ea typeface="+mn-lt"/>
                <a:cs typeface="+mn-lt"/>
              </a:rPr>
              <a:t> ha </a:t>
            </a:r>
            <a:r>
              <a:rPr lang="en-US" sz="1200" dirty="0" err="1">
                <a:ea typeface="+mn-lt"/>
                <a:cs typeface="+mn-lt"/>
              </a:rPr>
              <a:t>en</a:t>
            </a:r>
            <a:r>
              <a:rPr lang="en-US" sz="1200" dirty="0">
                <a:ea typeface="+mn-lt"/>
                <a:cs typeface="+mn-lt"/>
              </a:rPr>
              <a:t> </a:t>
            </a:r>
            <a:r>
              <a:rPr lang="en-US" sz="1200" dirty="0" err="1">
                <a:ea typeface="+mn-lt"/>
                <a:cs typeface="+mn-lt"/>
              </a:rPr>
              <a:t>positiv</a:t>
            </a:r>
            <a:r>
              <a:rPr lang="en-US" sz="1200" dirty="0">
                <a:ea typeface="+mn-lt"/>
                <a:cs typeface="+mn-lt"/>
              </a:rPr>
              <a:t> </a:t>
            </a:r>
            <a:r>
              <a:rPr lang="en-US" sz="1200" dirty="0" err="1">
                <a:ea typeface="+mn-lt"/>
                <a:cs typeface="+mn-lt"/>
              </a:rPr>
              <a:t>effekt</a:t>
            </a:r>
            <a:r>
              <a:rPr lang="en-US" sz="1200" dirty="0">
                <a:ea typeface="+mn-lt"/>
                <a:cs typeface="+mn-lt"/>
              </a:rPr>
              <a:t>. </a:t>
            </a:r>
            <a:endParaRPr lang="en-US" dirty="0">
              <a:ea typeface="+mn-lt"/>
              <a:cs typeface="+mn-lt"/>
            </a:endParaRPr>
          </a:p>
          <a:p>
            <a:pPr marL="285750" indent="-285750">
              <a:buFont typeface="Arial"/>
              <a:buChar char="•"/>
            </a:pPr>
            <a:r>
              <a:rPr lang="en-US" sz="1200" dirty="0">
                <a:ea typeface="+mn-lt"/>
                <a:cs typeface="+mn-lt"/>
              </a:rPr>
              <a:t>Stopp! Min </a:t>
            </a:r>
            <a:r>
              <a:rPr lang="en-US" sz="1200" dirty="0" err="1">
                <a:ea typeface="+mn-lt"/>
                <a:cs typeface="+mn-lt"/>
              </a:rPr>
              <a:t>kropp</a:t>
            </a:r>
            <a:r>
              <a:rPr lang="en-US" sz="1200" dirty="0">
                <a:ea typeface="+mn-lt"/>
                <a:cs typeface="+mn-lt"/>
              </a:rPr>
              <a:t>! </a:t>
            </a:r>
            <a:r>
              <a:rPr lang="en-US" sz="1200" dirty="0" err="1">
                <a:ea typeface="+mn-lt"/>
                <a:cs typeface="+mn-lt"/>
              </a:rPr>
              <a:t>verkar</a:t>
            </a:r>
            <a:r>
              <a:rPr lang="en-US" sz="1200" dirty="0">
                <a:ea typeface="+mn-lt"/>
                <a:cs typeface="+mn-lt"/>
              </a:rPr>
              <a:t> </a:t>
            </a:r>
            <a:r>
              <a:rPr lang="en-US" sz="1200" dirty="0" err="1">
                <a:ea typeface="+mn-lt"/>
                <a:cs typeface="+mn-lt"/>
              </a:rPr>
              <a:t>i</a:t>
            </a:r>
            <a:r>
              <a:rPr lang="en-US" sz="1200" dirty="0">
                <a:ea typeface="+mn-lt"/>
                <a:cs typeface="+mn-lt"/>
              </a:rPr>
              <a:t> </a:t>
            </a:r>
            <a:r>
              <a:rPr lang="en-US" sz="1200" dirty="0" err="1">
                <a:ea typeface="+mn-lt"/>
                <a:cs typeface="+mn-lt"/>
              </a:rPr>
              <a:t>synnerhet</a:t>
            </a:r>
            <a:r>
              <a:rPr lang="en-US" sz="1200" dirty="0">
                <a:ea typeface="+mn-lt"/>
                <a:cs typeface="+mn-lt"/>
              </a:rPr>
              <a:t> </a:t>
            </a:r>
            <a:r>
              <a:rPr lang="en-US" sz="1200" dirty="0" err="1">
                <a:ea typeface="+mn-lt"/>
                <a:cs typeface="+mn-lt"/>
              </a:rPr>
              <a:t>bidra</a:t>
            </a:r>
            <a:r>
              <a:rPr lang="en-US" sz="1200" dirty="0">
                <a:ea typeface="+mn-lt"/>
                <a:cs typeface="+mn-lt"/>
              </a:rPr>
              <a:t> till </a:t>
            </a:r>
            <a:r>
              <a:rPr lang="en-US" sz="1200" dirty="0" err="1">
                <a:ea typeface="+mn-lt"/>
                <a:cs typeface="+mn-lt"/>
              </a:rPr>
              <a:t>ökad</a:t>
            </a:r>
            <a:r>
              <a:rPr lang="en-US" sz="1200" dirty="0">
                <a:ea typeface="+mn-lt"/>
                <a:cs typeface="+mn-lt"/>
              </a:rPr>
              <a:t> </a:t>
            </a:r>
            <a:r>
              <a:rPr lang="en-US" sz="1200" dirty="0" err="1">
                <a:ea typeface="+mn-lt"/>
                <a:cs typeface="+mn-lt"/>
              </a:rPr>
              <a:t>kunskap</a:t>
            </a:r>
            <a:r>
              <a:rPr lang="en-US" sz="1200" dirty="0">
                <a:ea typeface="+mn-lt"/>
                <a:cs typeface="+mn-lt"/>
              </a:rPr>
              <a:t> om </a:t>
            </a:r>
            <a:r>
              <a:rPr lang="en-US" sz="1200" dirty="0" err="1">
                <a:ea typeface="+mn-lt"/>
                <a:cs typeface="+mn-lt"/>
              </a:rPr>
              <a:t>komplexa</a:t>
            </a:r>
            <a:r>
              <a:rPr lang="en-US" sz="1200" dirty="0">
                <a:ea typeface="+mn-lt"/>
                <a:cs typeface="+mn-lt"/>
              </a:rPr>
              <a:t> </a:t>
            </a:r>
            <a:r>
              <a:rPr lang="en-US" sz="1200" dirty="0" err="1">
                <a:ea typeface="+mn-lt"/>
                <a:cs typeface="+mn-lt"/>
              </a:rPr>
              <a:t>och</a:t>
            </a:r>
            <a:r>
              <a:rPr lang="en-US" sz="1200" dirty="0">
                <a:ea typeface="+mn-lt"/>
                <a:cs typeface="+mn-lt"/>
              </a:rPr>
              <a:t> </a:t>
            </a:r>
            <a:r>
              <a:rPr lang="en-US" sz="1200" dirty="0" err="1">
                <a:ea typeface="+mn-lt"/>
                <a:cs typeface="+mn-lt"/>
              </a:rPr>
              <a:t>allvarliga</a:t>
            </a:r>
            <a:r>
              <a:rPr lang="en-US" sz="1200" dirty="0">
                <a:ea typeface="+mn-lt"/>
                <a:cs typeface="+mn-lt"/>
              </a:rPr>
              <a:t> </a:t>
            </a:r>
            <a:r>
              <a:rPr lang="en-US" sz="1200" dirty="0" err="1">
                <a:ea typeface="+mn-lt"/>
                <a:cs typeface="+mn-lt"/>
              </a:rPr>
              <a:t>aspekter</a:t>
            </a:r>
            <a:r>
              <a:rPr lang="en-US" sz="1200" dirty="0">
                <a:ea typeface="+mn-lt"/>
                <a:cs typeface="+mn-lt"/>
              </a:rPr>
              <a:t> av </a:t>
            </a:r>
            <a:r>
              <a:rPr lang="en-US" sz="1200" dirty="0" err="1">
                <a:ea typeface="+mn-lt"/>
                <a:cs typeface="+mn-lt"/>
              </a:rPr>
              <a:t>utsatthet</a:t>
            </a:r>
            <a:r>
              <a:rPr lang="en-US" sz="1200" dirty="0">
                <a:ea typeface="+mn-lt"/>
                <a:cs typeface="+mn-lt"/>
              </a:rPr>
              <a:t>, </a:t>
            </a:r>
            <a:r>
              <a:rPr lang="en-US" sz="1200" dirty="0" err="1">
                <a:ea typeface="+mn-lt"/>
                <a:cs typeface="+mn-lt"/>
              </a:rPr>
              <a:t>övergrepp</a:t>
            </a:r>
            <a:r>
              <a:rPr lang="en-US" sz="1200" dirty="0">
                <a:ea typeface="+mn-lt"/>
                <a:cs typeface="+mn-lt"/>
              </a:rPr>
              <a:t> </a:t>
            </a:r>
            <a:r>
              <a:rPr lang="en-US" sz="1200" dirty="0" err="1">
                <a:ea typeface="+mn-lt"/>
                <a:cs typeface="+mn-lt"/>
              </a:rPr>
              <a:t>och</a:t>
            </a:r>
            <a:r>
              <a:rPr lang="en-US" sz="1200" dirty="0">
                <a:ea typeface="+mn-lt"/>
                <a:cs typeface="+mn-lt"/>
              </a:rPr>
              <a:t> </a:t>
            </a:r>
            <a:r>
              <a:rPr lang="en-US" sz="1200" dirty="0" err="1">
                <a:ea typeface="+mn-lt"/>
                <a:cs typeface="+mn-lt"/>
              </a:rPr>
              <a:t>hemligheter</a:t>
            </a:r>
            <a:r>
              <a:rPr lang="en-US" sz="1200" dirty="0">
                <a:ea typeface="+mn-lt"/>
                <a:cs typeface="+mn-lt"/>
              </a:rPr>
              <a:t> </a:t>
            </a:r>
            <a:r>
              <a:rPr lang="en-US" sz="1200" dirty="0" err="1">
                <a:ea typeface="+mn-lt"/>
                <a:cs typeface="+mn-lt"/>
              </a:rPr>
              <a:t>både</a:t>
            </a:r>
            <a:r>
              <a:rPr lang="en-US" sz="1200" dirty="0">
                <a:ea typeface="+mn-lt"/>
                <a:cs typeface="+mn-lt"/>
              </a:rPr>
              <a:t> off- </a:t>
            </a:r>
            <a:r>
              <a:rPr lang="en-US" sz="1200" dirty="0" err="1">
                <a:ea typeface="+mn-lt"/>
                <a:cs typeface="+mn-lt"/>
              </a:rPr>
              <a:t>och</a:t>
            </a:r>
            <a:r>
              <a:rPr lang="en-US" sz="1200" dirty="0">
                <a:ea typeface="+mn-lt"/>
                <a:cs typeface="+mn-lt"/>
              </a:rPr>
              <a:t> online.</a:t>
            </a:r>
            <a:endParaRPr lang="en-US" dirty="0">
              <a:ea typeface="+mn-lt"/>
              <a:cs typeface="+mn-lt"/>
            </a:endParaRPr>
          </a:p>
        </p:txBody>
      </p:sp>
      <p:sp>
        <p:nvSpPr>
          <p:cNvPr id="4" name="Platshållare för datum 3"/>
          <p:cNvSpPr>
            <a:spLocks noGrp="1"/>
          </p:cNvSpPr>
          <p:nvPr>
            <p:ph type="dt" idx="1"/>
          </p:nvPr>
        </p:nvSpPr>
        <p:spPr/>
        <p:txBody>
          <a:bodyPr/>
          <a:lstStyle/>
          <a:p>
            <a:fld id="{694F1BF6-F156-4F53-915D-F11A3F1C7538}" type="datetime1">
              <a:rPr lang="LID4096" smtClean="0"/>
              <a:t>06/02/2025</a:t>
            </a:fld>
            <a:endParaRPr lang="en-UK"/>
          </a:p>
        </p:txBody>
      </p:sp>
      <p:sp>
        <p:nvSpPr>
          <p:cNvPr id="5" name="Platshållare för bildnummer 4"/>
          <p:cNvSpPr>
            <a:spLocks noGrp="1"/>
          </p:cNvSpPr>
          <p:nvPr>
            <p:ph type="sldNum" sz="quarter" idx="5"/>
          </p:nvPr>
        </p:nvSpPr>
        <p:spPr/>
        <p:txBody>
          <a:bodyPr/>
          <a:lstStyle/>
          <a:p>
            <a:fld id="{B963DF67-57A7-4E60-B412-2E26C2D4287B}" type="slidenum">
              <a:rPr lang="en-UK" smtClean="0"/>
              <a:t>57</a:t>
            </a:fld>
            <a:endParaRPr lang="en-UK"/>
          </a:p>
        </p:txBody>
      </p:sp>
    </p:spTree>
    <p:extLst>
      <p:ext uri="{BB962C8B-B14F-4D97-AF65-F5344CB8AC3E}">
        <p14:creationId xmlns:p14="http://schemas.microsoft.com/office/powerpoint/2010/main" val="4089268660"/>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sz="1800" b="0" i="0">
                <a:solidFill>
                  <a:srgbClr val="000000"/>
                </a:solidFill>
                <a:effectLst/>
                <a:latin typeface="Lato" panose="020F0502020204030203" pitchFamily="34" charset="0"/>
              </a:rPr>
              <a:t>Uppmana deltagare att gå in på länken alternativt scanna QR-koden för att utvärdera tillfället och hjälpa Rädda Barnen att utveckla arbetet. </a:t>
            </a:r>
          </a:p>
          <a:p>
            <a:endParaRPr lang="sv-SE" sz="1800" b="1" i="1">
              <a:solidFill>
                <a:srgbClr val="000000"/>
              </a:solidFill>
              <a:effectLst/>
              <a:latin typeface="Lato" panose="020F0502020204030203" pitchFamily="34" charset="0"/>
            </a:endParaRPr>
          </a:p>
          <a:p>
            <a:r>
              <a:rPr lang="sv-SE" sz="1800" b="1" i="1">
                <a:solidFill>
                  <a:srgbClr val="000000"/>
                </a:solidFill>
                <a:effectLst/>
                <a:latin typeface="Lato" panose="020F0502020204030203" pitchFamily="34" charset="0"/>
              </a:rPr>
              <a:t>LÄNK TILL TEST</a:t>
            </a:r>
            <a:r>
              <a:rPr lang="sv-SE" sz="1800" b="0" i="1">
                <a:solidFill>
                  <a:srgbClr val="000000"/>
                </a:solidFill>
                <a:effectLst/>
                <a:latin typeface="Lato" panose="020F0502020204030203" pitchFamily="34" charset="0"/>
              </a:rPr>
              <a:t>:</a:t>
            </a:r>
            <a:r>
              <a:rPr lang="sv-SE" sz="1800" b="0" i="0">
                <a:solidFill>
                  <a:srgbClr val="000000"/>
                </a:solidFill>
                <a:effectLst/>
                <a:latin typeface="WordVisiCarriageReturn_MSFontService"/>
              </a:rPr>
              <a:t> </a:t>
            </a:r>
            <a:br>
              <a:rPr lang="sv-SE" sz="1800" b="0" i="0">
                <a:solidFill>
                  <a:srgbClr val="000000"/>
                </a:solidFill>
                <a:effectLst/>
                <a:latin typeface="WordVisiCarriageReturn_MSFontService"/>
              </a:rPr>
            </a:br>
            <a:r>
              <a:rPr lang="sv-SE" sz="1800" b="0" i="0">
                <a:solidFill>
                  <a:srgbClr val="000000"/>
                </a:solidFill>
                <a:effectLst/>
                <a:latin typeface="Lato" panose="020F0502020204030203" pitchFamily="34" charset="0"/>
              </a:rPr>
              <a:t>Om du vill in och se hur enkäten är utformad är du välkommen att gå in via följande länk: </a:t>
            </a:r>
            <a:r>
              <a:rPr lang="sv-SE" sz="1800" b="0" i="1" u="sng" strike="noStrike">
                <a:solidFill>
                  <a:srgbClr val="9A3324"/>
                </a:solidFill>
                <a:effectLst/>
                <a:latin typeface="Lato" panose="020F0502020204030203" pitchFamily="34" charset="0"/>
                <a:hlinkClick r:id="rId3"/>
              </a:rPr>
              <a:t>https://www.netigate.se/a/s.aspx?s=1231157X1100&amp;t=1</a:t>
            </a:r>
            <a:r>
              <a:rPr lang="sv-SE" sz="1800" b="0" i="1">
                <a:solidFill>
                  <a:srgbClr val="000000"/>
                </a:solidFill>
                <a:effectLst/>
                <a:latin typeface="Lato" panose="020F0502020204030203" pitchFamily="34" charset="0"/>
              </a:rPr>
              <a:t> </a:t>
            </a:r>
            <a:r>
              <a:rPr lang="sv-SE" sz="1800" b="0" i="0">
                <a:solidFill>
                  <a:srgbClr val="000000"/>
                </a:solidFill>
                <a:effectLst/>
                <a:latin typeface="Lato" panose="020F0502020204030203" pitchFamily="34" charset="0"/>
              </a:rPr>
              <a:t> </a:t>
            </a:r>
            <a:endParaRPr lang="sv-SE"/>
          </a:p>
        </p:txBody>
      </p:sp>
      <p:sp>
        <p:nvSpPr>
          <p:cNvPr id="4" name="Platshållare för datum 3"/>
          <p:cNvSpPr>
            <a:spLocks noGrp="1"/>
          </p:cNvSpPr>
          <p:nvPr>
            <p:ph type="dt" idx="1"/>
          </p:nvPr>
        </p:nvSpPr>
        <p:spPr/>
        <p:txBody>
          <a:bodyPr/>
          <a:lstStyle/>
          <a:p>
            <a:fld id="{694F1BF6-F156-4F53-915D-F11A3F1C7538}" type="datetime1">
              <a:rPr lang="LID4096" smtClean="0"/>
              <a:t>06/02/2025</a:t>
            </a:fld>
            <a:endParaRPr lang="en-UK"/>
          </a:p>
        </p:txBody>
      </p:sp>
      <p:sp>
        <p:nvSpPr>
          <p:cNvPr id="5" name="Platshållare för bildnummer 4"/>
          <p:cNvSpPr>
            <a:spLocks noGrp="1"/>
          </p:cNvSpPr>
          <p:nvPr>
            <p:ph type="sldNum" sz="quarter" idx="5"/>
          </p:nvPr>
        </p:nvSpPr>
        <p:spPr/>
        <p:txBody>
          <a:bodyPr/>
          <a:lstStyle/>
          <a:p>
            <a:fld id="{B963DF67-57A7-4E60-B412-2E26C2D4287B}" type="slidenum">
              <a:rPr lang="en-UK" smtClean="0"/>
              <a:t>58</a:t>
            </a:fld>
            <a:endParaRPr lang="en-UK"/>
          </a:p>
        </p:txBody>
      </p:sp>
    </p:spTree>
    <p:extLst>
      <p:ext uri="{BB962C8B-B14F-4D97-AF65-F5344CB8AC3E}">
        <p14:creationId xmlns:p14="http://schemas.microsoft.com/office/powerpoint/2010/main" val="115202006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2D57245-24F3-1717-CD71-2431378329C0}"/>
            </a:ext>
          </a:extLst>
        </p:cNvPr>
        <p:cNvGrpSpPr/>
        <p:nvPr/>
      </p:nvGrpSpPr>
      <p:grpSpPr>
        <a:xfrm>
          <a:off x="0" y="0"/>
          <a:ext cx="0" cy="0"/>
          <a:chOff x="0" y="0"/>
          <a:chExt cx="0" cy="0"/>
        </a:xfrm>
      </p:grpSpPr>
      <p:sp>
        <p:nvSpPr>
          <p:cNvPr id="2" name="Platshållare för bildobjekt 1">
            <a:extLst>
              <a:ext uri="{FF2B5EF4-FFF2-40B4-BE49-F238E27FC236}">
                <a16:creationId xmlns:a16="http://schemas.microsoft.com/office/drawing/2014/main" id="{B66C6C5F-810C-D950-B912-18DC4ED9EDA7}"/>
              </a:ext>
            </a:extLst>
          </p:cNvPr>
          <p:cNvSpPr>
            <a:spLocks noGrp="1" noRot="1" noChangeAspect="1"/>
          </p:cNvSpPr>
          <p:nvPr>
            <p:ph type="sldImg"/>
          </p:nvPr>
        </p:nvSpPr>
        <p:spPr/>
      </p:sp>
      <p:sp>
        <p:nvSpPr>
          <p:cNvPr id="3" name="Platshållare för anteckningar 2">
            <a:extLst>
              <a:ext uri="{FF2B5EF4-FFF2-40B4-BE49-F238E27FC236}">
                <a16:creationId xmlns:a16="http://schemas.microsoft.com/office/drawing/2014/main" id="{8203886A-9B2E-954A-BAB6-B39FF53096E5}"/>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dirty="0"/>
              <a:t>Vad är våld?</a:t>
            </a:r>
          </a:p>
          <a:p>
            <a:pPr marL="0" indent="0">
              <a:buNone/>
            </a:pPr>
            <a:r>
              <a:rPr lang="sv-SE" sz="1200" dirty="0"/>
              <a:t>Våld är varje handling riktad mot en annan person, som skadar, smärtar, skrämmer eller kränker, eller får personen att göra något mot sin vilja."</a:t>
            </a:r>
          </a:p>
          <a:p>
            <a:endParaRPr lang="sv-SE" sz="1200" dirty="0"/>
          </a:p>
          <a:p>
            <a:pPr marL="0" indent="0">
              <a:buNone/>
            </a:pPr>
            <a:r>
              <a:rPr lang="sv-SE" sz="1200" dirty="0"/>
              <a:t>Våld sker inte i ett vakuum – det påverkas av normer, relationer och samhälle.</a:t>
            </a:r>
          </a:p>
          <a:p>
            <a:pPr marL="0" marR="0" lvl="0" indent="0" algn="l" defTabSz="914400" rtl="0" eaLnBrk="1" fontAlgn="auto" latinLnBrk="0" hangingPunct="1">
              <a:lnSpc>
                <a:spcPct val="100000"/>
              </a:lnSpc>
              <a:spcBef>
                <a:spcPts val="0"/>
              </a:spcBef>
              <a:spcAft>
                <a:spcPts val="0"/>
              </a:spcAft>
              <a:buClrTx/>
              <a:buSzTx/>
              <a:buFontTx/>
              <a:buNone/>
              <a:tabLst/>
              <a:defRPr/>
            </a:pPr>
            <a:endParaRPr lang="sv-SE" dirty="0"/>
          </a:p>
          <a:p>
            <a:pPr marL="0" marR="0" lvl="0" indent="0" algn="l" defTabSz="914400" rtl="0" eaLnBrk="1" fontAlgn="auto" latinLnBrk="0" hangingPunct="1">
              <a:lnSpc>
                <a:spcPct val="100000"/>
              </a:lnSpc>
              <a:spcBef>
                <a:spcPts val="0"/>
              </a:spcBef>
              <a:spcAft>
                <a:spcPts val="0"/>
              </a:spcAft>
              <a:buClrTx/>
              <a:buSzTx/>
              <a:buFontTx/>
              <a:buNone/>
              <a:tabLst/>
              <a:defRPr/>
            </a:pPr>
            <a:r>
              <a:rPr lang="sv-SE" dirty="0"/>
              <a:t>Våld mot barn – definition: </a:t>
            </a:r>
          </a:p>
          <a:p>
            <a:pPr marL="0" marR="0" lvl="0" indent="0" algn="l" defTabSz="914400" rtl="0" eaLnBrk="1" fontAlgn="auto" latinLnBrk="0" hangingPunct="1">
              <a:lnSpc>
                <a:spcPct val="100000"/>
              </a:lnSpc>
              <a:spcBef>
                <a:spcPts val="0"/>
              </a:spcBef>
              <a:spcAft>
                <a:spcPts val="0"/>
              </a:spcAft>
              <a:buClrTx/>
              <a:buSzTx/>
              <a:buFontTx/>
              <a:buNone/>
              <a:tabLst/>
              <a:defRPr/>
            </a:pPr>
            <a:r>
              <a:rPr lang="sv-SE" dirty="0"/>
              <a:t>"All form av fysiskt eller mentalt våld, skada, övergrepp, försummelse eller exploatering som orsakar eller kan orsaka skada för barnets hälsa, utveckling eller välbefinnande." (WHO, FN)</a:t>
            </a:r>
          </a:p>
          <a:p>
            <a:pPr marL="0" marR="0" lvl="0" indent="0" algn="l" defTabSz="914400" rtl="0" eaLnBrk="1" fontAlgn="auto" latinLnBrk="0" hangingPunct="1">
              <a:lnSpc>
                <a:spcPct val="100000"/>
              </a:lnSpc>
              <a:spcBef>
                <a:spcPts val="0"/>
              </a:spcBef>
              <a:spcAft>
                <a:spcPts val="0"/>
              </a:spcAft>
              <a:buClrTx/>
              <a:buSzTx/>
              <a:buFontTx/>
              <a:buNone/>
              <a:tabLst/>
              <a:defRPr/>
            </a:pPr>
            <a:endParaRPr lang="sv-SE" dirty="0"/>
          </a:p>
          <a:p>
            <a:r>
              <a:rPr lang="sv-SE" dirty="0"/>
              <a:t>Hur vanligt är våld mot barn? </a:t>
            </a:r>
          </a:p>
          <a:p>
            <a:endParaRPr lang="sv-SE" dirty="0"/>
          </a:p>
          <a:p>
            <a:pPr marL="0" indent="0">
              <a:buNone/>
            </a:pPr>
            <a:r>
              <a:rPr lang="sv-SE" dirty="0"/>
              <a:t>Över hälften av alla barn i Sverige uppger sig ha utsatts för våld:</a:t>
            </a:r>
          </a:p>
          <a:p>
            <a:endParaRPr lang="sv-SE" dirty="0"/>
          </a:p>
          <a:p>
            <a:r>
              <a:rPr lang="sv-SE" dirty="0"/>
              <a:t>• 57,4 % av elever i årskurs 9 har utsatts för någon form av våld under uppväxten.</a:t>
            </a:r>
          </a:p>
          <a:p>
            <a:r>
              <a:rPr lang="sv-SE" dirty="0"/>
              <a:t>• 39,9 % har utsatts för våld av en vuxen person.</a:t>
            </a:r>
          </a:p>
          <a:p>
            <a:r>
              <a:rPr lang="sv-SE" dirty="0"/>
              <a:t>• 28,6 % har utsatts för sexuella övergrepp.</a:t>
            </a:r>
          </a:p>
          <a:p>
            <a:r>
              <a:rPr lang="sv-SE" dirty="0"/>
              <a:t>• 8,3 % har varit utsatta för tre eller fler former av våld av vuxna (så kallad multiutsatthet).</a:t>
            </a:r>
          </a:p>
          <a:p>
            <a:endParaRPr lang="sv-SE" dirty="0"/>
          </a:p>
          <a:p>
            <a:r>
              <a:rPr lang="sv-SE" dirty="0"/>
              <a:t>Källa: Stiftelsen Allmänna Barnhuset, Våld mot barn 2022 – En nationell kartläggning</a:t>
            </a:r>
          </a:p>
          <a:p>
            <a:pPr marL="0" marR="0" lvl="0" indent="0" algn="l" defTabSz="914400" rtl="0" eaLnBrk="1" fontAlgn="auto" latinLnBrk="0" hangingPunct="1">
              <a:lnSpc>
                <a:spcPct val="100000"/>
              </a:lnSpc>
              <a:spcBef>
                <a:spcPts val="0"/>
              </a:spcBef>
              <a:spcAft>
                <a:spcPts val="0"/>
              </a:spcAft>
              <a:buClrTx/>
              <a:buSzTx/>
              <a:buFontTx/>
              <a:buNone/>
              <a:tabLst/>
              <a:defRPr/>
            </a:pPr>
            <a:endParaRPr lang="sv-SE"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sv-SE"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sv-SE" dirty="0"/>
          </a:p>
        </p:txBody>
      </p:sp>
      <p:sp>
        <p:nvSpPr>
          <p:cNvPr id="4" name="Platshållare för bildnummer 3">
            <a:extLst>
              <a:ext uri="{FF2B5EF4-FFF2-40B4-BE49-F238E27FC236}">
                <a16:creationId xmlns:a16="http://schemas.microsoft.com/office/drawing/2014/main" id="{58C7157C-6642-A125-0330-63A45005E691}"/>
              </a:ext>
            </a:extLst>
          </p:cNvPr>
          <p:cNvSpPr>
            <a:spLocks noGrp="1"/>
          </p:cNvSpPr>
          <p:nvPr>
            <p:ph type="sldNum" sz="quarter" idx="10"/>
          </p:nvPr>
        </p:nvSpPr>
        <p:spPr/>
        <p:txBody>
          <a:bodyPr/>
          <a:lstStyle/>
          <a:p>
            <a:fld id="{23FFFF08-BA74-3E4E-B67B-CFCBDE5D9836}" type="slidenum">
              <a:rPr lang="en-US" smtClean="0"/>
              <a:t>6</a:t>
            </a:fld>
            <a:endParaRPr lang="en-US"/>
          </a:p>
        </p:txBody>
      </p:sp>
    </p:spTree>
    <p:extLst>
      <p:ext uri="{BB962C8B-B14F-4D97-AF65-F5344CB8AC3E}">
        <p14:creationId xmlns:p14="http://schemas.microsoft.com/office/powerpoint/2010/main" val="308191434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674AA73-160B-B6E2-1F56-99564629D8CD}"/>
            </a:ext>
          </a:extLst>
        </p:cNvPr>
        <p:cNvGrpSpPr/>
        <p:nvPr/>
      </p:nvGrpSpPr>
      <p:grpSpPr>
        <a:xfrm>
          <a:off x="0" y="0"/>
          <a:ext cx="0" cy="0"/>
          <a:chOff x="0" y="0"/>
          <a:chExt cx="0" cy="0"/>
        </a:xfrm>
      </p:grpSpPr>
      <p:sp>
        <p:nvSpPr>
          <p:cNvPr id="2" name="Platshållare för bildobjekt 1">
            <a:extLst>
              <a:ext uri="{FF2B5EF4-FFF2-40B4-BE49-F238E27FC236}">
                <a16:creationId xmlns:a16="http://schemas.microsoft.com/office/drawing/2014/main" id="{3DD7B555-DC6E-592E-107D-AED85DB923CC}"/>
              </a:ext>
            </a:extLst>
          </p:cNvPr>
          <p:cNvSpPr>
            <a:spLocks noGrp="1" noRot="1" noChangeAspect="1"/>
          </p:cNvSpPr>
          <p:nvPr>
            <p:ph type="sldImg"/>
          </p:nvPr>
        </p:nvSpPr>
        <p:spPr/>
      </p:sp>
      <p:sp>
        <p:nvSpPr>
          <p:cNvPr id="3" name="Platshållare för anteckningar 2">
            <a:extLst>
              <a:ext uri="{FF2B5EF4-FFF2-40B4-BE49-F238E27FC236}">
                <a16:creationId xmlns:a16="http://schemas.microsoft.com/office/drawing/2014/main" id="{8120414C-9711-58BA-8F70-17AB7483E6BF}"/>
              </a:ext>
            </a:extLst>
          </p:cNvPr>
          <p:cNvSpPr>
            <a:spLocks noGrp="1"/>
          </p:cNvSpPr>
          <p:nvPr>
            <p:ph type="body" idx="1"/>
          </p:nvPr>
        </p:nvSpPr>
        <p:spPr/>
        <p:txBody>
          <a:bodyPr/>
          <a:lstStyle/>
          <a:p>
            <a:pPr algn="l"/>
            <a:endParaRPr lang="sv-SE" sz="1400" b="0" i="0" u="none" strike="noStrike" baseline="0">
              <a:solidFill>
                <a:srgbClr val="000000"/>
              </a:solidFill>
            </a:endParaRPr>
          </a:p>
          <a:p>
            <a:pPr>
              <a:lnSpc>
                <a:spcPct val="110000"/>
              </a:lnSpc>
              <a:spcAft>
                <a:spcPts val="800"/>
              </a:spcAft>
              <a:buNone/>
            </a:pPr>
            <a:r>
              <a:rPr lang="sv-SE" sz="1200">
                <a:effectLst/>
                <a:latin typeface="Lato" panose="020F0502020204030203" pitchFamily="34" charset="0"/>
                <a:ea typeface="Lato" panose="020F0502020204030203" pitchFamily="34" charset="0"/>
                <a:cs typeface="Times New Roman" panose="02020603050405020304" pitchFamily="18" charset="0"/>
              </a:rPr>
              <a:t>Rädda Barnen har under lång tid arbetat med barn som har varit utsatta för våld och sexuella övergrepp. I det arbetet märkte vi att många barn inte visste vad som var rätt och fel att göra mot deras kroppar. De saknade ofta ord för att prata om vad de hade varit utsatta för, vågade sällan prata med en vuxen och behöll därför ofta sina upplevelser för sig själva.</a:t>
            </a:r>
          </a:p>
          <a:p>
            <a:pPr>
              <a:lnSpc>
                <a:spcPct val="110000"/>
              </a:lnSpc>
              <a:spcAft>
                <a:spcPts val="800"/>
              </a:spcAft>
              <a:buNone/>
            </a:pPr>
            <a:r>
              <a:rPr lang="sv-SE" sz="1200">
                <a:effectLst/>
                <a:latin typeface="Lato" panose="020F0502020204030203" pitchFamily="34" charset="0"/>
                <a:ea typeface="Lato" panose="020F0502020204030203" pitchFamily="34" charset="0"/>
                <a:cs typeface="Times New Roman" panose="02020603050405020304" pitchFamily="18" charset="0"/>
              </a:rPr>
              <a:t>Många vuxna uttryckte också att de tyckte att det var svårt att prata om detta tema med barn. De kände sig osäkra på hur de skulle göra och undvek därför ofta ämnet.</a:t>
            </a:r>
          </a:p>
          <a:p>
            <a:pPr>
              <a:lnSpc>
                <a:spcPct val="110000"/>
              </a:lnSpc>
              <a:spcAft>
                <a:spcPts val="800"/>
              </a:spcAft>
              <a:buNone/>
            </a:pPr>
            <a:r>
              <a:rPr lang="sv-SE" sz="1200">
                <a:effectLst/>
                <a:latin typeface="Lato" panose="020F0502020204030203" pitchFamily="34" charset="0"/>
                <a:ea typeface="Lato" panose="020F0502020204030203" pitchFamily="34" charset="0"/>
                <a:cs typeface="Times New Roman" panose="02020603050405020304" pitchFamily="18" charset="0"/>
              </a:rPr>
              <a:t>2013 skapades därför materialet </a:t>
            </a:r>
            <a:r>
              <a:rPr lang="sv-SE" sz="1200" i="1">
                <a:effectLst/>
                <a:latin typeface="Lato" panose="020F0502020204030203" pitchFamily="34" charset="0"/>
                <a:ea typeface="Lato" panose="020F0502020204030203" pitchFamily="34" charset="0"/>
                <a:cs typeface="Times New Roman" panose="02020603050405020304" pitchFamily="18" charset="0"/>
              </a:rPr>
              <a:t>”Stopp! Min Kropp! – en vägledning för vuxna i hur man pratar med barn om kroppen, gränser och sexuella övergrepp”.</a:t>
            </a:r>
          </a:p>
          <a:p>
            <a:pPr>
              <a:lnSpc>
                <a:spcPct val="110000"/>
              </a:lnSpc>
              <a:spcAft>
                <a:spcPts val="800"/>
              </a:spcAft>
            </a:pPr>
            <a:r>
              <a:rPr lang="sv-SE" sz="1200">
                <a:effectLst/>
                <a:latin typeface="Lato" panose="020F0502020204030203" pitchFamily="34" charset="0"/>
                <a:ea typeface="Lato" panose="020F0502020204030203" pitchFamily="34" charset="0"/>
                <a:cs typeface="Times New Roman" panose="02020603050405020304" pitchFamily="18" charset="0"/>
              </a:rPr>
              <a:t>Vägledningen fick en enorm spridning och den användes både inom förskola, skola och som guidning för föräldrar kring att samtala om ämnet med sina barn.</a:t>
            </a:r>
          </a:p>
          <a:p>
            <a:endParaRPr lang="sv-SE"/>
          </a:p>
        </p:txBody>
      </p:sp>
      <p:sp>
        <p:nvSpPr>
          <p:cNvPr id="4" name="Platshållare för datum 3">
            <a:extLst>
              <a:ext uri="{FF2B5EF4-FFF2-40B4-BE49-F238E27FC236}">
                <a16:creationId xmlns:a16="http://schemas.microsoft.com/office/drawing/2014/main" id="{A517864B-DFEE-4073-66CE-31BD0351AF00}"/>
              </a:ext>
            </a:extLst>
          </p:cNvPr>
          <p:cNvSpPr>
            <a:spLocks noGrp="1"/>
          </p:cNvSpPr>
          <p:nvPr>
            <p:ph type="dt" idx="1"/>
          </p:nvPr>
        </p:nvSpPr>
        <p:spPr/>
        <p:txBody>
          <a:bodyPr/>
          <a:lstStyle/>
          <a:p>
            <a:fld id="{694F1BF6-F156-4F53-915D-F11A3F1C7538}" type="datetime1">
              <a:rPr lang="LID4096" smtClean="0"/>
              <a:t>06/02/2025</a:t>
            </a:fld>
            <a:endParaRPr lang="en-UK"/>
          </a:p>
        </p:txBody>
      </p:sp>
      <p:sp>
        <p:nvSpPr>
          <p:cNvPr id="5" name="Platshållare för bildnummer 4">
            <a:extLst>
              <a:ext uri="{FF2B5EF4-FFF2-40B4-BE49-F238E27FC236}">
                <a16:creationId xmlns:a16="http://schemas.microsoft.com/office/drawing/2014/main" id="{F9139662-394C-4485-79F5-79AE00DE207A}"/>
              </a:ext>
            </a:extLst>
          </p:cNvPr>
          <p:cNvSpPr>
            <a:spLocks noGrp="1"/>
          </p:cNvSpPr>
          <p:nvPr>
            <p:ph type="sldNum" sz="quarter" idx="5"/>
          </p:nvPr>
        </p:nvSpPr>
        <p:spPr/>
        <p:txBody>
          <a:bodyPr/>
          <a:lstStyle/>
          <a:p>
            <a:fld id="{B963DF67-57A7-4E60-B412-2E26C2D4287B}" type="slidenum">
              <a:rPr lang="en-UK" smtClean="0"/>
              <a:t>7</a:t>
            </a:fld>
            <a:endParaRPr lang="en-UK"/>
          </a:p>
        </p:txBody>
      </p:sp>
    </p:spTree>
    <p:extLst>
      <p:ext uri="{BB962C8B-B14F-4D97-AF65-F5344CB8AC3E}">
        <p14:creationId xmlns:p14="http://schemas.microsoft.com/office/powerpoint/2010/main" val="92385738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Här kan du klicka på bilden för att visa en kort film på 1 min om Stopp! Min kropp!</a:t>
            </a:r>
          </a:p>
          <a:p>
            <a:r>
              <a:rPr lang="sv-SE" dirty="0"/>
              <a:t>Här är också länken: </a:t>
            </a:r>
            <a:r>
              <a:rPr lang="sv-SE" dirty="0">
                <a:hlinkClick r:id="rId3" tooltip="https://youtu.be/cnamcnuiiee"/>
              </a:rPr>
              <a:t>https://youtu.be/cnamCNuIIeE</a:t>
            </a:r>
            <a:r>
              <a:rPr lang="sv-SE" dirty="0"/>
              <a:t> </a:t>
            </a:r>
          </a:p>
          <a:p>
            <a:endParaRPr lang="sv-SE" dirty="0"/>
          </a:p>
        </p:txBody>
      </p:sp>
      <p:sp>
        <p:nvSpPr>
          <p:cNvPr id="4" name="Platshållare för datum 3"/>
          <p:cNvSpPr>
            <a:spLocks noGrp="1"/>
          </p:cNvSpPr>
          <p:nvPr>
            <p:ph type="dt" idx="1"/>
          </p:nvPr>
        </p:nvSpPr>
        <p:spPr/>
        <p:txBody>
          <a:bodyPr/>
          <a:lstStyle/>
          <a:p>
            <a:fld id="{694F1BF6-F156-4F53-915D-F11A3F1C7538}" type="datetime1">
              <a:rPr lang="LID4096" smtClean="0"/>
              <a:t>06/02/2025</a:t>
            </a:fld>
            <a:endParaRPr lang="en-UK"/>
          </a:p>
        </p:txBody>
      </p:sp>
      <p:sp>
        <p:nvSpPr>
          <p:cNvPr id="5" name="Platshållare för bildnummer 4"/>
          <p:cNvSpPr>
            <a:spLocks noGrp="1"/>
          </p:cNvSpPr>
          <p:nvPr>
            <p:ph type="sldNum" sz="quarter" idx="5"/>
          </p:nvPr>
        </p:nvSpPr>
        <p:spPr/>
        <p:txBody>
          <a:bodyPr/>
          <a:lstStyle/>
          <a:p>
            <a:fld id="{B963DF67-57A7-4E60-B412-2E26C2D4287B}" type="slidenum">
              <a:rPr lang="en-UK" smtClean="0"/>
              <a:t>8</a:t>
            </a:fld>
            <a:endParaRPr lang="en-UK"/>
          </a:p>
        </p:txBody>
      </p:sp>
    </p:spTree>
    <p:extLst>
      <p:ext uri="{BB962C8B-B14F-4D97-AF65-F5344CB8AC3E}">
        <p14:creationId xmlns:p14="http://schemas.microsoft.com/office/powerpoint/2010/main" val="158049198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indent="0">
              <a:buClr>
                <a:schemeClr val="tx2"/>
              </a:buClr>
              <a:buFont typeface="Arial" panose="020B0604020202020204" pitchFamily="34" charset="0"/>
              <a:buNone/>
            </a:pPr>
            <a:endParaRPr lang="sv-SE" sz="1400" dirty="0">
              <a:solidFill>
                <a:schemeClr val="tx1"/>
              </a:solidFill>
            </a:endParaRPr>
          </a:p>
          <a:p>
            <a:r>
              <a:rPr lang="sv-SE" dirty="0">
                <a:ea typeface="Calibri"/>
                <a:cs typeface="Calibri"/>
              </a:rPr>
              <a:t>Så här började det</a:t>
            </a:r>
            <a:endParaRPr lang="en-US" dirty="0"/>
          </a:p>
          <a:p>
            <a:endParaRPr lang="sv-SE" dirty="0">
              <a:ea typeface="Calibri"/>
              <a:cs typeface="Calibri"/>
            </a:endParaRPr>
          </a:p>
          <a:p>
            <a:r>
              <a:rPr lang="sv-SE" dirty="0"/>
              <a:t>2013 togs vägledningen ”Stopp min kropp” fram av psykologer på Rädda Barnens Centrum för stöd och behandling. Det var deras erfarenhet av att arbeta med stöd och behandling av barn och unga som var drivkraften till att ta fram vägledningen. </a:t>
            </a:r>
            <a:br>
              <a:rPr lang="sv-SE" dirty="0">
                <a:cs typeface="+mn-lt"/>
              </a:rPr>
            </a:br>
            <a:r>
              <a:rPr lang="sv-SE" dirty="0"/>
              <a:t>Barn som varit utsatta för sexuella trakasserier och sexuellt våld beskriver allt för ofta att de inte  berättar för vuxna vad de varit med om. Utsattheten kan ha pågått, så varför berättar inte barnen</a:t>
            </a:r>
            <a:r>
              <a:rPr lang="sv-SE" b="1" dirty="0"/>
              <a:t>?</a:t>
            </a:r>
            <a:endParaRPr lang="sv-SE" dirty="0"/>
          </a:p>
          <a:p>
            <a:pPr marL="171450" indent="-171450">
              <a:buFont typeface="Calibri"/>
              <a:buChar char="-"/>
            </a:pPr>
            <a:r>
              <a:rPr lang="sv-SE" dirty="0"/>
              <a:t>Barn kan tro att sexuella handlingar hör till normalt umgänge.</a:t>
            </a:r>
            <a:endParaRPr lang="sv-SE" dirty="0">
              <a:ea typeface="Calibri"/>
              <a:cs typeface="Calibri"/>
            </a:endParaRPr>
          </a:p>
          <a:p>
            <a:pPr marL="171450" indent="-171450">
              <a:buFont typeface="Calibri"/>
              <a:buChar char="-"/>
            </a:pPr>
            <a:r>
              <a:rPr lang="sv-SE" dirty="0"/>
              <a:t>Den vuxna förövaren kan utsätta barn för sexuellt våld genom att låtsas att det är en lek, och då förstår barn inte att det är orätt och skadligt.</a:t>
            </a:r>
            <a:endParaRPr lang="sv-SE" dirty="0">
              <a:ea typeface="Calibri"/>
              <a:cs typeface="Calibri"/>
            </a:endParaRPr>
          </a:p>
          <a:p>
            <a:pPr marL="171450" indent="-171450">
              <a:buFont typeface="Calibri"/>
              <a:buChar char="-"/>
            </a:pPr>
            <a:r>
              <a:rPr lang="sv-SE" dirty="0"/>
              <a:t>Barn kan uppleva sig vara ensamma och tro att ingen kan förstå eller hjälpa.</a:t>
            </a:r>
            <a:endParaRPr lang="sv-SE" dirty="0">
              <a:ea typeface="Calibri"/>
              <a:cs typeface="Calibri"/>
            </a:endParaRPr>
          </a:p>
          <a:p>
            <a:pPr marL="171450" indent="-171450">
              <a:buFont typeface="Calibri"/>
              <a:buChar char="-"/>
            </a:pPr>
            <a:r>
              <a:rPr lang="sv-SE" dirty="0"/>
              <a:t>Skam och rädsla hindrar ofta barn från att berätta om sexuellt våld.</a:t>
            </a:r>
            <a:endParaRPr lang="sv-SE" dirty="0">
              <a:ea typeface="Calibri"/>
              <a:cs typeface="Calibri"/>
            </a:endParaRPr>
          </a:p>
          <a:p>
            <a:pPr marL="171450" indent="-171450">
              <a:buFont typeface="Calibri"/>
              <a:buChar char="-"/>
            </a:pPr>
            <a:r>
              <a:rPr lang="sv-SE" dirty="0"/>
              <a:t>Barn kan vara rädda att ingen lyssnar eller tror på det de berättar.</a:t>
            </a:r>
            <a:endParaRPr lang="sv-SE" dirty="0">
              <a:ea typeface="Calibri"/>
              <a:cs typeface="Calibri"/>
            </a:endParaRPr>
          </a:p>
          <a:p>
            <a:pPr marL="171450" indent="-171450">
              <a:buFont typeface="Calibri"/>
              <a:buChar char="-"/>
            </a:pPr>
            <a:r>
              <a:rPr lang="sv-SE" dirty="0"/>
              <a:t>Barn kan också bli hotade eller utpressade att hålla det sexuella våldet hemligt.</a:t>
            </a:r>
            <a:endParaRPr lang="sv-SE" dirty="0">
              <a:ea typeface="Calibri"/>
              <a:cs typeface="Calibri"/>
            </a:endParaRPr>
          </a:p>
          <a:p>
            <a:endParaRPr lang="sv-SE" dirty="0"/>
          </a:p>
          <a:p>
            <a:r>
              <a:rPr lang="sv-SE" dirty="0"/>
              <a:t>Sedan 2013 har skriften ”Stopp! Min kropp! läst och spridits (uppdaterades 2019). Det har inspirerat andra verksamheter i Sverige och våra Nordiska grannländer, föräldrar har läst den, men även professionella som psykologer och inte minst pedagoger och andra vuxna inom förskola och skola. </a:t>
            </a:r>
          </a:p>
          <a:p>
            <a:r>
              <a:rPr lang="sv-SE" dirty="0"/>
              <a:t>Uttrycket ”Stopp! min kropp!” som myntades 2013  används idag flitigt av barn och vuxna kring barn.</a:t>
            </a:r>
            <a:endParaRPr lang="sv-SE" dirty="0">
              <a:ea typeface="Calibri"/>
              <a:cs typeface="Calibri"/>
            </a:endParaRPr>
          </a:p>
          <a:p>
            <a:br>
              <a:rPr lang="sv-SE" dirty="0"/>
            </a:br>
            <a:r>
              <a:rPr lang="sv-SE" dirty="0"/>
              <a:t>En viktig fråga för Rädda Barnen är att kämpa för barns rättigheter, inte mist rätten till kunskap och information. Kunskapen hjälper barn med vad som är okej och inte, att det alltid är okej att berätta och att det aldrig är barnets fel. </a:t>
            </a:r>
          </a:p>
          <a:p>
            <a:endParaRPr lang="sv-SE" dirty="0">
              <a:ea typeface="Calibri"/>
              <a:cs typeface="Calibri"/>
            </a:endParaRPr>
          </a:p>
          <a:p>
            <a:r>
              <a:rPr lang="sv-SE" dirty="0">
                <a:ea typeface="Calibri"/>
                <a:cs typeface="Calibri"/>
              </a:rPr>
              <a:t>Under en lång period av år har Rädda Barnen tagit fram en mängd olika material för olika målgrupper</a:t>
            </a:r>
          </a:p>
          <a:p>
            <a:r>
              <a:rPr lang="sv-SE" dirty="0">
                <a:ea typeface="Calibri"/>
                <a:cs typeface="Calibri"/>
              </a:rPr>
              <a:t>Här finns allt på webben: </a:t>
            </a:r>
            <a:r>
              <a:rPr lang="sv-SE" dirty="0">
                <a:hlinkClick r:id="rId3"/>
              </a:rPr>
              <a:t>Stopp! Min kropp! - Rädda Barnen</a:t>
            </a:r>
            <a:endParaRPr lang="sv-SE" dirty="0">
              <a:ea typeface="Calibri"/>
              <a:cs typeface="Calibri"/>
            </a:endParaRPr>
          </a:p>
          <a:p>
            <a:endParaRPr lang="sv-SE" dirty="0">
              <a:ea typeface="Calibri"/>
              <a:cs typeface="Calibri"/>
            </a:endParaRPr>
          </a:p>
          <a:p>
            <a:r>
              <a:rPr lang="sv-SE" dirty="0">
                <a:ea typeface="Calibri"/>
                <a:cs typeface="Calibri"/>
              </a:rPr>
              <a:t>Vill du läsa mer om utvärderingsstudien finns den på </a:t>
            </a:r>
            <a:r>
              <a:rPr lang="sv-SE" dirty="0" err="1">
                <a:ea typeface="Calibri"/>
                <a:cs typeface="Calibri"/>
              </a:rPr>
              <a:t>resource</a:t>
            </a:r>
            <a:r>
              <a:rPr lang="sv-SE" dirty="0">
                <a:ea typeface="Calibri"/>
                <a:cs typeface="Calibri"/>
              </a:rPr>
              <a:t> center: </a:t>
            </a:r>
            <a:r>
              <a:rPr lang="sv-SE" dirty="0">
                <a:hlinkClick r:id="rId4"/>
              </a:rPr>
              <a:t>Utvärdering av STOPP! MIN KROPP! - Save the </a:t>
            </a:r>
            <a:r>
              <a:rPr lang="sv-SE" dirty="0" err="1">
                <a:hlinkClick r:id="rId4"/>
              </a:rPr>
              <a:t>Children’s</a:t>
            </a:r>
            <a:r>
              <a:rPr lang="sv-SE" dirty="0">
                <a:hlinkClick r:id="rId4"/>
              </a:rPr>
              <a:t> </a:t>
            </a:r>
            <a:r>
              <a:rPr lang="sv-SE" dirty="0" err="1">
                <a:hlinkClick r:id="rId4"/>
              </a:rPr>
              <a:t>Resource</a:t>
            </a:r>
            <a:r>
              <a:rPr lang="sv-SE" dirty="0">
                <a:hlinkClick r:id="rId4"/>
              </a:rPr>
              <a:t> Centre</a:t>
            </a:r>
            <a:endParaRPr lang="sv-SE" dirty="0">
              <a:ea typeface="Calibri"/>
              <a:cs typeface="Calibri"/>
            </a:endParaRPr>
          </a:p>
          <a:p>
            <a:endParaRPr lang="sv-SE" dirty="0">
              <a:ea typeface="Calibri"/>
              <a:cs typeface="Calibri"/>
            </a:endParaRPr>
          </a:p>
          <a:p>
            <a:r>
              <a:rPr lang="sv-SE" dirty="0"/>
              <a:t> </a:t>
            </a:r>
            <a:endParaRPr lang="sv-SE" dirty="0">
              <a:ea typeface="Calibri"/>
              <a:cs typeface="Calibri"/>
            </a:endParaRPr>
          </a:p>
          <a:p>
            <a:endParaRPr lang="sv-SE" dirty="0">
              <a:ea typeface="Calibri"/>
              <a:cs typeface="Calibri"/>
            </a:endParaRPr>
          </a:p>
          <a:p>
            <a:endParaRPr lang="sv-SE" dirty="0">
              <a:ea typeface="Calibri"/>
              <a:cs typeface="Calibri"/>
            </a:endParaRPr>
          </a:p>
        </p:txBody>
      </p:sp>
      <p:sp>
        <p:nvSpPr>
          <p:cNvPr id="4" name="Platshållare för bildnummer 3"/>
          <p:cNvSpPr>
            <a:spLocks noGrp="1"/>
          </p:cNvSpPr>
          <p:nvPr>
            <p:ph type="sldNum" sz="quarter" idx="5"/>
          </p:nvPr>
        </p:nvSpPr>
        <p:spPr/>
        <p:txBody>
          <a:bodyPr/>
          <a:lstStyle/>
          <a:p>
            <a:fld id="{23FFFF08-BA74-3E4E-B67B-CFCBDE5D9836}" type="slidenum">
              <a:rPr lang="en-US" smtClean="0"/>
              <a:t>9</a:t>
            </a:fld>
            <a:endParaRPr lang="en-US"/>
          </a:p>
        </p:txBody>
      </p:sp>
    </p:spTree>
    <p:extLst>
      <p:ext uri="{BB962C8B-B14F-4D97-AF65-F5344CB8AC3E}">
        <p14:creationId xmlns:p14="http://schemas.microsoft.com/office/powerpoint/2010/main" val="309918813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1200" kern="100" dirty="0">
                <a:effectLst/>
                <a:latin typeface="Lato" panose="020F0502020204030203" pitchFamily="34" charset="0"/>
                <a:ea typeface="Times New Roman" panose="02020603050405020304" pitchFamily="18" charset="0"/>
                <a:cs typeface="Times New Roman" panose="02020603050405020304" pitchFamily="18" charset="0"/>
              </a:rPr>
              <a:t>”Stopp! Min kropp!” är ett verktyg för barn och vuxna att prata om kroppen, känslor och gränser. Det är en del av Rädda Barnens arbete för barn utsatta för våld och övergrepp -att göra ämnet mer </a:t>
            </a:r>
            <a:r>
              <a:rPr lang="sv-SE" sz="1200" kern="100" dirty="0" err="1">
                <a:effectLst/>
                <a:latin typeface="Lato" panose="020F0502020204030203" pitchFamily="34" charset="0"/>
                <a:ea typeface="Times New Roman" panose="02020603050405020304" pitchFamily="18" charset="0"/>
                <a:cs typeface="Times New Roman" panose="02020603050405020304" pitchFamily="18" charset="0"/>
              </a:rPr>
              <a:t>pratbart</a:t>
            </a:r>
            <a:r>
              <a:rPr lang="sv-SE" sz="1200" kern="100" dirty="0">
                <a:effectLst/>
                <a:latin typeface="Lato" panose="020F0502020204030203" pitchFamily="34" charset="0"/>
                <a:ea typeface="Times New Roman" panose="02020603050405020304" pitchFamily="18" charset="0"/>
                <a:cs typeface="Times New Roman" panose="02020603050405020304" pitchFamily="18" charset="0"/>
              </a:rPr>
              <a:t> för både barn och vuxna,  men även hur man kan agera när något har hänt.</a:t>
            </a:r>
          </a:p>
          <a:p>
            <a:pPr marL="0" marR="0" lvl="0" indent="0" algn="l" defTabSz="914400" rtl="0" eaLnBrk="1" fontAlgn="auto" latinLnBrk="0" hangingPunct="1">
              <a:lnSpc>
                <a:spcPct val="100000"/>
              </a:lnSpc>
              <a:spcBef>
                <a:spcPts val="0"/>
              </a:spcBef>
              <a:spcAft>
                <a:spcPts val="0"/>
              </a:spcAft>
              <a:buClrTx/>
              <a:buSzTx/>
              <a:buFontTx/>
              <a:buNone/>
              <a:tabLst/>
              <a:defRPr/>
            </a:pPr>
            <a:endParaRPr lang="sv-SE" sz="1200" kern="100" dirty="0">
              <a:effectLst/>
              <a:latin typeface="Lato" panose="020F0502020204030203" pitchFamily="34" charset="0"/>
              <a:ea typeface="Times New Roman" panose="02020603050405020304" pitchFamily="18"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sv-SE" sz="1200" kern="100" dirty="0">
              <a:effectLst/>
              <a:latin typeface="Lato" panose="020F0502020204030203" pitchFamily="34" charset="0"/>
              <a:ea typeface="Times New Roman" panose="02020603050405020304" pitchFamily="18" charset="0"/>
              <a:cs typeface="Times New Roman" panose="02020603050405020304" pitchFamily="18" charset="0"/>
            </a:endParaRPr>
          </a:p>
          <a:p>
            <a:r>
              <a:rPr lang="sv-SE" dirty="0">
                <a:ea typeface="Calibri"/>
                <a:cs typeface="Calibri"/>
              </a:rPr>
              <a:t>Här finns allt på webben: </a:t>
            </a:r>
            <a:r>
              <a:rPr lang="sv-SE" dirty="0">
                <a:hlinkClick r:id="rId3"/>
              </a:rPr>
              <a:t>Stopp! Min kropp! - Rädda Barnen</a:t>
            </a:r>
            <a:endParaRPr lang="sv-SE" dirty="0"/>
          </a:p>
          <a:p>
            <a:endParaRPr lang="sv-SE" dirty="0">
              <a:ea typeface="Calibri"/>
              <a:cs typeface="Calibri"/>
            </a:endParaRPr>
          </a:p>
          <a:p>
            <a:endParaRPr lang="sv-SE" dirty="0"/>
          </a:p>
        </p:txBody>
      </p:sp>
      <p:sp>
        <p:nvSpPr>
          <p:cNvPr id="4" name="Platshållare för datum 3"/>
          <p:cNvSpPr>
            <a:spLocks noGrp="1"/>
          </p:cNvSpPr>
          <p:nvPr>
            <p:ph type="dt" idx="1"/>
          </p:nvPr>
        </p:nvSpPr>
        <p:spPr/>
        <p:txBody>
          <a:bodyPr/>
          <a:lstStyle/>
          <a:p>
            <a:fld id="{4AE69C5E-2747-4C14-BAB7-719E0D2534A2}" type="datetime1">
              <a:rPr lang="LID4096" smtClean="0"/>
              <a:t>06/02/2025</a:t>
            </a:fld>
            <a:endParaRPr lang="en-UK"/>
          </a:p>
        </p:txBody>
      </p:sp>
      <p:sp>
        <p:nvSpPr>
          <p:cNvPr id="5" name="Platshållare för bildnummer 4"/>
          <p:cNvSpPr>
            <a:spLocks noGrp="1"/>
          </p:cNvSpPr>
          <p:nvPr>
            <p:ph type="sldNum" sz="quarter" idx="5"/>
          </p:nvPr>
        </p:nvSpPr>
        <p:spPr/>
        <p:txBody>
          <a:bodyPr/>
          <a:lstStyle/>
          <a:p>
            <a:fld id="{B963DF67-57A7-4E60-B412-2E26C2D4287B}" type="slidenum">
              <a:rPr lang="en-UK" smtClean="0"/>
              <a:t>10</a:t>
            </a:fld>
            <a:endParaRPr lang="en-UK"/>
          </a:p>
        </p:txBody>
      </p:sp>
    </p:spTree>
    <p:extLst>
      <p:ext uri="{BB962C8B-B14F-4D97-AF65-F5344CB8AC3E}">
        <p14:creationId xmlns:p14="http://schemas.microsoft.com/office/powerpoint/2010/main" val="251724147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Rubrikbi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7EBDF8-3294-F243-8E02-B6435E5E5394}"/>
              </a:ext>
            </a:extLst>
          </p:cNvPr>
          <p:cNvSpPr>
            <a:spLocks noGrp="1"/>
          </p:cNvSpPr>
          <p:nvPr>
            <p:ph type="ctrTitle"/>
          </p:nvPr>
        </p:nvSpPr>
        <p:spPr>
          <a:xfrm>
            <a:off x="1524000" y="1268413"/>
            <a:ext cx="9144000" cy="2241550"/>
          </a:xfrm>
          <a:prstGeom prst="rect">
            <a:avLst/>
          </a:prstGeom>
        </p:spPr>
        <p:txBody>
          <a:bodyPr anchor="b"/>
          <a:lstStyle>
            <a:lvl1pPr algn="ctr">
              <a:defRPr sz="6000"/>
            </a:lvl1pPr>
          </a:lstStyle>
          <a:p>
            <a:r>
              <a:rPr lang="sv-SE"/>
              <a:t>Klicka här för att ändra mall för rubrikformat</a:t>
            </a:r>
            <a:endParaRPr lang="en-UK"/>
          </a:p>
        </p:txBody>
      </p:sp>
      <p:sp>
        <p:nvSpPr>
          <p:cNvPr id="3" name="Subtitle 2">
            <a:extLst>
              <a:ext uri="{FF2B5EF4-FFF2-40B4-BE49-F238E27FC236}">
                <a16:creationId xmlns:a16="http://schemas.microsoft.com/office/drawing/2014/main" id="{2E6F2B1C-7582-114C-B870-5C836A680550}"/>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Klicka här för att ändra mall för underrubrikformat</a:t>
            </a:r>
            <a:endParaRPr lang="en-UK"/>
          </a:p>
        </p:txBody>
      </p:sp>
      <p:sp>
        <p:nvSpPr>
          <p:cNvPr id="4" name="Platshållare för datum 3">
            <a:extLst>
              <a:ext uri="{FF2B5EF4-FFF2-40B4-BE49-F238E27FC236}">
                <a16:creationId xmlns:a16="http://schemas.microsoft.com/office/drawing/2014/main" id="{11006A92-8224-65D5-A67B-D7D7B290E885}"/>
              </a:ext>
            </a:extLst>
          </p:cNvPr>
          <p:cNvSpPr>
            <a:spLocks noGrp="1"/>
          </p:cNvSpPr>
          <p:nvPr>
            <p:ph type="dt" sz="half" idx="10"/>
          </p:nvPr>
        </p:nvSpPr>
        <p:spPr/>
        <p:txBody>
          <a:bodyPr/>
          <a:lstStyle/>
          <a:p>
            <a:fld id="{374C9444-0CD7-4263-9F30-938D9711D762}" type="datetime1">
              <a:rPr lang="sv-SE" smtClean="0"/>
              <a:t>2025-06-02</a:t>
            </a:fld>
            <a:endParaRPr lang="en-UK"/>
          </a:p>
        </p:txBody>
      </p:sp>
      <p:sp>
        <p:nvSpPr>
          <p:cNvPr id="5" name="Platshållare för sidfot 4">
            <a:extLst>
              <a:ext uri="{FF2B5EF4-FFF2-40B4-BE49-F238E27FC236}">
                <a16:creationId xmlns:a16="http://schemas.microsoft.com/office/drawing/2014/main" id="{6851FB78-34C1-EE06-E26C-F903DFE978E7}"/>
              </a:ext>
            </a:extLst>
          </p:cNvPr>
          <p:cNvSpPr>
            <a:spLocks noGrp="1"/>
          </p:cNvSpPr>
          <p:nvPr>
            <p:ph type="ftr" sz="quarter" idx="11"/>
          </p:nvPr>
        </p:nvSpPr>
        <p:spPr/>
        <p:txBody>
          <a:bodyPr/>
          <a:lstStyle/>
          <a:p>
            <a:r>
              <a:rPr lang="sv-SE"/>
              <a:t>Varje dag gör vi världen lite bättre för barn.</a:t>
            </a:r>
            <a:endParaRPr lang="en-UK"/>
          </a:p>
        </p:txBody>
      </p:sp>
      <p:sp>
        <p:nvSpPr>
          <p:cNvPr id="6" name="Platshållare för bildnummer 5">
            <a:extLst>
              <a:ext uri="{FF2B5EF4-FFF2-40B4-BE49-F238E27FC236}">
                <a16:creationId xmlns:a16="http://schemas.microsoft.com/office/drawing/2014/main" id="{9207808F-9FA4-9F6B-D8ED-9CFF8BF67CBF}"/>
              </a:ext>
            </a:extLst>
          </p:cNvPr>
          <p:cNvSpPr>
            <a:spLocks noGrp="1"/>
          </p:cNvSpPr>
          <p:nvPr>
            <p:ph type="sldNum" sz="quarter" idx="12"/>
          </p:nvPr>
        </p:nvSpPr>
        <p:spPr/>
        <p:txBody>
          <a:bodyPr/>
          <a:lstStyle/>
          <a:p>
            <a:fld id="{BF413B3B-BFB3-42E3-B409-FAAF558C2ACC}" type="slidenum">
              <a:rPr lang="en-UK" smtClean="0"/>
              <a:pPr/>
              <a:t>‹#›</a:t>
            </a:fld>
            <a:endParaRPr lang="en-UK"/>
          </a:p>
        </p:txBody>
      </p:sp>
    </p:spTree>
    <p:extLst>
      <p:ext uri="{BB962C8B-B14F-4D97-AF65-F5344CB8AC3E}">
        <p14:creationId xmlns:p14="http://schemas.microsoft.com/office/powerpoint/2010/main" val="323708844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Blank 2">
    <p:bg>
      <p:bgPr>
        <a:solidFill>
          <a:schemeClr val="accent1"/>
        </a:solidFill>
        <a:effectLst/>
      </p:bgPr>
    </p:bg>
    <p:spTree>
      <p:nvGrpSpPr>
        <p:cNvPr id="1" name=""/>
        <p:cNvGrpSpPr/>
        <p:nvPr/>
      </p:nvGrpSpPr>
      <p:grpSpPr>
        <a:xfrm>
          <a:off x="0" y="0"/>
          <a:ext cx="0" cy="0"/>
          <a:chOff x="0" y="0"/>
          <a:chExt cx="0" cy="0"/>
        </a:xfrm>
      </p:grpSpPr>
      <p:pic>
        <p:nvPicPr>
          <p:cNvPr id="2" name="Picture 7">
            <a:extLst>
              <a:ext uri="{FF2B5EF4-FFF2-40B4-BE49-F238E27FC236}">
                <a16:creationId xmlns:a16="http://schemas.microsoft.com/office/drawing/2014/main" id="{C0FC662E-5766-3987-B567-276D1CE51276}"/>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10349907" y="6349706"/>
            <a:ext cx="1431763" cy="440918"/>
          </a:xfrm>
          <a:prstGeom prst="rect">
            <a:avLst/>
          </a:prstGeom>
        </p:spPr>
      </p:pic>
    </p:spTree>
    <p:extLst>
      <p:ext uri="{BB962C8B-B14F-4D97-AF65-F5344CB8AC3E}">
        <p14:creationId xmlns:p14="http://schemas.microsoft.com/office/powerpoint/2010/main" val="401985292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Lodrät rubrik och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4EA29B1-FF2C-5D44-9076-0C2ECB267F4A}"/>
              </a:ext>
            </a:extLst>
          </p:cNvPr>
          <p:cNvSpPr>
            <a:spLocks noGrp="1"/>
          </p:cNvSpPr>
          <p:nvPr>
            <p:ph type="title" orient="vert"/>
          </p:nvPr>
        </p:nvSpPr>
        <p:spPr>
          <a:xfrm>
            <a:off x="8724900" y="365125"/>
            <a:ext cx="2628900" cy="5811838"/>
          </a:xfrm>
          <a:prstGeom prst="rect">
            <a:avLst/>
          </a:prstGeom>
        </p:spPr>
        <p:txBody>
          <a:bodyPr vert="eaVert"/>
          <a:lstStyle/>
          <a:p>
            <a:r>
              <a:rPr lang="sv-SE"/>
              <a:t>Klicka här för att ändra mall för rubrikformat</a:t>
            </a:r>
            <a:endParaRPr lang="en-UK"/>
          </a:p>
        </p:txBody>
      </p:sp>
      <p:sp>
        <p:nvSpPr>
          <p:cNvPr id="3" name="Vertical Text Placeholder 2">
            <a:extLst>
              <a:ext uri="{FF2B5EF4-FFF2-40B4-BE49-F238E27FC236}">
                <a16:creationId xmlns:a16="http://schemas.microsoft.com/office/drawing/2014/main" id="{4712C061-2248-9248-9E14-C827AD0EA249}"/>
              </a:ext>
            </a:extLst>
          </p:cNvPr>
          <p:cNvSpPr>
            <a:spLocks noGrp="1"/>
          </p:cNvSpPr>
          <p:nvPr>
            <p:ph type="body" orient="vert" idx="1"/>
          </p:nvPr>
        </p:nvSpPr>
        <p:spPr>
          <a:xfrm>
            <a:off x="838200" y="365125"/>
            <a:ext cx="7734300" cy="5811838"/>
          </a:xfrm>
          <a:prstGeom prst="rect">
            <a:avLst/>
          </a:prstGeom>
        </p:spPr>
        <p:txBody>
          <a:bodyPr vert="eaVert"/>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K"/>
          </a:p>
        </p:txBody>
      </p:sp>
      <p:pic>
        <p:nvPicPr>
          <p:cNvPr id="8" name="Picture 7">
            <a:extLst>
              <a:ext uri="{FF2B5EF4-FFF2-40B4-BE49-F238E27FC236}">
                <a16:creationId xmlns:a16="http://schemas.microsoft.com/office/drawing/2014/main" id="{A38B412C-FF15-0145-9A45-54D2DADA8F43}"/>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rot="5400000">
            <a:off x="-439372" y="5614935"/>
            <a:ext cx="1539875" cy="396979"/>
          </a:xfrm>
          <a:prstGeom prst="rect">
            <a:avLst/>
          </a:prstGeom>
        </p:spPr>
      </p:pic>
    </p:spTree>
    <p:extLst>
      <p:ext uri="{BB962C8B-B14F-4D97-AF65-F5344CB8AC3E}">
        <p14:creationId xmlns:p14="http://schemas.microsoft.com/office/powerpoint/2010/main" val="301603152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Rubrik och lodrät text">
    <p:spTree>
      <p:nvGrpSpPr>
        <p:cNvPr id="1" name=""/>
        <p:cNvGrpSpPr/>
        <p:nvPr/>
      </p:nvGrpSpPr>
      <p:grpSpPr>
        <a:xfrm>
          <a:off x="0" y="0"/>
          <a:ext cx="0" cy="0"/>
          <a:chOff x="0" y="0"/>
          <a:chExt cx="0" cy="0"/>
        </a:xfrm>
      </p:grpSpPr>
      <p:sp>
        <p:nvSpPr>
          <p:cNvPr id="3" name="Vertical Text Placeholder 2">
            <a:extLst>
              <a:ext uri="{FF2B5EF4-FFF2-40B4-BE49-F238E27FC236}">
                <a16:creationId xmlns:a16="http://schemas.microsoft.com/office/drawing/2014/main" id="{25D86D15-51D2-A24C-B04F-939835159E13}"/>
              </a:ext>
            </a:extLst>
          </p:cNvPr>
          <p:cNvSpPr>
            <a:spLocks noGrp="1"/>
          </p:cNvSpPr>
          <p:nvPr>
            <p:ph type="body" orient="vert" idx="1"/>
          </p:nvPr>
        </p:nvSpPr>
        <p:spPr>
          <a:xfrm>
            <a:off x="479425" y="576470"/>
            <a:ext cx="11233150" cy="5600493"/>
          </a:xfrm>
          <a:prstGeom prst="rect">
            <a:avLst/>
          </a:prstGeom>
        </p:spPr>
        <p:txBody>
          <a:bodyPr vert="eaVert"/>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K"/>
          </a:p>
        </p:txBody>
      </p:sp>
    </p:spTree>
    <p:extLst>
      <p:ext uri="{BB962C8B-B14F-4D97-AF65-F5344CB8AC3E}">
        <p14:creationId xmlns:p14="http://schemas.microsoft.com/office/powerpoint/2010/main" val="416257836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7EBDF8-3294-F243-8E02-B6435E5E5394}"/>
              </a:ext>
            </a:extLst>
          </p:cNvPr>
          <p:cNvSpPr>
            <a:spLocks noGrp="1"/>
          </p:cNvSpPr>
          <p:nvPr>
            <p:ph type="ctrTitle"/>
          </p:nvPr>
        </p:nvSpPr>
        <p:spPr>
          <a:xfrm>
            <a:off x="1524000" y="1268413"/>
            <a:ext cx="9144000" cy="2241550"/>
          </a:xfrm>
          <a:prstGeom prst="rect">
            <a:avLst/>
          </a:prstGeom>
        </p:spPr>
        <p:txBody>
          <a:bodyPr anchor="b"/>
          <a:lstStyle>
            <a:lvl1pPr algn="ctr">
              <a:defRPr sz="6000"/>
            </a:lvl1pPr>
          </a:lstStyle>
          <a:p>
            <a:r>
              <a:rPr lang="en-GB"/>
              <a:t>Click to edit Master title style</a:t>
            </a:r>
            <a:endParaRPr lang="en-UK"/>
          </a:p>
        </p:txBody>
      </p:sp>
      <p:sp>
        <p:nvSpPr>
          <p:cNvPr id="3" name="Subtitle 2">
            <a:extLst>
              <a:ext uri="{FF2B5EF4-FFF2-40B4-BE49-F238E27FC236}">
                <a16:creationId xmlns:a16="http://schemas.microsoft.com/office/drawing/2014/main" id="{2E6F2B1C-7582-114C-B870-5C836A680550}"/>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K"/>
          </a:p>
        </p:txBody>
      </p:sp>
      <p:sp>
        <p:nvSpPr>
          <p:cNvPr id="4" name="Platshållare för datum 3">
            <a:extLst>
              <a:ext uri="{FF2B5EF4-FFF2-40B4-BE49-F238E27FC236}">
                <a16:creationId xmlns:a16="http://schemas.microsoft.com/office/drawing/2014/main" id="{11006A92-8224-65D5-A67B-D7D7B290E885}"/>
              </a:ext>
            </a:extLst>
          </p:cNvPr>
          <p:cNvSpPr>
            <a:spLocks noGrp="1"/>
          </p:cNvSpPr>
          <p:nvPr>
            <p:ph type="dt" sz="half" idx="10"/>
          </p:nvPr>
        </p:nvSpPr>
        <p:spPr/>
        <p:txBody>
          <a:bodyPr/>
          <a:lstStyle/>
          <a:p>
            <a:r>
              <a:rPr lang="sv-SE"/>
              <a:t>1 Maj 2022</a:t>
            </a:r>
            <a:endParaRPr lang="en-UK"/>
          </a:p>
        </p:txBody>
      </p:sp>
      <p:sp>
        <p:nvSpPr>
          <p:cNvPr id="5" name="Platshållare för sidfot 4">
            <a:extLst>
              <a:ext uri="{FF2B5EF4-FFF2-40B4-BE49-F238E27FC236}">
                <a16:creationId xmlns:a16="http://schemas.microsoft.com/office/drawing/2014/main" id="{6851FB78-34C1-EE06-E26C-F903DFE978E7}"/>
              </a:ext>
            </a:extLst>
          </p:cNvPr>
          <p:cNvSpPr>
            <a:spLocks noGrp="1"/>
          </p:cNvSpPr>
          <p:nvPr>
            <p:ph type="ftr" sz="quarter" idx="11"/>
          </p:nvPr>
        </p:nvSpPr>
        <p:spPr/>
        <p:txBody>
          <a:bodyPr/>
          <a:lstStyle/>
          <a:p>
            <a:r>
              <a:rPr lang="sv-SE"/>
              <a:t>Stopp! Min kropp!</a:t>
            </a:r>
            <a:endParaRPr lang="en-UK"/>
          </a:p>
        </p:txBody>
      </p:sp>
      <p:sp>
        <p:nvSpPr>
          <p:cNvPr id="6" name="Platshållare för bildnummer 5">
            <a:extLst>
              <a:ext uri="{FF2B5EF4-FFF2-40B4-BE49-F238E27FC236}">
                <a16:creationId xmlns:a16="http://schemas.microsoft.com/office/drawing/2014/main" id="{9207808F-9FA4-9F6B-D8ED-9CFF8BF67CBF}"/>
              </a:ext>
            </a:extLst>
          </p:cNvPr>
          <p:cNvSpPr>
            <a:spLocks noGrp="1"/>
          </p:cNvSpPr>
          <p:nvPr>
            <p:ph type="sldNum" sz="quarter" idx="12"/>
          </p:nvPr>
        </p:nvSpPr>
        <p:spPr/>
        <p:txBody>
          <a:bodyPr/>
          <a:lstStyle/>
          <a:p>
            <a:fld id="{BF413B3B-BFB3-42E3-B409-FAAF558C2ACC}" type="slidenum">
              <a:rPr lang="en-UK" smtClean="0"/>
              <a:pPr/>
              <a:t>‹#›</a:t>
            </a:fld>
            <a:endParaRPr lang="en-UK"/>
          </a:p>
        </p:txBody>
      </p:sp>
    </p:spTree>
    <p:extLst>
      <p:ext uri="{BB962C8B-B14F-4D97-AF65-F5344CB8AC3E}">
        <p14:creationId xmlns:p14="http://schemas.microsoft.com/office/powerpoint/2010/main" val="144884553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D24DC62C-F264-B946-B162-E7602E2A3E60}"/>
              </a:ext>
            </a:extLst>
          </p:cNvPr>
          <p:cNvSpPr/>
          <p:nvPr userDrawn="1"/>
        </p:nvSpPr>
        <p:spPr>
          <a:xfrm>
            <a:off x="0" y="0"/>
            <a:ext cx="479425" cy="68580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latin typeface="Gill Sans Infant Std"/>
              <a:cs typeface="Gill Sans Infant Std"/>
            </a:endParaRPr>
          </a:p>
        </p:txBody>
      </p:sp>
      <p:sp>
        <p:nvSpPr>
          <p:cNvPr id="3" name="Content Placeholder 2">
            <a:extLst>
              <a:ext uri="{FF2B5EF4-FFF2-40B4-BE49-F238E27FC236}">
                <a16:creationId xmlns:a16="http://schemas.microsoft.com/office/drawing/2014/main" id="{9505CB6B-B954-8D4C-A951-369C766E6EC5}"/>
              </a:ext>
            </a:extLst>
          </p:cNvPr>
          <p:cNvSpPr>
            <a:spLocks noGrp="1"/>
          </p:cNvSpPr>
          <p:nvPr>
            <p:ph idx="1"/>
          </p:nvPr>
        </p:nvSpPr>
        <p:spPr>
          <a:xfrm>
            <a:off x="811733" y="1805142"/>
            <a:ext cx="9523556" cy="4476750"/>
          </a:xfrm>
          <a:prstGeom prst="rect">
            <a:avLst/>
          </a:prstGeo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K"/>
          </a:p>
        </p:txBody>
      </p:sp>
      <p:sp>
        <p:nvSpPr>
          <p:cNvPr id="2" name="Title 1">
            <a:extLst>
              <a:ext uri="{FF2B5EF4-FFF2-40B4-BE49-F238E27FC236}">
                <a16:creationId xmlns:a16="http://schemas.microsoft.com/office/drawing/2014/main" id="{B2A6A816-062C-43A9-9196-6111219BE960}"/>
              </a:ext>
            </a:extLst>
          </p:cNvPr>
          <p:cNvSpPr>
            <a:spLocks noGrp="1"/>
          </p:cNvSpPr>
          <p:nvPr>
            <p:ph type="title"/>
          </p:nvPr>
        </p:nvSpPr>
        <p:spPr/>
        <p:txBody>
          <a:bodyPr/>
          <a:lstStyle/>
          <a:p>
            <a:r>
              <a:rPr lang="en-UK"/>
              <a:t>Click to edit Master title style</a:t>
            </a:r>
          </a:p>
        </p:txBody>
      </p:sp>
      <p:sp>
        <p:nvSpPr>
          <p:cNvPr id="4" name="Platshållare för datum 3">
            <a:extLst>
              <a:ext uri="{FF2B5EF4-FFF2-40B4-BE49-F238E27FC236}">
                <a16:creationId xmlns:a16="http://schemas.microsoft.com/office/drawing/2014/main" id="{FB7A2149-42B2-ABD1-DCE7-EF150FA5BD5A}"/>
              </a:ext>
            </a:extLst>
          </p:cNvPr>
          <p:cNvSpPr>
            <a:spLocks noGrp="1"/>
          </p:cNvSpPr>
          <p:nvPr>
            <p:ph type="dt" sz="half" idx="10"/>
          </p:nvPr>
        </p:nvSpPr>
        <p:spPr/>
        <p:txBody>
          <a:bodyPr/>
          <a:lstStyle/>
          <a:p>
            <a:r>
              <a:rPr lang="sv-SE"/>
              <a:t>1 Maj 2022</a:t>
            </a:r>
            <a:endParaRPr lang="en-UK"/>
          </a:p>
        </p:txBody>
      </p:sp>
      <p:sp>
        <p:nvSpPr>
          <p:cNvPr id="5" name="Platshållare för sidfot 4">
            <a:extLst>
              <a:ext uri="{FF2B5EF4-FFF2-40B4-BE49-F238E27FC236}">
                <a16:creationId xmlns:a16="http://schemas.microsoft.com/office/drawing/2014/main" id="{ED6C876F-838D-EC8F-2C54-252C07A82DF6}"/>
              </a:ext>
            </a:extLst>
          </p:cNvPr>
          <p:cNvSpPr>
            <a:spLocks noGrp="1"/>
          </p:cNvSpPr>
          <p:nvPr>
            <p:ph type="ftr" sz="quarter" idx="11"/>
          </p:nvPr>
        </p:nvSpPr>
        <p:spPr/>
        <p:txBody>
          <a:bodyPr/>
          <a:lstStyle/>
          <a:p>
            <a:r>
              <a:rPr lang="sv-SE"/>
              <a:t>Stopp! Min kropp!</a:t>
            </a:r>
            <a:endParaRPr lang="en-UK"/>
          </a:p>
        </p:txBody>
      </p:sp>
      <p:sp>
        <p:nvSpPr>
          <p:cNvPr id="6" name="Platshållare för bildnummer 5">
            <a:extLst>
              <a:ext uri="{FF2B5EF4-FFF2-40B4-BE49-F238E27FC236}">
                <a16:creationId xmlns:a16="http://schemas.microsoft.com/office/drawing/2014/main" id="{A20DD810-B813-6A4A-F642-17894DD36C7D}"/>
              </a:ext>
            </a:extLst>
          </p:cNvPr>
          <p:cNvSpPr>
            <a:spLocks noGrp="1"/>
          </p:cNvSpPr>
          <p:nvPr>
            <p:ph type="sldNum" sz="quarter" idx="12"/>
          </p:nvPr>
        </p:nvSpPr>
        <p:spPr/>
        <p:txBody>
          <a:bodyPr/>
          <a:lstStyle/>
          <a:p>
            <a:fld id="{BF413B3B-BFB3-42E3-B409-FAAF558C2ACC}" type="slidenum">
              <a:rPr lang="en-UK" smtClean="0"/>
              <a:pPr/>
              <a:t>‹#›</a:t>
            </a:fld>
            <a:endParaRPr lang="en-UK"/>
          </a:p>
        </p:txBody>
      </p:sp>
    </p:spTree>
    <p:extLst>
      <p:ext uri="{BB962C8B-B14F-4D97-AF65-F5344CB8AC3E}">
        <p14:creationId xmlns:p14="http://schemas.microsoft.com/office/powerpoint/2010/main" val="3700777751"/>
      </p:ext>
    </p:extLst>
  </p:cSld>
  <p:clrMapOvr>
    <a:masterClrMapping/>
  </p:clrMapOvr>
  <p:extLst>
    <p:ext uri="{DCECCB84-F9BA-43D5-87BE-67443E8EF086}">
      <p15:sldGuideLst xmlns:p15="http://schemas.microsoft.com/office/powerpoint/2012/main">
        <p15:guide id="1" pos="3840">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Title and Vertical Text">
    <p:spTree>
      <p:nvGrpSpPr>
        <p:cNvPr id="1" name=""/>
        <p:cNvGrpSpPr/>
        <p:nvPr/>
      </p:nvGrpSpPr>
      <p:grpSpPr>
        <a:xfrm>
          <a:off x="0" y="0"/>
          <a:ext cx="0" cy="0"/>
          <a:chOff x="0" y="0"/>
          <a:chExt cx="0" cy="0"/>
        </a:xfrm>
      </p:grpSpPr>
      <p:sp>
        <p:nvSpPr>
          <p:cNvPr id="3" name="Vertical Text Placeholder 2">
            <a:extLst>
              <a:ext uri="{FF2B5EF4-FFF2-40B4-BE49-F238E27FC236}">
                <a16:creationId xmlns:a16="http://schemas.microsoft.com/office/drawing/2014/main" id="{25D86D15-51D2-A24C-B04F-939835159E13}"/>
              </a:ext>
            </a:extLst>
          </p:cNvPr>
          <p:cNvSpPr>
            <a:spLocks noGrp="1"/>
          </p:cNvSpPr>
          <p:nvPr>
            <p:ph type="body" orient="vert" idx="1"/>
          </p:nvPr>
        </p:nvSpPr>
        <p:spPr>
          <a:xfrm>
            <a:off x="479425" y="576470"/>
            <a:ext cx="11233150" cy="5600493"/>
          </a:xfrm>
          <a:prstGeom prst="rect">
            <a:avLst/>
          </a:prstGeo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K"/>
          </a:p>
        </p:txBody>
      </p:sp>
    </p:spTree>
    <p:extLst>
      <p:ext uri="{BB962C8B-B14F-4D97-AF65-F5344CB8AC3E}">
        <p14:creationId xmlns:p14="http://schemas.microsoft.com/office/powerpoint/2010/main" val="266583096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Otsikko ja sisältö">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D24DC62C-F264-B946-B162-E7602E2A3E60}"/>
              </a:ext>
            </a:extLst>
          </p:cNvPr>
          <p:cNvSpPr/>
          <p:nvPr userDrawn="1"/>
        </p:nvSpPr>
        <p:spPr>
          <a:xfrm>
            <a:off x="0" y="0"/>
            <a:ext cx="479425" cy="68580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latin typeface="Gill Sans Infant Std"/>
              <a:cs typeface="Gill Sans Infant Std"/>
            </a:endParaRPr>
          </a:p>
        </p:txBody>
      </p:sp>
      <p:sp>
        <p:nvSpPr>
          <p:cNvPr id="3" name="Content Placeholder 2">
            <a:extLst>
              <a:ext uri="{FF2B5EF4-FFF2-40B4-BE49-F238E27FC236}">
                <a16:creationId xmlns:a16="http://schemas.microsoft.com/office/drawing/2014/main" id="{9505CB6B-B954-8D4C-A951-369C766E6EC5}"/>
              </a:ext>
            </a:extLst>
          </p:cNvPr>
          <p:cNvSpPr>
            <a:spLocks noGrp="1"/>
          </p:cNvSpPr>
          <p:nvPr>
            <p:ph idx="1"/>
          </p:nvPr>
        </p:nvSpPr>
        <p:spPr>
          <a:xfrm>
            <a:off x="811733" y="1805142"/>
            <a:ext cx="9523556" cy="4476750"/>
          </a:xfrm>
          <a:prstGeom prst="rect">
            <a:avLst/>
          </a:prstGeo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UK"/>
          </a:p>
        </p:txBody>
      </p:sp>
      <p:sp>
        <p:nvSpPr>
          <p:cNvPr id="2" name="Title 1">
            <a:extLst>
              <a:ext uri="{FF2B5EF4-FFF2-40B4-BE49-F238E27FC236}">
                <a16:creationId xmlns:a16="http://schemas.microsoft.com/office/drawing/2014/main" id="{B2A6A816-062C-43A9-9196-6111219BE960}"/>
              </a:ext>
            </a:extLst>
          </p:cNvPr>
          <p:cNvSpPr>
            <a:spLocks noGrp="1"/>
          </p:cNvSpPr>
          <p:nvPr>
            <p:ph type="title"/>
          </p:nvPr>
        </p:nvSpPr>
        <p:spPr/>
        <p:txBody>
          <a:bodyPr/>
          <a:lstStyle/>
          <a:p>
            <a:r>
              <a:rPr lang="fi-FI"/>
              <a:t>Muokkaa ots. perustyyl. napsautt.</a:t>
            </a:r>
            <a:endParaRPr lang="en-UK"/>
          </a:p>
        </p:txBody>
      </p:sp>
    </p:spTree>
    <p:extLst>
      <p:ext uri="{BB962C8B-B14F-4D97-AF65-F5344CB8AC3E}">
        <p14:creationId xmlns:p14="http://schemas.microsoft.com/office/powerpoint/2010/main" val="3002066321"/>
      </p:ext>
    </p:extLst>
  </p:cSld>
  <p:clrMapOvr>
    <a:masterClrMapping/>
  </p:clrMapOvr>
  <p:extLst>
    <p:ext uri="{DCECCB84-F9BA-43D5-87BE-67443E8EF086}">
      <p15:sldGuideLst xmlns:p15="http://schemas.microsoft.com/office/powerpoint/2012/main">
        <p15:guide id="1" pos="3840">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Rubrikbi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7EBDF8-3294-F243-8E02-B6435E5E5394}"/>
              </a:ext>
            </a:extLst>
          </p:cNvPr>
          <p:cNvSpPr>
            <a:spLocks noGrp="1"/>
          </p:cNvSpPr>
          <p:nvPr>
            <p:ph type="ctrTitle"/>
          </p:nvPr>
        </p:nvSpPr>
        <p:spPr>
          <a:xfrm>
            <a:off x="1524000" y="1268413"/>
            <a:ext cx="9144000" cy="2241550"/>
          </a:xfrm>
          <a:prstGeom prst="rect">
            <a:avLst/>
          </a:prstGeom>
        </p:spPr>
        <p:txBody>
          <a:bodyPr anchor="b"/>
          <a:lstStyle>
            <a:lvl1pPr algn="ctr">
              <a:defRPr sz="6000"/>
            </a:lvl1pPr>
          </a:lstStyle>
          <a:p>
            <a:r>
              <a:rPr lang="sv-SE"/>
              <a:t>Klicka här för att ändra mall för rubrikformat</a:t>
            </a:r>
            <a:endParaRPr lang="en-UK"/>
          </a:p>
        </p:txBody>
      </p:sp>
      <p:sp>
        <p:nvSpPr>
          <p:cNvPr id="3" name="Subtitle 2">
            <a:extLst>
              <a:ext uri="{FF2B5EF4-FFF2-40B4-BE49-F238E27FC236}">
                <a16:creationId xmlns:a16="http://schemas.microsoft.com/office/drawing/2014/main" id="{2E6F2B1C-7582-114C-B870-5C836A680550}"/>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Klicka här för att ändra mall för underrubrikformat</a:t>
            </a:r>
            <a:endParaRPr lang="en-UK"/>
          </a:p>
        </p:txBody>
      </p:sp>
      <p:sp>
        <p:nvSpPr>
          <p:cNvPr id="4" name="Platshållare för datum 3">
            <a:extLst>
              <a:ext uri="{FF2B5EF4-FFF2-40B4-BE49-F238E27FC236}">
                <a16:creationId xmlns:a16="http://schemas.microsoft.com/office/drawing/2014/main" id="{11006A92-8224-65D5-A67B-D7D7B290E885}"/>
              </a:ext>
            </a:extLst>
          </p:cNvPr>
          <p:cNvSpPr>
            <a:spLocks noGrp="1"/>
          </p:cNvSpPr>
          <p:nvPr>
            <p:ph type="dt" sz="half" idx="10"/>
          </p:nvPr>
        </p:nvSpPr>
        <p:spPr/>
        <p:txBody>
          <a:bodyPr/>
          <a:lstStyle/>
          <a:p>
            <a:fld id="{374C9444-0CD7-4263-9F30-938D9711D762}" type="datetime1">
              <a:rPr lang="sv-SE" smtClean="0"/>
              <a:t>2025-06-02</a:t>
            </a:fld>
            <a:endParaRPr lang="en-UK"/>
          </a:p>
        </p:txBody>
      </p:sp>
      <p:sp>
        <p:nvSpPr>
          <p:cNvPr id="5" name="Platshållare för sidfot 4">
            <a:extLst>
              <a:ext uri="{FF2B5EF4-FFF2-40B4-BE49-F238E27FC236}">
                <a16:creationId xmlns:a16="http://schemas.microsoft.com/office/drawing/2014/main" id="{6851FB78-34C1-EE06-E26C-F903DFE978E7}"/>
              </a:ext>
            </a:extLst>
          </p:cNvPr>
          <p:cNvSpPr>
            <a:spLocks noGrp="1"/>
          </p:cNvSpPr>
          <p:nvPr>
            <p:ph type="ftr" sz="quarter" idx="11"/>
          </p:nvPr>
        </p:nvSpPr>
        <p:spPr/>
        <p:txBody>
          <a:bodyPr/>
          <a:lstStyle/>
          <a:p>
            <a:r>
              <a:rPr lang="sv-SE"/>
              <a:t>Varje dag gör vi världen lite bättre för barn.</a:t>
            </a:r>
            <a:endParaRPr lang="en-UK"/>
          </a:p>
        </p:txBody>
      </p:sp>
      <p:sp>
        <p:nvSpPr>
          <p:cNvPr id="6" name="Platshållare för bildnummer 5">
            <a:extLst>
              <a:ext uri="{FF2B5EF4-FFF2-40B4-BE49-F238E27FC236}">
                <a16:creationId xmlns:a16="http://schemas.microsoft.com/office/drawing/2014/main" id="{9207808F-9FA4-9F6B-D8ED-9CFF8BF67CBF}"/>
              </a:ext>
            </a:extLst>
          </p:cNvPr>
          <p:cNvSpPr>
            <a:spLocks noGrp="1"/>
          </p:cNvSpPr>
          <p:nvPr>
            <p:ph type="sldNum" sz="quarter" idx="12"/>
          </p:nvPr>
        </p:nvSpPr>
        <p:spPr/>
        <p:txBody>
          <a:bodyPr/>
          <a:lstStyle/>
          <a:p>
            <a:fld id="{BF413B3B-BFB3-42E3-B409-FAAF558C2ACC}" type="slidenum">
              <a:rPr lang="en-UK" smtClean="0"/>
              <a:pPr/>
              <a:t>‹#›</a:t>
            </a:fld>
            <a:endParaRPr lang="en-UK"/>
          </a:p>
        </p:txBody>
      </p:sp>
    </p:spTree>
    <p:extLst>
      <p:ext uri="{BB962C8B-B14F-4D97-AF65-F5344CB8AC3E}">
        <p14:creationId xmlns:p14="http://schemas.microsoft.com/office/powerpoint/2010/main" val="77806856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Rubrik och innehåll">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D24DC62C-F264-B946-B162-E7602E2A3E60}"/>
              </a:ext>
            </a:extLst>
          </p:cNvPr>
          <p:cNvSpPr/>
          <p:nvPr userDrawn="1"/>
        </p:nvSpPr>
        <p:spPr>
          <a:xfrm>
            <a:off x="0" y="0"/>
            <a:ext cx="479425" cy="68580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latin typeface="Gill Sans Infant Std"/>
              <a:cs typeface="Gill Sans Infant Std"/>
            </a:endParaRPr>
          </a:p>
        </p:txBody>
      </p:sp>
      <p:sp>
        <p:nvSpPr>
          <p:cNvPr id="3" name="Content Placeholder 2">
            <a:extLst>
              <a:ext uri="{FF2B5EF4-FFF2-40B4-BE49-F238E27FC236}">
                <a16:creationId xmlns:a16="http://schemas.microsoft.com/office/drawing/2014/main" id="{9505CB6B-B954-8D4C-A951-369C766E6EC5}"/>
              </a:ext>
            </a:extLst>
          </p:cNvPr>
          <p:cNvSpPr>
            <a:spLocks noGrp="1"/>
          </p:cNvSpPr>
          <p:nvPr>
            <p:ph idx="1"/>
          </p:nvPr>
        </p:nvSpPr>
        <p:spPr>
          <a:xfrm>
            <a:off x="811733" y="1805142"/>
            <a:ext cx="9523556" cy="4476750"/>
          </a:xfrm>
          <a:prstGeom prst="rect">
            <a:avLst/>
          </a:prstGeo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K"/>
          </a:p>
        </p:txBody>
      </p:sp>
      <p:sp>
        <p:nvSpPr>
          <p:cNvPr id="2" name="Title 1">
            <a:extLst>
              <a:ext uri="{FF2B5EF4-FFF2-40B4-BE49-F238E27FC236}">
                <a16:creationId xmlns:a16="http://schemas.microsoft.com/office/drawing/2014/main" id="{B2A6A816-062C-43A9-9196-6111219BE960}"/>
              </a:ext>
            </a:extLst>
          </p:cNvPr>
          <p:cNvSpPr>
            <a:spLocks noGrp="1"/>
          </p:cNvSpPr>
          <p:nvPr>
            <p:ph type="title"/>
          </p:nvPr>
        </p:nvSpPr>
        <p:spPr/>
        <p:txBody>
          <a:bodyPr/>
          <a:lstStyle/>
          <a:p>
            <a:r>
              <a:rPr lang="sv-SE"/>
              <a:t>Klicka här för att ändra mall för rubrikformat</a:t>
            </a:r>
            <a:endParaRPr lang="en-UK"/>
          </a:p>
        </p:txBody>
      </p:sp>
      <p:sp>
        <p:nvSpPr>
          <p:cNvPr id="4" name="Platshållare för datum 3">
            <a:extLst>
              <a:ext uri="{FF2B5EF4-FFF2-40B4-BE49-F238E27FC236}">
                <a16:creationId xmlns:a16="http://schemas.microsoft.com/office/drawing/2014/main" id="{FB7A2149-42B2-ABD1-DCE7-EF150FA5BD5A}"/>
              </a:ext>
            </a:extLst>
          </p:cNvPr>
          <p:cNvSpPr>
            <a:spLocks noGrp="1"/>
          </p:cNvSpPr>
          <p:nvPr>
            <p:ph type="dt" sz="half" idx="10"/>
          </p:nvPr>
        </p:nvSpPr>
        <p:spPr/>
        <p:txBody>
          <a:bodyPr/>
          <a:lstStyle/>
          <a:p>
            <a:fld id="{4DB84A28-1971-4624-8B1B-676B387347F7}" type="datetime1">
              <a:rPr lang="sv-SE" smtClean="0"/>
              <a:t>2025-06-02</a:t>
            </a:fld>
            <a:endParaRPr lang="en-UK"/>
          </a:p>
        </p:txBody>
      </p:sp>
      <p:sp>
        <p:nvSpPr>
          <p:cNvPr id="5" name="Platshållare för sidfot 4">
            <a:extLst>
              <a:ext uri="{FF2B5EF4-FFF2-40B4-BE49-F238E27FC236}">
                <a16:creationId xmlns:a16="http://schemas.microsoft.com/office/drawing/2014/main" id="{ED6C876F-838D-EC8F-2C54-252C07A82DF6}"/>
              </a:ext>
            </a:extLst>
          </p:cNvPr>
          <p:cNvSpPr>
            <a:spLocks noGrp="1"/>
          </p:cNvSpPr>
          <p:nvPr>
            <p:ph type="ftr" sz="quarter" idx="11"/>
          </p:nvPr>
        </p:nvSpPr>
        <p:spPr/>
        <p:txBody>
          <a:bodyPr/>
          <a:lstStyle/>
          <a:p>
            <a:r>
              <a:rPr lang="sv-SE"/>
              <a:t>Varje dag gör vi världen lite bättre för barn.</a:t>
            </a:r>
            <a:endParaRPr lang="en-UK"/>
          </a:p>
        </p:txBody>
      </p:sp>
      <p:sp>
        <p:nvSpPr>
          <p:cNvPr id="6" name="Platshållare för bildnummer 5">
            <a:extLst>
              <a:ext uri="{FF2B5EF4-FFF2-40B4-BE49-F238E27FC236}">
                <a16:creationId xmlns:a16="http://schemas.microsoft.com/office/drawing/2014/main" id="{A20DD810-B813-6A4A-F642-17894DD36C7D}"/>
              </a:ext>
            </a:extLst>
          </p:cNvPr>
          <p:cNvSpPr>
            <a:spLocks noGrp="1"/>
          </p:cNvSpPr>
          <p:nvPr>
            <p:ph type="sldNum" sz="quarter" idx="12"/>
          </p:nvPr>
        </p:nvSpPr>
        <p:spPr/>
        <p:txBody>
          <a:bodyPr/>
          <a:lstStyle/>
          <a:p>
            <a:fld id="{BF413B3B-BFB3-42E3-B409-FAAF558C2ACC}" type="slidenum">
              <a:rPr lang="en-UK" smtClean="0"/>
              <a:pPr/>
              <a:t>‹#›</a:t>
            </a:fld>
            <a:endParaRPr lang="en-UK"/>
          </a:p>
        </p:txBody>
      </p:sp>
    </p:spTree>
    <p:extLst>
      <p:ext uri="{BB962C8B-B14F-4D97-AF65-F5344CB8AC3E}">
        <p14:creationId xmlns:p14="http://schemas.microsoft.com/office/powerpoint/2010/main" val="3548844681"/>
      </p:ext>
    </p:extLst>
  </p:cSld>
  <p:clrMapOvr>
    <a:masterClrMapping/>
  </p:clrMapOvr>
  <p:extLst>
    <p:ext uri="{DCECCB84-F9BA-43D5-87BE-67443E8EF086}">
      <p15:sldGuideLst xmlns:p15="http://schemas.microsoft.com/office/powerpoint/2012/main">
        <p15:guide id="1" pos="3840">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and Content 2">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61507C89-5F1B-9D47-9498-3C7F4510D874}"/>
              </a:ext>
            </a:extLst>
          </p:cNvPr>
          <p:cNvSpPr/>
          <p:nvPr userDrawn="1"/>
        </p:nvSpPr>
        <p:spPr>
          <a:xfrm>
            <a:off x="0" y="0"/>
            <a:ext cx="479425" cy="6858000"/>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latin typeface="Gill Sans Infant Std"/>
              <a:cs typeface="Gill Sans Infant Std"/>
            </a:endParaRPr>
          </a:p>
        </p:txBody>
      </p:sp>
      <p:sp>
        <p:nvSpPr>
          <p:cNvPr id="3" name="Content Placeholder 2">
            <a:extLst>
              <a:ext uri="{FF2B5EF4-FFF2-40B4-BE49-F238E27FC236}">
                <a16:creationId xmlns:a16="http://schemas.microsoft.com/office/drawing/2014/main" id="{E5923481-21D1-8E46-828B-4243BA1244B4}"/>
              </a:ext>
            </a:extLst>
          </p:cNvPr>
          <p:cNvSpPr>
            <a:spLocks noGrp="1"/>
          </p:cNvSpPr>
          <p:nvPr>
            <p:ph idx="1"/>
          </p:nvPr>
        </p:nvSpPr>
        <p:spPr>
          <a:xfrm>
            <a:off x="811733" y="1805142"/>
            <a:ext cx="9523556" cy="4476750"/>
          </a:xfrm>
          <a:prstGeom prst="rect">
            <a:avLst/>
          </a:prstGeo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K"/>
          </a:p>
        </p:txBody>
      </p:sp>
      <p:sp>
        <p:nvSpPr>
          <p:cNvPr id="2" name="Title 1">
            <a:extLst>
              <a:ext uri="{FF2B5EF4-FFF2-40B4-BE49-F238E27FC236}">
                <a16:creationId xmlns:a16="http://schemas.microsoft.com/office/drawing/2014/main" id="{E6386036-21EF-4A07-A6CE-792BE9344D37}"/>
              </a:ext>
            </a:extLst>
          </p:cNvPr>
          <p:cNvSpPr>
            <a:spLocks noGrp="1"/>
          </p:cNvSpPr>
          <p:nvPr>
            <p:ph type="title"/>
          </p:nvPr>
        </p:nvSpPr>
        <p:spPr/>
        <p:txBody>
          <a:bodyPr/>
          <a:lstStyle/>
          <a:p>
            <a:r>
              <a:rPr lang="sv-SE"/>
              <a:t>Klicka här för att ändra mall för rubrikformat</a:t>
            </a:r>
            <a:endParaRPr lang="en-UK"/>
          </a:p>
        </p:txBody>
      </p:sp>
      <p:sp>
        <p:nvSpPr>
          <p:cNvPr id="4" name="Platshållare för datum 3">
            <a:extLst>
              <a:ext uri="{FF2B5EF4-FFF2-40B4-BE49-F238E27FC236}">
                <a16:creationId xmlns:a16="http://schemas.microsoft.com/office/drawing/2014/main" id="{B6283D99-B745-688D-7639-7C9D20C57E12}"/>
              </a:ext>
            </a:extLst>
          </p:cNvPr>
          <p:cNvSpPr>
            <a:spLocks noGrp="1"/>
          </p:cNvSpPr>
          <p:nvPr>
            <p:ph type="dt" sz="half" idx="10"/>
          </p:nvPr>
        </p:nvSpPr>
        <p:spPr/>
        <p:txBody>
          <a:bodyPr/>
          <a:lstStyle/>
          <a:p>
            <a:fld id="{09D40E8D-A763-4D7D-939E-84981194A130}" type="datetime1">
              <a:rPr lang="sv-SE" smtClean="0"/>
              <a:t>2025-06-02</a:t>
            </a:fld>
            <a:endParaRPr lang="en-UK"/>
          </a:p>
        </p:txBody>
      </p:sp>
      <p:sp>
        <p:nvSpPr>
          <p:cNvPr id="5" name="Platshållare för sidfot 4">
            <a:extLst>
              <a:ext uri="{FF2B5EF4-FFF2-40B4-BE49-F238E27FC236}">
                <a16:creationId xmlns:a16="http://schemas.microsoft.com/office/drawing/2014/main" id="{0E9055B7-0423-2822-88EC-3E5E81711C78}"/>
              </a:ext>
            </a:extLst>
          </p:cNvPr>
          <p:cNvSpPr>
            <a:spLocks noGrp="1"/>
          </p:cNvSpPr>
          <p:nvPr>
            <p:ph type="ftr" sz="quarter" idx="11"/>
          </p:nvPr>
        </p:nvSpPr>
        <p:spPr/>
        <p:txBody>
          <a:bodyPr/>
          <a:lstStyle/>
          <a:p>
            <a:r>
              <a:rPr lang="sv-SE"/>
              <a:t>Varje dag gör vi världen lite bättre för barn.</a:t>
            </a:r>
            <a:endParaRPr lang="en-UK"/>
          </a:p>
        </p:txBody>
      </p:sp>
      <p:sp>
        <p:nvSpPr>
          <p:cNvPr id="6" name="Platshållare för bildnummer 5">
            <a:extLst>
              <a:ext uri="{FF2B5EF4-FFF2-40B4-BE49-F238E27FC236}">
                <a16:creationId xmlns:a16="http://schemas.microsoft.com/office/drawing/2014/main" id="{CBC1150C-52F3-83D1-2406-250FC05DA8C0}"/>
              </a:ext>
            </a:extLst>
          </p:cNvPr>
          <p:cNvSpPr>
            <a:spLocks noGrp="1"/>
          </p:cNvSpPr>
          <p:nvPr>
            <p:ph type="sldNum" sz="quarter" idx="12"/>
          </p:nvPr>
        </p:nvSpPr>
        <p:spPr/>
        <p:txBody>
          <a:bodyPr/>
          <a:lstStyle/>
          <a:p>
            <a:fld id="{BF413B3B-BFB3-42E3-B409-FAAF558C2ACC}" type="slidenum">
              <a:rPr lang="en-UK" smtClean="0"/>
              <a:pPr/>
              <a:t>‹#›</a:t>
            </a:fld>
            <a:endParaRPr lang="en-UK"/>
          </a:p>
        </p:txBody>
      </p:sp>
    </p:spTree>
    <p:extLst>
      <p:ext uri="{BB962C8B-B14F-4D97-AF65-F5344CB8AC3E}">
        <p14:creationId xmlns:p14="http://schemas.microsoft.com/office/powerpoint/2010/main" val="26788828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Rubrik och innehåll">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D24DC62C-F264-B946-B162-E7602E2A3E60}"/>
              </a:ext>
            </a:extLst>
          </p:cNvPr>
          <p:cNvSpPr/>
          <p:nvPr userDrawn="1"/>
        </p:nvSpPr>
        <p:spPr>
          <a:xfrm>
            <a:off x="0" y="0"/>
            <a:ext cx="479425" cy="68580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latin typeface="Gill Sans Infant Std"/>
              <a:cs typeface="Gill Sans Infant Std"/>
            </a:endParaRPr>
          </a:p>
        </p:txBody>
      </p:sp>
      <p:sp>
        <p:nvSpPr>
          <p:cNvPr id="3" name="Content Placeholder 2">
            <a:extLst>
              <a:ext uri="{FF2B5EF4-FFF2-40B4-BE49-F238E27FC236}">
                <a16:creationId xmlns:a16="http://schemas.microsoft.com/office/drawing/2014/main" id="{9505CB6B-B954-8D4C-A951-369C766E6EC5}"/>
              </a:ext>
            </a:extLst>
          </p:cNvPr>
          <p:cNvSpPr>
            <a:spLocks noGrp="1"/>
          </p:cNvSpPr>
          <p:nvPr>
            <p:ph idx="1"/>
          </p:nvPr>
        </p:nvSpPr>
        <p:spPr>
          <a:xfrm>
            <a:off x="811733" y="1805142"/>
            <a:ext cx="9523556" cy="4476750"/>
          </a:xfrm>
          <a:prstGeom prst="rect">
            <a:avLst/>
          </a:prstGeo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K"/>
          </a:p>
        </p:txBody>
      </p:sp>
      <p:sp>
        <p:nvSpPr>
          <p:cNvPr id="2" name="Title 1">
            <a:extLst>
              <a:ext uri="{FF2B5EF4-FFF2-40B4-BE49-F238E27FC236}">
                <a16:creationId xmlns:a16="http://schemas.microsoft.com/office/drawing/2014/main" id="{B2A6A816-062C-43A9-9196-6111219BE960}"/>
              </a:ext>
            </a:extLst>
          </p:cNvPr>
          <p:cNvSpPr>
            <a:spLocks noGrp="1"/>
          </p:cNvSpPr>
          <p:nvPr>
            <p:ph type="title"/>
          </p:nvPr>
        </p:nvSpPr>
        <p:spPr/>
        <p:txBody>
          <a:bodyPr/>
          <a:lstStyle/>
          <a:p>
            <a:r>
              <a:rPr lang="sv-SE"/>
              <a:t>Klicka här för att ändra mall för rubrikformat</a:t>
            </a:r>
            <a:endParaRPr lang="en-UK"/>
          </a:p>
        </p:txBody>
      </p:sp>
      <p:sp>
        <p:nvSpPr>
          <p:cNvPr id="4" name="Platshållare för datum 3">
            <a:extLst>
              <a:ext uri="{FF2B5EF4-FFF2-40B4-BE49-F238E27FC236}">
                <a16:creationId xmlns:a16="http://schemas.microsoft.com/office/drawing/2014/main" id="{FB7A2149-42B2-ABD1-DCE7-EF150FA5BD5A}"/>
              </a:ext>
            </a:extLst>
          </p:cNvPr>
          <p:cNvSpPr>
            <a:spLocks noGrp="1"/>
          </p:cNvSpPr>
          <p:nvPr>
            <p:ph type="dt" sz="half" idx="10"/>
          </p:nvPr>
        </p:nvSpPr>
        <p:spPr/>
        <p:txBody>
          <a:bodyPr/>
          <a:lstStyle/>
          <a:p>
            <a:fld id="{4DB84A28-1971-4624-8B1B-676B387347F7}" type="datetime1">
              <a:rPr lang="sv-SE" smtClean="0"/>
              <a:t>2025-06-02</a:t>
            </a:fld>
            <a:endParaRPr lang="en-UK"/>
          </a:p>
        </p:txBody>
      </p:sp>
      <p:sp>
        <p:nvSpPr>
          <p:cNvPr id="5" name="Platshållare för sidfot 4">
            <a:extLst>
              <a:ext uri="{FF2B5EF4-FFF2-40B4-BE49-F238E27FC236}">
                <a16:creationId xmlns:a16="http://schemas.microsoft.com/office/drawing/2014/main" id="{ED6C876F-838D-EC8F-2C54-252C07A82DF6}"/>
              </a:ext>
            </a:extLst>
          </p:cNvPr>
          <p:cNvSpPr>
            <a:spLocks noGrp="1"/>
          </p:cNvSpPr>
          <p:nvPr>
            <p:ph type="ftr" sz="quarter" idx="11"/>
          </p:nvPr>
        </p:nvSpPr>
        <p:spPr/>
        <p:txBody>
          <a:bodyPr/>
          <a:lstStyle/>
          <a:p>
            <a:r>
              <a:rPr lang="sv-SE"/>
              <a:t>Varje dag gör vi världen lite bättre för barn.</a:t>
            </a:r>
            <a:endParaRPr lang="en-UK"/>
          </a:p>
        </p:txBody>
      </p:sp>
      <p:sp>
        <p:nvSpPr>
          <p:cNvPr id="6" name="Platshållare för bildnummer 5">
            <a:extLst>
              <a:ext uri="{FF2B5EF4-FFF2-40B4-BE49-F238E27FC236}">
                <a16:creationId xmlns:a16="http://schemas.microsoft.com/office/drawing/2014/main" id="{A20DD810-B813-6A4A-F642-17894DD36C7D}"/>
              </a:ext>
            </a:extLst>
          </p:cNvPr>
          <p:cNvSpPr>
            <a:spLocks noGrp="1"/>
          </p:cNvSpPr>
          <p:nvPr>
            <p:ph type="sldNum" sz="quarter" idx="12"/>
          </p:nvPr>
        </p:nvSpPr>
        <p:spPr/>
        <p:txBody>
          <a:bodyPr/>
          <a:lstStyle/>
          <a:p>
            <a:fld id="{BF413B3B-BFB3-42E3-B409-FAAF558C2ACC}" type="slidenum">
              <a:rPr lang="en-UK" smtClean="0"/>
              <a:pPr/>
              <a:t>‹#›</a:t>
            </a:fld>
            <a:endParaRPr lang="en-UK"/>
          </a:p>
        </p:txBody>
      </p:sp>
    </p:spTree>
    <p:extLst>
      <p:ext uri="{BB962C8B-B14F-4D97-AF65-F5344CB8AC3E}">
        <p14:creationId xmlns:p14="http://schemas.microsoft.com/office/powerpoint/2010/main" val="617742718"/>
      </p:ext>
    </p:extLst>
  </p:cSld>
  <p:clrMapOvr>
    <a:masterClrMapping/>
  </p:clrMapOvr>
  <p:extLst>
    <p:ext uri="{DCECCB84-F9BA-43D5-87BE-67443E8EF086}">
      <p15:sldGuideLst xmlns:p15="http://schemas.microsoft.com/office/powerpoint/2012/main">
        <p15:guide id="1" pos="3840" userDrawn="1">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le and Content 3">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B5BC083B-0971-EE44-8965-5C1B1EAA73A2}"/>
              </a:ext>
            </a:extLst>
          </p:cNvPr>
          <p:cNvSpPr/>
          <p:nvPr userDrawn="1"/>
        </p:nvSpPr>
        <p:spPr>
          <a:xfrm>
            <a:off x="0" y="0"/>
            <a:ext cx="479425" cy="6858000"/>
          </a:xfrm>
          <a:prstGeom prst="rect">
            <a:avLst/>
          </a:prstGeom>
          <a:solidFill>
            <a:srgbClr val="A57FB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latin typeface="Gill Sans Infant Std"/>
              <a:cs typeface="Gill Sans Infant Std"/>
            </a:endParaRPr>
          </a:p>
        </p:txBody>
      </p:sp>
      <p:sp>
        <p:nvSpPr>
          <p:cNvPr id="3" name="Content Placeholder 2">
            <a:extLst>
              <a:ext uri="{FF2B5EF4-FFF2-40B4-BE49-F238E27FC236}">
                <a16:creationId xmlns:a16="http://schemas.microsoft.com/office/drawing/2014/main" id="{A93DC165-D8C6-2C4D-87D0-E01DC0039D82}"/>
              </a:ext>
            </a:extLst>
          </p:cNvPr>
          <p:cNvSpPr>
            <a:spLocks noGrp="1"/>
          </p:cNvSpPr>
          <p:nvPr>
            <p:ph idx="1"/>
          </p:nvPr>
        </p:nvSpPr>
        <p:spPr>
          <a:xfrm>
            <a:off x="811733" y="1805142"/>
            <a:ext cx="9523556" cy="4476750"/>
          </a:xfrm>
          <a:prstGeom prst="rect">
            <a:avLst/>
          </a:prstGeo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K"/>
          </a:p>
        </p:txBody>
      </p:sp>
      <p:sp>
        <p:nvSpPr>
          <p:cNvPr id="2" name="Title 1">
            <a:extLst>
              <a:ext uri="{FF2B5EF4-FFF2-40B4-BE49-F238E27FC236}">
                <a16:creationId xmlns:a16="http://schemas.microsoft.com/office/drawing/2014/main" id="{BF869DD1-EE61-4EBD-99D0-03078588FC7A}"/>
              </a:ext>
            </a:extLst>
          </p:cNvPr>
          <p:cNvSpPr>
            <a:spLocks noGrp="1"/>
          </p:cNvSpPr>
          <p:nvPr>
            <p:ph type="title"/>
          </p:nvPr>
        </p:nvSpPr>
        <p:spPr/>
        <p:txBody>
          <a:bodyPr/>
          <a:lstStyle/>
          <a:p>
            <a:r>
              <a:rPr lang="sv-SE"/>
              <a:t>Klicka här för att ändra mall för rubrikformat</a:t>
            </a:r>
            <a:endParaRPr lang="en-UK"/>
          </a:p>
        </p:txBody>
      </p:sp>
      <p:sp>
        <p:nvSpPr>
          <p:cNvPr id="4" name="Platshållare för datum 3">
            <a:extLst>
              <a:ext uri="{FF2B5EF4-FFF2-40B4-BE49-F238E27FC236}">
                <a16:creationId xmlns:a16="http://schemas.microsoft.com/office/drawing/2014/main" id="{450494A5-5071-613A-F185-BB758E992AA2}"/>
              </a:ext>
            </a:extLst>
          </p:cNvPr>
          <p:cNvSpPr>
            <a:spLocks noGrp="1"/>
          </p:cNvSpPr>
          <p:nvPr>
            <p:ph type="dt" sz="half" idx="10"/>
          </p:nvPr>
        </p:nvSpPr>
        <p:spPr/>
        <p:txBody>
          <a:bodyPr/>
          <a:lstStyle/>
          <a:p>
            <a:fld id="{A5268652-B9AF-42B1-B9DF-84890D6B36DF}" type="datetime1">
              <a:rPr lang="sv-SE" smtClean="0"/>
              <a:t>2025-06-02</a:t>
            </a:fld>
            <a:endParaRPr lang="en-UK"/>
          </a:p>
        </p:txBody>
      </p:sp>
      <p:sp>
        <p:nvSpPr>
          <p:cNvPr id="5" name="Platshållare för sidfot 4">
            <a:extLst>
              <a:ext uri="{FF2B5EF4-FFF2-40B4-BE49-F238E27FC236}">
                <a16:creationId xmlns:a16="http://schemas.microsoft.com/office/drawing/2014/main" id="{A5942E38-2138-2C34-C891-B644B4B158F8}"/>
              </a:ext>
            </a:extLst>
          </p:cNvPr>
          <p:cNvSpPr>
            <a:spLocks noGrp="1"/>
          </p:cNvSpPr>
          <p:nvPr>
            <p:ph type="ftr" sz="quarter" idx="11"/>
          </p:nvPr>
        </p:nvSpPr>
        <p:spPr/>
        <p:txBody>
          <a:bodyPr/>
          <a:lstStyle/>
          <a:p>
            <a:r>
              <a:rPr lang="sv-SE"/>
              <a:t>Varje dag gör vi världen lite bättre för barn.</a:t>
            </a:r>
            <a:endParaRPr lang="en-UK"/>
          </a:p>
        </p:txBody>
      </p:sp>
      <p:sp>
        <p:nvSpPr>
          <p:cNvPr id="6" name="Platshållare för bildnummer 5">
            <a:extLst>
              <a:ext uri="{FF2B5EF4-FFF2-40B4-BE49-F238E27FC236}">
                <a16:creationId xmlns:a16="http://schemas.microsoft.com/office/drawing/2014/main" id="{0CE47A2E-309D-6E43-D026-B41347898292}"/>
              </a:ext>
            </a:extLst>
          </p:cNvPr>
          <p:cNvSpPr>
            <a:spLocks noGrp="1"/>
          </p:cNvSpPr>
          <p:nvPr>
            <p:ph type="sldNum" sz="quarter" idx="12"/>
          </p:nvPr>
        </p:nvSpPr>
        <p:spPr/>
        <p:txBody>
          <a:bodyPr/>
          <a:lstStyle/>
          <a:p>
            <a:fld id="{BF413B3B-BFB3-42E3-B409-FAAF558C2ACC}" type="slidenum">
              <a:rPr lang="en-UK" smtClean="0"/>
              <a:pPr/>
              <a:t>‹#›</a:t>
            </a:fld>
            <a:endParaRPr lang="en-UK"/>
          </a:p>
        </p:txBody>
      </p:sp>
    </p:spTree>
    <p:extLst>
      <p:ext uri="{BB962C8B-B14F-4D97-AF65-F5344CB8AC3E}">
        <p14:creationId xmlns:p14="http://schemas.microsoft.com/office/powerpoint/2010/main" val="197480231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itle and Content 4">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67A1ED10-E662-2740-A36A-71074A6507B1}"/>
              </a:ext>
            </a:extLst>
          </p:cNvPr>
          <p:cNvSpPr/>
          <p:nvPr userDrawn="1"/>
        </p:nvSpPr>
        <p:spPr>
          <a:xfrm>
            <a:off x="0" y="0"/>
            <a:ext cx="479425" cy="6858000"/>
          </a:xfrm>
          <a:prstGeom prst="rect">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latin typeface="Gill Sans Infant Std"/>
              <a:cs typeface="Gill Sans Infant Std"/>
            </a:endParaRPr>
          </a:p>
        </p:txBody>
      </p:sp>
      <p:sp>
        <p:nvSpPr>
          <p:cNvPr id="3" name="Content Placeholder 2">
            <a:extLst>
              <a:ext uri="{FF2B5EF4-FFF2-40B4-BE49-F238E27FC236}">
                <a16:creationId xmlns:a16="http://schemas.microsoft.com/office/drawing/2014/main" id="{51C3D6C7-3B5C-BB42-9770-788A38938171}"/>
              </a:ext>
            </a:extLst>
          </p:cNvPr>
          <p:cNvSpPr>
            <a:spLocks noGrp="1"/>
          </p:cNvSpPr>
          <p:nvPr>
            <p:ph idx="1"/>
          </p:nvPr>
        </p:nvSpPr>
        <p:spPr>
          <a:xfrm>
            <a:off x="811733" y="1805142"/>
            <a:ext cx="9523556" cy="4476750"/>
          </a:xfrm>
          <a:prstGeom prst="rect">
            <a:avLst/>
          </a:prstGeo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K"/>
          </a:p>
        </p:txBody>
      </p:sp>
      <p:sp>
        <p:nvSpPr>
          <p:cNvPr id="2" name="Title 1">
            <a:extLst>
              <a:ext uri="{FF2B5EF4-FFF2-40B4-BE49-F238E27FC236}">
                <a16:creationId xmlns:a16="http://schemas.microsoft.com/office/drawing/2014/main" id="{A84D9912-D5BE-49AD-A7AB-3DC8A9B05312}"/>
              </a:ext>
            </a:extLst>
          </p:cNvPr>
          <p:cNvSpPr>
            <a:spLocks noGrp="1"/>
          </p:cNvSpPr>
          <p:nvPr>
            <p:ph type="title"/>
          </p:nvPr>
        </p:nvSpPr>
        <p:spPr/>
        <p:txBody>
          <a:bodyPr/>
          <a:lstStyle/>
          <a:p>
            <a:r>
              <a:rPr lang="sv-SE"/>
              <a:t>Klicka här för att ändra mall för rubrikformat</a:t>
            </a:r>
            <a:endParaRPr lang="en-UK"/>
          </a:p>
        </p:txBody>
      </p:sp>
      <p:sp>
        <p:nvSpPr>
          <p:cNvPr id="4" name="Platshållare för datum 3">
            <a:extLst>
              <a:ext uri="{FF2B5EF4-FFF2-40B4-BE49-F238E27FC236}">
                <a16:creationId xmlns:a16="http://schemas.microsoft.com/office/drawing/2014/main" id="{EA97099A-4EF8-D112-FBF8-76BBEE3742D9}"/>
              </a:ext>
            </a:extLst>
          </p:cNvPr>
          <p:cNvSpPr>
            <a:spLocks noGrp="1"/>
          </p:cNvSpPr>
          <p:nvPr>
            <p:ph type="dt" sz="half" idx="10"/>
          </p:nvPr>
        </p:nvSpPr>
        <p:spPr/>
        <p:txBody>
          <a:bodyPr/>
          <a:lstStyle/>
          <a:p>
            <a:fld id="{24F9AF95-9288-4022-B96A-74BD1FF157FB}" type="datetime1">
              <a:rPr lang="sv-SE" smtClean="0"/>
              <a:t>2025-06-02</a:t>
            </a:fld>
            <a:endParaRPr lang="en-UK"/>
          </a:p>
        </p:txBody>
      </p:sp>
      <p:sp>
        <p:nvSpPr>
          <p:cNvPr id="5" name="Platshållare för sidfot 4">
            <a:extLst>
              <a:ext uri="{FF2B5EF4-FFF2-40B4-BE49-F238E27FC236}">
                <a16:creationId xmlns:a16="http://schemas.microsoft.com/office/drawing/2014/main" id="{AEA82478-A06D-E705-7081-1C39C7C96E65}"/>
              </a:ext>
            </a:extLst>
          </p:cNvPr>
          <p:cNvSpPr>
            <a:spLocks noGrp="1"/>
          </p:cNvSpPr>
          <p:nvPr>
            <p:ph type="ftr" sz="quarter" idx="11"/>
          </p:nvPr>
        </p:nvSpPr>
        <p:spPr/>
        <p:txBody>
          <a:bodyPr/>
          <a:lstStyle/>
          <a:p>
            <a:r>
              <a:rPr lang="sv-SE"/>
              <a:t>Varje dag gör vi världen lite bättre för barn.</a:t>
            </a:r>
            <a:endParaRPr lang="en-UK"/>
          </a:p>
        </p:txBody>
      </p:sp>
      <p:sp>
        <p:nvSpPr>
          <p:cNvPr id="6" name="Platshållare för bildnummer 5">
            <a:extLst>
              <a:ext uri="{FF2B5EF4-FFF2-40B4-BE49-F238E27FC236}">
                <a16:creationId xmlns:a16="http://schemas.microsoft.com/office/drawing/2014/main" id="{F334D6C2-EA05-7152-6ABE-B2BC14C9EC33}"/>
              </a:ext>
            </a:extLst>
          </p:cNvPr>
          <p:cNvSpPr>
            <a:spLocks noGrp="1"/>
          </p:cNvSpPr>
          <p:nvPr>
            <p:ph type="sldNum" sz="quarter" idx="12"/>
          </p:nvPr>
        </p:nvSpPr>
        <p:spPr/>
        <p:txBody>
          <a:bodyPr/>
          <a:lstStyle/>
          <a:p>
            <a:fld id="{BF413B3B-BFB3-42E3-B409-FAAF558C2ACC}" type="slidenum">
              <a:rPr lang="en-UK" smtClean="0"/>
              <a:pPr/>
              <a:t>‹#›</a:t>
            </a:fld>
            <a:endParaRPr lang="en-UK"/>
          </a:p>
        </p:txBody>
      </p:sp>
    </p:spTree>
    <p:extLst>
      <p:ext uri="{BB962C8B-B14F-4D97-AF65-F5344CB8AC3E}">
        <p14:creationId xmlns:p14="http://schemas.microsoft.com/office/powerpoint/2010/main" val="185331544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itle and Content 5">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504226F4-18C7-4D48-8BBF-042243518ECB}"/>
              </a:ext>
            </a:extLst>
          </p:cNvPr>
          <p:cNvSpPr/>
          <p:nvPr userDrawn="1"/>
        </p:nvSpPr>
        <p:spPr>
          <a:xfrm>
            <a:off x="0" y="0"/>
            <a:ext cx="479425" cy="6858000"/>
          </a:xfrm>
          <a:prstGeom prst="rect">
            <a:avLst/>
          </a:prstGeom>
          <a:solidFill>
            <a:srgbClr val="71CC9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latin typeface="Gill Sans Infant Std"/>
              <a:cs typeface="Gill Sans Infant Std"/>
            </a:endParaRPr>
          </a:p>
        </p:txBody>
      </p:sp>
      <p:sp>
        <p:nvSpPr>
          <p:cNvPr id="3" name="Content Placeholder 2">
            <a:extLst>
              <a:ext uri="{FF2B5EF4-FFF2-40B4-BE49-F238E27FC236}">
                <a16:creationId xmlns:a16="http://schemas.microsoft.com/office/drawing/2014/main" id="{30D888EF-8511-8447-84C9-54FE5B1BCC73}"/>
              </a:ext>
            </a:extLst>
          </p:cNvPr>
          <p:cNvSpPr>
            <a:spLocks noGrp="1"/>
          </p:cNvSpPr>
          <p:nvPr>
            <p:ph idx="1"/>
          </p:nvPr>
        </p:nvSpPr>
        <p:spPr>
          <a:xfrm>
            <a:off x="811733" y="1805142"/>
            <a:ext cx="9523556" cy="4476750"/>
          </a:xfrm>
          <a:prstGeom prst="rect">
            <a:avLst/>
          </a:prstGeo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K"/>
          </a:p>
        </p:txBody>
      </p:sp>
      <p:sp>
        <p:nvSpPr>
          <p:cNvPr id="2" name="Title 1">
            <a:extLst>
              <a:ext uri="{FF2B5EF4-FFF2-40B4-BE49-F238E27FC236}">
                <a16:creationId xmlns:a16="http://schemas.microsoft.com/office/drawing/2014/main" id="{555AA1C7-A8C7-4EE0-83BE-36035D8460C5}"/>
              </a:ext>
            </a:extLst>
          </p:cNvPr>
          <p:cNvSpPr>
            <a:spLocks noGrp="1"/>
          </p:cNvSpPr>
          <p:nvPr>
            <p:ph type="title"/>
          </p:nvPr>
        </p:nvSpPr>
        <p:spPr/>
        <p:txBody>
          <a:bodyPr/>
          <a:lstStyle/>
          <a:p>
            <a:r>
              <a:rPr lang="sv-SE"/>
              <a:t>Klicka här för att ändra mall för rubrikformat</a:t>
            </a:r>
            <a:endParaRPr lang="en-UK"/>
          </a:p>
        </p:txBody>
      </p:sp>
      <p:sp>
        <p:nvSpPr>
          <p:cNvPr id="4" name="Platshållare för datum 3">
            <a:extLst>
              <a:ext uri="{FF2B5EF4-FFF2-40B4-BE49-F238E27FC236}">
                <a16:creationId xmlns:a16="http://schemas.microsoft.com/office/drawing/2014/main" id="{15C0AE6D-61CF-C1C3-8EB2-5109426A4F8E}"/>
              </a:ext>
            </a:extLst>
          </p:cNvPr>
          <p:cNvSpPr>
            <a:spLocks noGrp="1"/>
          </p:cNvSpPr>
          <p:nvPr>
            <p:ph type="dt" sz="half" idx="10"/>
          </p:nvPr>
        </p:nvSpPr>
        <p:spPr/>
        <p:txBody>
          <a:bodyPr/>
          <a:lstStyle/>
          <a:p>
            <a:fld id="{FAC38F67-1A77-44BD-9230-973E215D3669}" type="datetime1">
              <a:rPr lang="sv-SE" smtClean="0"/>
              <a:t>2025-06-02</a:t>
            </a:fld>
            <a:endParaRPr lang="en-UK"/>
          </a:p>
        </p:txBody>
      </p:sp>
      <p:sp>
        <p:nvSpPr>
          <p:cNvPr id="5" name="Platshållare för sidfot 4">
            <a:extLst>
              <a:ext uri="{FF2B5EF4-FFF2-40B4-BE49-F238E27FC236}">
                <a16:creationId xmlns:a16="http://schemas.microsoft.com/office/drawing/2014/main" id="{61C0D0F3-949B-B8EA-DDF7-6E4C90E5340C}"/>
              </a:ext>
            </a:extLst>
          </p:cNvPr>
          <p:cNvSpPr>
            <a:spLocks noGrp="1"/>
          </p:cNvSpPr>
          <p:nvPr>
            <p:ph type="ftr" sz="quarter" idx="11"/>
          </p:nvPr>
        </p:nvSpPr>
        <p:spPr/>
        <p:txBody>
          <a:bodyPr/>
          <a:lstStyle/>
          <a:p>
            <a:r>
              <a:rPr lang="sv-SE"/>
              <a:t>Varje dag gör vi världen lite bättre för barn.</a:t>
            </a:r>
            <a:endParaRPr lang="en-UK"/>
          </a:p>
        </p:txBody>
      </p:sp>
      <p:sp>
        <p:nvSpPr>
          <p:cNvPr id="6" name="Platshållare för bildnummer 5">
            <a:extLst>
              <a:ext uri="{FF2B5EF4-FFF2-40B4-BE49-F238E27FC236}">
                <a16:creationId xmlns:a16="http://schemas.microsoft.com/office/drawing/2014/main" id="{68EA7938-E8F7-4765-1E3E-46CC3375CA6A}"/>
              </a:ext>
            </a:extLst>
          </p:cNvPr>
          <p:cNvSpPr>
            <a:spLocks noGrp="1"/>
          </p:cNvSpPr>
          <p:nvPr>
            <p:ph type="sldNum" sz="quarter" idx="12"/>
          </p:nvPr>
        </p:nvSpPr>
        <p:spPr/>
        <p:txBody>
          <a:bodyPr/>
          <a:lstStyle/>
          <a:p>
            <a:fld id="{BF413B3B-BFB3-42E3-B409-FAAF558C2ACC}" type="slidenum">
              <a:rPr lang="en-UK" smtClean="0"/>
              <a:pPr/>
              <a:t>‹#›</a:t>
            </a:fld>
            <a:endParaRPr lang="en-UK"/>
          </a:p>
        </p:txBody>
      </p:sp>
    </p:spTree>
    <p:extLst>
      <p:ext uri="{BB962C8B-B14F-4D97-AF65-F5344CB8AC3E}">
        <p14:creationId xmlns:p14="http://schemas.microsoft.com/office/powerpoint/2010/main" val="237492440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Large Picture">
    <p:spTree>
      <p:nvGrpSpPr>
        <p:cNvPr id="1" name=""/>
        <p:cNvGrpSpPr/>
        <p:nvPr/>
      </p:nvGrpSpPr>
      <p:grpSpPr>
        <a:xfrm>
          <a:off x="0" y="0"/>
          <a:ext cx="0" cy="0"/>
          <a:chOff x="0" y="0"/>
          <a:chExt cx="0" cy="0"/>
        </a:xfrm>
      </p:grpSpPr>
      <p:sp>
        <p:nvSpPr>
          <p:cNvPr id="6" name="Picture Placeholder 5">
            <a:extLst>
              <a:ext uri="{FF2B5EF4-FFF2-40B4-BE49-F238E27FC236}">
                <a16:creationId xmlns:a16="http://schemas.microsoft.com/office/drawing/2014/main" id="{34830938-9E79-4F9C-AB82-F47C6100B0F1}"/>
              </a:ext>
            </a:extLst>
          </p:cNvPr>
          <p:cNvSpPr>
            <a:spLocks noGrp="1"/>
          </p:cNvSpPr>
          <p:nvPr>
            <p:ph type="pic" sz="quarter" idx="10"/>
          </p:nvPr>
        </p:nvSpPr>
        <p:spPr>
          <a:xfrm>
            <a:off x="479425" y="257175"/>
            <a:ext cx="11501438" cy="6051550"/>
          </a:xfrm>
        </p:spPr>
        <p:txBody>
          <a:bodyPr/>
          <a:lstStyle/>
          <a:p>
            <a:r>
              <a:rPr lang="sv-SE"/>
              <a:t>Klicka på ikonen för att lägga till en bild</a:t>
            </a:r>
            <a:endParaRPr lang="en-UK"/>
          </a:p>
        </p:txBody>
      </p:sp>
      <p:sp>
        <p:nvSpPr>
          <p:cNvPr id="7" name="Rectangle 6">
            <a:extLst>
              <a:ext uri="{FF2B5EF4-FFF2-40B4-BE49-F238E27FC236}">
                <a16:creationId xmlns:a16="http://schemas.microsoft.com/office/drawing/2014/main" id="{D24DC62C-F264-B946-B162-E7602E2A3E60}"/>
              </a:ext>
            </a:extLst>
          </p:cNvPr>
          <p:cNvSpPr/>
          <p:nvPr userDrawn="1"/>
        </p:nvSpPr>
        <p:spPr>
          <a:xfrm>
            <a:off x="0" y="0"/>
            <a:ext cx="479425" cy="68580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latin typeface="Gill Sans Infant Std"/>
              <a:cs typeface="Gill Sans Infant Std"/>
            </a:endParaRPr>
          </a:p>
        </p:txBody>
      </p:sp>
      <p:sp>
        <p:nvSpPr>
          <p:cNvPr id="2" name="Platshållare för datum 1">
            <a:extLst>
              <a:ext uri="{FF2B5EF4-FFF2-40B4-BE49-F238E27FC236}">
                <a16:creationId xmlns:a16="http://schemas.microsoft.com/office/drawing/2014/main" id="{C9D8F49B-F7EC-1E90-FD39-27BEEF011021}"/>
              </a:ext>
            </a:extLst>
          </p:cNvPr>
          <p:cNvSpPr>
            <a:spLocks noGrp="1"/>
          </p:cNvSpPr>
          <p:nvPr>
            <p:ph type="dt" sz="half" idx="11"/>
          </p:nvPr>
        </p:nvSpPr>
        <p:spPr/>
        <p:txBody>
          <a:bodyPr/>
          <a:lstStyle/>
          <a:p>
            <a:fld id="{27CF3D01-B940-4FD1-BFC8-C87F1D0681B8}" type="datetime1">
              <a:rPr lang="sv-SE" smtClean="0"/>
              <a:t>2025-06-02</a:t>
            </a:fld>
            <a:endParaRPr lang="en-UK"/>
          </a:p>
        </p:txBody>
      </p:sp>
      <p:sp>
        <p:nvSpPr>
          <p:cNvPr id="3" name="Platshållare för sidfot 2">
            <a:extLst>
              <a:ext uri="{FF2B5EF4-FFF2-40B4-BE49-F238E27FC236}">
                <a16:creationId xmlns:a16="http://schemas.microsoft.com/office/drawing/2014/main" id="{3D010ACD-7185-81EF-185D-2EEEF7D60886}"/>
              </a:ext>
            </a:extLst>
          </p:cNvPr>
          <p:cNvSpPr>
            <a:spLocks noGrp="1"/>
          </p:cNvSpPr>
          <p:nvPr>
            <p:ph type="ftr" sz="quarter" idx="12"/>
          </p:nvPr>
        </p:nvSpPr>
        <p:spPr/>
        <p:txBody>
          <a:bodyPr/>
          <a:lstStyle/>
          <a:p>
            <a:r>
              <a:rPr lang="sv-SE"/>
              <a:t>Varje dag gör vi världen lite bättre för barn.</a:t>
            </a:r>
            <a:endParaRPr lang="en-UK"/>
          </a:p>
        </p:txBody>
      </p:sp>
      <p:sp>
        <p:nvSpPr>
          <p:cNvPr id="4" name="Platshållare för bildnummer 3">
            <a:extLst>
              <a:ext uri="{FF2B5EF4-FFF2-40B4-BE49-F238E27FC236}">
                <a16:creationId xmlns:a16="http://schemas.microsoft.com/office/drawing/2014/main" id="{C59CF382-FEA4-69D1-8BD5-421AB7B704C0}"/>
              </a:ext>
            </a:extLst>
          </p:cNvPr>
          <p:cNvSpPr>
            <a:spLocks noGrp="1"/>
          </p:cNvSpPr>
          <p:nvPr>
            <p:ph type="sldNum" sz="quarter" idx="13"/>
          </p:nvPr>
        </p:nvSpPr>
        <p:spPr/>
        <p:txBody>
          <a:bodyPr/>
          <a:lstStyle/>
          <a:p>
            <a:fld id="{BF413B3B-BFB3-42E3-B409-FAAF558C2ACC}" type="slidenum">
              <a:rPr lang="en-UK" smtClean="0"/>
              <a:pPr/>
              <a:t>‹#›</a:t>
            </a:fld>
            <a:endParaRPr lang="en-UK"/>
          </a:p>
        </p:txBody>
      </p:sp>
    </p:spTree>
    <p:extLst>
      <p:ext uri="{BB962C8B-B14F-4D97-AF65-F5344CB8AC3E}">
        <p14:creationId xmlns:p14="http://schemas.microsoft.com/office/powerpoint/2010/main" val="1694101553"/>
      </p:ext>
    </p:extLst>
  </p:cSld>
  <p:clrMapOvr>
    <a:masterClrMapping/>
  </p:clrMapOvr>
  <p:extLst>
    <p:ext uri="{DCECCB84-F9BA-43D5-87BE-67443E8EF086}">
      <p15:sldGuideLst xmlns:p15="http://schemas.microsoft.com/office/powerpoint/2012/main">
        <p15:guide id="1" pos="3840">
          <p15:clr>
            <a:srgbClr val="FBAE4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userDrawn="1">
  <p:cSld name="Save the Children">
    <p:bg>
      <p:bgPr>
        <a:solidFill>
          <a:schemeClr val="accent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171B573-4064-4E6C-AB4B-578B45CB4EF8}"/>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2854196" y="2204357"/>
            <a:ext cx="6496524" cy="2000638"/>
          </a:xfrm>
          <a:prstGeom prst="rect">
            <a:avLst/>
          </a:prstGeom>
        </p:spPr>
      </p:pic>
      <p:sp>
        <p:nvSpPr>
          <p:cNvPr id="2" name="Platshållare för datum 1">
            <a:extLst>
              <a:ext uri="{FF2B5EF4-FFF2-40B4-BE49-F238E27FC236}">
                <a16:creationId xmlns:a16="http://schemas.microsoft.com/office/drawing/2014/main" id="{34887711-FA48-FC94-E31C-3BFC0863D145}"/>
              </a:ext>
            </a:extLst>
          </p:cNvPr>
          <p:cNvSpPr>
            <a:spLocks noGrp="1"/>
          </p:cNvSpPr>
          <p:nvPr>
            <p:ph type="dt" sz="half" idx="10"/>
          </p:nvPr>
        </p:nvSpPr>
        <p:spPr/>
        <p:txBody>
          <a:bodyPr/>
          <a:lstStyle>
            <a:lvl1pPr>
              <a:defRPr>
                <a:solidFill>
                  <a:schemeClr val="bg1"/>
                </a:solidFill>
              </a:defRPr>
            </a:lvl1pPr>
          </a:lstStyle>
          <a:p>
            <a:fld id="{A06FB729-AA12-4ACC-8930-CFA9D2A72AB7}" type="datetime1">
              <a:rPr lang="sv-SE" smtClean="0"/>
              <a:t>2025-06-02</a:t>
            </a:fld>
            <a:endParaRPr lang="en-UK"/>
          </a:p>
        </p:txBody>
      </p:sp>
      <p:sp>
        <p:nvSpPr>
          <p:cNvPr id="4" name="Platshållare för sidfot 3">
            <a:extLst>
              <a:ext uri="{FF2B5EF4-FFF2-40B4-BE49-F238E27FC236}">
                <a16:creationId xmlns:a16="http://schemas.microsoft.com/office/drawing/2014/main" id="{C7E5F012-C191-CC22-28FF-B934292B14A2}"/>
              </a:ext>
            </a:extLst>
          </p:cNvPr>
          <p:cNvSpPr>
            <a:spLocks noGrp="1"/>
          </p:cNvSpPr>
          <p:nvPr>
            <p:ph type="ftr" sz="quarter" idx="11"/>
          </p:nvPr>
        </p:nvSpPr>
        <p:spPr/>
        <p:txBody>
          <a:bodyPr/>
          <a:lstStyle>
            <a:lvl1pPr>
              <a:defRPr>
                <a:solidFill>
                  <a:schemeClr val="bg1"/>
                </a:solidFill>
              </a:defRPr>
            </a:lvl1pPr>
          </a:lstStyle>
          <a:p>
            <a:r>
              <a:rPr lang="sv-SE"/>
              <a:t>Varje dag gör vi världen lite bättre för barn.</a:t>
            </a:r>
            <a:endParaRPr lang="en-UK"/>
          </a:p>
        </p:txBody>
      </p:sp>
      <p:sp>
        <p:nvSpPr>
          <p:cNvPr id="5" name="Platshållare för bildnummer 4">
            <a:extLst>
              <a:ext uri="{FF2B5EF4-FFF2-40B4-BE49-F238E27FC236}">
                <a16:creationId xmlns:a16="http://schemas.microsoft.com/office/drawing/2014/main" id="{B44BFF11-A334-8939-0324-0E61D63053D6}"/>
              </a:ext>
            </a:extLst>
          </p:cNvPr>
          <p:cNvSpPr>
            <a:spLocks noGrp="1"/>
          </p:cNvSpPr>
          <p:nvPr>
            <p:ph type="sldNum" sz="quarter" idx="12"/>
          </p:nvPr>
        </p:nvSpPr>
        <p:spPr/>
        <p:txBody>
          <a:bodyPr/>
          <a:lstStyle>
            <a:lvl1pPr>
              <a:defRPr>
                <a:solidFill>
                  <a:schemeClr val="bg1"/>
                </a:solidFill>
              </a:defRPr>
            </a:lvl1pPr>
          </a:lstStyle>
          <a:p>
            <a:fld id="{BF413B3B-BFB3-42E3-B409-FAAF558C2ACC}" type="slidenum">
              <a:rPr lang="en-UK" smtClean="0"/>
              <a:pPr/>
              <a:t>‹#›</a:t>
            </a:fld>
            <a:endParaRPr lang="en-UK"/>
          </a:p>
        </p:txBody>
      </p:sp>
    </p:spTree>
    <p:extLst>
      <p:ext uri="{BB962C8B-B14F-4D97-AF65-F5344CB8AC3E}">
        <p14:creationId xmlns:p14="http://schemas.microsoft.com/office/powerpoint/2010/main" val="372412939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blank" preserve="1">
  <p:cSld name="Tom">
    <p:bg>
      <p:bgPr>
        <a:solidFill>
          <a:schemeClr val="tx1"/>
        </a:solidFill>
        <a:effectLst/>
      </p:bgPr>
    </p:bg>
    <p:spTree>
      <p:nvGrpSpPr>
        <p:cNvPr id="1" name=""/>
        <p:cNvGrpSpPr/>
        <p:nvPr/>
      </p:nvGrpSpPr>
      <p:grpSpPr>
        <a:xfrm>
          <a:off x="0" y="0"/>
          <a:ext cx="0" cy="0"/>
          <a:chOff x="0" y="0"/>
          <a:chExt cx="0" cy="0"/>
        </a:xfrm>
      </p:grpSpPr>
      <p:pic>
        <p:nvPicPr>
          <p:cNvPr id="2" name="Picture 7">
            <a:extLst>
              <a:ext uri="{FF2B5EF4-FFF2-40B4-BE49-F238E27FC236}">
                <a16:creationId xmlns:a16="http://schemas.microsoft.com/office/drawing/2014/main" id="{B3A9DF24-DAC3-2CF9-E9C2-3BFD5E46244F}"/>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10349907" y="6349706"/>
            <a:ext cx="1431763" cy="440918"/>
          </a:xfrm>
          <a:prstGeom prst="rect">
            <a:avLst/>
          </a:prstGeom>
        </p:spPr>
      </p:pic>
    </p:spTree>
    <p:extLst>
      <p:ext uri="{BB962C8B-B14F-4D97-AF65-F5344CB8AC3E}">
        <p14:creationId xmlns:p14="http://schemas.microsoft.com/office/powerpoint/2010/main" val="419795633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userDrawn="1">
  <p:cSld name="Blank 2">
    <p:bg>
      <p:bgPr>
        <a:solidFill>
          <a:schemeClr val="accent1"/>
        </a:solidFill>
        <a:effectLst/>
      </p:bgPr>
    </p:bg>
    <p:spTree>
      <p:nvGrpSpPr>
        <p:cNvPr id="1" name=""/>
        <p:cNvGrpSpPr/>
        <p:nvPr/>
      </p:nvGrpSpPr>
      <p:grpSpPr>
        <a:xfrm>
          <a:off x="0" y="0"/>
          <a:ext cx="0" cy="0"/>
          <a:chOff x="0" y="0"/>
          <a:chExt cx="0" cy="0"/>
        </a:xfrm>
      </p:grpSpPr>
      <p:pic>
        <p:nvPicPr>
          <p:cNvPr id="2" name="Picture 7">
            <a:extLst>
              <a:ext uri="{FF2B5EF4-FFF2-40B4-BE49-F238E27FC236}">
                <a16:creationId xmlns:a16="http://schemas.microsoft.com/office/drawing/2014/main" id="{C0FC662E-5766-3987-B567-276D1CE51276}"/>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10349907" y="6349706"/>
            <a:ext cx="1431763" cy="440918"/>
          </a:xfrm>
          <a:prstGeom prst="rect">
            <a:avLst/>
          </a:prstGeom>
        </p:spPr>
      </p:pic>
    </p:spTree>
    <p:extLst>
      <p:ext uri="{BB962C8B-B14F-4D97-AF65-F5344CB8AC3E}">
        <p14:creationId xmlns:p14="http://schemas.microsoft.com/office/powerpoint/2010/main" val="200935860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type="vertTitleAndTx" preserve="1">
  <p:cSld name="Lodrät rubrik och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4EA29B1-FF2C-5D44-9076-0C2ECB267F4A}"/>
              </a:ext>
            </a:extLst>
          </p:cNvPr>
          <p:cNvSpPr>
            <a:spLocks noGrp="1"/>
          </p:cNvSpPr>
          <p:nvPr>
            <p:ph type="title" orient="vert"/>
          </p:nvPr>
        </p:nvSpPr>
        <p:spPr>
          <a:xfrm>
            <a:off x="8724900" y="365125"/>
            <a:ext cx="2628900" cy="5811838"/>
          </a:xfrm>
          <a:prstGeom prst="rect">
            <a:avLst/>
          </a:prstGeom>
        </p:spPr>
        <p:txBody>
          <a:bodyPr vert="eaVert"/>
          <a:lstStyle/>
          <a:p>
            <a:r>
              <a:rPr lang="sv-SE"/>
              <a:t>Klicka här för att ändra mall för rubrikformat</a:t>
            </a:r>
            <a:endParaRPr lang="en-UK"/>
          </a:p>
        </p:txBody>
      </p:sp>
      <p:sp>
        <p:nvSpPr>
          <p:cNvPr id="3" name="Vertical Text Placeholder 2">
            <a:extLst>
              <a:ext uri="{FF2B5EF4-FFF2-40B4-BE49-F238E27FC236}">
                <a16:creationId xmlns:a16="http://schemas.microsoft.com/office/drawing/2014/main" id="{4712C061-2248-9248-9E14-C827AD0EA249}"/>
              </a:ext>
            </a:extLst>
          </p:cNvPr>
          <p:cNvSpPr>
            <a:spLocks noGrp="1"/>
          </p:cNvSpPr>
          <p:nvPr>
            <p:ph type="body" orient="vert" idx="1"/>
          </p:nvPr>
        </p:nvSpPr>
        <p:spPr>
          <a:xfrm>
            <a:off x="838200" y="365125"/>
            <a:ext cx="7734300" cy="5811838"/>
          </a:xfrm>
          <a:prstGeom prst="rect">
            <a:avLst/>
          </a:prstGeom>
        </p:spPr>
        <p:txBody>
          <a:bodyPr vert="eaVert"/>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K"/>
          </a:p>
        </p:txBody>
      </p:sp>
      <p:pic>
        <p:nvPicPr>
          <p:cNvPr id="8" name="Picture 7">
            <a:extLst>
              <a:ext uri="{FF2B5EF4-FFF2-40B4-BE49-F238E27FC236}">
                <a16:creationId xmlns:a16="http://schemas.microsoft.com/office/drawing/2014/main" id="{A38B412C-FF15-0145-9A45-54D2DADA8F43}"/>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rot="5400000">
            <a:off x="-439372" y="5614935"/>
            <a:ext cx="1539875" cy="396979"/>
          </a:xfrm>
          <a:prstGeom prst="rect">
            <a:avLst/>
          </a:prstGeom>
        </p:spPr>
      </p:pic>
    </p:spTree>
    <p:extLst>
      <p:ext uri="{BB962C8B-B14F-4D97-AF65-F5344CB8AC3E}">
        <p14:creationId xmlns:p14="http://schemas.microsoft.com/office/powerpoint/2010/main" val="340697834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Rubrik och lodrät text">
    <p:spTree>
      <p:nvGrpSpPr>
        <p:cNvPr id="1" name=""/>
        <p:cNvGrpSpPr/>
        <p:nvPr/>
      </p:nvGrpSpPr>
      <p:grpSpPr>
        <a:xfrm>
          <a:off x="0" y="0"/>
          <a:ext cx="0" cy="0"/>
          <a:chOff x="0" y="0"/>
          <a:chExt cx="0" cy="0"/>
        </a:xfrm>
      </p:grpSpPr>
      <p:sp>
        <p:nvSpPr>
          <p:cNvPr id="3" name="Vertical Text Placeholder 2">
            <a:extLst>
              <a:ext uri="{FF2B5EF4-FFF2-40B4-BE49-F238E27FC236}">
                <a16:creationId xmlns:a16="http://schemas.microsoft.com/office/drawing/2014/main" id="{25D86D15-51D2-A24C-B04F-939835159E13}"/>
              </a:ext>
            </a:extLst>
          </p:cNvPr>
          <p:cNvSpPr>
            <a:spLocks noGrp="1"/>
          </p:cNvSpPr>
          <p:nvPr>
            <p:ph type="body" orient="vert" idx="1"/>
          </p:nvPr>
        </p:nvSpPr>
        <p:spPr>
          <a:xfrm>
            <a:off x="479425" y="576470"/>
            <a:ext cx="11233150" cy="5600493"/>
          </a:xfrm>
          <a:prstGeom prst="rect">
            <a:avLst/>
          </a:prstGeom>
        </p:spPr>
        <p:txBody>
          <a:bodyPr vert="eaVert"/>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K"/>
          </a:p>
        </p:txBody>
      </p:sp>
    </p:spTree>
    <p:extLst>
      <p:ext uri="{BB962C8B-B14F-4D97-AF65-F5344CB8AC3E}">
        <p14:creationId xmlns:p14="http://schemas.microsoft.com/office/powerpoint/2010/main" val="105465812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7EBDF8-3294-F243-8E02-B6435E5E5394}"/>
              </a:ext>
            </a:extLst>
          </p:cNvPr>
          <p:cNvSpPr>
            <a:spLocks noGrp="1"/>
          </p:cNvSpPr>
          <p:nvPr>
            <p:ph type="ctrTitle"/>
          </p:nvPr>
        </p:nvSpPr>
        <p:spPr>
          <a:xfrm>
            <a:off x="1524000" y="1268413"/>
            <a:ext cx="9144000" cy="2241550"/>
          </a:xfrm>
          <a:prstGeom prst="rect">
            <a:avLst/>
          </a:prstGeom>
        </p:spPr>
        <p:txBody>
          <a:bodyPr anchor="b"/>
          <a:lstStyle>
            <a:lvl1pPr algn="ctr">
              <a:defRPr sz="6000"/>
            </a:lvl1pPr>
          </a:lstStyle>
          <a:p>
            <a:r>
              <a:rPr lang="en-GB"/>
              <a:t>Click to edit Master title style</a:t>
            </a:r>
            <a:endParaRPr lang="en-UK"/>
          </a:p>
        </p:txBody>
      </p:sp>
      <p:sp>
        <p:nvSpPr>
          <p:cNvPr id="3" name="Subtitle 2">
            <a:extLst>
              <a:ext uri="{FF2B5EF4-FFF2-40B4-BE49-F238E27FC236}">
                <a16:creationId xmlns:a16="http://schemas.microsoft.com/office/drawing/2014/main" id="{2E6F2B1C-7582-114C-B870-5C836A680550}"/>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K"/>
          </a:p>
        </p:txBody>
      </p:sp>
      <p:sp>
        <p:nvSpPr>
          <p:cNvPr id="4" name="Platshållare för datum 3">
            <a:extLst>
              <a:ext uri="{FF2B5EF4-FFF2-40B4-BE49-F238E27FC236}">
                <a16:creationId xmlns:a16="http://schemas.microsoft.com/office/drawing/2014/main" id="{11006A92-8224-65D5-A67B-D7D7B290E885}"/>
              </a:ext>
            </a:extLst>
          </p:cNvPr>
          <p:cNvSpPr>
            <a:spLocks noGrp="1"/>
          </p:cNvSpPr>
          <p:nvPr>
            <p:ph type="dt" sz="half" idx="10"/>
          </p:nvPr>
        </p:nvSpPr>
        <p:spPr/>
        <p:txBody>
          <a:bodyPr/>
          <a:lstStyle/>
          <a:p>
            <a:r>
              <a:rPr lang="sv-SE"/>
              <a:t>1 Maj 2022</a:t>
            </a:r>
            <a:endParaRPr lang="en-UK"/>
          </a:p>
        </p:txBody>
      </p:sp>
      <p:sp>
        <p:nvSpPr>
          <p:cNvPr id="5" name="Platshållare för sidfot 4">
            <a:extLst>
              <a:ext uri="{FF2B5EF4-FFF2-40B4-BE49-F238E27FC236}">
                <a16:creationId xmlns:a16="http://schemas.microsoft.com/office/drawing/2014/main" id="{6851FB78-34C1-EE06-E26C-F903DFE978E7}"/>
              </a:ext>
            </a:extLst>
          </p:cNvPr>
          <p:cNvSpPr>
            <a:spLocks noGrp="1"/>
          </p:cNvSpPr>
          <p:nvPr>
            <p:ph type="ftr" sz="quarter" idx="11"/>
          </p:nvPr>
        </p:nvSpPr>
        <p:spPr/>
        <p:txBody>
          <a:bodyPr/>
          <a:lstStyle/>
          <a:p>
            <a:r>
              <a:rPr lang="sv-SE"/>
              <a:t>Stopp! Min kropp!</a:t>
            </a:r>
            <a:endParaRPr lang="en-UK"/>
          </a:p>
        </p:txBody>
      </p:sp>
      <p:sp>
        <p:nvSpPr>
          <p:cNvPr id="6" name="Platshållare för bildnummer 5">
            <a:extLst>
              <a:ext uri="{FF2B5EF4-FFF2-40B4-BE49-F238E27FC236}">
                <a16:creationId xmlns:a16="http://schemas.microsoft.com/office/drawing/2014/main" id="{9207808F-9FA4-9F6B-D8ED-9CFF8BF67CBF}"/>
              </a:ext>
            </a:extLst>
          </p:cNvPr>
          <p:cNvSpPr>
            <a:spLocks noGrp="1"/>
          </p:cNvSpPr>
          <p:nvPr>
            <p:ph type="sldNum" sz="quarter" idx="12"/>
          </p:nvPr>
        </p:nvSpPr>
        <p:spPr/>
        <p:txBody>
          <a:bodyPr/>
          <a:lstStyle/>
          <a:p>
            <a:fld id="{BF413B3B-BFB3-42E3-B409-FAAF558C2ACC}" type="slidenum">
              <a:rPr lang="en-UK" smtClean="0"/>
              <a:pPr/>
              <a:t>‹#›</a:t>
            </a:fld>
            <a:endParaRPr lang="en-UK"/>
          </a:p>
        </p:txBody>
      </p:sp>
    </p:spTree>
    <p:extLst>
      <p:ext uri="{BB962C8B-B14F-4D97-AF65-F5344CB8AC3E}">
        <p14:creationId xmlns:p14="http://schemas.microsoft.com/office/powerpoint/2010/main" val="5805534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2">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61507C89-5F1B-9D47-9498-3C7F4510D874}"/>
              </a:ext>
            </a:extLst>
          </p:cNvPr>
          <p:cNvSpPr/>
          <p:nvPr userDrawn="1"/>
        </p:nvSpPr>
        <p:spPr>
          <a:xfrm>
            <a:off x="0" y="0"/>
            <a:ext cx="479425" cy="6858000"/>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latin typeface="Gill Sans Infant Std"/>
              <a:cs typeface="Gill Sans Infant Std"/>
            </a:endParaRPr>
          </a:p>
        </p:txBody>
      </p:sp>
      <p:sp>
        <p:nvSpPr>
          <p:cNvPr id="3" name="Content Placeholder 2">
            <a:extLst>
              <a:ext uri="{FF2B5EF4-FFF2-40B4-BE49-F238E27FC236}">
                <a16:creationId xmlns:a16="http://schemas.microsoft.com/office/drawing/2014/main" id="{E5923481-21D1-8E46-828B-4243BA1244B4}"/>
              </a:ext>
            </a:extLst>
          </p:cNvPr>
          <p:cNvSpPr>
            <a:spLocks noGrp="1"/>
          </p:cNvSpPr>
          <p:nvPr>
            <p:ph idx="1"/>
          </p:nvPr>
        </p:nvSpPr>
        <p:spPr>
          <a:xfrm>
            <a:off x="811733" y="1805142"/>
            <a:ext cx="9523556" cy="4476750"/>
          </a:xfrm>
          <a:prstGeom prst="rect">
            <a:avLst/>
          </a:prstGeo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K"/>
          </a:p>
        </p:txBody>
      </p:sp>
      <p:sp>
        <p:nvSpPr>
          <p:cNvPr id="2" name="Title 1">
            <a:extLst>
              <a:ext uri="{FF2B5EF4-FFF2-40B4-BE49-F238E27FC236}">
                <a16:creationId xmlns:a16="http://schemas.microsoft.com/office/drawing/2014/main" id="{E6386036-21EF-4A07-A6CE-792BE9344D37}"/>
              </a:ext>
            </a:extLst>
          </p:cNvPr>
          <p:cNvSpPr>
            <a:spLocks noGrp="1"/>
          </p:cNvSpPr>
          <p:nvPr>
            <p:ph type="title"/>
          </p:nvPr>
        </p:nvSpPr>
        <p:spPr/>
        <p:txBody>
          <a:bodyPr/>
          <a:lstStyle/>
          <a:p>
            <a:r>
              <a:rPr lang="sv-SE"/>
              <a:t>Klicka här för att ändra mall för rubrikformat</a:t>
            </a:r>
            <a:endParaRPr lang="en-UK"/>
          </a:p>
        </p:txBody>
      </p:sp>
      <p:sp>
        <p:nvSpPr>
          <p:cNvPr id="4" name="Platshållare för datum 3">
            <a:extLst>
              <a:ext uri="{FF2B5EF4-FFF2-40B4-BE49-F238E27FC236}">
                <a16:creationId xmlns:a16="http://schemas.microsoft.com/office/drawing/2014/main" id="{B6283D99-B745-688D-7639-7C9D20C57E12}"/>
              </a:ext>
            </a:extLst>
          </p:cNvPr>
          <p:cNvSpPr>
            <a:spLocks noGrp="1"/>
          </p:cNvSpPr>
          <p:nvPr>
            <p:ph type="dt" sz="half" idx="10"/>
          </p:nvPr>
        </p:nvSpPr>
        <p:spPr/>
        <p:txBody>
          <a:bodyPr/>
          <a:lstStyle/>
          <a:p>
            <a:fld id="{09D40E8D-A763-4D7D-939E-84981194A130}" type="datetime1">
              <a:rPr lang="sv-SE" smtClean="0"/>
              <a:t>2025-06-02</a:t>
            </a:fld>
            <a:endParaRPr lang="en-UK"/>
          </a:p>
        </p:txBody>
      </p:sp>
      <p:sp>
        <p:nvSpPr>
          <p:cNvPr id="5" name="Platshållare för sidfot 4">
            <a:extLst>
              <a:ext uri="{FF2B5EF4-FFF2-40B4-BE49-F238E27FC236}">
                <a16:creationId xmlns:a16="http://schemas.microsoft.com/office/drawing/2014/main" id="{0E9055B7-0423-2822-88EC-3E5E81711C78}"/>
              </a:ext>
            </a:extLst>
          </p:cNvPr>
          <p:cNvSpPr>
            <a:spLocks noGrp="1"/>
          </p:cNvSpPr>
          <p:nvPr>
            <p:ph type="ftr" sz="quarter" idx="11"/>
          </p:nvPr>
        </p:nvSpPr>
        <p:spPr/>
        <p:txBody>
          <a:bodyPr/>
          <a:lstStyle/>
          <a:p>
            <a:r>
              <a:rPr lang="sv-SE"/>
              <a:t>Varje dag gör vi världen lite bättre för barn.</a:t>
            </a:r>
            <a:endParaRPr lang="en-UK"/>
          </a:p>
        </p:txBody>
      </p:sp>
      <p:sp>
        <p:nvSpPr>
          <p:cNvPr id="6" name="Platshållare för bildnummer 5">
            <a:extLst>
              <a:ext uri="{FF2B5EF4-FFF2-40B4-BE49-F238E27FC236}">
                <a16:creationId xmlns:a16="http://schemas.microsoft.com/office/drawing/2014/main" id="{CBC1150C-52F3-83D1-2406-250FC05DA8C0}"/>
              </a:ext>
            </a:extLst>
          </p:cNvPr>
          <p:cNvSpPr>
            <a:spLocks noGrp="1"/>
          </p:cNvSpPr>
          <p:nvPr>
            <p:ph type="sldNum" sz="quarter" idx="12"/>
          </p:nvPr>
        </p:nvSpPr>
        <p:spPr/>
        <p:txBody>
          <a:bodyPr/>
          <a:lstStyle/>
          <a:p>
            <a:fld id="{BF413B3B-BFB3-42E3-B409-FAAF558C2ACC}" type="slidenum">
              <a:rPr lang="en-UK" smtClean="0"/>
              <a:pPr/>
              <a:t>‹#›</a:t>
            </a:fld>
            <a:endParaRPr lang="en-UK"/>
          </a:p>
        </p:txBody>
      </p:sp>
    </p:spTree>
    <p:extLst>
      <p:ext uri="{BB962C8B-B14F-4D97-AF65-F5344CB8AC3E}">
        <p14:creationId xmlns:p14="http://schemas.microsoft.com/office/powerpoint/2010/main" val="414508615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D24DC62C-F264-B946-B162-E7602E2A3E60}"/>
              </a:ext>
            </a:extLst>
          </p:cNvPr>
          <p:cNvSpPr/>
          <p:nvPr userDrawn="1"/>
        </p:nvSpPr>
        <p:spPr>
          <a:xfrm>
            <a:off x="0" y="0"/>
            <a:ext cx="479425" cy="68580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latin typeface="Gill Sans Infant Std"/>
              <a:cs typeface="Gill Sans Infant Std"/>
            </a:endParaRPr>
          </a:p>
        </p:txBody>
      </p:sp>
      <p:sp>
        <p:nvSpPr>
          <p:cNvPr id="3" name="Content Placeholder 2">
            <a:extLst>
              <a:ext uri="{FF2B5EF4-FFF2-40B4-BE49-F238E27FC236}">
                <a16:creationId xmlns:a16="http://schemas.microsoft.com/office/drawing/2014/main" id="{9505CB6B-B954-8D4C-A951-369C766E6EC5}"/>
              </a:ext>
            </a:extLst>
          </p:cNvPr>
          <p:cNvSpPr>
            <a:spLocks noGrp="1"/>
          </p:cNvSpPr>
          <p:nvPr>
            <p:ph idx="1"/>
          </p:nvPr>
        </p:nvSpPr>
        <p:spPr>
          <a:xfrm>
            <a:off x="811733" y="1805142"/>
            <a:ext cx="9523556" cy="4476750"/>
          </a:xfrm>
          <a:prstGeom prst="rect">
            <a:avLst/>
          </a:prstGeo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K"/>
          </a:p>
        </p:txBody>
      </p:sp>
      <p:sp>
        <p:nvSpPr>
          <p:cNvPr id="2" name="Title 1">
            <a:extLst>
              <a:ext uri="{FF2B5EF4-FFF2-40B4-BE49-F238E27FC236}">
                <a16:creationId xmlns:a16="http://schemas.microsoft.com/office/drawing/2014/main" id="{B2A6A816-062C-43A9-9196-6111219BE960}"/>
              </a:ext>
            </a:extLst>
          </p:cNvPr>
          <p:cNvSpPr>
            <a:spLocks noGrp="1"/>
          </p:cNvSpPr>
          <p:nvPr>
            <p:ph type="title"/>
          </p:nvPr>
        </p:nvSpPr>
        <p:spPr/>
        <p:txBody>
          <a:bodyPr/>
          <a:lstStyle/>
          <a:p>
            <a:r>
              <a:rPr lang="en-UK"/>
              <a:t>Click to edit Master title style</a:t>
            </a:r>
          </a:p>
        </p:txBody>
      </p:sp>
      <p:sp>
        <p:nvSpPr>
          <p:cNvPr id="4" name="Platshållare för datum 3">
            <a:extLst>
              <a:ext uri="{FF2B5EF4-FFF2-40B4-BE49-F238E27FC236}">
                <a16:creationId xmlns:a16="http://schemas.microsoft.com/office/drawing/2014/main" id="{FB7A2149-42B2-ABD1-DCE7-EF150FA5BD5A}"/>
              </a:ext>
            </a:extLst>
          </p:cNvPr>
          <p:cNvSpPr>
            <a:spLocks noGrp="1"/>
          </p:cNvSpPr>
          <p:nvPr>
            <p:ph type="dt" sz="half" idx="10"/>
          </p:nvPr>
        </p:nvSpPr>
        <p:spPr/>
        <p:txBody>
          <a:bodyPr/>
          <a:lstStyle/>
          <a:p>
            <a:r>
              <a:rPr lang="sv-SE"/>
              <a:t>1 Maj 2022</a:t>
            </a:r>
            <a:endParaRPr lang="en-UK"/>
          </a:p>
        </p:txBody>
      </p:sp>
      <p:sp>
        <p:nvSpPr>
          <p:cNvPr id="5" name="Platshållare för sidfot 4">
            <a:extLst>
              <a:ext uri="{FF2B5EF4-FFF2-40B4-BE49-F238E27FC236}">
                <a16:creationId xmlns:a16="http://schemas.microsoft.com/office/drawing/2014/main" id="{ED6C876F-838D-EC8F-2C54-252C07A82DF6}"/>
              </a:ext>
            </a:extLst>
          </p:cNvPr>
          <p:cNvSpPr>
            <a:spLocks noGrp="1"/>
          </p:cNvSpPr>
          <p:nvPr>
            <p:ph type="ftr" sz="quarter" idx="11"/>
          </p:nvPr>
        </p:nvSpPr>
        <p:spPr/>
        <p:txBody>
          <a:bodyPr/>
          <a:lstStyle/>
          <a:p>
            <a:r>
              <a:rPr lang="sv-SE"/>
              <a:t>Stopp! Min kropp!</a:t>
            </a:r>
            <a:endParaRPr lang="en-UK"/>
          </a:p>
        </p:txBody>
      </p:sp>
      <p:sp>
        <p:nvSpPr>
          <p:cNvPr id="6" name="Platshållare för bildnummer 5">
            <a:extLst>
              <a:ext uri="{FF2B5EF4-FFF2-40B4-BE49-F238E27FC236}">
                <a16:creationId xmlns:a16="http://schemas.microsoft.com/office/drawing/2014/main" id="{A20DD810-B813-6A4A-F642-17894DD36C7D}"/>
              </a:ext>
            </a:extLst>
          </p:cNvPr>
          <p:cNvSpPr>
            <a:spLocks noGrp="1"/>
          </p:cNvSpPr>
          <p:nvPr>
            <p:ph type="sldNum" sz="quarter" idx="12"/>
          </p:nvPr>
        </p:nvSpPr>
        <p:spPr/>
        <p:txBody>
          <a:bodyPr/>
          <a:lstStyle/>
          <a:p>
            <a:fld id="{BF413B3B-BFB3-42E3-B409-FAAF558C2ACC}" type="slidenum">
              <a:rPr lang="en-UK" smtClean="0"/>
              <a:pPr/>
              <a:t>‹#›</a:t>
            </a:fld>
            <a:endParaRPr lang="en-UK"/>
          </a:p>
        </p:txBody>
      </p:sp>
    </p:spTree>
    <p:extLst>
      <p:ext uri="{BB962C8B-B14F-4D97-AF65-F5344CB8AC3E}">
        <p14:creationId xmlns:p14="http://schemas.microsoft.com/office/powerpoint/2010/main" val="1706262949"/>
      </p:ext>
    </p:extLst>
  </p:cSld>
  <p:clrMapOvr>
    <a:masterClrMapping/>
  </p:clrMapOvr>
  <p:extLst>
    <p:ext uri="{DCECCB84-F9BA-43D5-87BE-67443E8EF086}">
      <p15:sldGuideLst xmlns:p15="http://schemas.microsoft.com/office/powerpoint/2012/main">
        <p15:guide id="1" pos="3840">
          <p15:clr>
            <a:srgbClr val="FBAE40"/>
          </p15:clr>
        </p15:guide>
      </p15:sldGuideLst>
    </p:ext>
  </p:extLst>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Title and Vertical Text">
    <p:spTree>
      <p:nvGrpSpPr>
        <p:cNvPr id="1" name=""/>
        <p:cNvGrpSpPr/>
        <p:nvPr/>
      </p:nvGrpSpPr>
      <p:grpSpPr>
        <a:xfrm>
          <a:off x="0" y="0"/>
          <a:ext cx="0" cy="0"/>
          <a:chOff x="0" y="0"/>
          <a:chExt cx="0" cy="0"/>
        </a:xfrm>
      </p:grpSpPr>
      <p:sp>
        <p:nvSpPr>
          <p:cNvPr id="3" name="Vertical Text Placeholder 2">
            <a:extLst>
              <a:ext uri="{FF2B5EF4-FFF2-40B4-BE49-F238E27FC236}">
                <a16:creationId xmlns:a16="http://schemas.microsoft.com/office/drawing/2014/main" id="{25D86D15-51D2-A24C-B04F-939835159E13}"/>
              </a:ext>
            </a:extLst>
          </p:cNvPr>
          <p:cNvSpPr>
            <a:spLocks noGrp="1"/>
          </p:cNvSpPr>
          <p:nvPr>
            <p:ph type="body" orient="vert" idx="1"/>
          </p:nvPr>
        </p:nvSpPr>
        <p:spPr>
          <a:xfrm>
            <a:off x="479425" y="576470"/>
            <a:ext cx="11233150" cy="5600493"/>
          </a:xfrm>
          <a:prstGeom prst="rect">
            <a:avLst/>
          </a:prstGeo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K"/>
          </a:p>
        </p:txBody>
      </p:sp>
    </p:spTree>
    <p:extLst>
      <p:ext uri="{BB962C8B-B14F-4D97-AF65-F5344CB8AC3E}">
        <p14:creationId xmlns:p14="http://schemas.microsoft.com/office/powerpoint/2010/main" val="72196220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userDrawn="1">
  <p:cSld name="Otsikko ja sisältö">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D24DC62C-F264-B946-B162-E7602E2A3E60}"/>
              </a:ext>
            </a:extLst>
          </p:cNvPr>
          <p:cNvSpPr/>
          <p:nvPr userDrawn="1"/>
        </p:nvSpPr>
        <p:spPr>
          <a:xfrm>
            <a:off x="0" y="0"/>
            <a:ext cx="479425" cy="68580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latin typeface="Gill Sans Infant Std"/>
              <a:cs typeface="Gill Sans Infant Std"/>
            </a:endParaRPr>
          </a:p>
        </p:txBody>
      </p:sp>
      <p:sp>
        <p:nvSpPr>
          <p:cNvPr id="3" name="Content Placeholder 2">
            <a:extLst>
              <a:ext uri="{FF2B5EF4-FFF2-40B4-BE49-F238E27FC236}">
                <a16:creationId xmlns:a16="http://schemas.microsoft.com/office/drawing/2014/main" id="{9505CB6B-B954-8D4C-A951-369C766E6EC5}"/>
              </a:ext>
            </a:extLst>
          </p:cNvPr>
          <p:cNvSpPr>
            <a:spLocks noGrp="1"/>
          </p:cNvSpPr>
          <p:nvPr>
            <p:ph idx="1"/>
          </p:nvPr>
        </p:nvSpPr>
        <p:spPr>
          <a:xfrm>
            <a:off x="811733" y="1805142"/>
            <a:ext cx="9523556" cy="4476750"/>
          </a:xfrm>
          <a:prstGeom prst="rect">
            <a:avLst/>
          </a:prstGeo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UK"/>
          </a:p>
        </p:txBody>
      </p:sp>
      <p:sp>
        <p:nvSpPr>
          <p:cNvPr id="2" name="Title 1">
            <a:extLst>
              <a:ext uri="{FF2B5EF4-FFF2-40B4-BE49-F238E27FC236}">
                <a16:creationId xmlns:a16="http://schemas.microsoft.com/office/drawing/2014/main" id="{B2A6A816-062C-43A9-9196-6111219BE960}"/>
              </a:ext>
            </a:extLst>
          </p:cNvPr>
          <p:cNvSpPr>
            <a:spLocks noGrp="1"/>
          </p:cNvSpPr>
          <p:nvPr>
            <p:ph type="title"/>
          </p:nvPr>
        </p:nvSpPr>
        <p:spPr/>
        <p:txBody>
          <a:bodyPr/>
          <a:lstStyle/>
          <a:p>
            <a:r>
              <a:rPr lang="fi-FI"/>
              <a:t>Muokkaa ots. perustyyl. napsautt.</a:t>
            </a:r>
            <a:endParaRPr lang="en-UK"/>
          </a:p>
        </p:txBody>
      </p:sp>
    </p:spTree>
    <p:extLst>
      <p:ext uri="{BB962C8B-B14F-4D97-AF65-F5344CB8AC3E}">
        <p14:creationId xmlns:p14="http://schemas.microsoft.com/office/powerpoint/2010/main" val="2219326234"/>
      </p:ext>
    </p:extLst>
  </p:cSld>
  <p:clrMapOvr>
    <a:masterClrMapping/>
  </p:clrMapOvr>
  <p:extLst>
    <p:ext uri="{DCECCB84-F9BA-43D5-87BE-67443E8EF086}">
      <p15:sldGuideLst xmlns:p15="http://schemas.microsoft.com/office/powerpoint/2012/main">
        <p15:guide id="1" pos="3840">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Content 3">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B5BC083B-0971-EE44-8965-5C1B1EAA73A2}"/>
              </a:ext>
            </a:extLst>
          </p:cNvPr>
          <p:cNvSpPr/>
          <p:nvPr userDrawn="1"/>
        </p:nvSpPr>
        <p:spPr>
          <a:xfrm>
            <a:off x="0" y="0"/>
            <a:ext cx="479425" cy="6858000"/>
          </a:xfrm>
          <a:prstGeom prst="rect">
            <a:avLst/>
          </a:prstGeom>
          <a:solidFill>
            <a:srgbClr val="A57FB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latin typeface="Gill Sans Infant Std"/>
              <a:cs typeface="Gill Sans Infant Std"/>
            </a:endParaRPr>
          </a:p>
        </p:txBody>
      </p:sp>
      <p:sp>
        <p:nvSpPr>
          <p:cNvPr id="3" name="Content Placeholder 2">
            <a:extLst>
              <a:ext uri="{FF2B5EF4-FFF2-40B4-BE49-F238E27FC236}">
                <a16:creationId xmlns:a16="http://schemas.microsoft.com/office/drawing/2014/main" id="{A93DC165-D8C6-2C4D-87D0-E01DC0039D82}"/>
              </a:ext>
            </a:extLst>
          </p:cNvPr>
          <p:cNvSpPr>
            <a:spLocks noGrp="1"/>
          </p:cNvSpPr>
          <p:nvPr>
            <p:ph idx="1"/>
          </p:nvPr>
        </p:nvSpPr>
        <p:spPr>
          <a:xfrm>
            <a:off x="811733" y="1805142"/>
            <a:ext cx="9523556" cy="4476750"/>
          </a:xfrm>
          <a:prstGeom prst="rect">
            <a:avLst/>
          </a:prstGeo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K"/>
          </a:p>
        </p:txBody>
      </p:sp>
      <p:sp>
        <p:nvSpPr>
          <p:cNvPr id="2" name="Title 1">
            <a:extLst>
              <a:ext uri="{FF2B5EF4-FFF2-40B4-BE49-F238E27FC236}">
                <a16:creationId xmlns:a16="http://schemas.microsoft.com/office/drawing/2014/main" id="{BF869DD1-EE61-4EBD-99D0-03078588FC7A}"/>
              </a:ext>
            </a:extLst>
          </p:cNvPr>
          <p:cNvSpPr>
            <a:spLocks noGrp="1"/>
          </p:cNvSpPr>
          <p:nvPr>
            <p:ph type="title"/>
          </p:nvPr>
        </p:nvSpPr>
        <p:spPr/>
        <p:txBody>
          <a:bodyPr/>
          <a:lstStyle/>
          <a:p>
            <a:r>
              <a:rPr lang="sv-SE"/>
              <a:t>Klicka här för att ändra mall för rubrikformat</a:t>
            </a:r>
            <a:endParaRPr lang="en-UK"/>
          </a:p>
        </p:txBody>
      </p:sp>
      <p:sp>
        <p:nvSpPr>
          <p:cNvPr id="4" name="Platshållare för datum 3">
            <a:extLst>
              <a:ext uri="{FF2B5EF4-FFF2-40B4-BE49-F238E27FC236}">
                <a16:creationId xmlns:a16="http://schemas.microsoft.com/office/drawing/2014/main" id="{450494A5-5071-613A-F185-BB758E992AA2}"/>
              </a:ext>
            </a:extLst>
          </p:cNvPr>
          <p:cNvSpPr>
            <a:spLocks noGrp="1"/>
          </p:cNvSpPr>
          <p:nvPr>
            <p:ph type="dt" sz="half" idx="10"/>
          </p:nvPr>
        </p:nvSpPr>
        <p:spPr/>
        <p:txBody>
          <a:bodyPr/>
          <a:lstStyle/>
          <a:p>
            <a:fld id="{A5268652-B9AF-42B1-B9DF-84890D6B36DF}" type="datetime1">
              <a:rPr lang="sv-SE" smtClean="0"/>
              <a:t>2025-06-02</a:t>
            </a:fld>
            <a:endParaRPr lang="en-UK"/>
          </a:p>
        </p:txBody>
      </p:sp>
      <p:sp>
        <p:nvSpPr>
          <p:cNvPr id="5" name="Platshållare för sidfot 4">
            <a:extLst>
              <a:ext uri="{FF2B5EF4-FFF2-40B4-BE49-F238E27FC236}">
                <a16:creationId xmlns:a16="http://schemas.microsoft.com/office/drawing/2014/main" id="{A5942E38-2138-2C34-C891-B644B4B158F8}"/>
              </a:ext>
            </a:extLst>
          </p:cNvPr>
          <p:cNvSpPr>
            <a:spLocks noGrp="1"/>
          </p:cNvSpPr>
          <p:nvPr>
            <p:ph type="ftr" sz="quarter" idx="11"/>
          </p:nvPr>
        </p:nvSpPr>
        <p:spPr/>
        <p:txBody>
          <a:bodyPr/>
          <a:lstStyle/>
          <a:p>
            <a:r>
              <a:rPr lang="sv-SE"/>
              <a:t>Varje dag gör vi världen lite bättre för barn.</a:t>
            </a:r>
            <a:endParaRPr lang="en-UK"/>
          </a:p>
        </p:txBody>
      </p:sp>
      <p:sp>
        <p:nvSpPr>
          <p:cNvPr id="6" name="Platshållare för bildnummer 5">
            <a:extLst>
              <a:ext uri="{FF2B5EF4-FFF2-40B4-BE49-F238E27FC236}">
                <a16:creationId xmlns:a16="http://schemas.microsoft.com/office/drawing/2014/main" id="{0CE47A2E-309D-6E43-D026-B41347898292}"/>
              </a:ext>
            </a:extLst>
          </p:cNvPr>
          <p:cNvSpPr>
            <a:spLocks noGrp="1"/>
          </p:cNvSpPr>
          <p:nvPr>
            <p:ph type="sldNum" sz="quarter" idx="12"/>
          </p:nvPr>
        </p:nvSpPr>
        <p:spPr/>
        <p:txBody>
          <a:bodyPr/>
          <a:lstStyle/>
          <a:p>
            <a:fld id="{BF413B3B-BFB3-42E3-B409-FAAF558C2ACC}" type="slidenum">
              <a:rPr lang="en-UK" smtClean="0"/>
              <a:pPr/>
              <a:t>‹#›</a:t>
            </a:fld>
            <a:endParaRPr lang="en-UK"/>
          </a:p>
        </p:txBody>
      </p:sp>
    </p:spTree>
    <p:extLst>
      <p:ext uri="{BB962C8B-B14F-4D97-AF65-F5344CB8AC3E}">
        <p14:creationId xmlns:p14="http://schemas.microsoft.com/office/powerpoint/2010/main" val="36711315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and Content 4">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67A1ED10-E662-2740-A36A-71074A6507B1}"/>
              </a:ext>
            </a:extLst>
          </p:cNvPr>
          <p:cNvSpPr/>
          <p:nvPr userDrawn="1"/>
        </p:nvSpPr>
        <p:spPr>
          <a:xfrm>
            <a:off x="0" y="0"/>
            <a:ext cx="479425" cy="6858000"/>
          </a:xfrm>
          <a:prstGeom prst="rect">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latin typeface="Gill Sans Infant Std"/>
              <a:cs typeface="Gill Sans Infant Std"/>
            </a:endParaRPr>
          </a:p>
        </p:txBody>
      </p:sp>
      <p:sp>
        <p:nvSpPr>
          <p:cNvPr id="3" name="Content Placeholder 2">
            <a:extLst>
              <a:ext uri="{FF2B5EF4-FFF2-40B4-BE49-F238E27FC236}">
                <a16:creationId xmlns:a16="http://schemas.microsoft.com/office/drawing/2014/main" id="{51C3D6C7-3B5C-BB42-9770-788A38938171}"/>
              </a:ext>
            </a:extLst>
          </p:cNvPr>
          <p:cNvSpPr>
            <a:spLocks noGrp="1"/>
          </p:cNvSpPr>
          <p:nvPr>
            <p:ph idx="1"/>
          </p:nvPr>
        </p:nvSpPr>
        <p:spPr>
          <a:xfrm>
            <a:off x="811733" y="1805142"/>
            <a:ext cx="9523556" cy="4476750"/>
          </a:xfrm>
          <a:prstGeom prst="rect">
            <a:avLst/>
          </a:prstGeo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K"/>
          </a:p>
        </p:txBody>
      </p:sp>
      <p:sp>
        <p:nvSpPr>
          <p:cNvPr id="2" name="Title 1">
            <a:extLst>
              <a:ext uri="{FF2B5EF4-FFF2-40B4-BE49-F238E27FC236}">
                <a16:creationId xmlns:a16="http://schemas.microsoft.com/office/drawing/2014/main" id="{A84D9912-D5BE-49AD-A7AB-3DC8A9B05312}"/>
              </a:ext>
            </a:extLst>
          </p:cNvPr>
          <p:cNvSpPr>
            <a:spLocks noGrp="1"/>
          </p:cNvSpPr>
          <p:nvPr>
            <p:ph type="title"/>
          </p:nvPr>
        </p:nvSpPr>
        <p:spPr/>
        <p:txBody>
          <a:bodyPr/>
          <a:lstStyle/>
          <a:p>
            <a:r>
              <a:rPr lang="sv-SE"/>
              <a:t>Klicka här för att ändra mall för rubrikformat</a:t>
            </a:r>
            <a:endParaRPr lang="en-UK"/>
          </a:p>
        </p:txBody>
      </p:sp>
      <p:sp>
        <p:nvSpPr>
          <p:cNvPr id="4" name="Platshållare för datum 3">
            <a:extLst>
              <a:ext uri="{FF2B5EF4-FFF2-40B4-BE49-F238E27FC236}">
                <a16:creationId xmlns:a16="http://schemas.microsoft.com/office/drawing/2014/main" id="{EA97099A-4EF8-D112-FBF8-76BBEE3742D9}"/>
              </a:ext>
            </a:extLst>
          </p:cNvPr>
          <p:cNvSpPr>
            <a:spLocks noGrp="1"/>
          </p:cNvSpPr>
          <p:nvPr>
            <p:ph type="dt" sz="half" idx="10"/>
          </p:nvPr>
        </p:nvSpPr>
        <p:spPr/>
        <p:txBody>
          <a:bodyPr/>
          <a:lstStyle/>
          <a:p>
            <a:fld id="{24F9AF95-9288-4022-B96A-74BD1FF157FB}" type="datetime1">
              <a:rPr lang="sv-SE" smtClean="0"/>
              <a:t>2025-06-02</a:t>
            </a:fld>
            <a:endParaRPr lang="en-UK"/>
          </a:p>
        </p:txBody>
      </p:sp>
      <p:sp>
        <p:nvSpPr>
          <p:cNvPr id="5" name="Platshållare för sidfot 4">
            <a:extLst>
              <a:ext uri="{FF2B5EF4-FFF2-40B4-BE49-F238E27FC236}">
                <a16:creationId xmlns:a16="http://schemas.microsoft.com/office/drawing/2014/main" id="{AEA82478-A06D-E705-7081-1C39C7C96E65}"/>
              </a:ext>
            </a:extLst>
          </p:cNvPr>
          <p:cNvSpPr>
            <a:spLocks noGrp="1"/>
          </p:cNvSpPr>
          <p:nvPr>
            <p:ph type="ftr" sz="quarter" idx="11"/>
          </p:nvPr>
        </p:nvSpPr>
        <p:spPr/>
        <p:txBody>
          <a:bodyPr/>
          <a:lstStyle/>
          <a:p>
            <a:r>
              <a:rPr lang="sv-SE"/>
              <a:t>Varje dag gör vi världen lite bättre för barn.</a:t>
            </a:r>
            <a:endParaRPr lang="en-UK"/>
          </a:p>
        </p:txBody>
      </p:sp>
      <p:sp>
        <p:nvSpPr>
          <p:cNvPr id="6" name="Platshållare för bildnummer 5">
            <a:extLst>
              <a:ext uri="{FF2B5EF4-FFF2-40B4-BE49-F238E27FC236}">
                <a16:creationId xmlns:a16="http://schemas.microsoft.com/office/drawing/2014/main" id="{F334D6C2-EA05-7152-6ABE-B2BC14C9EC33}"/>
              </a:ext>
            </a:extLst>
          </p:cNvPr>
          <p:cNvSpPr>
            <a:spLocks noGrp="1"/>
          </p:cNvSpPr>
          <p:nvPr>
            <p:ph type="sldNum" sz="quarter" idx="12"/>
          </p:nvPr>
        </p:nvSpPr>
        <p:spPr/>
        <p:txBody>
          <a:bodyPr/>
          <a:lstStyle/>
          <a:p>
            <a:fld id="{BF413B3B-BFB3-42E3-B409-FAAF558C2ACC}" type="slidenum">
              <a:rPr lang="en-UK" smtClean="0"/>
              <a:pPr/>
              <a:t>‹#›</a:t>
            </a:fld>
            <a:endParaRPr lang="en-UK"/>
          </a:p>
        </p:txBody>
      </p:sp>
    </p:spTree>
    <p:extLst>
      <p:ext uri="{BB962C8B-B14F-4D97-AF65-F5344CB8AC3E}">
        <p14:creationId xmlns:p14="http://schemas.microsoft.com/office/powerpoint/2010/main" val="410562681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and Content 5">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504226F4-18C7-4D48-8BBF-042243518ECB}"/>
              </a:ext>
            </a:extLst>
          </p:cNvPr>
          <p:cNvSpPr/>
          <p:nvPr userDrawn="1"/>
        </p:nvSpPr>
        <p:spPr>
          <a:xfrm>
            <a:off x="0" y="0"/>
            <a:ext cx="479425" cy="6858000"/>
          </a:xfrm>
          <a:prstGeom prst="rect">
            <a:avLst/>
          </a:prstGeom>
          <a:solidFill>
            <a:srgbClr val="71CC9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latin typeface="Gill Sans Infant Std"/>
              <a:cs typeface="Gill Sans Infant Std"/>
            </a:endParaRPr>
          </a:p>
        </p:txBody>
      </p:sp>
      <p:sp>
        <p:nvSpPr>
          <p:cNvPr id="3" name="Content Placeholder 2">
            <a:extLst>
              <a:ext uri="{FF2B5EF4-FFF2-40B4-BE49-F238E27FC236}">
                <a16:creationId xmlns:a16="http://schemas.microsoft.com/office/drawing/2014/main" id="{30D888EF-8511-8447-84C9-54FE5B1BCC73}"/>
              </a:ext>
            </a:extLst>
          </p:cNvPr>
          <p:cNvSpPr>
            <a:spLocks noGrp="1"/>
          </p:cNvSpPr>
          <p:nvPr>
            <p:ph idx="1"/>
          </p:nvPr>
        </p:nvSpPr>
        <p:spPr>
          <a:xfrm>
            <a:off x="811733" y="1805142"/>
            <a:ext cx="9523556" cy="4476750"/>
          </a:xfrm>
          <a:prstGeom prst="rect">
            <a:avLst/>
          </a:prstGeo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K"/>
          </a:p>
        </p:txBody>
      </p:sp>
      <p:sp>
        <p:nvSpPr>
          <p:cNvPr id="2" name="Title 1">
            <a:extLst>
              <a:ext uri="{FF2B5EF4-FFF2-40B4-BE49-F238E27FC236}">
                <a16:creationId xmlns:a16="http://schemas.microsoft.com/office/drawing/2014/main" id="{555AA1C7-A8C7-4EE0-83BE-36035D8460C5}"/>
              </a:ext>
            </a:extLst>
          </p:cNvPr>
          <p:cNvSpPr>
            <a:spLocks noGrp="1"/>
          </p:cNvSpPr>
          <p:nvPr>
            <p:ph type="title"/>
          </p:nvPr>
        </p:nvSpPr>
        <p:spPr/>
        <p:txBody>
          <a:bodyPr/>
          <a:lstStyle/>
          <a:p>
            <a:r>
              <a:rPr lang="sv-SE"/>
              <a:t>Klicka här för att ändra mall för rubrikformat</a:t>
            </a:r>
            <a:endParaRPr lang="en-UK"/>
          </a:p>
        </p:txBody>
      </p:sp>
      <p:sp>
        <p:nvSpPr>
          <p:cNvPr id="4" name="Platshållare för datum 3">
            <a:extLst>
              <a:ext uri="{FF2B5EF4-FFF2-40B4-BE49-F238E27FC236}">
                <a16:creationId xmlns:a16="http://schemas.microsoft.com/office/drawing/2014/main" id="{15C0AE6D-61CF-C1C3-8EB2-5109426A4F8E}"/>
              </a:ext>
            </a:extLst>
          </p:cNvPr>
          <p:cNvSpPr>
            <a:spLocks noGrp="1"/>
          </p:cNvSpPr>
          <p:nvPr>
            <p:ph type="dt" sz="half" idx="10"/>
          </p:nvPr>
        </p:nvSpPr>
        <p:spPr/>
        <p:txBody>
          <a:bodyPr/>
          <a:lstStyle/>
          <a:p>
            <a:fld id="{FAC38F67-1A77-44BD-9230-973E215D3669}" type="datetime1">
              <a:rPr lang="sv-SE" smtClean="0"/>
              <a:t>2025-06-02</a:t>
            </a:fld>
            <a:endParaRPr lang="en-UK"/>
          </a:p>
        </p:txBody>
      </p:sp>
      <p:sp>
        <p:nvSpPr>
          <p:cNvPr id="5" name="Platshållare för sidfot 4">
            <a:extLst>
              <a:ext uri="{FF2B5EF4-FFF2-40B4-BE49-F238E27FC236}">
                <a16:creationId xmlns:a16="http://schemas.microsoft.com/office/drawing/2014/main" id="{61C0D0F3-949B-B8EA-DDF7-6E4C90E5340C}"/>
              </a:ext>
            </a:extLst>
          </p:cNvPr>
          <p:cNvSpPr>
            <a:spLocks noGrp="1"/>
          </p:cNvSpPr>
          <p:nvPr>
            <p:ph type="ftr" sz="quarter" idx="11"/>
          </p:nvPr>
        </p:nvSpPr>
        <p:spPr/>
        <p:txBody>
          <a:bodyPr/>
          <a:lstStyle/>
          <a:p>
            <a:r>
              <a:rPr lang="sv-SE"/>
              <a:t>Varje dag gör vi världen lite bättre för barn.</a:t>
            </a:r>
            <a:endParaRPr lang="en-UK"/>
          </a:p>
        </p:txBody>
      </p:sp>
      <p:sp>
        <p:nvSpPr>
          <p:cNvPr id="6" name="Platshållare för bildnummer 5">
            <a:extLst>
              <a:ext uri="{FF2B5EF4-FFF2-40B4-BE49-F238E27FC236}">
                <a16:creationId xmlns:a16="http://schemas.microsoft.com/office/drawing/2014/main" id="{68EA7938-E8F7-4765-1E3E-46CC3375CA6A}"/>
              </a:ext>
            </a:extLst>
          </p:cNvPr>
          <p:cNvSpPr>
            <a:spLocks noGrp="1"/>
          </p:cNvSpPr>
          <p:nvPr>
            <p:ph type="sldNum" sz="quarter" idx="12"/>
          </p:nvPr>
        </p:nvSpPr>
        <p:spPr/>
        <p:txBody>
          <a:bodyPr/>
          <a:lstStyle/>
          <a:p>
            <a:fld id="{BF413B3B-BFB3-42E3-B409-FAAF558C2ACC}" type="slidenum">
              <a:rPr lang="en-UK" smtClean="0"/>
              <a:pPr/>
              <a:t>‹#›</a:t>
            </a:fld>
            <a:endParaRPr lang="en-UK"/>
          </a:p>
        </p:txBody>
      </p:sp>
    </p:spTree>
    <p:extLst>
      <p:ext uri="{BB962C8B-B14F-4D97-AF65-F5344CB8AC3E}">
        <p14:creationId xmlns:p14="http://schemas.microsoft.com/office/powerpoint/2010/main" val="25519983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Large Picture">
    <p:spTree>
      <p:nvGrpSpPr>
        <p:cNvPr id="1" name=""/>
        <p:cNvGrpSpPr/>
        <p:nvPr/>
      </p:nvGrpSpPr>
      <p:grpSpPr>
        <a:xfrm>
          <a:off x="0" y="0"/>
          <a:ext cx="0" cy="0"/>
          <a:chOff x="0" y="0"/>
          <a:chExt cx="0" cy="0"/>
        </a:xfrm>
      </p:grpSpPr>
      <p:sp>
        <p:nvSpPr>
          <p:cNvPr id="6" name="Picture Placeholder 5">
            <a:extLst>
              <a:ext uri="{FF2B5EF4-FFF2-40B4-BE49-F238E27FC236}">
                <a16:creationId xmlns:a16="http://schemas.microsoft.com/office/drawing/2014/main" id="{34830938-9E79-4F9C-AB82-F47C6100B0F1}"/>
              </a:ext>
            </a:extLst>
          </p:cNvPr>
          <p:cNvSpPr>
            <a:spLocks noGrp="1"/>
          </p:cNvSpPr>
          <p:nvPr>
            <p:ph type="pic" sz="quarter" idx="10"/>
          </p:nvPr>
        </p:nvSpPr>
        <p:spPr>
          <a:xfrm>
            <a:off x="479425" y="257175"/>
            <a:ext cx="11501438" cy="6051550"/>
          </a:xfrm>
        </p:spPr>
        <p:txBody>
          <a:bodyPr/>
          <a:lstStyle/>
          <a:p>
            <a:r>
              <a:rPr lang="sv-SE"/>
              <a:t>Klicka på ikonen för att lägga till en bild</a:t>
            </a:r>
            <a:endParaRPr lang="en-UK"/>
          </a:p>
        </p:txBody>
      </p:sp>
      <p:sp>
        <p:nvSpPr>
          <p:cNvPr id="7" name="Rectangle 6">
            <a:extLst>
              <a:ext uri="{FF2B5EF4-FFF2-40B4-BE49-F238E27FC236}">
                <a16:creationId xmlns:a16="http://schemas.microsoft.com/office/drawing/2014/main" id="{D24DC62C-F264-B946-B162-E7602E2A3E60}"/>
              </a:ext>
            </a:extLst>
          </p:cNvPr>
          <p:cNvSpPr/>
          <p:nvPr userDrawn="1"/>
        </p:nvSpPr>
        <p:spPr>
          <a:xfrm>
            <a:off x="0" y="0"/>
            <a:ext cx="479425" cy="68580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latin typeface="Gill Sans Infant Std"/>
              <a:cs typeface="Gill Sans Infant Std"/>
            </a:endParaRPr>
          </a:p>
        </p:txBody>
      </p:sp>
      <p:sp>
        <p:nvSpPr>
          <p:cNvPr id="2" name="Platshållare för datum 1">
            <a:extLst>
              <a:ext uri="{FF2B5EF4-FFF2-40B4-BE49-F238E27FC236}">
                <a16:creationId xmlns:a16="http://schemas.microsoft.com/office/drawing/2014/main" id="{C9D8F49B-F7EC-1E90-FD39-27BEEF011021}"/>
              </a:ext>
            </a:extLst>
          </p:cNvPr>
          <p:cNvSpPr>
            <a:spLocks noGrp="1"/>
          </p:cNvSpPr>
          <p:nvPr>
            <p:ph type="dt" sz="half" idx="11"/>
          </p:nvPr>
        </p:nvSpPr>
        <p:spPr/>
        <p:txBody>
          <a:bodyPr/>
          <a:lstStyle/>
          <a:p>
            <a:fld id="{27CF3D01-B940-4FD1-BFC8-C87F1D0681B8}" type="datetime1">
              <a:rPr lang="sv-SE" smtClean="0"/>
              <a:t>2025-06-02</a:t>
            </a:fld>
            <a:endParaRPr lang="en-UK"/>
          </a:p>
        </p:txBody>
      </p:sp>
      <p:sp>
        <p:nvSpPr>
          <p:cNvPr id="3" name="Platshållare för sidfot 2">
            <a:extLst>
              <a:ext uri="{FF2B5EF4-FFF2-40B4-BE49-F238E27FC236}">
                <a16:creationId xmlns:a16="http://schemas.microsoft.com/office/drawing/2014/main" id="{3D010ACD-7185-81EF-185D-2EEEF7D60886}"/>
              </a:ext>
            </a:extLst>
          </p:cNvPr>
          <p:cNvSpPr>
            <a:spLocks noGrp="1"/>
          </p:cNvSpPr>
          <p:nvPr>
            <p:ph type="ftr" sz="quarter" idx="12"/>
          </p:nvPr>
        </p:nvSpPr>
        <p:spPr/>
        <p:txBody>
          <a:bodyPr/>
          <a:lstStyle/>
          <a:p>
            <a:r>
              <a:rPr lang="sv-SE"/>
              <a:t>Varje dag gör vi världen lite bättre för barn.</a:t>
            </a:r>
            <a:endParaRPr lang="en-UK"/>
          </a:p>
        </p:txBody>
      </p:sp>
      <p:sp>
        <p:nvSpPr>
          <p:cNvPr id="4" name="Platshållare för bildnummer 3">
            <a:extLst>
              <a:ext uri="{FF2B5EF4-FFF2-40B4-BE49-F238E27FC236}">
                <a16:creationId xmlns:a16="http://schemas.microsoft.com/office/drawing/2014/main" id="{C59CF382-FEA4-69D1-8BD5-421AB7B704C0}"/>
              </a:ext>
            </a:extLst>
          </p:cNvPr>
          <p:cNvSpPr>
            <a:spLocks noGrp="1"/>
          </p:cNvSpPr>
          <p:nvPr>
            <p:ph type="sldNum" sz="quarter" idx="13"/>
          </p:nvPr>
        </p:nvSpPr>
        <p:spPr/>
        <p:txBody>
          <a:bodyPr/>
          <a:lstStyle/>
          <a:p>
            <a:fld id="{BF413B3B-BFB3-42E3-B409-FAAF558C2ACC}" type="slidenum">
              <a:rPr lang="en-UK" smtClean="0"/>
              <a:pPr/>
              <a:t>‹#›</a:t>
            </a:fld>
            <a:endParaRPr lang="en-UK"/>
          </a:p>
        </p:txBody>
      </p:sp>
    </p:spTree>
    <p:extLst>
      <p:ext uri="{BB962C8B-B14F-4D97-AF65-F5344CB8AC3E}">
        <p14:creationId xmlns:p14="http://schemas.microsoft.com/office/powerpoint/2010/main" val="3400672067"/>
      </p:ext>
    </p:extLst>
  </p:cSld>
  <p:clrMapOvr>
    <a:masterClrMapping/>
  </p:clrMapOvr>
  <p:extLst>
    <p:ext uri="{DCECCB84-F9BA-43D5-87BE-67443E8EF086}">
      <p15:sldGuideLst xmlns:p15="http://schemas.microsoft.com/office/powerpoint/2012/main">
        <p15:guide id="1" pos="3840">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Save the Children">
    <p:bg>
      <p:bgPr>
        <a:solidFill>
          <a:schemeClr val="accent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171B573-4064-4E6C-AB4B-578B45CB4EF8}"/>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2854196" y="2204357"/>
            <a:ext cx="6496524" cy="2000638"/>
          </a:xfrm>
          <a:prstGeom prst="rect">
            <a:avLst/>
          </a:prstGeom>
        </p:spPr>
      </p:pic>
      <p:sp>
        <p:nvSpPr>
          <p:cNvPr id="2" name="Platshållare för datum 1">
            <a:extLst>
              <a:ext uri="{FF2B5EF4-FFF2-40B4-BE49-F238E27FC236}">
                <a16:creationId xmlns:a16="http://schemas.microsoft.com/office/drawing/2014/main" id="{34887711-FA48-FC94-E31C-3BFC0863D145}"/>
              </a:ext>
            </a:extLst>
          </p:cNvPr>
          <p:cNvSpPr>
            <a:spLocks noGrp="1"/>
          </p:cNvSpPr>
          <p:nvPr>
            <p:ph type="dt" sz="half" idx="10"/>
          </p:nvPr>
        </p:nvSpPr>
        <p:spPr/>
        <p:txBody>
          <a:bodyPr/>
          <a:lstStyle>
            <a:lvl1pPr>
              <a:defRPr>
                <a:solidFill>
                  <a:schemeClr val="bg1"/>
                </a:solidFill>
              </a:defRPr>
            </a:lvl1pPr>
          </a:lstStyle>
          <a:p>
            <a:fld id="{A06FB729-AA12-4ACC-8930-CFA9D2A72AB7}" type="datetime1">
              <a:rPr lang="sv-SE" smtClean="0"/>
              <a:t>2025-06-02</a:t>
            </a:fld>
            <a:endParaRPr lang="en-UK"/>
          </a:p>
        </p:txBody>
      </p:sp>
      <p:sp>
        <p:nvSpPr>
          <p:cNvPr id="4" name="Platshållare för sidfot 3">
            <a:extLst>
              <a:ext uri="{FF2B5EF4-FFF2-40B4-BE49-F238E27FC236}">
                <a16:creationId xmlns:a16="http://schemas.microsoft.com/office/drawing/2014/main" id="{C7E5F012-C191-CC22-28FF-B934292B14A2}"/>
              </a:ext>
            </a:extLst>
          </p:cNvPr>
          <p:cNvSpPr>
            <a:spLocks noGrp="1"/>
          </p:cNvSpPr>
          <p:nvPr>
            <p:ph type="ftr" sz="quarter" idx="11"/>
          </p:nvPr>
        </p:nvSpPr>
        <p:spPr/>
        <p:txBody>
          <a:bodyPr/>
          <a:lstStyle>
            <a:lvl1pPr>
              <a:defRPr>
                <a:solidFill>
                  <a:schemeClr val="bg1"/>
                </a:solidFill>
              </a:defRPr>
            </a:lvl1pPr>
          </a:lstStyle>
          <a:p>
            <a:r>
              <a:rPr lang="sv-SE"/>
              <a:t>Varje dag gör vi världen lite bättre för barn.</a:t>
            </a:r>
            <a:endParaRPr lang="en-UK"/>
          </a:p>
        </p:txBody>
      </p:sp>
      <p:sp>
        <p:nvSpPr>
          <p:cNvPr id="5" name="Platshållare för bildnummer 4">
            <a:extLst>
              <a:ext uri="{FF2B5EF4-FFF2-40B4-BE49-F238E27FC236}">
                <a16:creationId xmlns:a16="http://schemas.microsoft.com/office/drawing/2014/main" id="{B44BFF11-A334-8939-0324-0E61D63053D6}"/>
              </a:ext>
            </a:extLst>
          </p:cNvPr>
          <p:cNvSpPr>
            <a:spLocks noGrp="1"/>
          </p:cNvSpPr>
          <p:nvPr>
            <p:ph type="sldNum" sz="quarter" idx="12"/>
          </p:nvPr>
        </p:nvSpPr>
        <p:spPr/>
        <p:txBody>
          <a:bodyPr/>
          <a:lstStyle>
            <a:lvl1pPr>
              <a:defRPr>
                <a:solidFill>
                  <a:schemeClr val="bg1"/>
                </a:solidFill>
              </a:defRPr>
            </a:lvl1pPr>
          </a:lstStyle>
          <a:p>
            <a:fld id="{BF413B3B-BFB3-42E3-B409-FAAF558C2ACC}" type="slidenum">
              <a:rPr lang="en-UK" smtClean="0"/>
              <a:pPr/>
              <a:t>‹#›</a:t>
            </a:fld>
            <a:endParaRPr lang="en-UK"/>
          </a:p>
        </p:txBody>
      </p:sp>
    </p:spTree>
    <p:extLst>
      <p:ext uri="{BB962C8B-B14F-4D97-AF65-F5344CB8AC3E}">
        <p14:creationId xmlns:p14="http://schemas.microsoft.com/office/powerpoint/2010/main" val="141454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blank" preserve="1">
  <p:cSld name="Tom">
    <p:bg>
      <p:bgPr>
        <a:solidFill>
          <a:schemeClr val="tx1"/>
        </a:solidFill>
        <a:effectLst/>
      </p:bgPr>
    </p:bg>
    <p:spTree>
      <p:nvGrpSpPr>
        <p:cNvPr id="1" name=""/>
        <p:cNvGrpSpPr/>
        <p:nvPr/>
      </p:nvGrpSpPr>
      <p:grpSpPr>
        <a:xfrm>
          <a:off x="0" y="0"/>
          <a:ext cx="0" cy="0"/>
          <a:chOff x="0" y="0"/>
          <a:chExt cx="0" cy="0"/>
        </a:xfrm>
      </p:grpSpPr>
      <p:pic>
        <p:nvPicPr>
          <p:cNvPr id="2" name="Picture 7">
            <a:extLst>
              <a:ext uri="{FF2B5EF4-FFF2-40B4-BE49-F238E27FC236}">
                <a16:creationId xmlns:a16="http://schemas.microsoft.com/office/drawing/2014/main" id="{B3A9DF24-DAC3-2CF9-E9C2-3BFD5E46244F}"/>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10349907" y="6349706"/>
            <a:ext cx="1431763" cy="440918"/>
          </a:xfrm>
          <a:prstGeom prst="rect">
            <a:avLst/>
          </a:prstGeom>
        </p:spPr>
      </p:pic>
    </p:spTree>
    <p:extLst>
      <p:ext uri="{BB962C8B-B14F-4D97-AF65-F5344CB8AC3E}">
        <p14:creationId xmlns:p14="http://schemas.microsoft.com/office/powerpoint/2010/main" val="8919510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4.xml"/><Relationship Id="rId13" Type="http://schemas.openxmlformats.org/officeDocument/2006/relationships/slideLayout" Target="../slideLayouts/slideLayout29.xml"/><Relationship Id="rId18" Type="http://schemas.openxmlformats.org/officeDocument/2006/relationships/image" Target="../media/image1.png"/><Relationship Id="rId3" Type="http://schemas.openxmlformats.org/officeDocument/2006/relationships/slideLayout" Target="../slideLayouts/slideLayout19.xml"/><Relationship Id="rId7" Type="http://schemas.openxmlformats.org/officeDocument/2006/relationships/slideLayout" Target="../slideLayouts/slideLayout23.xml"/><Relationship Id="rId12" Type="http://schemas.openxmlformats.org/officeDocument/2006/relationships/slideLayout" Target="../slideLayouts/slideLayout28.xml"/><Relationship Id="rId17" Type="http://schemas.openxmlformats.org/officeDocument/2006/relationships/theme" Target="../theme/theme2.xml"/><Relationship Id="rId2" Type="http://schemas.openxmlformats.org/officeDocument/2006/relationships/slideLayout" Target="../slideLayouts/slideLayout18.xml"/><Relationship Id="rId16" Type="http://schemas.openxmlformats.org/officeDocument/2006/relationships/slideLayout" Target="../slideLayouts/slideLayout32.xml"/><Relationship Id="rId1" Type="http://schemas.openxmlformats.org/officeDocument/2006/relationships/slideLayout" Target="../slideLayouts/slideLayout17.xml"/><Relationship Id="rId6" Type="http://schemas.openxmlformats.org/officeDocument/2006/relationships/slideLayout" Target="../slideLayouts/slideLayout22.xml"/><Relationship Id="rId11" Type="http://schemas.openxmlformats.org/officeDocument/2006/relationships/slideLayout" Target="../slideLayouts/slideLayout27.xml"/><Relationship Id="rId5" Type="http://schemas.openxmlformats.org/officeDocument/2006/relationships/slideLayout" Target="../slideLayouts/slideLayout21.xml"/><Relationship Id="rId15" Type="http://schemas.openxmlformats.org/officeDocument/2006/relationships/slideLayout" Target="../slideLayouts/slideLayout31.xml"/><Relationship Id="rId10" Type="http://schemas.openxmlformats.org/officeDocument/2006/relationships/slideLayout" Target="../slideLayouts/slideLayout26.xml"/><Relationship Id="rId4" Type="http://schemas.openxmlformats.org/officeDocument/2006/relationships/slideLayout" Target="../slideLayouts/slideLayout20.xml"/><Relationship Id="rId9" Type="http://schemas.openxmlformats.org/officeDocument/2006/relationships/slideLayout" Target="../slideLayouts/slideLayout25.xml"/><Relationship Id="rId14" Type="http://schemas.openxmlformats.org/officeDocument/2006/relationships/slideLayout" Target="../slideLayouts/slideLayout3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095BA18A-3EF3-4F77-BA84-CFDEC376884C}"/>
              </a:ext>
            </a:extLst>
          </p:cNvPr>
          <p:cNvPicPr>
            <a:picLocks noChangeAspect="1"/>
          </p:cNvPicPr>
          <p:nvPr userDrawn="1"/>
        </p:nvPicPr>
        <p:blipFill>
          <a:blip r:embed="rId18" cstate="screen">
            <a:extLst>
              <a:ext uri="{28A0092B-C50C-407E-A947-70E740481C1C}">
                <a14:useLocalDpi xmlns:a14="http://schemas.microsoft.com/office/drawing/2010/main"/>
              </a:ext>
            </a:extLst>
          </a:blip>
          <a:srcRect/>
          <a:stretch/>
        </p:blipFill>
        <p:spPr>
          <a:xfrm>
            <a:off x="10349907" y="6349706"/>
            <a:ext cx="1431763" cy="440919"/>
          </a:xfrm>
          <a:prstGeom prst="rect">
            <a:avLst/>
          </a:prstGeom>
        </p:spPr>
      </p:pic>
      <p:sp>
        <p:nvSpPr>
          <p:cNvPr id="2" name="Title Placeholder 1">
            <a:extLst>
              <a:ext uri="{FF2B5EF4-FFF2-40B4-BE49-F238E27FC236}">
                <a16:creationId xmlns:a16="http://schemas.microsoft.com/office/drawing/2014/main" id="{ADB3B62D-B5F3-43D5-AF61-262F4EDB8658}"/>
              </a:ext>
            </a:extLst>
          </p:cNvPr>
          <p:cNvSpPr>
            <a:spLocks noGrp="1"/>
          </p:cNvSpPr>
          <p:nvPr>
            <p:ph type="title"/>
          </p:nvPr>
        </p:nvSpPr>
        <p:spPr>
          <a:xfrm>
            <a:off x="832104" y="640184"/>
            <a:ext cx="9528048" cy="905256"/>
          </a:xfrm>
          <a:prstGeom prst="rect">
            <a:avLst/>
          </a:prstGeom>
        </p:spPr>
        <p:txBody>
          <a:bodyPr vert="horz" lIns="91440" tIns="45720" rIns="91440" bIns="45720" rtlCol="0" anchor="ctr">
            <a:normAutofit/>
          </a:bodyPr>
          <a:lstStyle/>
          <a:p>
            <a:r>
              <a:rPr lang="sv-SE"/>
              <a:t>Klicka här för att ändra mall för rubrikformat</a:t>
            </a:r>
            <a:endParaRPr lang="en-UK"/>
          </a:p>
        </p:txBody>
      </p:sp>
      <p:sp>
        <p:nvSpPr>
          <p:cNvPr id="3" name="Text Placeholder 2">
            <a:extLst>
              <a:ext uri="{FF2B5EF4-FFF2-40B4-BE49-F238E27FC236}">
                <a16:creationId xmlns:a16="http://schemas.microsoft.com/office/drawing/2014/main" id="{7782A019-0712-4C58-B69B-2E930E508FE7}"/>
              </a:ext>
            </a:extLst>
          </p:cNvPr>
          <p:cNvSpPr>
            <a:spLocks noGrp="1"/>
          </p:cNvSpPr>
          <p:nvPr>
            <p:ph type="body" idx="1"/>
          </p:nvPr>
        </p:nvSpPr>
        <p:spPr>
          <a:xfrm>
            <a:off x="813816" y="1673351"/>
            <a:ext cx="9528048" cy="4635373"/>
          </a:xfrm>
          <a:prstGeom prst="rect">
            <a:avLst/>
          </a:prstGeom>
        </p:spPr>
        <p:txBody>
          <a:bodyPr vert="horz" lIns="91440" tIns="45720" rIns="91440" bIns="45720" rtlCol="0">
            <a:normAutofit/>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K"/>
          </a:p>
        </p:txBody>
      </p:sp>
      <p:sp>
        <p:nvSpPr>
          <p:cNvPr id="4" name="Date Placeholder 3">
            <a:extLst>
              <a:ext uri="{FF2B5EF4-FFF2-40B4-BE49-F238E27FC236}">
                <a16:creationId xmlns:a16="http://schemas.microsoft.com/office/drawing/2014/main" id="{E6990B4C-104C-4581-BE11-4D52BE864CF9}"/>
              </a:ext>
            </a:extLst>
          </p:cNvPr>
          <p:cNvSpPr>
            <a:spLocks noGrp="1"/>
          </p:cNvSpPr>
          <p:nvPr>
            <p:ph type="dt" sz="half" idx="2"/>
          </p:nvPr>
        </p:nvSpPr>
        <p:spPr>
          <a:xfrm>
            <a:off x="813816" y="6458740"/>
            <a:ext cx="1716733" cy="182880"/>
          </a:xfrm>
          <a:prstGeom prst="rect">
            <a:avLst/>
          </a:prstGeom>
        </p:spPr>
        <p:txBody>
          <a:bodyPr vert="horz" lIns="91440" tIns="45720" rIns="91440" bIns="45720" rtlCol="0" anchor="ctr"/>
          <a:lstStyle>
            <a:lvl1pPr algn="l">
              <a:defRPr sz="1200">
                <a:solidFill>
                  <a:schemeClr val="tx1"/>
                </a:solidFill>
              </a:defRPr>
            </a:lvl1pPr>
          </a:lstStyle>
          <a:p>
            <a:fld id="{04CAED83-AD50-4566-9BDE-9C7898E2A617}" type="datetime1">
              <a:rPr lang="sv-SE" smtClean="0"/>
              <a:t>2025-06-02</a:t>
            </a:fld>
            <a:endParaRPr lang="en-UK"/>
          </a:p>
        </p:txBody>
      </p:sp>
      <p:sp>
        <p:nvSpPr>
          <p:cNvPr id="5" name="Footer Placeholder 4">
            <a:extLst>
              <a:ext uri="{FF2B5EF4-FFF2-40B4-BE49-F238E27FC236}">
                <a16:creationId xmlns:a16="http://schemas.microsoft.com/office/drawing/2014/main" id="{DB45E446-7590-4BB6-A46F-9F209928531A}"/>
              </a:ext>
            </a:extLst>
          </p:cNvPr>
          <p:cNvSpPr>
            <a:spLocks noGrp="1"/>
          </p:cNvSpPr>
          <p:nvPr>
            <p:ph type="ftr" sz="quarter" idx="3"/>
          </p:nvPr>
        </p:nvSpPr>
        <p:spPr>
          <a:xfrm>
            <a:off x="2530549" y="6458740"/>
            <a:ext cx="7130902" cy="182880"/>
          </a:xfrm>
          <a:prstGeom prst="rect">
            <a:avLst/>
          </a:prstGeom>
        </p:spPr>
        <p:txBody>
          <a:bodyPr vert="horz" lIns="91440" tIns="45720" rIns="91440" bIns="45720" rtlCol="0" anchor="ctr"/>
          <a:lstStyle>
            <a:lvl1pPr algn="ctr">
              <a:defRPr sz="1200">
                <a:solidFill>
                  <a:schemeClr val="tx1"/>
                </a:solidFill>
              </a:defRPr>
            </a:lvl1pPr>
          </a:lstStyle>
          <a:p>
            <a:r>
              <a:rPr lang="sv-SE"/>
              <a:t>Varje dag gör vi världen lite bättre för barn.</a:t>
            </a:r>
            <a:endParaRPr lang="en-UK"/>
          </a:p>
        </p:txBody>
      </p:sp>
      <p:sp>
        <p:nvSpPr>
          <p:cNvPr id="6" name="Slide Number Placeholder 5">
            <a:extLst>
              <a:ext uri="{FF2B5EF4-FFF2-40B4-BE49-F238E27FC236}">
                <a16:creationId xmlns:a16="http://schemas.microsoft.com/office/drawing/2014/main" id="{55B05C91-E720-47F5-88B2-1B7D578E38F5}"/>
              </a:ext>
            </a:extLst>
          </p:cNvPr>
          <p:cNvSpPr>
            <a:spLocks noGrp="1"/>
          </p:cNvSpPr>
          <p:nvPr>
            <p:ph type="sldNum" sz="quarter" idx="4"/>
          </p:nvPr>
        </p:nvSpPr>
        <p:spPr>
          <a:xfrm>
            <a:off x="9661451" y="6458740"/>
            <a:ext cx="640589" cy="182880"/>
          </a:xfrm>
          <a:prstGeom prst="rect">
            <a:avLst/>
          </a:prstGeom>
        </p:spPr>
        <p:txBody>
          <a:bodyPr vert="horz" lIns="91440" tIns="45720" rIns="91440" bIns="45720" rtlCol="0" anchor="ctr"/>
          <a:lstStyle>
            <a:lvl1pPr algn="r">
              <a:defRPr sz="1200">
                <a:solidFill>
                  <a:schemeClr val="tx1"/>
                </a:solidFill>
              </a:defRPr>
            </a:lvl1pPr>
          </a:lstStyle>
          <a:p>
            <a:fld id="{BF413B3B-BFB3-42E3-B409-FAAF558C2ACC}" type="slidenum">
              <a:rPr lang="en-UK" smtClean="0"/>
              <a:pPr/>
              <a:t>‹#›</a:t>
            </a:fld>
            <a:endParaRPr lang="en-UK"/>
          </a:p>
        </p:txBody>
      </p:sp>
    </p:spTree>
    <p:extLst>
      <p:ext uri="{BB962C8B-B14F-4D97-AF65-F5344CB8AC3E}">
        <p14:creationId xmlns:p14="http://schemas.microsoft.com/office/powerpoint/2010/main" val="374664562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7" r:id="rId5"/>
    <p:sldLayoutId id="2147483653" r:id="rId6"/>
    <p:sldLayoutId id="2147483660" r:id="rId7"/>
    <p:sldLayoutId id="2147483654" r:id="rId8"/>
    <p:sldLayoutId id="2147483655" r:id="rId9"/>
    <p:sldLayoutId id="2147483656" r:id="rId10"/>
    <p:sldLayoutId id="2147483659" r:id="rId11"/>
    <p:sldLayoutId id="2147483658" r:id="rId12"/>
    <p:sldLayoutId id="2147483661" r:id="rId13"/>
    <p:sldLayoutId id="2147483662" r:id="rId14"/>
    <p:sldLayoutId id="2147483663" r:id="rId15"/>
    <p:sldLayoutId id="2147483664" r:id="rId16"/>
  </p:sldLayoutIdLst>
  <p:hf hd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0" indent="0" algn="l" defTabSz="914400" rtl="0" eaLnBrk="1" latinLnBrk="0" hangingPunct="1">
        <a:lnSpc>
          <a:spcPct val="120000"/>
        </a:lnSpc>
        <a:spcBef>
          <a:spcPts val="0"/>
        </a:spcBef>
        <a:buFontTx/>
        <a:buNone/>
        <a:defRPr sz="2400" b="0" i="0" kern="1200">
          <a:solidFill>
            <a:schemeClr val="tx1"/>
          </a:solidFill>
          <a:latin typeface="+mn-lt"/>
          <a:ea typeface="Lato" panose="020F0502020204030203" pitchFamily="34" charset="0"/>
          <a:cs typeface="Lato" panose="020F0502020204030203" pitchFamily="34" charset="0"/>
        </a:defRPr>
      </a:lvl1pPr>
      <a:lvl2pPr marL="228600" indent="-228600" algn="l" defTabSz="914400" rtl="0" eaLnBrk="1" latinLnBrk="0" hangingPunct="1">
        <a:lnSpc>
          <a:spcPct val="120000"/>
        </a:lnSpc>
        <a:spcBef>
          <a:spcPts val="1000"/>
        </a:spcBef>
        <a:buFont typeface="Arial" panose="020B0604020202020204" pitchFamily="34" charset="0"/>
        <a:buChar char="•"/>
        <a:defRPr sz="2400" b="0" i="0" kern="1200">
          <a:solidFill>
            <a:schemeClr val="tx1"/>
          </a:solidFill>
          <a:latin typeface="+mn-lt"/>
          <a:ea typeface="Lato" panose="020F0502020204030203" pitchFamily="34" charset="0"/>
          <a:cs typeface="Lato" panose="020F0502020204030203" pitchFamily="34" charset="0"/>
        </a:defRPr>
      </a:lvl2pPr>
      <a:lvl3pPr marL="457200" indent="-228600" algn="l" defTabSz="914400" rtl="0" eaLnBrk="1" latinLnBrk="0" hangingPunct="1">
        <a:lnSpc>
          <a:spcPct val="120000"/>
        </a:lnSpc>
        <a:spcBef>
          <a:spcPts val="1000"/>
        </a:spcBef>
        <a:buFont typeface="Arial" panose="020B0604020202020204" pitchFamily="34" charset="0"/>
        <a:buChar char="•"/>
        <a:defRPr sz="2200" b="0" i="0" kern="1200">
          <a:solidFill>
            <a:schemeClr val="tx1"/>
          </a:solidFill>
          <a:latin typeface="+mn-lt"/>
          <a:ea typeface="Lato" panose="020F0502020204030203" pitchFamily="34" charset="0"/>
          <a:cs typeface="Lato" panose="020F0502020204030203" pitchFamily="34" charset="0"/>
        </a:defRPr>
      </a:lvl3pPr>
      <a:lvl4pPr marL="685800" indent="-228600" algn="l" defTabSz="914400" rtl="0" eaLnBrk="1" latinLnBrk="0" hangingPunct="1">
        <a:lnSpc>
          <a:spcPct val="120000"/>
        </a:lnSpc>
        <a:spcBef>
          <a:spcPts val="1000"/>
        </a:spcBef>
        <a:buFont typeface="Arial" panose="020B0604020202020204" pitchFamily="34" charset="0"/>
        <a:buChar char="•"/>
        <a:defRPr sz="1800" b="0" i="0" kern="1200">
          <a:solidFill>
            <a:schemeClr val="tx1"/>
          </a:solidFill>
          <a:latin typeface="+mn-lt"/>
          <a:ea typeface="Lato" panose="020F0502020204030203" pitchFamily="34" charset="0"/>
          <a:cs typeface="Lato" panose="020F0502020204030203" pitchFamily="34" charset="0"/>
        </a:defRPr>
      </a:lvl4pPr>
      <a:lvl5pPr marL="914400" indent="-228600" algn="l" defTabSz="914400" rtl="0" eaLnBrk="1" latinLnBrk="0" hangingPunct="1">
        <a:lnSpc>
          <a:spcPct val="120000"/>
        </a:lnSpc>
        <a:spcBef>
          <a:spcPts val="500"/>
        </a:spcBef>
        <a:buFont typeface="Arial" panose="020B0604020202020204" pitchFamily="34" charset="0"/>
        <a:buChar char="•"/>
        <a:defRPr sz="1800" b="0" i="0" kern="1200">
          <a:solidFill>
            <a:schemeClr val="tx1"/>
          </a:solidFill>
          <a:latin typeface="+mn-lt"/>
          <a:ea typeface="Lato" panose="020F0502020204030203" pitchFamily="34" charset="0"/>
          <a:cs typeface="Lato" panose="020F050202020403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799" userDrawn="1">
          <p15:clr>
            <a:srgbClr val="F26B43"/>
          </p15:clr>
        </p15:guide>
        <p15:guide id="2" pos="3840" userDrawn="1">
          <p15:clr>
            <a:srgbClr val="F26B43"/>
          </p15:clr>
        </p15:guide>
        <p15:guide id="3" orient="horz" pos="1049" userDrawn="1">
          <p15:clr>
            <a:srgbClr val="F26B43"/>
          </p15:clr>
        </p15:guide>
        <p15:guide id="4" orient="horz" pos="3974" userDrawn="1">
          <p15:clr>
            <a:srgbClr val="F26B43"/>
          </p15:clr>
        </p15:guide>
        <p15:guide id="5" pos="302" userDrawn="1">
          <p15:clr>
            <a:srgbClr val="F26B43"/>
          </p15:clr>
        </p15:guide>
        <p15:guide id="6" pos="7378" userDrawn="1">
          <p15:clr>
            <a:srgbClr val="F26B43"/>
          </p15:clr>
        </p15:guide>
        <p15:guide id="7" pos="506" userDrawn="1">
          <p15:clr>
            <a:srgbClr val="F26B43"/>
          </p15:clr>
        </p15:guide>
        <p15:guide id="8" orient="horz" pos="4176"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095BA18A-3EF3-4F77-BA84-CFDEC376884C}"/>
              </a:ext>
            </a:extLst>
          </p:cNvPr>
          <p:cNvPicPr>
            <a:picLocks noChangeAspect="1"/>
          </p:cNvPicPr>
          <p:nvPr userDrawn="1"/>
        </p:nvPicPr>
        <p:blipFill>
          <a:blip r:embed="rId18" cstate="screen">
            <a:extLst>
              <a:ext uri="{28A0092B-C50C-407E-A947-70E740481C1C}">
                <a14:useLocalDpi xmlns:a14="http://schemas.microsoft.com/office/drawing/2010/main"/>
              </a:ext>
            </a:extLst>
          </a:blip>
          <a:srcRect/>
          <a:stretch/>
        </p:blipFill>
        <p:spPr>
          <a:xfrm>
            <a:off x="10349907" y="6349706"/>
            <a:ext cx="1431763" cy="440919"/>
          </a:xfrm>
          <a:prstGeom prst="rect">
            <a:avLst/>
          </a:prstGeom>
        </p:spPr>
      </p:pic>
      <p:sp>
        <p:nvSpPr>
          <p:cNvPr id="2" name="Title Placeholder 1">
            <a:extLst>
              <a:ext uri="{FF2B5EF4-FFF2-40B4-BE49-F238E27FC236}">
                <a16:creationId xmlns:a16="http://schemas.microsoft.com/office/drawing/2014/main" id="{ADB3B62D-B5F3-43D5-AF61-262F4EDB8658}"/>
              </a:ext>
            </a:extLst>
          </p:cNvPr>
          <p:cNvSpPr>
            <a:spLocks noGrp="1"/>
          </p:cNvSpPr>
          <p:nvPr>
            <p:ph type="title"/>
          </p:nvPr>
        </p:nvSpPr>
        <p:spPr>
          <a:xfrm>
            <a:off x="832104" y="640184"/>
            <a:ext cx="9528048" cy="905256"/>
          </a:xfrm>
          <a:prstGeom prst="rect">
            <a:avLst/>
          </a:prstGeom>
        </p:spPr>
        <p:txBody>
          <a:bodyPr vert="horz" lIns="91440" tIns="45720" rIns="91440" bIns="45720" rtlCol="0" anchor="ctr">
            <a:normAutofit/>
          </a:bodyPr>
          <a:lstStyle/>
          <a:p>
            <a:r>
              <a:rPr lang="sv-SE"/>
              <a:t>Klicka här för att ändra mall för rubrikformat</a:t>
            </a:r>
            <a:endParaRPr lang="en-UK"/>
          </a:p>
        </p:txBody>
      </p:sp>
      <p:sp>
        <p:nvSpPr>
          <p:cNvPr id="3" name="Text Placeholder 2">
            <a:extLst>
              <a:ext uri="{FF2B5EF4-FFF2-40B4-BE49-F238E27FC236}">
                <a16:creationId xmlns:a16="http://schemas.microsoft.com/office/drawing/2014/main" id="{7782A019-0712-4C58-B69B-2E930E508FE7}"/>
              </a:ext>
            </a:extLst>
          </p:cNvPr>
          <p:cNvSpPr>
            <a:spLocks noGrp="1"/>
          </p:cNvSpPr>
          <p:nvPr>
            <p:ph type="body" idx="1"/>
          </p:nvPr>
        </p:nvSpPr>
        <p:spPr>
          <a:xfrm>
            <a:off x="813816" y="1673351"/>
            <a:ext cx="9528048" cy="4635373"/>
          </a:xfrm>
          <a:prstGeom prst="rect">
            <a:avLst/>
          </a:prstGeom>
        </p:spPr>
        <p:txBody>
          <a:bodyPr vert="horz" lIns="91440" tIns="45720" rIns="91440" bIns="45720" rtlCol="0">
            <a:normAutofit/>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K"/>
          </a:p>
        </p:txBody>
      </p:sp>
      <p:sp>
        <p:nvSpPr>
          <p:cNvPr id="4" name="Date Placeholder 3">
            <a:extLst>
              <a:ext uri="{FF2B5EF4-FFF2-40B4-BE49-F238E27FC236}">
                <a16:creationId xmlns:a16="http://schemas.microsoft.com/office/drawing/2014/main" id="{E6990B4C-104C-4581-BE11-4D52BE864CF9}"/>
              </a:ext>
            </a:extLst>
          </p:cNvPr>
          <p:cNvSpPr>
            <a:spLocks noGrp="1"/>
          </p:cNvSpPr>
          <p:nvPr>
            <p:ph type="dt" sz="half" idx="2"/>
          </p:nvPr>
        </p:nvSpPr>
        <p:spPr>
          <a:xfrm>
            <a:off x="813816" y="6458740"/>
            <a:ext cx="1716733" cy="182880"/>
          </a:xfrm>
          <a:prstGeom prst="rect">
            <a:avLst/>
          </a:prstGeom>
        </p:spPr>
        <p:txBody>
          <a:bodyPr vert="horz" lIns="91440" tIns="45720" rIns="91440" bIns="45720" rtlCol="0" anchor="ctr"/>
          <a:lstStyle>
            <a:lvl1pPr algn="l">
              <a:defRPr sz="1200">
                <a:solidFill>
                  <a:schemeClr val="tx1"/>
                </a:solidFill>
              </a:defRPr>
            </a:lvl1pPr>
          </a:lstStyle>
          <a:p>
            <a:fld id="{04CAED83-AD50-4566-9BDE-9C7898E2A617}" type="datetime1">
              <a:rPr lang="sv-SE" smtClean="0"/>
              <a:t>2025-06-02</a:t>
            </a:fld>
            <a:endParaRPr lang="en-UK"/>
          </a:p>
        </p:txBody>
      </p:sp>
      <p:sp>
        <p:nvSpPr>
          <p:cNvPr id="5" name="Footer Placeholder 4">
            <a:extLst>
              <a:ext uri="{FF2B5EF4-FFF2-40B4-BE49-F238E27FC236}">
                <a16:creationId xmlns:a16="http://schemas.microsoft.com/office/drawing/2014/main" id="{DB45E446-7590-4BB6-A46F-9F209928531A}"/>
              </a:ext>
            </a:extLst>
          </p:cNvPr>
          <p:cNvSpPr>
            <a:spLocks noGrp="1"/>
          </p:cNvSpPr>
          <p:nvPr>
            <p:ph type="ftr" sz="quarter" idx="3"/>
          </p:nvPr>
        </p:nvSpPr>
        <p:spPr>
          <a:xfrm>
            <a:off x="2530549" y="6458740"/>
            <a:ext cx="7130902" cy="182880"/>
          </a:xfrm>
          <a:prstGeom prst="rect">
            <a:avLst/>
          </a:prstGeom>
        </p:spPr>
        <p:txBody>
          <a:bodyPr vert="horz" lIns="91440" tIns="45720" rIns="91440" bIns="45720" rtlCol="0" anchor="ctr"/>
          <a:lstStyle>
            <a:lvl1pPr algn="ctr">
              <a:defRPr sz="1200">
                <a:solidFill>
                  <a:schemeClr val="tx1"/>
                </a:solidFill>
              </a:defRPr>
            </a:lvl1pPr>
          </a:lstStyle>
          <a:p>
            <a:r>
              <a:rPr lang="sv-SE"/>
              <a:t>Varje dag gör vi världen lite bättre för barn.</a:t>
            </a:r>
            <a:endParaRPr lang="en-UK"/>
          </a:p>
        </p:txBody>
      </p:sp>
      <p:sp>
        <p:nvSpPr>
          <p:cNvPr id="6" name="Slide Number Placeholder 5">
            <a:extLst>
              <a:ext uri="{FF2B5EF4-FFF2-40B4-BE49-F238E27FC236}">
                <a16:creationId xmlns:a16="http://schemas.microsoft.com/office/drawing/2014/main" id="{55B05C91-E720-47F5-88B2-1B7D578E38F5}"/>
              </a:ext>
            </a:extLst>
          </p:cNvPr>
          <p:cNvSpPr>
            <a:spLocks noGrp="1"/>
          </p:cNvSpPr>
          <p:nvPr>
            <p:ph type="sldNum" sz="quarter" idx="4"/>
          </p:nvPr>
        </p:nvSpPr>
        <p:spPr>
          <a:xfrm>
            <a:off x="9661451" y="6458740"/>
            <a:ext cx="640589" cy="182880"/>
          </a:xfrm>
          <a:prstGeom prst="rect">
            <a:avLst/>
          </a:prstGeom>
        </p:spPr>
        <p:txBody>
          <a:bodyPr vert="horz" lIns="91440" tIns="45720" rIns="91440" bIns="45720" rtlCol="0" anchor="ctr"/>
          <a:lstStyle>
            <a:lvl1pPr algn="r">
              <a:defRPr sz="1200">
                <a:solidFill>
                  <a:schemeClr val="tx1"/>
                </a:solidFill>
              </a:defRPr>
            </a:lvl1pPr>
          </a:lstStyle>
          <a:p>
            <a:fld id="{BF413B3B-BFB3-42E3-B409-FAAF558C2ACC}" type="slidenum">
              <a:rPr lang="en-UK" smtClean="0"/>
              <a:pPr/>
              <a:t>‹#›</a:t>
            </a:fld>
            <a:endParaRPr lang="en-UK"/>
          </a:p>
        </p:txBody>
      </p:sp>
    </p:spTree>
    <p:extLst>
      <p:ext uri="{BB962C8B-B14F-4D97-AF65-F5344CB8AC3E}">
        <p14:creationId xmlns:p14="http://schemas.microsoft.com/office/powerpoint/2010/main" val="2799961742"/>
      </p:ext>
    </p:extLst>
  </p:cSld>
  <p:clrMap bg1="lt1" tx1="dk1" bg2="lt2" tx2="dk2" accent1="accent1" accent2="accent2" accent3="accent3" accent4="accent4" accent5="accent5" accent6="accent6" hlink="hlink" folHlink="folHlink"/>
  <p:sldLayoutIdLst>
    <p:sldLayoutId id="2147483666" r:id="rId1"/>
    <p:sldLayoutId id="2147483667" r:id="rId2"/>
    <p:sldLayoutId id="2147483668" r:id="rId3"/>
    <p:sldLayoutId id="2147483669" r:id="rId4"/>
    <p:sldLayoutId id="2147483670" r:id="rId5"/>
    <p:sldLayoutId id="2147483671" r:id="rId6"/>
    <p:sldLayoutId id="2147483672" r:id="rId7"/>
    <p:sldLayoutId id="2147483673" r:id="rId8"/>
    <p:sldLayoutId id="2147483674" r:id="rId9"/>
    <p:sldLayoutId id="2147483675" r:id="rId10"/>
    <p:sldLayoutId id="2147483676" r:id="rId11"/>
    <p:sldLayoutId id="2147483677" r:id="rId12"/>
    <p:sldLayoutId id="2147483678" r:id="rId13"/>
    <p:sldLayoutId id="2147483679" r:id="rId14"/>
    <p:sldLayoutId id="2147483680" r:id="rId15"/>
    <p:sldLayoutId id="2147483681" r:id="rId16"/>
  </p:sldLayoutIdLst>
  <p:hf hd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0" indent="0" algn="l" defTabSz="914400" rtl="0" eaLnBrk="1" latinLnBrk="0" hangingPunct="1">
        <a:lnSpc>
          <a:spcPct val="120000"/>
        </a:lnSpc>
        <a:spcBef>
          <a:spcPts val="0"/>
        </a:spcBef>
        <a:buFontTx/>
        <a:buNone/>
        <a:defRPr sz="2400" b="0" i="0" kern="1200">
          <a:solidFill>
            <a:schemeClr val="tx1"/>
          </a:solidFill>
          <a:latin typeface="+mn-lt"/>
          <a:ea typeface="Lato" panose="020F0502020204030203" pitchFamily="34" charset="0"/>
          <a:cs typeface="Lato" panose="020F0502020204030203" pitchFamily="34" charset="0"/>
        </a:defRPr>
      </a:lvl1pPr>
      <a:lvl2pPr marL="228600" indent="-228600" algn="l" defTabSz="914400" rtl="0" eaLnBrk="1" latinLnBrk="0" hangingPunct="1">
        <a:lnSpc>
          <a:spcPct val="120000"/>
        </a:lnSpc>
        <a:spcBef>
          <a:spcPts val="1000"/>
        </a:spcBef>
        <a:buFont typeface="Arial" panose="020B0604020202020204" pitchFamily="34" charset="0"/>
        <a:buChar char="•"/>
        <a:defRPr sz="2400" b="0" i="0" kern="1200">
          <a:solidFill>
            <a:schemeClr val="tx1"/>
          </a:solidFill>
          <a:latin typeface="+mn-lt"/>
          <a:ea typeface="Lato" panose="020F0502020204030203" pitchFamily="34" charset="0"/>
          <a:cs typeface="Lato" panose="020F0502020204030203" pitchFamily="34" charset="0"/>
        </a:defRPr>
      </a:lvl2pPr>
      <a:lvl3pPr marL="457200" indent="-228600" algn="l" defTabSz="914400" rtl="0" eaLnBrk="1" latinLnBrk="0" hangingPunct="1">
        <a:lnSpc>
          <a:spcPct val="120000"/>
        </a:lnSpc>
        <a:spcBef>
          <a:spcPts val="1000"/>
        </a:spcBef>
        <a:buFont typeface="Arial" panose="020B0604020202020204" pitchFamily="34" charset="0"/>
        <a:buChar char="•"/>
        <a:defRPr sz="2200" b="0" i="0" kern="1200">
          <a:solidFill>
            <a:schemeClr val="tx1"/>
          </a:solidFill>
          <a:latin typeface="+mn-lt"/>
          <a:ea typeface="Lato" panose="020F0502020204030203" pitchFamily="34" charset="0"/>
          <a:cs typeface="Lato" panose="020F0502020204030203" pitchFamily="34" charset="0"/>
        </a:defRPr>
      </a:lvl3pPr>
      <a:lvl4pPr marL="685800" indent="-228600" algn="l" defTabSz="914400" rtl="0" eaLnBrk="1" latinLnBrk="0" hangingPunct="1">
        <a:lnSpc>
          <a:spcPct val="120000"/>
        </a:lnSpc>
        <a:spcBef>
          <a:spcPts val="1000"/>
        </a:spcBef>
        <a:buFont typeface="Arial" panose="020B0604020202020204" pitchFamily="34" charset="0"/>
        <a:buChar char="•"/>
        <a:defRPr sz="1800" b="0" i="0" kern="1200">
          <a:solidFill>
            <a:schemeClr val="tx1"/>
          </a:solidFill>
          <a:latin typeface="+mn-lt"/>
          <a:ea typeface="Lato" panose="020F0502020204030203" pitchFamily="34" charset="0"/>
          <a:cs typeface="Lato" panose="020F0502020204030203" pitchFamily="34" charset="0"/>
        </a:defRPr>
      </a:lvl4pPr>
      <a:lvl5pPr marL="914400" indent="-228600" algn="l" defTabSz="914400" rtl="0" eaLnBrk="1" latinLnBrk="0" hangingPunct="1">
        <a:lnSpc>
          <a:spcPct val="120000"/>
        </a:lnSpc>
        <a:spcBef>
          <a:spcPts val="500"/>
        </a:spcBef>
        <a:buFont typeface="Arial" panose="020B0604020202020204" pitchFamily="34" charset="0"/>
        <a:buChar char="•"/>
        <a:defRPr sz="1800" b="0" i="0" kern="1200">
          <a:solidFill>
            <a:schemeClr val="tx1"/>
          </a:solidFill>
          <a:latin typeface="+mn-lt"/>
          <a:ea typeface="Lato" panose="020F0502020204030203" pitchFamily="34" charset="0"/>
          <a:cs typeface="Lato" panose="020F050202020403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799">
          <p15:clr>
            <a:srgbClr val="F26B43"/>
          </p15:clr>
        </p15:guide>
        <p15:guide id="2" pos="3840">
          <p15:clr>
            <a:srgbClr val="F26B43"/>
          </p15:clr>
        </p15:guide>
        <p15:guide id="3" orient="horz" pos="1049">
          <p15:clr>
            <a:srgbClr val="F26B43"/>
          </p15:clr>
        </p15:guide>
        <p15:guide id="4" orient="horz" pos="3974">
          <p15:clr>
            <a:srgbClr val="F26B43"/>
          </p15:clr>
        </p15:guide>
        <p15:guide id="5" pos="302">
          <p15:clr>
            <a:srgbClr val="F26B43"/>
          </p15:clr>
        </p15:guide>
        <p15:guide id="6" pos="7378">
          <p15:clr>
            <a:srgbClr val="F26B43"/>
          </p15:clr>
        </p15:guide>
        <p15:guide id="7" pos="506">
          <p15:clr>
            <a:srgbClr val="F26B43"/>
          </p15:clr>
        </p15:guide>
        <p15:guide id="8" orient="horz" pos="4176">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3" Type="http://schemas.openxmlformats.org/officeDocument/2006/relationships/hyperlink" Target="http://www.raddabarnen.se/stopp-min-kropp" TargetMode="External"/><Relationship Id="rId2" Type="http://schemas.openxmlformats.org/officeDocument/2006/relationships/notesSlide" Target="../notesSlides/notesSlide9.xml"/><Relationship Id="rId1" Type="http://schemas.openxmlformats.org/officeDocument/2006/relationships/slideLayout" Target="../slideLayouts/slideLayout14.xml"/><Relationship Id="rId4" Type="http://schemas.openxmlformats.org/officeDocument/2006/relationships/image" Target="../media/image7.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6.xml"/></Relationships>
</file>

<file path=ppt/slides/_rels/slide1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1.xml"/><Relationship Id="rId1" Type="http://schemas.openxmlformats.org/officeDocument/2006/relationships/slideLayout" Target="../slideLayouts/slideLayout16.xml"/></Relationships>
</file>

<file path=ppt/slides/_rels/slide1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hyperlink" Target="https://youtu.be/gy27SVMqi80" TargetMode="External"/><Relationship Id="rId2" Type="http://schemas.openxmlformats.org/officeDocument/2006/relationships/notesSlide" Target="../notesSlides/notesSlide14.xml"/><Relationship Id="rId1" Type="http://schemas.openxmlformats.org/officeDocument/2006/relationships/slideLayout" Target="../slideLayouts/slideLayout15.xml"/></Relationships>
</file>

<file path=ppt/slides/_rels/slide1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0.xml"/></Relationships>
</file>

<file path=ppt/slides/_rels/slide1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4.xml"/></Relationships>
</file>

<file path=ppt/slides/_rels/slide20.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8.xml"/><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9.xml"/><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0.xml"/><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3" Type="http://schemas.openxmlformats.org/officeDocument/2006/relationships/hyperlink" Target="https://youtu.be/vhqHt0iAJpo" TargetMode="External"/><Relationship Id="rId2" Type="http://schemas.openxmlformats.org/officeDocument/2006/relationships/notesSlide" Target="../notesSlides/notesSlide21.xml"/><Relationship Id="rId1" Type="http://schemas.openxmlformats.org/officeDocument/2006/relationships/slideLayout" Target="../slideLayouts/slideLayout15.xml"/></Relationships>
</file>

<file path=ppt/slides/_rels/slide24.xml.rels><?xml version="1.0" encoding="UTF-8" standalone="yes"?>
<Relationships xmlns="http://schemas.openxmlformats.org/package/2006/relationships"><Relationship Id="rId3" Type="http://schemas.openxmlformats.org/officeDocument/2006/relationships/hyperlink" Target="https://www.youtube.com/watch?v=kyYvgHCPswE&amp;list=PL4aLtc1DnVDb8uSfdg6ukJowHjMpSCO5a&amp;index=12" TargetMode="External"/><Relationship Id="rId2" Type="http://schemas.openxmlformats.org/officeDocument/2006/relationships/notesSlide" Target="../notesSlides/notesSlide22.xml"/><Relationship Id="rId1" Type="http://schemas.openxmlformats.org/officeDocument/2006/relationships/slideLayout" Target="../slideLayouts/slideLayout14.xml"/><Relationship Id="rId4" Type="http://schemas.openxmlformats.org/officeDocument/2006/relationships/hyperlink" Target="https://www.youtube.com/watch?v=-EQJ9riwvTw&amp;list=PL4aLtc1DnVDb8uSfdg6ukJowHjMpSCO5a&amp;index=8" TargetMode="External"/></Relationships>
</file>

<file path=ppt/slides/_rels/slide25.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23.xml"/><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3" Type="http://schemas.openxmlformats.org/officeDocument/2006/relationships/hyperlink" Target="https://youtu.be/tGuut2t4Tqg?feature=shared" TargetMode="External"/><Relationship Id="rId2" Type="http://schemas.openxmlformats.org/officeDocument/2006/relationships/notesSlide" Target="../notesSlides/notesSlide24.xml"/><Relationship Id="rId1" Type="http://schemas.openxmlformats.org/officeDocument/2006/relationships/slideLayout" Target="../slideLayouts/slideLayout3.xml"/><Relationship Id="rId4" Type="http://schemas.openxmlformats.org/officeDocument/2006/relationships/image" Target="../media/image18.png"/></Relationships>
</file>

<file path=ppt/slides/_rels/slide2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5.xml"/><Relationship Id="rId1" Type="http://schemas.openxmlformats.org/officeDocument/2006/relationships/slideLayout" Target="../slideLayouts/slideLayout3.xml"/><Relationship Id="rId5" Type="http://schemas.openxmlformats.org/officeDocument/2006/relationships/image" Target="../media/image21.png"/><Relationship Id="rId4" Type="http://schemas.openxmlformats.org/officeDocument/2006/relationships/image" Target="../media/image20.png"/></Relationships>
</file>

<file path=ppt/slides/_rels/slide2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7.xml"/><Relationship Id="rId1" Type="http://schemas.openxmlformats.org/officeDocument/2006/relationships/slideLayout" Target="../slideLayouts/slideLayout3.xml"/><Relationship Id="rId5" Type="http://schemas.openxmlformats.org/officeDocument/2006/relationships/image" Target="../media/image25.png"/><Relationship Id="rId4" Type="http://schemas.openxmlformats.org/officeDocument/2006/relationships/image" Target="../media/image24.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14.xml"/><Relationship Id="rId4" Type="http://schemas.openxmlformats.org/officeDocument/2006/relationships/image" Target="../media/image29.png"/></Relationships>
</file>

<file path=ppt/slides/_rels/slide32.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14.xml"/></Relationships>
</file>

<file path=ppt/slides/_rels/slide33.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14.xml"/><Relationship Id="rId4" Type="http://schemas.openxmlformats.org/officeDocument/2006/relationships/image" Target="../media/image33.png"/></Relationships>
</file>

<file path=ppt/slides/_rels/slide34.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28.xml"/><Relationship Id="rId1" Type="http://schemas.openxmlformats.org/officeDocument/2006/relationships/slideLayout" Target="../slideLayouts/slideLayout5.xml"/></Relationships>
</file>

<file path=ppt/slides/_rels/slide35.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29.xml"/><Relationship Id="rId1" Type="http://schemas.openxmlformats.org/officeDocument/2006/relationships/slideLayout" Target="../slideLayouts/slideLayout5.xml"/><Relationship Id="rId5" Type="http://schemas.openxmlformats.org/officeDocument/2006/relationships/image" Target="../media/image37.png"/><Relationship Id="rId4" Type="http://schemas.openxmlformats.org/officeDocument/2006/relationships/image" Target="../media/image36.png"/></Relationships>
</file>

<file path=ppt/slides/_rels/slide36.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30.xml"/><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31.xml"/><Relationship Id="rId1" Type="http://schemas.openxmlformats.org/officeDocument/2006/relationships/slideLayout" Target="../slideLayouts/slideLayout4.xml"/><Relationship Id="rId5" Type="http://schemas.openxmlformats.org/officeDocument/2006/relationships/image" Target="../media/image41.png"/><Relationship Id="rId4" Type="http://schemas.openxmlformats.org/officeDocument/2006/relationships/image" Target="../media/image40.png"/></Relationships>
</file>

<file path=ppt/slides/_rels/slide38.xml.rels><?xml version="1.0" encoding="UTF-8" standalone="yes"?>
<Relationships xmlns="http://schemas.openxmlformats.org/package/2006/relationships"><Relationship Id="rId3" Type="http://schemas.openxmlformats.org/officeDocument/2006/relationships/image" Target="../media/image42.emf"/><Relationship Id="rId2" Type="http://schemas.openxmlformats.org/officeDocument/2006/relationships/notesSlide" Target="../notesSlides/notesSlide32.xml"/><Relationship Id="rId1" Type="http://schemas.openxmlformats.org/officeDocument/2006/relationships/slideLayout" Target="../slideLayouts/slideLayout14.xml"/><Relationship Id="rId4" Type="http://schemas.openxmlformats.org/officeDocument/2006/relationships/image" Target="../media/image43.png"/></Relationships>
</file>

<file path=ppt/slides/_rels/slide39.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9.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0.xml"/></Relationships>
</file>

<file path=ppt/slides/_rels/slide41.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35.xml"/><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3" Type="http://schemas.openxmlformats.org/officeDocument/2006/relationships/hyperlink" Target="https://www.raddabarnen.se/rad-och-kunskap/vald-mot-barn/snacka-tryggt-om-vald-mot-barn/" TargetMode="External"/><Relationship Id="rId2" Type="http://schemas.openxmlformats.org/officeDocument/2006/relationships/notesSlide" Target="../notesSlides/notesSlide36.xml"/><Relationship Id="rId1" Type="http://schemas.openxmlformats.org/officeDocument/2006/relationships/slideLayout" Target="../slideLayouts/slideLayout4.xml"/><Relationship Id="rId6" Type="http://schemas.openxmlformats.org/officeDocument/2006/relationships/image" Target="../media/image47.png"/><Relationship Id="rId5" Type="http://schemas.openxmlformats.org/officeDocument/2006/relationships/image" Target="../media/image46.jpeg"/><Relationship Id="rId4" Type="http://schemas.openxmlformats.org/officeDocument/2006/relationships/hyperlink" Target="https://www.raddabarnen.se/rad-och-kunskap/trygg-online-och-sociala-medier/saker-pa-natet/" TargetMode="Externa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0.xml"/></Relationships>
</file>

<file path=ppt/slides/_rels/slide44.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4.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4.xml"/></Relationships>
</file>

<file path=ppt/slides/_rels/slide46.xml.rels><?xml version="1.0" encoding="UTF-8" standalone="yes"?>
<Relationships xmlns="http://schemas.openxmlformats.org/package/2006/relationships"><Relationship Id="rId3" Type="http://schemas.openxmlformats.org/officeDocument/2006/relationships/hyperlink" Target="https://www.youtube.com/watch?v=uwfpqjDErog&amp;list=PL4aLtc1DnVDb8uSfdg6ukJowHjMpSCO5a&amp;index=12" TargetMode="External"/><Relationship Id="rId2" Type="http://schemas.openxmlformats.org/officeDocument/2006/relationships/notesSlide" Target="../notesSlides/notesSlide39.xml"/><Relationship Id="rId1" Type="http://schemas.openxmlformats.org/officeDocument/2006/relationships/slideLayout" Target="../slideLayouts/slideLayout4.xml"/><Relationship Id="rId4" Type="http://schemas.openxmlformats.org/officeDocument/2006/relationships/hyperlink" Target="https://www.youtube.com/watch?v=aMRzNUQx2Qc&amp;list=PL4aLtc1DnVDb8uSfdg6ukJowHjMpSCO5a&amp;index=8" TargetMode="External"/></Relationships>
</file>

<file path=ppt/slides/_rels/slide47.xml.rels><?xml version="1.0" encoding="UTF-8" standalone="yes"?>
<Relationships xmlns="http://schemas.openxmlformats.org/package/2006/relationships"><Relationship Id="rId3" Type="http://schemas.openxmlformats.org/officeDocument/2006/relationships/image" Target="../media/image49.png"/><Relationship Id="rId7" Type="http://schemas.openxmlformats.org/officeDocument/2006/relationships/hyperlink" Target="https://www.raddabarnen.se/rad-och-kunskap/trygg-online-och-sociala-medier/" TargetMode="External"/><Relationship Id="rId2" Type="http://schemas.openxmlformats.org/officeDocument/2006/relationships/notesSlide" Target="../notesSlides/notesSlide40.xml"/><Relationship Id="rId1" Type="http://schemas.openxmlformats.org/officeDocument/2006/relationships/slideLayout" Target="../slideLayouts/slideLayout6.xml"/><Relationship Id="rId6" Type="http://schemas.openxmlformats.org/officeDocument/2006/relationships/image" Target="../media/image50.png"/><Relationship Id="rId5" Type="http://schemas.openxmlformats.org/officeDocument/2006/relationships/hyperlink" Target="https://www.raddabarnen.se/rad-och-kunskap/vald-mot-barn/saker-pa-natet/" TargetMode="External"/><Relationship Id="rId4" Type="http://schemas.openxmlformats.org/officeDocument/2006/relationships/hyperlink" Target="https://lilla.raddabarnen.se/" TargetMode="Externa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49.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41.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9.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51.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notesSlide" Target="../notesSlides/notesSlide42.xml"/><Relationship Id="rId1" Type="http://schemas.openxmlformats.org/officeDocument/2006/relationships/slideLayout" Target="../slideLayouts/slideLayout9.xml"/></Relationships>
</file>

<file path=ppt/slides/_rels/slide52.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43.xml"/><Relationship Id="rId1" Type="http://schemas.openxmlformats.org/officeDocument/2006/relationships/slideLayout" Target="../slideLayouts/slideLayout14.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54.xml.rels><?xml version="1.0" encoding="UTF-8" standalone="yes"?>
<Relationships xmlns="http://schemas.openxmlformats.org/package/2006/relationships"><Relationship Id="rId2" Type="http://schemas.openxmlformats.org/officeDocument/2006/relationships/image" Target="../media/image54.jpeg"/><Relationship Id="rId1" Type="http://schemas.openxmlformats.org/officeDocument/2006/relationships/slideLayout" Target="../slideLayouts/slideLayout10.xml"/></Relationships>
</file>

<file path=ppt/slides/_rels/slide55.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44.xml"/><Relationship Id="rId1" Type="http://schemas.openxmlformats.org/officeDocument/2006/relationships/slideLayout" Target="../slideLayouts/slideLayout14.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14.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14.xml"/></Relationships>
</file>

<file path=ppt/slides/_rels/slide58.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47.xml"/><Relationship Id="rId1" Type="http://schemas.openxmlformats.org/officeDocument/2006/relationships/slideLayout" Target="../slideLayouts/slideLayout14.xml"/><Relationship Id="rId4" Type="http://schemas.openxmlformats.org/officeDocument/2006/relationships/hyperlink" Target="https://www.netigate.se/a/s.aspx?s=1231157X445102224X99681" TargetMode="Externa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hyperlink" Target="https://youtu.be/cnamCNuIIeE" TargetMode="External"/><Relationship Id="rId2" Type="http://schemas.openxmlformats.org/officeDocument/2006/relationships/notesSlide" Target="../notesSlides/notesSlide7.xml"/><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8.xml"/><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Rubrik 3">
            <a:extLst>
              <a:ext uri="{FF2B5EF4-FFF2-40B4-BE49-F238E27FC236}">
                <a16:creationId xmlns:a16="http://schemas.microsoft.com/office/drawing/2014/main" id="{B94822C3-7252-F632-D52B-EE98BC924801}"/>
              </a:ext>
            </a:extLst>
          </p:cNvPr>
          <p:cNvSpPr>
            <a:spLocks noGrp="1"/>
          </p:cNvSpPr>
          <p:nvPr>
            <p:ph type="ctrTitle"/>
          </p:nvPr>
        </p:nvSpPr>
        <p:spPr>
          <a:xfrm>
            <a:off x="1524000" y="479425"/>
            <a:ext cx="9144000" cy="2241550"/>
          </a:xfrm>
        </p:spPr>
        <p:txBody>
          <a:bodyPr/>
          <a:lstStyle/>
          <a:p>
            <a:r>
              <a:rPr lang="sv-SE"/>
              <a:t>LÄS MIG FÖRST</a:t>
            </a:r>
          </a:p>
        </p:txBody>
      </p:sp>
      <p:sp>
        <p:nvSpPr>
          <p:cNvPr id="5" name="Underrubrik 4">
            <a:extLst>
              <a:ext uri="{FF2B5EF4-FFF2-40B4-BE49-F238E27FC236}">
                <a16:creationId xmlns:a16="http://schemas.microsoft.com/office/drawing/2014/main" id="{063C2780-02AB-66C1-1A0F-A3C7D0C72E90}"/>
              </a:ext>
            </a:extLst>
          </p:cNvPr>
          <p:cNvSpPr>
            <a:spLocks noGrp="1"/>
          </p:cNvSpPr>
          <p:nvPr>
            <p:ph type="subTitle" idx="1"/>
          </p:nvPr>
        </p:nvSpPr>
        <p:spPr>
          <a:xfrm>
            <a:off x="1740130" y="3309145"/>
            <a:ext cx="9144000" cy="1655762"/>
          </a:xfrm>
        </p:spPr>
        <p:txBody>
          <a:bodyPr/>
          <a:lstStyle/>
          <a:p>
            <a:r>
              <a:rPr lang="sv-SE"/>
              <a:t>I anteckningarna för denna bild hittar du en guide för hur du  använder denna presentation</a:t>
            </a:r>
          </a:p>
        </p:txBody>
      </p:sp>
      <p:sp>
        <p:nvSpPr>
          <p:cNvPr id="2" name="Platshållare för sidfot 1">
            <a:extLst>
              <a:ext uri="{FF2B5EF4-FFF2-40B4-BE49-F238E27FC236}">
                <a16:creationId xmlns:a16="http://schemas.microsoft.com/office/drawing/2014/main" id="{C71F0BD0-675E-7DDC-3CD0-58A090C1DB17}"/>
              </a:ext>
            </a:extLst>
          </p:cNvPr>
          <p:cNvSpPr>
            <a:spLocks noGrp="1"/>
          </p:cNvSpPr>
          <p:nvPr>
            <p:ph type="ftr" sz="quarter" idx="11"/>
          </p:nvPr>
        </p:nvSpPr>
        <p:spPr/>
        <p:txBody>
          <a:bodyPr/>
          <a:lstStyle/>
          <a:p>
            <a:r>
              <a:rPr lang="sv-SE"/>
              <a:t>Stopp! Min kropp!</a:t>
            </a:r>
            <a:endParaRPr lang="en-UK"/>
          </a:p>
        </p:txBody>
      </p:sp>
      <p:sp>
        <p:nvSpPr>
          <p:cNvPr id="3" name="Platshållare för bildnummer 2">
            <a:extLst>
              <a:ext uri="{FF2B5EF4-FFF2-40B4-BE49-F238E27FC236}">
                <a16:creationId xmlns:a16="http://schemas.microsoft.com/office/drawing/2014/main" id="{B8F1BCB8-56AF-CA19-3369-2329FD6246B7}"/>
              </a:ext>
            </a:extLst>
          </p:cNvPr>
          <p:cNvSpPr>
            <a:spLocks noGrp="1"/>
          </p:cNvSpPr>
          <p:nvPr>
            <p:ph type="sldNum" sz="quarter" idx="12"/>
          </p:nvPr>
        </p:nvSpPr>
        <p:spPr/>
        <p:txBody>
          <a:bodyPr/>
          <a:lstStyle/>
          <a:p>
            <a:fld id="{BF413B3B-BFB3-42E3-B409-FAAF558C2ACC}" type="slidenum">
              <a:rPr lang="en-UK" smtClean="0"/>
              <a:pPr/>
              <a:t>1</a:t>
            </a:fld>
            <a:endParaRPr lang="en-UK"/>
          </a:p>
        </p:txBody>
      </p:sp>
    </p:spTree>
    <p:extLst>
      <p:ext uri="{BB962C8B-B14F-4D97-AF65-F5344CB8AC3E}">
        <p14:creationId xmlns:p14="http://schemas.microsoft.com/office/powerpoint/2010/main" val="413730818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979C55A8-8D5F-9A44-A251-7381460D0CA8}"/>
              </a:ext>
            </a:extLst>
          </p:cNvPr>
          <p:cNvSpPr txBox="1"/>
          <p:nvPr/>
        </p:nvSpPr>
        <p:spPr>
          <a:xfrm>
            <a:off x="6092757" y="6581001"/>
            <a:ext cx="4704522" cy="276999"/>
          </a:xfrm>
          <a:prstGeom prst="rect">
            <a:avLst/>
          </a:prstGeom>
          <a:noFill/>
        </p:spPr>
        <p:txBody>
          <a:bodyPr wrap="square" rtlCol="0">
            <a:spAutoFit/>
          </a:bodyPr>
          <a:lstStyle/>
          <a:p>
            <a:r>
              <a:rPr lang="sv-SE" sz="1200">
                <a:solidFill>
                  <a:schemeClr val="bg1"/>
                </a:solidFill>
                <a:latin typeface="Lato" panose="020F0502020204030203" pitchFamily="34" charset="0"/>
                <a:ea typeface="Lato" panose="020F0502020204030203" pitchFamily="34" charset="0"/>
                <a:cs typeface="Lato" panose="020F0502020204030203" pitchFamily="34" charset="0"/>
              </a:rPr>
              <a:t>Content Hub: </a:t>
            </a:r>
            <a:r>
              <a:rPr lang="sv-SE" sz="1200">
                <a:solidFill>
                  <a:schemeClr val="bg1"/>
                </a:solidFill>
              </a:rPr>
              <a:t>CH1304412 </a:t>
            </a:r>
            <a:endParaRPr lang="sv-SE" sz="1200">
              <a:solidFill>
                <a:schemeClr val="bg1"/>
              </a:solidFill>
              <a:latin typeface="Lato" panose="020F0502020204030203" pitchFamily="34" charset="0"/>
              <a:ea typeface="Lato" panose="020F0502020204030203" pitchFamily="34" charset="0"/>
              <a:cs typeface="Lato" panose="020F0502020204030203" pitchFamily="34" charset="0"/>
            </a:endParaRPr>
          </a:p>
        </p:txBody>
      </p:sp>
      <p:sp>
        <p:nvSpPr>
          <p:cNvPr id="4" name="Platshållare för sidfot 3">
            <a:extLst>
              <a:ext uri="{FF2B5EF4-FFF2-40B4-BE49-F238E27FC236}">
                <a16:creationId xmlns:a16="http://schemas.microsoft.com/office/drawing/2014/main" id="{CE5FA94C-44F1-EBEB-9D53-32F9BDB89434}"/>
              </a:ext>
            </a:extLst>
          </p:cNvPr>
          <p:cNvSpPr>
            <a:spLocks noGrp="1"/>
          </p:cNvSpPr>
          <p:nvPr>
            <p:ph type="ftr" sz="quarter" idx="11"/>
          </p:nvPr>
        </p:nvSpPr>
        <p:spPr/>
        <p:txBody>
          <a:bodyPr/>
          <a:lstStyle/>
          <a:p>
            <a:r>
              <a:rPr lang="sv-SE"/>
              <a:t>Stopp! Min kropp!</a:t>
            </a:r>
            <a:endParaRPr lang="en-UK"/>
          </a:p>
        </p:txBody>
      </p:sp>
      <p:sp>
        <p:nvSpPr>
          <p:cNvPr id="7" name="Platshållare för bildnummer 6">
            <a:extLst>
              <a:ext uri="{FF2B5EF4-FFF2-40B4-BE49-F238E27FC236}">
                <a16:creationId xmlns:a16="http://schemas.microsoft.com/office/drawing/2014/main" id="{A70C4429-E680-0193-BA47-0086879A3313}"/>
              </a:ext>
            </a:extLst>
          </p:cNvPr>
          <p:cNvSpPr>
            <a:spLocks noGrp="1"/>
          </p:cNvSpPr>
          <p:nvPr>
            <p:ph type="sldNum" sz="quarter" idx="12"/>
          </p:nvPr>
        </p:nvSpPr>
        <p:spPr/>
        <p:txBody>
          <a:bodyPr/>
          <a:lstStyle/>
          <a:p>
            <a:fld id="{BF413B3B-BFB3-42E3-B409-FAAF558C2ACC}" type="slidenum">
              <a:rPr lang="en-UK" smtClean="0"/>
              <a:pPr/>
              <a:t>10</a:t>
            </a:fld>
            <a:endParaRPr lang="en-UK"/>
          </a:p>
        </p:txBody>
      </p:sp>
      <p:sp>
        <p:nvSpPr>
          <p:cNvPr id="9" name="textruta 8">
            <a:extLst>
              <a:ext uri="{FF2B5EF4-FFF2-40B4-BE49-F238E27FC236}">
                <a16:creationId xmlns:a16="http://schemas.microsoft.com/office/drawing/2014/main" id="{012983AF-A975-58F8-30B5-8C876B4C6FCA}"/>
              </a:ext>
            </a:extLst>
          </p:cNvPr>
          <p:cNvSpPr txBox="1"/>
          <p:nvPr/>
        </p:nvSpPr>
        <p:spPr>
          <a:xfrm>
            <a:off x="945303" y="1764727"/>
            <a:ext cx="4691221" cy="4093428"/>
          </a:xfrm>
          <a:prstGeom prst="rect">
            <a:avLst/>
          </a:prstGeom>
          <a:solidFill>
            <a:schemeClr val="bg1"/>
          </a:solidFill>
        </p:spPr>
        <p:txBody>
          <a:bodyPr wrap="square">
            <a:spAutoFit/>
          </a:bodyPr>
          <a:lstStyle/>
          <a:p>
            <a:r>
              <a:rPr lang="sv-SE" sz="2000" i="0" u="none" strike="noStrike" baseline="0">
                <a:ln w="0"/>
                <a:solidFill>
                  <a:schemeClr val="accent1"/>
                </a:solidFill>
                <a:effectLst>
                  <a:outerShdw blurRad="38100" dist="25400" dir="5400000" algn="ctr" rotWithShape="0">
                    <a:srgbClr val="6E747A">
                      <a:alpha val="43000"/>
                    </a:srgbClr>
                  </a:outerShdw>
                </a:effectLst>
                <a:latin typeface="Lato" panose="020F0502020204030203" pitchFamily="34" charset="0"/>
              </a:rPr>
              <a:t> </a:t>
            </a:r>
          </a:p>
          <a:p>
            <a:r>
              <a:rPr lang="sv-SE" sz="2000" kern="100">
                <a:effectLst/>
                <a:latin typeface="Lato" panose="020F0502020204030203" pitchFamily="34" charset="0"/>
                <a:ea typeface="Times New Roman" panose="02020603050405020304" pitchFamily="18" charset="0"/>
                <a:cs typeface="Times New Roman" panose="02020603050405020304" pitchFamily="18" charset="0"/>
              </a:rPr>
              <a:t>”Stopp! Min kropp!” är ett verktyg för barn och vuxna att prata om kroppen, känslor och gränser. Det är en del av Rädda Barnens arbete för barn utsatta för våld och övergrepp -att göra ämnet mer </a:t>
            </a:r>
            <a:r>
              <a:rPr lang="sv-SE" sz="2000" kern="100" err="1">
                <a:effectLst/>
                <a:latin typeface="Lato" panose="020F0502020204030203" pitchFamily="34" charset="0"/>
                <a:ea typeface="Times New Roman" panose="02020603050405020304" pitchFamily="18" charset="0"/>
                <a:cs typeface="Times New Roman" panose="02020603050405020304" pitchFamily="18" charset="0"/>
              </a:rPr>
              <a:t>pratbart</a:t>
            </a:r>
            <a:r>
              <a:rPr lang="sv-SE" sz="2000" kern="100">
                <a:effectLst/>
                <a:latin typeface="Lato" panose="020F0502020204030203" pitchFamily="34" charset="0"/>
                <a:ea typeface="Times New Roman" panose="02020603050405020304" pitchFamily="18" charset="0"/>
                <a:cs typeface="Times New Roman" panose="02020603050405020304" pitchFamily="18" charset="0"/>
              </a:rPr>
              <a:t> för både barn och vuxna,  men även hur man kan agera när något har hänt.</a:t>
            </a:r>
          </a:p>
          <a:p>
            <a:endParaRPr lang="sv-SE" sz="2000" kern="100">
              <a:latin typeface="Lato" panose="020F0502020204030203" pitchFamily="34" charset="0"/>
              <a:ea typeface="Calibri" panose="020F0502020204030204" pitchFamily="34" charset="0"/>
              <a:cs typeface="Times New Roman" panose="02020603050405020304" pitchFamily="18" charset="0"/>
            </a:endParaRPr>
          </a:p>
          <a:p>
            <a:endParaRPr lang="sv-SE" sz="2000" kern="100">
              <a:effectLst/>
              <a:latin typeface="Lato" panose="020F0502020204030203" pitchFamily="34" charset="0"/>
              <a:ea typeface="Calibri" panose="020F0502020204030204" pitchFamily="34" charset="0"/>
              <a:cs typeface="Times New Roman" panose="02020603050405020304" pitchFamily="18" charset="0"/>
            </a:endParaRPr>
          </a:p>
          <a:p>
            <a:r>
              <a:rPr lang="sv-SE" sz="2000" kern="100">
                <a:latin typeface="Lato" panose="020F0502020204030203" pitchFamily="34" charset="0"/>
                <a:ea typeface="Calibri" panose="020F0502020204030204" pitchFamily="34" charset="0"/>
                <a:cs typeface="Times New Roman" panose="02020603050405020304" pitchFamily="18" charset="0"/>
                <a:hlinkClick r:id="rId3"/>
              </a:rPr>
              <a:t>www.raddabarnen.se/stopp-min-kropp</a:t>
            </a:r>
            <a:endParaRPr lang="sv-SE" sz="2000" kern="100">
              <a:latin typeface="Lato" panose="020F0502020204030203" pitchFamily="34" charset="0"/>
              <a:ea typeface="Calibri" panose="020F0502020204030204" pitchFamily="34" charset="0"/>
              <a:cs typeface="Times New Roman" panose="02020603050405020304" pitchFamily="18" charset="0"/>
            </a:endParaRPr>
          </a:p>
          <a:p>
            <a:endParaRPr lang="sv-SE" sz="2000" kern="100">
              <a:effectLst/>
              <a:latin typeface="Lato" panose="020F0502020204030203" pitchFamily="34" charset="0"/>
              <a:ea typeface="Calibri" panose="020F0502020204030204" pitchFamily="34" charset="0"/>
              <a:cs typeface="Arial" panose="020B0604020202020204" pitchFamily="34" charset="0"/>
            </a:endParaRPr>
          </a:p>
        </p:txBody>
      </p:sp>
      <p:sp>
        <p:nvSpPr>
          <p:cNvPr id="15" name="Rubrik 14">
            <a:extLst>
              <a:ext uri="{FF2B5EF4-FFF2-40B4-BE49-F238E27FC236}">
                <a16:creationId xmlns:a16="http://schemas.microsoft.com/office/drawing/2014/main" id="{283F8691-50B2-D9D3-5A19-1431063E0B72}"/>
              </a:ext>
            </a:extLst>
          </p:cNvPr>
          <p:cNvSpPr>
            <a:spLocks noGrp="1"/>
          </p:cNvSpPr>
          <p:nvPr>
            <p:ph type="title"/>
          </p:nvPr>
        </p:nvSpPr>
        <p:spPr/>
        <p:txBody>
          <a:bodyPr/>
          <a:lstStyle/>
          <a:p>
            <a:r>
              <a:rPr lang="sv-SE"/>
              <a:t>Stopp! Min kropp!</a:t>
            </a:r>
          </a:p>
        </p:txBody>
      </p:sp>
      <p:pic>
        <p:nvPicPr>
          <p:cNvPr id="2" name="Platshållare för bild 6">
            <a:extLst>
              <a:ext uri="{FF2B5EF4-FFF2-40B4-BE49-F238E27FC236}">
                <a16:creationId xmlns:a16="http://schemas.microsoft.com/office/drawing/2014/main" id="{DBC09065-6709-5606-ADA5-778CEEC09DA2}"/>
              </a:ext>
            </a:extLst>
          </p:cNvPr>
          <p:cNvPicPr>
            <a:picLocks noChangeAspect="1"/>
          </p:cNvPicPr>
          <p:nvPr/>
        </p:nvPicPr>
        <p:blipFill>
          <a:blip r:embed="rId4" cstate="email">
            <a:extLst>
              <a:ext uri="{28A0092B-C50C-407E-A947-70E740481C1C}">
                <a14:useLocalDpi xmlns:a14="http://schemas.microsoft.com/office/drawing/2010/main"/>
              </a:ext>
            </a:extLst>
          </a:blip>
          <a:srcRect/>
          <a:stretch/>
        </p:blipFill>
        <p:spPr>
          <a:xfrm>
            <a:off x="5636524" y="1545440"/>
            <a:ext cx="5949482" cy="3130355"/>
          </a:xfrm>
          <a:prstGeom prst="rect">
            <a:avLst/>
          </a:prstGeom>
        </p:spPr>
      </p:pic>
    </p:spTree>
    <p:extLst>
      <p:ext uri="{BB962C8B-B14F-4D97-AF65-F5344CB8AC3E}">
        <p14:creationId xmlns:p14="http://schemas.microsoft.com/office/powerpoint/2010/main" val="231272562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979C55A8-8D5F-9A44-A251-7381460D0CA8}"/>
              </a:ext>
            </a:extLst>
          </p:cNvPr>
          <p:cNvSpPr txBox="1"/>
          <p:nvPr/>
        </p:nvSpPr>
        <p:spPr>
          <a:xfrm>
            <a:off x="6092757" y="6581001"/>
            <a:ext cx="4704522" cy="276999"/>
          </a:xfrm>
          <a:prstGeom prst="rect">
            <a:avLst/>
          </a:prstGeom>
          <a:noFill/>
        </p:spPr>
        <p:txBody>
          <a:bodyPr wrap="square" rtlCol="0">
            <a:spAutoFit/>
          </a:bodyPr>
          <a:lstStyle/>
          <a:p>
            <a:r>
              <a:rPr lang="sv-SE" sz="1200">
                <a:solidFill>
                  <a:schemeClr val="bg1"/>
                </a:solidFill>
                <a:latin typeface="Lato" panose="020F0502020204030203" pitchFamily="34" charset="0"/>
                <a:ea typeface="Lato" panose="020F0502020204030203" pitchFamily="34" charset="0"/>
                <a:cs typeface="Lato" panose="020F0502020204030203" pitchFamily="34" charset="0"/>
              </a:rPr>
              <a:t>Content Hub: </a:t>
            </a:r>
            <a:r>
              <a:rPr lang="sv-SE" sz="1200">
                <a:solidFill>
                  <a:schemeClr val="bg1"/>
                </a:solidFill>
              </a:rPr>
              <a:t>CH1304412 </a:t>
            </a:r>
            <a:endParaRPr lang="sv-SE" sz="1200">
              <a:solidFill>
                <a:schemeClr val="bg1"/>
              </a:solidFill>
              <a:latin typeface="Lato" panose="020F0502020204030203" pitchFamily="34" charset="0"/>
              <a:ea typeface="Lato" panose="020F0502020204030203" pitchFamily="34" charset="0"/>
              <a:cs typeface="Lato" panose="020F0502020204030203" pitchFamily="34" charset="0"/>
            </a:endParaRPr>
          </a:p>
        </p:txBody>
      </p:sp>
      <p:sp>
        <p:nvSpPr>
          <p:cNvPr id="3" name="Content Placeholder 2">
            <a:extLst>
              <a:ext uri="{FF2B5EF4-FFF2-40B4-BE49-F238E27FC236}">
                <a16:creationId xmlns:a16="http://schemas.microsoft.com/office/drawing/2014/main" id="{A086D398-7930-43E5-B54C-621E4A76C880}"/>
              </a:ext>
            </a:extLst>
          </p:cNvPr>
          <p:cNvSpPr>
            <a:spLocks noGrp="1"/>
          </p:cNvSpPr>
          <p:nvPr>
            <p:ph idx="1"/>
          </p:nvPr>
        </p:nvSpPr>
        <p:spPr>
          <a:xfrm>
            <a:off x="1094018" y="1990989"/>
            <a:ext cx="10215665" cy="3524132"/>
          </a:xfrm>
        </p:spPr>
        <p:txBody>
          <a:bodyPr>
            <a:noAutofit/>
          </a:bodyPr>
          <a:lstStyle/>
          <a:p>
            <a:r>
              <a:rPr lang="sv-SE" sz="2800"/>
              <a:t>Stopp! Min kropp! syftar inte till att barn själva ska stoppa kränkningar och sexuella övergrepp.</a:t>
            </a:r>
          </a:p>
          <a:p>
            <a:r>
              <a:rPr lang="sv-SE" sz="2800" b="1"/>
              <a:t>Det ansvaret måste vuxna ta och kan aldrig läggas på ett barn</a:t>
            </a:r>
            <a:r>
              <a:rPr lang="sv-SE" sz="2800"/>
              <a:t>. </a:t>
            </a:r>
          </a:p>
          <a:p>
            <a:r>
              <a:rPr lang="sv-SE" sz="2800"/>
              <a:t>Men genom att göra ämnet </a:t>
            </a:r>
            <a:r>
              <a:rPr lang="sv-SE" sz="2800" err="1"/>
              <a:t>pratbart</a:t>
            </a:r>
            <a:r>
              <a:rPr lang="sv-SE" sz="2800"/>
              <a:t> blir det lättare för vuxenvärlden att veta vad barn behöver och upplever.</a:t>
            </a:r>
          </a:p>
          <a:p>
            <a:endParaRPr lang="sv-SE" sz="2000"/>
          </a:p>
          <a:p>
            <a:endParaRPr lang="sv-SE" sz="2000"/>
          </a:p>
        </p:txBody>
      </p:sp>
      <p:sp>
        <p:nvSpPr>
          <p:cNvPr id="6" name="Title 5">
            <a:extLst>
              <a:ext uri="{FF2B5EF4-FFF2-40B4-BE49-F238E27FC236}">
                <a16:creationId xmlns:a16="http://schemas.microsoft.com/office/drawing/2014/main" id="{C6AB759F-4765-4933-8E65-2CF201C9280E}"/>
              </a:ext>
            </a:extLst>
          </p:cNvPr>
          <p:cNvSpPr>
            <a:spLocks noGrp="1"/>
          </p:cNvSpPr>
          <p:nvPr>
            <p:ph type="title"/>
          </p:nvPr>
        </p:nvSpPr>
        <p:spPr>
          <a:xfrm>
            <a:off x="1094019" y="642630"/>
            <a:ext cx="7845265" cy="905256"/>
          </a:xfrm>
        </p:spPr>
        <p:txBody>
          <a:bodyPr>
            <a:noAutofit/>
          </a:bodyPr>
          <a:lstStyle/>
          <a:p>
            <a:r>
              <a:rPr lang="sv-SE" sz="3600"/>
              <a:t>Alla barn har rätt till en trygg uppväxt!</a:t>
            </a:r>
          </a:p>
        </p:txBody>
      </p:sp>
      <p:sp>
        <p:nvSpPr>
          <p:cNvPr id="4" name="Platshållare för sidfot 3">
            <a:extLst>
              <a:ext uri="{FF2B5EF4-FFF2-40B4-BE49-F238E27FC236}">
                <a16:creationId xmlns:a16="http://schemas.microsoft.com/office/drawing/2014/main" id="{CE5FA94C-44F1-EBEB-9D53-32F9BDB89434}"/>
              </a:ext>
            </a:extLst>
          </p:cNvPr>
          <p:cNvSpPr>
            <a:spLocks noGrp="1"/>
          </p:cNvSpPr>
          <p:nvPr>
            <p:ph type="ftr" sz="quarter" idx="11"/>
          </p:nvPr>
        </p:nvSpPr>
        <p:spPr/>
        <p:txBody>
          <a:bodyPr/>
          <a:lstStyle/>
          <a:p>
            <a:r>
              <a:rPr lang="sv-SE"/>
              <a:t>Stopp! Min kropp!</a:t>
            </a:r>
            <a:endParaRPr lang="en-UK"/>
          </a:p>
        </p:txBody>
      </p:sp>
      <p:sp>
        <p:nvSpPr>
          <p:cNvPr id="7" name="Platshållare för bildnummer 6">
            <a:extLst>
              <a:ext uri="{FF2B5EF4-FFF2-40B4-BE49-F238E27FC236}">
                <a16:creationId xmlns:a16="http://schemas.microsoft.com/office/drawing/2014/main" id="{A70C4429-E680-0193-BA47-0086879A3313}"/>
              </a:ext>
            </a:extLst>
          </p:cNvPr>
          <p:cNvSpPr>
            <a:spLocks noGrp="1"/>
          </p:cNvSpPr>
          <p:nvPr>
            <p:ph type="sldNum" sz="quarter" idx="12"/>
          </p:nvPr>
        </p:nvSpPr>
        <p:spPr/>
        <p:txBody>
          <a:bodyPr/>
          <a:lstStyle/>
          <a:p>
            <a:fld id="{BF413B3B-BFB3-42E3-B409-FAAF558C2ACC}" type="slidenum">
              <a:rPr lang="en-UK" smtClean="0"/>
              <a:pPr/>
              <a:t>11</a:t>
            </a:fld>
            <a:endParaRPr lang="en-UK"/>
          </a:p>
        </p:txBody>
      </p:sp>
    </p:spTree>
    <p:extLst>
      <p:ext uri="{BB962C8B-B14F-4D97-AF65-F5344CB8AC3E}">
        <p14:creationId xmlns:p14="http://schemas.microsoft.com/office/powerpoint/2010/main" val="344213789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isällön paikkamerkki 1">
            <a:extLst>
              <a:ext uri="{FF2B5EF4-FFF2-40B4-BE49-F238E27FC236}">
                <a16:creationId xmlns:a16="http://schemas.microsoft.com/office/drawing/2014/main" id="{CAB6C601-1471-82BA-8DB1-CC975017F2D8}"/>
              </a:ext>
            </a:extLst>
          </p:cNvPr>
          <p:cNvSpPr>
            <a:spLocks noGrp="1"/>
          </p:cNvSpPr>
          <p:nvPr>
            <p:ph idx="1"/>
          </p:nvPr>
        </p:nvSpPr>
        <p:spPr>
          <a:xfrm>
            <a:off x="811733" y="1805142"/>
            <a:ext cx="9523556" cy="4824258"/>
          </a:xfrm>
        </p:spPr>
        <p:txBody>
          <a:bodyPr vert="horz" lIns="91440" tIns="45720" rIns="91440" bIns="45720" rtlCol="0" anchor="t">
            <a:normAutofit/>
          </a:bodyPr>
          <a:lstStyle/>
          <a:p>
            <a:pPr fontAlgn="base">
              <a:spcBef>
                <a:spcPts val="1000"/>
              </a:spcBef>
            </a:pPr>
            <a:endParaRPr lang="en-US" sz="1600" b="1">
              <a:ea typeface="+mn-lt"/>
              <a:cs typeface="+mn-lt"/>
            </a:endParaRPr>
          </a:p>
          <a:p>
            <a:pPr lvl="1">
              <a:lnSpc>
                <a:spcPct val="114999"/>
              </a:lnSpc>
            </a:pPr>
            <a:endParaRPr lang="en" sz="1800">
              <a:solidFill>
                <a:srgbClr val="000000"/>
              </a:solidFill>
            </a:endParaRPr>
          </a:p>
        </p:txBody>
      </p:sp>
      <p:sp>
        <p:nvSpPr>
          <p:cNvPr id="9" name="Tekstiruutu 8">
            <a:extLst>
              <a:ext uri="{FF2B5EF4-FFF2-40B4-BE49-F238E27FC236}">
                <a16:creationId xmlns:a16="http://schemas.microsoft.com/office/drawing/2014/main" id="{D473ABD0-7A87-092F-94BC-A8693F742E7B}"/>
              </a:ext>
            </a:extLst>
          </p:cNvPr>
          <p:cNvSpPr txBox="1"/>
          <p:nvPr/>
        </p:nvSpPr>
        <p:spPr>
          <a:xfrm>
            <a:off x="1687301" y="2019976"/>
            <a:ext cx="5303323" cy="3046988"/>
          </a:xfrm>
          <a:prstGeom prst="rect">
            <a:avLst/>
          </a:prstGeom>
          <a:noFill/>
        </p:spPr>
        <p:txBody>
          <a:bodyPr wrap="square">
            <a:spAutoFit/>
          </a:bodyPr>
          <a:lstStyle/>
          <a:p>
            <a:endParaRPr lang="en-US" sz="2400">
              <a:solidFill>
                <a:srgbClr val="000000"/>
              </a:solidFill>
            </a:endParaRPr>
          </a:p>
          <a:p>
            <a:pPr marL="285750" marR="0" lvl="0" indent="-28575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lang="sv-SE" altLang="sv-SE" sz="2400"/>
              <a:t>Vad som är okej och inte </a:t>
            </a:r>
          </a:p>
          <a:p>
            <a:pPr marL="285750" marR="0" lvl="0" indent="-28575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lang="sv-SE" altLang="sv-SE" sz="2400"/>
              <a:t>Att jag har rätt att inte utsättas för våld och övergrepp </a:t>
            </a:r>
          </a:p>
          <a:p>
            <a:pPr marL="285750" marR="0" lvl="0" indent="-28575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lang="sv-SE" altLang="sv-SE" sz="2400"/>
              <a:t>Att det är helt okej att berätta </a:t>
            </a:r>
          </a:p>
          <a:p>
            <a:pPr marL="285750" marR="0" lvl="0" indent="-28575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lang="sv-SE" altLang="sv-SE" sz="2400"/>
              <a:t>Vem jag kan prata med om det hänt något </a:t>
            </a:r>
          </a:p>
          <a:p>
            <a:pPr marL="285750" marR="0" lvl="0" indent="-28575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lang="sv-SE" altLang="sv-SE" sz="2400"/>
              <a:t>Att det aldrig är mitt fel. </a:t>
            </a:r>
          </a:p>
        </p:txBody>
      </p:sp>
      <p:sp>
        <p:nvSpPr>
          <p:cNvPr id="3" name="Rubrik 7">
            <a:extLst>
              <a:ext uri="{FF2B5EF4-FFF2-40B4-BE49-F238E27FC236}">
                <a16:creationId xmlns:a16="http://schemas.microsoft.com/office/drawing/2014/main" id="{2841CAB0-38C7-941E-31C6-9875AF053EFB}"/>
              </a:ext>
            </a:extLst>
          </p:cNvPr>
          <p:cNvSpPr txBox="1">
            <a:spLocks/>
          </p:cNvSpPr>
          <p:nvPr/>
        </p:nvSpPr>
        <p:spPr>
          <a:xfrm>
            <a:off x="1017241" y="948116"/>
            <a:ext cx="11174759" cy="1197787"/>
          </a:xfrm>
          <a:prstGeom prst="rect">
            <a:avLst/>
          </a:prstGeom>
        </p:spPr>
        <p:txBody>
          <a:bodyPr/>
          <a:lstStyle>
            <a:lvl1pPr algn="l" defTabSz="457200" rtl="0" eaLnBrk="1" latinLnBrk="0" hangingPunct="1">
              <a:spcBef>
                <a:spcPct val="0"/>
              </a:spcBef>
              <a:buNone/>
              <a:defRPr sz="4800" b="1" i="0" kern="1200">
                <a:solidFill>
                  <a:schemeClr val="tx1"/>
                </a:solidFill>
                <a:latin typeface="Trade Gothic LT Com Cn" panose="020B0806040303020004" pitchFamily="34" charset="0"/>
                <a:ea typeface="+mj-ea"/>
                <a:cs typeface="Times New Roman" panose="02020603050405020304" pitchFamily="18" charset="0"/>
              </a:defRPr>
            </a:lvl1pPr>
          </a:lstStyle>
          <a:p>
            <a:r>
              <a:rPr lang="sv-SE" sz="4400" b="0">
                <a:latin typeface="+mj-lt"/>
              </a:rPr>
              <a:t>Vi vill att </a:t>
            </a:r>
            <a:r>
              <a:rPr lang="sv-SE" sz="4400" b="0">
                <a:solidFill>
                  <a:schemeClr val="accent5"/>
                </a:solidFill>
                <a:latin typeface="+mj-lt"/>
              </a:rPr>
              <a:t>barn ska veta:</a:t>
            </a:r>
            <a:endParaRPr lang="sv-SE" sz="4400" b="0">
              <a:latin typeface="+mj-lt"/>
            </a:endParaRPr>
          </a:p>
        </p:txBody>
      </p:sp>
      <p:pic>
        <p:nvPicPr>
          <p:cNvPr id="4" name="Bildobjekt 3">
            <a:extLst>
              <a:ext uri="{FF2B5EF4-FFF2-40B4-BE49-F238E27FC236}">
                <a16:creationId xmlns:a16="http://schemas.microsoft.com/office/drawing/2014/main" id="{DB69CFD8-C068-C20C-2AF3-3F9B24FC6064}"/>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8208504" y="2444028"/>
            <a:ext cx="2296195" cy="2113611"/>
          </a:xfrm>
          <a:prstGeom prst="ellipse">
            <a:avLst/>
          </a:prstGeom>
        </p:spPr>
      </p:pic>
    </p:spTree>
    <p:extLst>
      <p:ext uri="{BB962C8B-B14F-4D97-AF65-F5344CB8AC3E}">
        <p14:creationId xmlns:p14="http://schemas.microsoft.com/office/powerpoint/2010/main" val="327978410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isällön paikkamerkki 1">
            <a:extLst>
              <a:ext uri="{FF2B5EF4-FFF2-40B4-BE49-F238E27FC236}">
                <a16:creationId xmlns:a16="http://schemas.microsoft.com/office/drawing/2014/main" id="{CAB6C601-1471-82BA-8DB1-CC975017F2D8}"/>
              </a:ext>
            </a:extLst>
          </p:cNvPr>
          <p:cNvSpPr>
            <a:spLocks noGrp="1"/>
          </p:cNvSpPr>
          <p:nvPr>
            <p:ph idx="1"/>
          </p:nvPr>
        </p:nvSpPr>
        <p:spPr>
          <a:xfrm>
            <a:off x="811733" y="1805142"/>
            <a:ext cx="9523556" cy="4824258"/>
          </a:xfrm>
        </p:spPr>
        <p:txBody>
          <a:bodyPr vert="horz" lIns="91440" tIns="45720" rIns="91440" bIns="45720" rtlCol="0" anchor="t">
            <a:normAutofit/>
          </a:bodyPr>
          <a:lstStyle/>
          <a:p>
            <a:pPr fontAlgn="base">
              <a:spcBef>
                <a:spcPts val="1000"/>
              </a:spcBef>
            </a:pPr>
            <a:endParaRPr lang="en-US" sz="1600" b="1">
              <a:ea typeface="+mn-lt"/>
              <a:cs typeface="+mn-lt"/>
            </a:endParaRPr>
          </a:p>
          <a:p>
            <a:pPr lvl="1">
              <a:lnSpc>
                <a:spcPct val="114999"/>
              </a:lnSpc>
            </a:pPr>
            <a:endParaRPr lang="en" sz="1800">
              <a:solidFill>
                <a:srgbClr val="000000"/>
              </a:solidFill>
            </a:endParaRPr>
          </a:p>
        </p:txBody>
      </p:sp>
      <p:sp>
        <p:nvSpPr>
          <p:cNvPr id="11" name="Tekstiruutu 10">
            <a:extLst>
              <a:ext uri="{FF2B5EF4-FFF2-40B4-BE49-F238E27FC236}">
                <a16:creationId xmlns:a16="http://schemas.microsoft.com/office/drawing/2014/main" id="{6E1282BB-0D1E-1A9F-5B7E-E3C689370C42}"/>
              </a:ext>
            </a:extLst>
          </p:cNvPr>
          <p:cNvSpPr txBox="1"/>
          <p:nvPr/>
        </p:nvSpPr>
        <p:spPr>
          <a:xfrm>
            <a:off x="1348730" y="1805142"/>
            <a:ext cx="4861719" cy="3785652"/>
          </a:xfrm>
          <a:prstGeom prst="rect">
            <a:avLst/>
          </a:prstGeom>
          <a:noFill/>
        </p:spPr>
        <p:txBody>
          <a:bodyPr wrap="square">
            <a:spAutoFit/>
          </a:bodyPr>
          <a:lstStyle/>
          <a:p>
            <a:endParaRPr lang="en-US" sz="2400" b="1">
              <a:solidFill>
                <a:srgbClr val="000000"/>
              </a:solidFill>
            </a:endParaRPr>
          </a:p>
          <a:p>
            <a:pPr marL="285750" marR="0" lvl="0" indent="-28575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lang="sv-SE" altLang="sv-SE" sz="2400"/>
              <a:t>Hur viktigt det är att jag vågar prata med barn om våld och sexuella övergrepp </a:t>
            </a:r>
          </a:p>
          <a:p>
            <a:pPr marL="285750" marR="0" lvl="0" indent="-28575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lang="sv-SE" altLang="sv-SE" sz="2400"/>
              <a:t>Hur jag kan underlätta för ett utsatt barn att berätta. </a:t>
            </a:r>
          </a:p>
          <a:p>
            <a:pPr marL="285750" marR="0" lvl="0" indent="-28575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lang="sv-SE" altLang="sv-SE" sz="2400"/>
              <a:t>Vad jag ska göra om ett barn berättar. </a:t>
            </a:r>
          </a:p>
          <a:p>
            <a:pPr marL="285750" marR="0" lvl="0" indent="-28575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lang="sv-SE" altLang="sv-SE" sz="2400"/>
              <a:t>Vad jag ska göra om jag är orolig för ett barn </a:t>
            </a:r>
          </a:p>
        </p:txBody>
      </p:sp>
      <p:sp>
        <p:nvSpPr>
          <p:cNvPr id="3" name="Rubrik 7">
            <a:extLst>
              <a:ext uri="{FF2B5EF4-FFF2-40B4-BE49-F238E27FC236}">
                <a16:creationId xmlns:a16="http://schemas.microsoft.com/office/drawing/2014/main" id="{2841CAB0-38C7-941E-31C6-9875AF053EFB}"/>
              </a:ext>
            </a:extLst>
          </p:cNvPr>
          <p:cNvSpPr txBox="1">
            <a:spLocks/>
          </p:cNvSpPr>
          <p:nvPr/>
        </p:nvSpPr>
        <p:spPr>
          <a:xfrm>
            <a:off x="811733" y="607355"/>
            <a:ext cx="11174759" cy="1197787"/>
          </a:xfrm>
          <a:prstGeom prst="rect">
            <a:avLst/>
          </a:prstGeom>
        </p:spPr>
        <p:txBody>
          <a:bodyPr/>
          <a:lstStyle>
            <a:lvl1pPr algn="l" defTabSz="457200" rtl="0" eaLnBrk="1" latinLnBrk="0" hangingPunct="1">
              <a:spcBef>
                <a:spcPct val="0"/>
              </a:spcBef>
              <a:buNone/>
              <a:defRPr sz="4800" b="1" i="0" kern="1200">
                <a:solidFill>
                  <a:schemeClr val="tx1"/>
                </a:solidFill>
                <a:latin typeface="Trade Gothic LT Com Cn" panose="020B0806040303020004" pitchFamily="34" charset="0"/>
                <a:ea typeface="+mj-ea"/>
                <a:cs typeface="Times New Roman" panose="02020603050405020304" pitchFamily="18" charset="0"/>
              </a:defRPr>
            </a:lvl1pPr>
          </a:lstStyle>
          <a:p>
            <a:r>
              <a:rPr lang="sv-SE" sz="4400" b="0">
                <a:latin typeface="+mj-lt"/>
              </a:rPr>
              <a:t>Vi vill att </a:t>
            </a:r>
            <a:r>
              <a:rPr lang="sv-SE" sz="4400" b="0">
                <a:solidFill>
                  <a:schemeClr val="accent5"/>
                </a:solidFill>
                <a:latin typeface="+mj-lt"/>
              </a:rPr>
              <a:t>vuxna ska bli modigare och tryggare </a:t>
            </a:r>
          </a:p>
          <a:p>
            <a:r>
              <a:rPr lang="sv-SE" sz="4400" b="0">
                <a:solidFill>
                  <a:schemeClr val="accent5"/>
                </a:solidFill>
                <a:latin typeface="+mj-lt"/>
              </a:rPr>
              <a:t>och veta:</a:t>
            </a:r>
            <a:endParaRPr lang="sv-SE" sz="4400" b="0">
              <a:latin typeface="+mj-lt"/>
            </a:endParaRPr>
          </a:p>
        </p:txBody>
      </p:sp>
      <p:pic>
        <p:nvPicPr>
          <p:cNvPr id="4" name="Bildobjekt 3">
            <a:extLst>
              <a:ext uri="{FF2B5EF4-FFF2-40B4-BE49-F238E27FC236}">
                <a16:creationId xmlns:a16="http://schemas.microsoft.com/office/drawing/2014/main" id="{8DD4581F-71E8-ED1E-1931-E320401B8C7F}"/>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8179814" y="2632577"/>
            <a:ext cx="1641230" cy="2130781"/>
          </a:xfrm>
          <a:prstGeom prst="rect">
            <a:avLst/>
          </a:prstGeom>
        </p:spPr>
      </p:pic>
    </p:spTree>
    <p:extLst>
      <p:ext uri="{BB962C8B-B14F-4D97-AF65-F5344CB8AC3E}">
        <p14:creationId xmlns:p14="http://schemas.microsoft.com/office/powerpoint/2010/main" val="397814120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751332" y="444113"/>
            <a:ext cx="10689336" cy="905256"/>
          </a:xfrm>
        </p:spPr>
        <p:txBody>
          <a:bodyPr>
            <a:normAutofit fontScale="90000"/>
          </a:bodyPr>
          <a:lstStyle/>
          <a:p>
            <a:r>
              <a:rPr lang="sv-SE" dirty="0"/>
              <a:t>Att prata med barn om kroppen, känslor och gränser</a:t>
            </a:r>
          </a:p>
        </p:txBody>
      </p:sp>
      <p:sp>
        <p:nvSpPr>
          <p:cNvPr id="4" name="Platshållare för sidfot 3"/>
          <p:cNvSpPr>
            <a:spLocks noGrp="1"/>
          </p:cNvSpPr>
          <p:nvPr>
            <p:ph type="ftr" sz="quarter" idx="11"/>
          </p:nvPr>
        </p:nvSpPr>
        <p:spPr/>
        <p:txBody>
          <a:bodyPr/>
          <a:lstStyle/>
          <a:p>
            <a:r>
              <a:rPr lang="sv-SE"/>
              <a:t>Stopp! Min kropp!</a:t>
            </a:r>
            <a:endParaRPr lang="en-US"/>
          </a:p>
        </p:txBody>
      </p:sp>
      <p:sp>
        <p:nvSpPr>
          <p:cNvPr id="5" name="Platshållare för bildnummer 4"/>
          <p:cNvSpPr>
            <a:spLocks noGrp="1"/>
          </p:cNvSpPr>
          <p:nvPr>
            <p:ph type="sldNum" sz="quarter" idx="12"/>
          </p:nvPr>
        </p:nvSpPr>
        <p:spPr/>
        <p:txBody>
          <a:bodyPr/>
          <a:lstStyle/>
          <a:p>
            <a:fld id="{C3FDE51E-0052-334C-A4B2-C567FE9F326F}" type="slidenum">
              <a:rPr lang="en-US" smtClean="0"/>
              <a:t>14</a:t>
            </a:fld>
            <a:endParaRPr lang="en-US"/>
          </a:p>
        </p:txBody>
      </p:sp>
      <p:sp>
        <p:nvSpPr>
          <p:cNvPr id="7" name="Platshållare för innehåll 2"/>
          <p:cNvSpPr txBox="1">
            <a:spLocks/>
          </p:cNvSpPr>
          <p:nvPr/>
        </p:nvSpPr>
        <p:spPr>
          <a:xfrm>
            <a:off x="1141859" y="2362678"/>
            <a:ext cx="6761686" cy="4287838"/>
          </a:xfrm>
          <a:prstGeom prst="rect">
            <a:avLst/>
          </a:prstGeom>
        </p:spPr>
        <p:txBody>
          <a:bodyPr vert="horz" lIns="0" tIns="0" rIns="0" bIns="0" rtlCol="0">
            <a:noAutofit/>
          </a:bodyPr>
          <a:lstStyle>
            <a:lvl1pPr marL="0" indent="0" algn="l" defTabSz="457200" rtl="0" eaLnBrk="1" latinLnBrk="0" hangingPunct="1">
              <a:spcBef>
                <a:spcPts val="0"/>
              </a:spcBef>
              <a:spcAft>
                <a:spcPts val="600"/>
              </a:spcAft>
              <a:buFont typeface="Arial"/>
              <a:buNone/>
              <a:defRPr sz="1800" b="1" i="0" kern="1200">
                <a:solidFill>
                  <a:schemeClr val="tx2"/>
                </a:solidFill>
                <a:latin typeface="Gill Sans Infant Std"/>
                <a:ea typeface="+mn-ea"/>
                <a:cs typeface="Gill Sans Infant Std"/>
              </a:defRPr>
            </a:lvl1pPr>
            <a:lvl2pPr marL="0" indent="0" algn="l" defTabSz="457200" rtl="0" eaLnBrk="1" latinLnBrk="0" hangingPunct="1">
              <a:spcBef>
                <a:spcPts val="0"/>
              </a:spcBef>
              <a:spcAft>
                <a:spcPts val="600"/>
              </a:spcAft>
              <a:buFont typeface="Arial"/>
              <a:buNone/>
              <a:defRPr sz="1500" b="0" i="0" kern="1200">
                <a:solidFill>
                  <a:schemeClr val="tx1"/>
                </a:solidFill>
                <a:latin typeface="Gill Sans Infant Std"/>
                <a:ea typeface="+mn-ea"/>
                <a:cs typeface="Gill Sans Infant Std"/>
              </a:defRPr>
            </a:lvl2pPr>
            <a:lvl3pPr marL="266700" indent="-266700" algn="l" defTabSz="457200" rtl="0" eaLnBrk="1" latinLnBrk="0" hangingPunct="1">
              <a:spcBef>
                <a:spcPts val="0"/>
              </a:spcBef>
              <a:spcAft>
                <a:spcPts val="600"/>
              </a:spcAft>
              <a:buClr>
                <a:schemeClr val="tx2"/>
              </a:buClr>
              <a:buFont typeface="Arial"/>
              <a:buChar char="•"/>
              <a:defRPr sz="1400" b="0" i="0" kern="1200">
                <a:solidFill>
                  <a:schemeClr val="tx1"/>
                </a:solidFill>
                <a:latin typeface="Gill Sans Infant Std"/>
                <a:ea typeface="+mn-ea"/>
                <a:cs typeface="Gill Sans Infant Std"/>
              </a:defRPr>
            </a:lvl3pPr>
            <a:lvl4pPr marL="541338" indent="-274638" algn="l" defTabSz="457200" rtl="0" eaLnBrk="1" latinLnBrk="0" hangingPunct="1">
              <a:spcBef>
                <a:spcPts val="0"/>
              </a:spcBef>
              <a:spcAft>
                <a:spcPts val="600"/>
              </a:spcAft>
              <a:buFont typeface="Arial"/>
              <a:buChar char="–"/>
              <a:defRPr sz="1300" b="0" i="0" kern="1200">
                <a:solidFill>
                  <a:schemeClr val="tx1"/>
                </a:solidFill>
                <a:latin typeface="Gill Sans Infant Std"/>
                <a:ea typeface="+mn-ea"/>
                <a:cs typeface="Gill Sans Infant Std"/>
              </a:defRPr>
            </a:lvl4pPr>
            <a:lvl5pPr marL="808038" indent="-266700" algn="l" defTabSz="457200" rtl="0" eaLnBrk="1" latinLnBrk="0" hangingPunct="1">
              <a:spcBef>
                <a:spcPts val="0"/>
              </a:spcBef>
              <a:spcAft>
                <a:spcPts val="600"/>
              </a:spcAft>
              <a:buClr>
                <a:schemeClr val="tx2"/>
              </a:buClr>
              <a:buFont typeface="Arial"/>
              <a:buChar char="•"/>
              <a:defRPr sz="1200" b="0" i="0" kern="1200">
                <a:solidFill>
                  <a:schemeClr val="tx1"/>
                </a:solidFill>
                <a:latin typeface="Gill Sans Infant Std"/>
                <a:ea typeface="+mn-ea"/>
                <a:cs typeface="Gill Sans Infant Std"/>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457200" indent="-457200">
              <a:buClr>
                <a:schemeClr val="tx2"/>
              </a:buClr>
              <a:buFont typeface="Arial" panose="020B0604020202020204" pitchFamily="34" charset="0"/>
              <a:buChar char="•"/>
            </a:pPr>
            <a:r>
              <a:rPr lang="sv-SE" sz="2800" b="0">
                <a:solidFill>
                  <a:schemeClr val="tx1"/>
                </a:solidFill>
                <a:latin typeface="+mn-lt"/>
              </a:rPr>
              <a:t>Alltid vuxnas ansvar att skydda</a:t>
            </a:r>
          </a:p>
          <a:p>
            <a:pPr marL="457200" indent="-457200">
              <a:buClr>
                <a:schemeClr val="tx2"/>
              </a:buClr>
              <a:buFont typeface="Arial" panose="020B0604020202020204" pitchFamily="34" charset="0"/>
              <a:buChar char="•"/>
            </a:pPr>
            <a:endParaRPr lang="sv-SE" sz="2800" b="0">
              <a:solidFill>
                <a:schemeClr val="tx1"/>
              </a:solidFill>
              <a:latin typeface="+mn-lt"/>
            </a:endParaRPr>
          </a:p>
          <a:p>
            <a:pPr marL="457200" indent="-457200">
              <a:buClr>
                <a:schemeClr val="tx2"/>
              </a:buClr>
              <a:buFont typeface="Arial" panose="020B0604020202020204" pitchFamily="34" charset="0"/>
              <a:buChar char="•"/>
            </a:pPr>
            <a:r>
              <a:rPr lang="sv-SE" sz="2800" b="0">
                <a:solidFill>
                  <a:schemeClr val="tx1"/>
                </a:solidFill>
                <a:latin typeface="+mn-lt"/>
              </a:rPr>
              <a:t>Ett förhållningsätt snarare än ett samtal</a:t>
            </a:r>
          </a:p>
          <a:p>
            <a:pPr>
              <a:buClr>
                <a:schemeClr val="tx2"/>
              </a:buClr>
            </a:pPr>
            <a:endParaRPr lang="sv-SE" sz="2800" b="0">
              <a:solidFill>
                <a:schemeClr val="tx1"/>
              </a:solidFill>
              <a:latin typeface="+mn-lt"/>
            </a:endParaRPr>
          </a:p>
          <a:p>
            <a:pPr marL="457200" indent="-457200">
              <a:buClr>
                <a:schemeClr val="tx2"/>
              </a:buClr>
              <a:buFont typeface="Arial" panose="020B0604020202020204" pitchFamily="34" charset="0"/>
              <a:buChar char="•"/>
            </a:pPr>
            <a:r>
              <a:rPr lang="sv-SE" sz="2800" b="0">
                <a:solidFill>
                  <a:schemeClr val="tx1"/>
                </a:solidFill>
                <a:latin typeface="+mn-lt"/>
              </a:rPr>
              <a:t>Olika sätt i olika åldrar</a:t>
            </a:r>
          </a:p>
        </p:txBody>
      </p:sp>
      <p:sp>
        <p:nvSpPr>
          <p:cNvPr id="6" name="Platshållare för datum 2">
            <a:extLst>
              <a:ext uri="{FF2B5EF4-FFF2-40B4-BE49-F238E27FC236}">
                <a16:creationId xmlns:a16="http://schemas.microsoft.com/office/drawing/2014/main" id="{8044B1A6-43B2-E491-30ED-5C92F1B3FDEF}"/>
              </a:ext>
            </a:extLst>
          </p:cNvPr>
          <p:cNvSpPr txBox="1">
            <a:spLocks/>
          </p:cNvSpPr>
          <p:nvPr/>
        </p:nvSpPr>
        <p:spPr>
          <a:xfrm>
            <a:off x="628065" y="6458740"/>
            <a:ext cx="3225921" cy="182880"/>
          </a:xfrm>
          <a:prstGeom prst="rect">
            <a:avLst/>
          </a:prstGeom>
        </p:spPr>
        <p:txBody>
          <a:bodyPr vert="horz" lIns="91440" tIns="45720" rIns="91440" bIns="45720" rtlCol="0" anchor="ctr"/>
          <a:lstStyle>
            <a:defPPr>
              <a:defRPr lang="en-UK"/>
            </a:defPPr>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sv-SE"/>
              <a:t>Vägledningen till föräldrar och viktiga vuxna</a:t>
            </a:r>
            <a:endParaRPr lang="en-US"/>
          </a:p>
        </p:txBody>
      </p:sp>
      <p:pic>
        <p:nvPicPr>
          <p:cNvPr id="3" name="Bildobjekt 2">
            <a:extLst>
              <a:ext uri="{FF2B5EF4-FFF2-40B4-BE49-F238E27FC236}">
                <a16:creationId xmlns:a16="http://schemas.microsoft.com/office/drawing/2014/main" id="{631509F2-C92A-AEC3-C48B-898D30ADF0A5}"/>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8260850" y="1708389"/>
            <a:ext cx="2778211" cy="3941627"/>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153412957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ubrik 2">
            <a:extLst>
              <a:ext uri="{FF2B5EF4-FFF2-40B4-BE49-F238E27FC236}">
                <a16:creationId xmlns:a16="http://schemas.microsoft.com/office/drawing/2014/main" id="{9AAE704C-8D8F-54B5-F84C-8341AC97512A}"/>
              </a:ext>
            </a:extLst>
          </p:cNvPr>
          <p:cNvSpPr>
            <a:spLocks noGrp="1"/>
          </p:cNvSpPr>
          <p:nvPr>
            <p:ph type="title"/>
          </p:nvPr>
        </p:nvSpPr>
        <p:spPr/>
        <p:txBody>
          <a:bodyPr>
            <a:normAutofit/>
          </a:bodyPr>
          <a:lstStyle/>
          <a:p>
            <a:r>
              <a:rPr lang="sv-SE"/>
              <a:t>Vägledningen finns som folder</a:t>
            </a:r>
          </a:p>
        </p:txBody>
      </p:sp>
      <p:sp>
        <p:nvSpPr>
          <p:cNvPr id="4" name="Platshållare för sidfot 3">
            <a:extLst>
              <a:ext uri="{FF2B5EF4-FFF2-40B4-BE49-F238E27FC236}">
                <a16:creationId xmlns:a16="http://schemas.microsoft.com/office/drawing/2014/main" id="{7630C770-EB77-5644-7B08-DA30185A6AE8}"/>
              </a:ext>
            </a:extLst>
          </p:cNvPr>
          <p:cNvSpPr>
            <a:spLocks noGrp="1"/>
          </p:cNvSpPr>
          <p:nvPr>
            <p:ph type="ftr" sz="quarter" idx="11"/>
          </p:nvPr>
        </p:nvSpPr>
        <p:spPr/>
        <p:txBody>
          <a:bodyPr/>
          <a:lstStyle/>
          <a:p>
            <a:r>
              <a:rPr lang="sv-SE"/>
              <a:t>Stopp! Min kropp!</a:t>
            </a:r>
            <a:endParaRPr lang="en-UK"/>
          </a:p>
        </p:txBody>
      </p:sp>
      <p:sp>
        <p:nvSpPr>
          <p:cNvPr id="5" name="Platshållare för bildnummer 4">
            <a:extLst>
              <a:ext uri="{FF2B5EF4-FFF2-40B4-BE49-F238E27FC236}">
                <a16:creationId xmlns:a16="http://schemas.microsoft.com/office/drawing/2014/main" id="{D559BA92-2185-C2A2-C7B1-1206AB0570D5}"/>
              </a:ext>
            </a:extLst>
          </p:cNvPr>
          <p:cNvSpPr>
            <a:spLocks noGrp="1"/>
          </p:cNvSpPr>
          <p:nvPr>
            <p:ph type="sldNum" sz="quarter" idx="12"/>
          </p:nvPr>
        </p:nvSpPr>
        <p:spPr/>
        <p:txBody>
          <a:bodyPr/>
          <a:lstStyle/>
          <a:p>
            <a:fld id="{BF413B3B-BFB3-42E3-B409-FAAF558C2ACC}" type="slidenum">
              <a:rPr lang="en-UK" smtClean="0"/>
              <a:pPr/>
              <a:t>15</a:t>
            </a:fld>
            <a:endParaRPr lang="en-UK"/>
          </a:p>
        </p:txBody>
      </p:sp>
      <p:sp>
        <p:nvSpPr>
          <p:cNvPr id="8" name="textruta 7">
            <a:extLst>
              <a:ext uri="{FF2B5EF4-FFF2-40B4-BE49-F238E27FC236}">
                <a16:creationId xmlns:a16="http://schemas.microsoft.com/office/drawing/2014/main" id="{0C9579D1-88ED-5D2E-3A40-6CF9C2F3C3B1}"/>
              </a:ext>
            </a:extLst>
          </p:cNvPr>
          <p:cNvSpPr txBox="1"/>
          <p:nvPr/>
        </p:nvSpPr>
        <p:spPr>
          <a:xfrm>
            <a:off x="1138988" y="4543471"/>
            <a:ext cx="9221163" cy="1384995"/>
          </a:xfrm>
          <a:prstGeom prst="rect">
            <a:avLst/>
          </a:prstGeom>
          <a:solidFill>
            <a:schemeClr val="bg1"/>
          </a:solidFill>
        </p:spPr>
        <p:txBody>
          <a:bodyPr wrap="square">
            <a:spAutoFit/>
          </a:bodyPr>
          <a:lstStyle/>
          <a:p>
            <a:pPr marL="457200" indent="-457200">
              <a:buFont typeface="Arial" panose="020B0604020202020204" pitchFamily="34" charset="0"/>
              <a:buChar char="•"/>
            </a:pPr>
            <a:r>
              <a:rPr lang="sv-SE" sz="2800" b="0" i="0" dirty="0">
                <a:solidFill>
                  <a:srgbClr val="222221"/>
                </a:solidFill>
                <a:effectLst/>
                <a:latin typeface="Lato" panose="020F0502020204030203" pitchFamily="34" charset="0"/>
              </a:rPr>
              <a:t>Kortversion av vägledningen Stopp! Min kropp!</a:t>
            </a:r>
          </a:p>
          <a:p>
            <a:pPr marL="457200" indent="-457200">
              <a:buFont typeface="Arial" panose="020B0604020202020204" pitchFamily="34" charset="0"/>
              <a:buChar char="•"/>
            </a:pPr>
            <a:r>
              <a:rPr lang="sv-SE" sz="2800" b="0" i="0" dirty="0">
                <a:solidFill>
                  <a:srgbClr val="222221"/>
                </a:solidFill>
                <a:effectLst/>
                <a:latin typeface="Lato" panose="020F0502020204030203" pitchFamily="34" charset="0"/>
              </a:rPr>
              <a:t>Finns på svenska, somaliska, arabiska, ukrainska, polsk romani, romani </a:t>
            </a:r>
            <a:r>
              <a:rPr lang="sv-SE" sz="2800" b="0" i="0" dirty="0" err="1">
                <a:solidFill>
                  <a:srgbClr val="222221"/>
                </a:solidFill>
                <a:effectLst/>
                <a:latin typeface="Lato" panose="020F0502020204030203" pitchFamily="34" charset="0"/>
              </a:rPr>
              <a:t>arli</a:t>
            </a:r>
            <a:r>
              <a:rPr lang="sv-SE" sz="2800" b="0" i="0" dirty="0">
                <a:solidFill>
                  <a:srgbClr val="222221"/>
                </a:solidFill>
                <a:effectLst/>
                <a:latin typeface="Lato" panose="020F0502020204030203" pitchFamily="34" charset="0"/>
              </a:rPr>
              <a:t> och romani </a:t>
            </a:r>
            <a:r>
              <a:rPr lang="sv-SE" sz="2800" b="0" i="0" dirty="0" err="1">
                <a:solidFill>
                  <a:srgbClr val="222221"/>
                </a:solidFill>
                <a:effectLst/>
                <a:latin typeface="Lato" panose="020F0502020204030203" pitchFamily="34" charset="0"/>
              </a:rPr>
              <a:t>lovari</a:t>
            </a:r>
            <a:r>
              <a:rPr lang="sv-SE" sz="2800" b="0" i="0" dirty="0">
                <a:solidFill>
                  <a:srgbClr val="222221"/>
                </a:solidFill>
                <a:effectLst/>
                <a:latin typeface="Lato" panose="020F0502020204030203" pitchFamily="34" charset="0"/>
              </a:rPr>
              <a:t>.</a:t>
            </a:r>
            <a:endParaRPr lang="sv-SE" sz="2800" dirty="0"/>
          </a:p>
        </p:txBody>
      </p:sp>
      <p:pic>
        <p:nvPicPr>
          <p:cNvPr id="2" name="Platshållare för innehåll 5" descr="En bild som visar text, skärmbild, Publikation, Teckensnitt&#10;&#10;Automatiskt genererad beskrivning">
            <a:extLst>
              <a:ext uri="{FF2B5EF4-FFF2-40B4-BE49-F238E27FC236}">
                <a16:creationId xmlns:a16="http://schemas.microsoft.com/office/drawing/2014/main" id="{B7EF895D-2FA1-82E5-6A28-E4F784392342}"/>
              </a:ext>
            </a:extLst>
          </p:cNvPr>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a:off x="1550196" y="1816097"/>
            <a:ext cx="7435850" cy="2197100"/>
          </a:xfrm>
          <a:prstGeom prst="rect">
            <a:avLst/>
          </a:prstGeom>
        </p:spPr>
      </p:pic>
    </p:spTree>
    <p:extLst>
      <p:ext uri="{BB962C8B-B14F-4D97-AF65-F5344CB8AC3E}">
        <p14:creationId xmlns:p14="http://schemas.microsoft.com/office/powerpoint/2010/main" val="303870093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Vertical Text Placeholder 1">
            <a:extLst>
              <a:ext uri="{FF2B5EF4-FFF2-40B4-BE49-F238E27FC236}">
                <a16:creationId xmlns:a16="http://schemas.microsoft.com/office/drawing/2014/main" id="{D86E34F0-1F35-1ECC-7E53-7948C485A83F}"/>
              </a:ext>
            </a:extLst>
          </p:cNvPr>
          <p:cNvSpPr>
            <a:spLocks noGrp="1"/>
          </p:cNvSpPr>
          <p:nvPr>
            <p:ph type="body" orient="vert" idx="1"/>
          </p:nvPr>
        </p:nvSpPr>
        <p:spPr/>
        <p:txBody>
          <a:bodyPr vert="eaVert" lIns="91440" tIns="45720" rIns="91440" bIns="45720" rtlCol="0" anchor="t">
            <a:normAutofit/>
          </a:bodyPr>
          <a:lstStyle/>
          <a:p>
            <a:r>
              <a:rPr lang="sv-SE" sz="3600" dirty="0">
                <a:latin typeface="Lato"/>
                <a:ea typeface="Lato"/>
                <a:cs typeface="Lato"/>
              </a:rPr>
              <a:t>Fem tips för viktiga samtal</a:t>
            </a:r>
            <a:endParaRPr lang="en-US" sz="3600" dirty="0">
              <a:latin typeface="Lato"/>
              <a:ea typeface="Lato"/>
              <a:cs typeface="Lato"/>
            </a:endParaRPr>
          </a:p>
        </p:txBody>
      </p:sp>
      <p:sp>
        <p:nvSpPr>
          <p:cNvPr id="5" name="textruta 4">
            <a:extLst>
              <a:ext uri="{FF2B5EF4-FFF2-40B4-BE49-F238E27FC236}">
                <a16:creationId xmlns:a16="http://schemas.microsoft.com/office/drawing/2014/main" id="{95B9F71B-BF95-6C12-B8F8-DFC064B4A6FA}"/>
              </a:ext>
            </a:extLst>
          </p:cNvPr>
          <p:cNvSpPr txBox="1"/>
          <p:nvPr/>
        </p:nvSpPr>
        <p:spPr>
          <a:xfrm>
            <a:off x="3738880" y="3192050"/>
            <a:ext cx="6096000" cy="369332"/>
          </a:xfrm>
          <a:prstGeom prst="rect">
            <a:avLst/>
          </a:prstGeom>
          <a:noFill/>
        </p:spPr>
        <p:txBody>
          <a:bodyPr wrap="square">
            <a:spAutoFit/>
          </a:bodyPr>
          <a:lstStyle/>
          <a:p>
            <a:r>
              <a:rPr lang="sv-SE" dirty="0">
                <a:hlinkClick r:id="rId3"/>
              </a:rPr>
              <a:t>Film: Fem tips för vuxna</a:t>
            </a:r>
            <a:endParaRPr lang="sv-SE" dirty="0"/>
          </a:p>
        </p:txBody>
      </p:sp>
    </p:spTree>
    <p:extLst>
      <p:ext uri="{BB962C8B-B14F-4D97-AF65-F5344CB8AC3E}">
        <p14:creationId xmlns:p14="http://schemas.microsoft.com/office/powerpoint/2010/main" val="295751792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1C6F5590-B91E-198D-DB86-FC28DE8A94A8}"/>
              </a:ext>
            </a:extLst>
          </p:cNvPr>
          <p:cNvSpPr>
            <a:spLocks noGrp="1"/>
          </p:cNvSpPr>
          <p:nvPr>
            <p:ph type="title"/>
          </p:nvPr>
        </p:nvSpPr>
        <p:spPr/>
        <p:txBody>
          <a:bodyPr/>
          <a:lstStyle/>
          <a:p>
            <a:r>
              <a:rPr lang="sv-SE"/>
              <a:t>Hit kan du vända dig om du är orolig</a:t>
            </a:r>
          </a:p>
        </p:txBody>
      </p:sp>
      <p:sp>
        <p:nvSpPr>
          <p:cNvPr id="4" name="Platshållare för sidfot 3"/>
          <p:cNvSpPr>
            <a:spLocks noGrp="1"/>
          </p:cNvSpPr>
          <p:nvPr>
            <p:ph type="ftr" sz="quarter" idx="11"/>
          </p:nvPr>
        </p:nvSpPr>
        <p:spPr/>
        <p:txBody>
          <a:bodyPr/>
          <a:lstStyle/>
          <a:p>
            <a:r>
              <a:rPr lang="sv-SE"/>
              <a:t>Stopp! Min kropp!</a:t>
            </a:r>
            <a:endParaRPr lang="en-US"/>
          </a:p>
        </p:txBody>
      </p:sp>
      <p:sp>
        <p:nvSpPr>
          <p:cNvPr id="5" name="Platshållare för bildnummer 4"/>
          <p:cNvSpPr>
            <a:spLocks noGrp="1"/>
          </p:cNvSpPr>
          <p:nvPr>
            <p:ph type="sldNum" sz="quarter" idx="12"/>
          </p:nvPr>
        </p:nvSpPr>
        <p:spPr/>
        <p:txBody>
          <a:bodyPr/>
          <a:lstStyle/>
          <a:p>
            <a:fld id="{C3FDE51E-0052-334C-A4B2-C567FE9F326F}" type="slidenum">
              <a:rPr lang="en-US" smtClean="0"/>
              <a:t>17</a:t>
            </a:fld>
            <a:endParaRPr lang="en-US"/>
          </a:p>
        </p:txBody>
      </p:sp>
      <p:sp>
        <p:nvSpPr>
          <p:cNvPr id="8" name="Platshållare för innehåll 27"/>
          <p:cNvSpPr txBox="1">
            <a:spLocks/>
          </p:cNvSpPr>
          <p:nvPr/>
        </p:nvSpPr>
        <p:spPr>
          <a:xfrm>
            <a:off x="1003091" y="1605199"/>
            <a:ext cx="6392320" cy="3321069"/>
          </a:xfrm>
          <a:prstGeom prst="rect">
            <a:avLst/>
          </a:prstGeom>
        </p:spPr>
        <p:txBody>
          <a:bodyPr vert="horz" lIns="0" tIns="0" rIns="0" bIns="0" rtlCol="0">
            <a:noAutofit/>
          </a:bodyPr>
          <a:lstStyle>
            <a:lvl1pPr marL="0" indent="0" algn="l" defTabSz="457200" rtl="0" eaLnBrk="1" latinLnBrk="0" hangingPunct="1">
              <a:spcBef>
                <a:spcPts val="0"/>
              </a:spcBef>
              <a:spcAft>
                <a:spcPts val="600"/>
              </a:spcAft>
              <a:buFont typeface="Arial"/>
              <a:buNone/>
              <a:defRPr sz="1800" b="1" i="0" kern="1200">
                <a:solidFill>
                  <a:schemeClr val="tx2"/>
                </a:solidFill>
                <a:latin typeface="Gill Sans Infant Std"/>
                <a:ea typeface="+mn-ea"/>
                <a:cs typeface="Gill Sans Infant Std"/>
              </a:defRPr>
            </a:lvl1pPr>
            <a:lvl2pPr marL="0" indent="0" algn="l" defTabSz="457200" rtl="0" eaLnBrk="1" latinLnBrk="0" hangingPunct="1">
              <a:spcBef>
                <a:spcPts val="0"/>
              </a:spcBef>
              <a:spcAft>
                <a:spcPts val="600"/>
              </a:spcAft>
              <a:buFont typeface="Arial"/>
              <a:buNone/>
              <a:defRPr sz="1500" b="0" i="0" kern="1200">
                <a:solidFill>
                  <a:schemeClr val="tx1"/>
                </a:solidFill>
                <a:latin typeface="Gill Sans Infant Std"/>
                <a:ea typeface="+mn-ea"/>
                <a:cs typeface="Gill Sans Infant Std"/>
              </a:defRPr>
            </a:lvl2pPr>
            <a:lvl3pPr marL="266700" indent="-266700" algn="l" defTabSz="457200" rtl="0" eaLnBrk="1" latinLnBrk="0" hangingPunct="1">
              <a:spcBef>
                <a:spcPts val="0"/>
              </a:spcBef>
              <a:spcAft>
                <a:spcPts val="600"/>
              </a:spcAft>
              <a:buClr>
                <a:schemeClr val="tx2"/>
              </a:buClr>
              <a:buFont typeface="Arial"/>
              <a:buChar char="•"/>
              <a:defRPr sz="1400" b="0" i="0" kern="1200">
                <a:solidFill>
                  <a:schemeClr val="tx1"/>
                </a:solidFill>
                <a:latin typeface="Gill Sans Infant Std"/>
                <a:ea typeface="+mn-ea"/>
                <a:cs typeface="Gill Sans Infant Std"/>
              </a:defRPr>
            </a:lvl3pPr>
            <a:lvl4pPr marL="541338" indent="-274638" algn="l" defTabSz="457200" rtl="0" eaLnBrk="1" latinLnBrk="0" hangingPunct="1">
              <a:spcBef>
                <a:spcPts val="0"/>
              </a:spcBef>
              <a:spcAft>
                <a:spcPts val="600"/>
              </a:spcAft>
              <a:buFont typeface="Arial"/>
              <a:buChar char="–"/>
              <a:defRPr sz="1300" b="0" i="0" kern="1200">
                <a:solidFill>
                  <a:schemeClr val="tx1"/>
                </a:solidFill>
                <a:latin typeface="Gill Sans Infant Std"/>
                <a:ea typeface="+mn-ea"/>
                <a:cs typeface="Gill Sans Infant Std"/>
              </a:defRPr>
            </a:lvl4pPr>
            <a:lvl5pPr marL="808038" indent="-266700" algn="l" defTabSz="457200" rtl="0" eaLnBrk="1" latinLnBrk="0" hangingPunct="1">
              <a:spcBef>
                <a:spcPts val="0"/>
              </a:spcBef>
              <a:spcAft>
                <a:spcPts val="600"/>
              </a:spcAft>
              <a:buClr>
                <a:schemeClr val="tx2"/>
              </a:buClr>
              <a:buFont typeface="Arial"/>
              <a:buChar char="•"/>
              <a:defRPr sz="1200" b="0" i="0" kern="1200">
                <a:solidFill>
                  <a:schemeClr val="tx1"/>
                </a:solidFill>
                <a:latin typeface="Gill Sans Infant Std"/>
                <a:ea typeface="+mn-ea"/>
                <a:cs typeface="Gill Sans Infant Std"/>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sv-SE" sz="2000" dirty="0">
                <a:solidFill>
                  <a:schemeClr val="tx1"/>
                </a:solidFill>
                <a:latin typeface="+mn-lt"/>
              </a:rPr>
              <a:t>Polisen</a:t>
            </a:r>
            <a:r>
              <a:rPr lang="sv-SE" sz="2000" b="0" dirty="0">
                <a:solidFill>
                  <a:schemeClr val="tx1"/>
                </a:solidFill>
                <a:latin typeface="+mn-lt"/>
              </a:rPr>
              <a:t> </a:t>
            </a:r>
          </a:p>
          <a:p>
            <a:r>
              <a:rPr lang="sv-SE" sz="2000" b="0" dirty="0">
                <a:solidFill>
                  <a:schemeClr val="tx1"/>
                </a:solidFill>
                <a:latin typeface="+mn-lt"/>
              </a:rPr>
              <a:t>Om ett barn behöver omedelbar hjälp, ring 112. Polisanmälan kan du göra via Polisens växel,  114114.</a:t>
            </a:r>
          </a:p>
          <a:p>
            <a:endParaRPr lang="sv-SE" sz="2000" b="0" dirty="0">
              <a:solidFill>
                <a:schemeClr val="tx1"/>
              </a:solidFill>
              <a:latin typeface="+mn-lt"/>
            </a:endParaRPr>
          </a:p>
          <a:p>
            <a:r>
              <a:rPr lang="sv-SE" sz="2000" dirty="0">
                <a:solidFill>
                  <a:schemeClr val="tx1"/>
                </a:solidFill>
                <a:latin typeface="+mn-lt"/>
              </a:rPr>
              <a:t>Socialtjänsten</a:t>
            </a:r>
            <a:r>
              <a:rPr lang="sv-SE" sz="2000" b="0" dirty="0">
                <a:solidFill>
                  <a:schemeClr val="tx1"/>
                </a:solidFill>
                <a:latin typeface="+mn-lt"/>
              </a:rPr>
              <a:t> </a:t>
            </a:r>
          </a:p>
          <a:p>
            <a:r>
              <a:rPr lang="sv-SE" sz="2000" b="0" dirty="0">
                <a:solidFill>
                  <a:schemeClr val="tx1"/>
                </a:solidFill>
                <a:latin typeface="+mn-lt"/>
              </a:rPr>
              <a:t>Information om socialtjänsten hittar du på din kommuns hemsida eller via kommunens växel</a:t>
            </a:r>
          </a:p>
          <a:p>
            <a:endParaRPr lang="sv-SE" sz="2000" b="0" dirty="0">
              <a:solidFill>
                <a:schemeClr val="tx1"/>
              </a:solidFill>
              <a:latin typeface="+mn-lt"/>
            </a:endParaRPr>
          </a:p>
          <a:p>
            <a:r>
              <a:rPr lang="sv-SE" sz="2000" dirty="0">
                <a:solidFill>
                  <a:schemeClr val="tx1"/>
                </a:solidFill>
                <a:latin typeface="+mn-lt"/>
              </a:rPr>
              <a:t>Psykisk och fysisk vård</a:t>
            </a:r>
            <a:r>
              <a:rPr lang="sv-SE" sz="2000" b="0" dirty="0">
                <a:solidFill>
                  <a:schemeClr val="tx1"/>
                </a:solidFill>
                <a:latin typeface="+mn-lt"/>
              </a:rPr>
              <a:t> </a:t>
            </a:r>
          </a:p>
          <a:p>
            <a:r>
              <a:rPr lang="sv-SE" sz="2000" b="0" dirty="0">
                <a:solidFill>
                  <a:schemeClr val="tx1"/>
                </a:solidFill>
                <a:latin typeface="+mn-lt"/>
              </a:rPr>
              <a:t>Barnavårdscentral eller elevhälsan på barnets skola barn – och ungdomspsykiatrin (</a:t>
            </a:r>
            <a:r>
              <a:rPr lang="sv-SE" sz="2000" dirty="0">
                <a:solidFill>
                  <a:schemeClr val="tx1"/>
                </a:solidFill>
                <a:latin typeface="+mn-lt"/>
              </a:rPr>
              <a:t>BUP</a:t>
            </a:r>
            <a:r>
              <a:rPr lang="sv-SE" sz="2000" b="0" dirty="0">
                <a:solidFill>
                  <a:schemeClr val="tx1"/>
                </a:solidFill>
                <a:latin typeface="+mn-lt"/>
              </a:rPr>
              <a:t>) där du bor.  </a:t>
            </a:r>
          </a:p>
          <a:p>
            <a:endParaRPr lang="sv-SE" sz="2800" b="0" dirty="0">
              <a:latin typeface="Gill Sans Infant Std" panose="020B0502020104020203" pitchFamily="34" charset="0"/>
            </a:endParaRPr>
          </a:p>
          <a:p>
            <a:r>
              <a:rPr lang="sv-SE" sz="2000" b="0" dirty="0">
                <a:solidFill>
                  <a:schemeClr val="tx1"/>
                </a:solidFill>
                <a:latin typeface="+mn-lt"/>
              </a:rPr>
              <a:t>. </a:t>
            </a:r>
          </a:p>
          <a:p>
            <a:endParaRPr lang="sv-SE" sz="2000" b="0" dirty="0">
              <a:latin typeface="Gill Sans Infant Std" panose="020B0502020104020203" pitchFamily="34" charset="0"/>
            </a:endParaRPr>
          </a:p>
          <a:p>
            <a:endParaRPr lang="sv-SE" sz="2800" b="0" dirty="0">
              <a:latin typeface="Gill Sans Infant Std" panose="020B0502020104020203" pitchFamily="34" charset="0"/>
            </a:endParaRPr>
          </a:p>
          <a:p>
            <a:endParaRPr lang="sv-SE" dirty="0"/>
          </a:p>
        </p:txBody>
      </p:sp>
      <p:pic>
        <p:nvPicPr>
          <p:cNvPr id="3" name="Bildobjekt 2">
            <a:extLst>
              <a:ext uri="{FF2B5EF4-FFF2-40B4-BE49-F238E27FC236}">
                <a16:creationId xmlns:a16="http://schemas.microsoft.com/office/drawing/2014/main" id="{CEE8194D-68CA-2E21-4D58-F0F82559390D}"/>
              </a:ext>
            </a:extLst>
          </p:cNvPr>
          <p:cNvPicPr>
            <a:picLocks noChangeAspect="1"/>
          </p:cNvPicPr>
          <p:nvPr/>
        </p:nvPicPr>
        <p:blipFill>
          <a:blip r:embed="rId3"/>
          <a:stretch>
            <a:fillRect/>
          </a:stretch>
        </p:blipFill>
        <p:spPr>
          <a:xfrm>
            <a:off x="7783522" y="1605199"/>
            <a:ext cx="2857500" cy="4133850"/>
          </a:xfrm>
          <a:prstGeom prst="rect">
            <a:avLst/>
          </a:prstGeom>
        </p:spPr>
      </p:pic>
    </p:spTree>
    <p:extLst>
      <p:ext uri="{BB962C8B-B14F-4D97-AF65-F5344CB8AC3E}">
        <p14:creationId xmlns:p14="http://schemas.microsoft.com/office/powerpoint/2010/main" val="178042521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ruta 2">
            <a:extLst>
              <a:ext uri="{FF2B5EF4-FFF2-40B4-BE49-F238E27FC236}">
                <a16:creationId xmlns:a16="http://schemas.microsoft.com/office/drawing/2014/main" id="{11CC6FF3-8FEC-9352-BA36-4BAAEAEF1BBD}"/>
              </a:ext>
            </a:extLst>
          </p:cNvPr>
          <p:cNvSpPr txBox="1"/>
          <p:nvPr/>
        </p:nvSpPr>
        <p:spPr>
          <a:xfrm>
            <a:off x="2244437" y="2222908"/>
            <a:ext cx="7464829" cy="1774653"/>
          </a:xfrm>
          <a:prstGeom prst="rect">
            <a:avLst/>
          </a:prstGeom>
          <a:solidFill>
            <a:schemeClr val="accent1"/>
          </a:solidFill>
        </p:spPr>
        <p:txBody>
          <a:bodyPr wrap="square">
            <a:spAutoFit/>
          </a:bodyPr>
          <a:lstStyle/>
          <a:p>
            <a:pPr algn="ctr">
              <a:lnSpc>
                <a:spcPct val="120000"/>
              </a:lnSpc>
            </a:pPr>
            <a:r>
              <a:rPr lang="sv-SE" sz="4800" dirty="0">
                <a:solidFill>
                  <a:schemeClr val="bg1"/>
                </a:solidFill>
                <a:latin typeface="+mj-lt"/>
              </a:rPr>
              <a:t>Stopp! Min kropp! </a:t>
            </a:r>
          </a:p>
          <a:p>
            <a:pPr algn="ctr">
              <a:lnSpc>
                <a:spcPct val="120000"/>
              </a:lnSpc>
            </a:pPr>
            <a:r>
              <a:rPr lang="sv-SE" sz="4800" dirty="0">
                <a:solidFill>
                  <a:schemeClr val="bg1"/>
                </a:solidFill>
                <a:latin typeface="+mj-lt"/>
              </a:rPr>
              <a:t>för barn i lågstadiet</a:t>
            </a:r>
          </a:p>
        </p:txBody>
      </p:sp>
    </p:spTree>
    <p:extLst>
      <p:ext uri="{BB962C8B-B14F-4D97-AF65-F5344CB8AC3E}">
        <p14:creationId xmlns:p14="http://schemas.microsoft.com/office/powerpoint/2010/main" val="199487753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ubrik 2">
            <a:extLst>
              <a:ext uri="{FF2B5EF4-FFF2-40B4-BE49-F238E27FC236}">
                <a16:creationId xmlns:a16="http://schemas.microsoft.com/office/drawing/2014/main" id="{86AEB839-BE1C-7AE6-FE80-81967F06B967}"/>
              </a:ext>
            </a:extLst>
          </p:cNvPr>
          <p:cNvSpPr txBox="1">
            <a:spLocks/>
          </p:cNvSpPr>
          <p:nvPr/>
        </p:nvSpPr>
        <p:spPr>
          <a:xfrm>
            <a:off x="1331976" y="1260104"/>
            <a:ext cx="9528048" cy="905256"/>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sv-SE"/>
              <a:t>Stopp! Min kropp!</a:t>
            </a:r>
            <a:br>
              <a:rPr lang="sv-SE"/>
            </a:br>
            <a:r>
              <a:rPr lang="sv-SE"/>
              <a:t> i SKOLAN</a:t>
            </a:r>
          </a:p>
        </p:txBody>
      </p:sp>
      <p:pic>
        <p:nvPicPr>
          <p:cNvPr id="2" name="Platshållare för bild 3" descr="En bild som visar illustration, rita, clipart, Tecknade serier&#10;&#10;AI-genererat innehåll kan vara felaktigt.">
            <a:extLst>
              <a:ext uri="{FF2B5EF4-FFF2-40B4-BE49-F238E27FC236}">
                <a16:creationId xmlns:a16="http://schemas.microsoft.com/office/drawing/2014/main" id="{428A0DDB-CA92-636E-9D85-EC79999CF6DC}"/>
              </a:ext>
            </a:extLst>
          </p:cNvPr>
          <p:cNvPicPr>
            <a:picLocks noGrp="1" noChangeAspect="1"/>
          </p:cNvPicPr>
          <p:nvPr>
            <p:ph type="pic" sz="quarter" idx="10"/>
          </p:nvPr>
        </p:nvPicPr>
        <p:blipFill>
          <a:blip r:embed="rId3" cstate="screen">
            <a:extLst>
              <a:ext uri="{28A0092B-C50C-407E-A947-70E740481C1C}">
                <a14:useLocalDpi xmlns:a14="http://schemas.microsoft.com/office/drawing/2010/main"/>
              </a:ext>
            </a:extLst>
          </a:blip>
          <a:srcRect l="-9383" t="-2146"/>
          <a:stretch/>
        </p:blipFill>
        <p:spPr>
          <a:xfrm>
            <a:off x="4835548" y="943273"/>
            <a:ext cx="4236913" cy="5914727"/>
          </a:xfrm>
        </p:spPr>
      </p:pic>
    </p:spTree>
    <p:extLst>
      <p:ext uri="{BB962C8B-B14F-4D97-AF65-F5344CB8AC3E}">
        <p14:creationId xmlns:p14="http://schemas.microsoft.com/office/powerpoint/2010/main" val="204841704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ABB25802-FC39-BC49-92F3-6F6EC2C4DE5A}"/>
              </a:ext>
            </a:extLst>
          </p:cNvPr>
          <p:cNvSpPr txBox="1">
            <a:spLocks/>
          </p:cNvSpPr>
          <p:nvPr/>
        </p:nvSpPr>
        <p:spPr>
          <a:xfrm>
            <a:off x="515938" y="3937222"/>
            <a:ext cx="11233150" cy="903288"/>
          </a:xfrm>
          <a:prstGeom prst="rect">
            <a:avLst/>
          </a:prstGeom>
          <a:noFill/>
        </p:spPr>
        <p:txBody>
          <a:bodyPr tIns="72000" bIns="0" anchor="ctr"/>
          <a:lstStyle>
            <a:lvl1pPr algn="l" defTabSz="914400" rtl="0" eaLnBrk="1" latinLnBrk="0" hangingPunct="1">
              <a:lnSpc>
                <a:spcPct val="90000"/>
              </a:lnSpc>
              <a:spcBef>
                <a:spcPct val="0"/>
              </a:spcBef>
              <a:buNone/>
              <a:defRPr sz="4400" kern="1200">
                <a:solidFill>
                  <a:schemeClr val="tx1"/>
                </a:solidFill>
                <a:latin typeface="Oswald Medium" pitchFamily="2" charset="77"/>
                <a:ea typeface="+mj-ea"/>
                <a:cs typeface="+mj-cs"/>
              </a:defRPr>
            </a:lvl1pPr>
          </a:lstStyle>
          <a:p>
            <a:pPr marL="0" marR="0" lvl="0" indent="0" algn="ctr" defTabSz="914400" rtl="0" eaLnBrk="1" fontAlgn="auto" latinLnBrk="0" hangingPunct="1">
              <a:lnSpc>
                <a:spcPct val="120000"/>
              </a:lnSpc>
              <a:spcBef>
                <a:spcPct val="0"/>
              </a:spcBef>
              <a:spcAft>
                <a:spcPts val="0"/>
              </a:spcAft>
              <a:buClrTx/>
              <a:buSzTx/>
              <a:buFontTx/>
              <a:buNone/>
              <a:tabLst/>
              <a:defRPr/>
            </a:pPr>
            <a:r>
              <a:rPr kumimoji="0" lang="sv-SE" sz="6000" b="0" i="0" u="none" strike="noStrike" kern="1200" cap="none" spc="0" normalizeH="0" baseline="0" noProof="0" dirty="0">
                <a:ln>
                  <a:noFill/>
                </a:ln>
                <a:solidFill>
                  <a:srgbClr val="FFFFFF"/>
                </a:solidFill>
                <a:effectLst/>
                <a:uLnTx/>
                <a:uFillTx/>
                <a:latin typeface="Oswald Medium" pitchFamily="2" charset="77"/>
                <a:ea typeface="+mj-ea"/>
                <a:cs typeface="+mj-cs"/>
              </a:rPr>
              <a:t>Stopp! Min kropp!</a:t>
            </a:r>
          </a:p>
          <a:p>
            <a:pPr marL="0" marR="0" lvl="0" indent="0" algn="ctr" defTabSz="914400" rtl="0" eaLnBrk="1" fontAlgn="auto" latinLnBrk="0" hangingPunct="1">
              <a:lnSpc>
                <a:spcPct val="120000"/>
              </a:lnSpc>
              <a:spcBef>
                <a:spcPct val="0"/>
              </a:spcBef>
              <a:spcAft>
                <a:spcPts val="0"/>
              </a:spcAft>
              <a:buClrTx/>
              <a:buSzTx/>
              <a:buFontTx/>
              <a:buNone/>
              <a:tabLst/>
              <a:defRPr/>
            </a:pPr>
            <a:r>
              <a:rPr kumimoji="0" lang="sv-SE" sz="6000" b="0" i="0" u="none" strike="noStrike" kern="1200" cap="none" spc="0" normalizeH="0" baseline="0" noProof="0" dirty="0">
                <a:ln>
                  <a:noFill/>
                </a:ln>
                <a:solidFill>
                  <a:srgbClr val="FFFFFF"/>
                </a:solidFill>
                <a:effectLst/>
                <a:uLnTx/>
                <a:uFillTx/>
                <a:latin typeface="Oswald Medium" pitchFamily="2" charset="77"/>
                <a:ea typeface="+mj-ea"/>
                <a:cs typeface="+mj-cs"/>
              </a:rPr>
              <a:t>Skolan</a:t>
            </a:r>
            <a:endParaRPr kumimoji="0" lang="en-UK" sz="6000" b="0" i="0" u="none" strike="noStrike" kern="1200" cap="none" spc="0" normalizeH="0" baseline="0" noProof="0" dirty="0">
              <a:ln>
                <a:noFill/>
              </a:ln>
              <a:solidFill>
                <a:srgbClr val="FFFFFF"/>
              </a:solidFill>
              <a:effectLst/>
              <a:uLnTx/>
              <a:uFillTx/>
              <a:latin typeface="Oswald Medium" pitchFamily="2" charset="77"/>
              <a:ea typeface="+mj-ea"/>
              <a:cs typeface="+mj-cs"/>
            </a:endParaRPr>
          </a:p>
        </p:txBody>
      </p:sp>
      <p:pic>
        <p:nvPicPr>
          <p:cNvPr id="5" name="Picture 4">
            <a:extLst>
              <a:ext uri="{FF2B5EF4-FFF2-40B4-BE49-F238E27FC236}">
                <a16:creationId xmlns:a16="http://schemas.microsoft.com/office/drawing/2014/main" id="{475C31DA-F392-457D-82A9-17F28C66B45E}"/>
              </a:ext>
            </a:extLst>
          </p:cNvPr>
          <p:cNvPicPr>
            <a:picLocks noChangeAspect="1"/>
          </p:cNvPicPr>
          <p:nvPr/>
        </p:nvPicPr>
        <p:blipFill>
          <a:blip r:embed="rId2" cstate="screen">
            <a:extLst>
              <a:ext uri="{28A0092B-C50C-407E-A947-70E740481C1C}">
                <a14:useLocalDpi xmlns:a14="http://schemas.microsoft.com/office/drawing/2010/main"/>
              </a:ext>
            </a:extLst>
          </a:blip>
          <a:srcRect/>
          <a:stretch/>
        </p:blipFill>
        <p:spPr>
          <a:xfrm>
            <a:off x="4233851" y="1926773"/>
            <a:ext cx="3796835" cy="1169255"/>
          </a:xfrm>
          <a:prstGeom prst="rect">
            <a:avLst/>
          </a:prstGeom>
        </p:spPr>
      </p:pic>
    </p:spTree>
    <p:extLst>
      <p:ext uri="{BB962C8B-B14F-4D97-AF65-F5344CB8AC3E}">
        <p14:creationId xmlns:p14="http://schemas.microsoft.com/office/powerpoint/2010/main" val="202355854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ubrik 2">
            <a:extLst>
              <a:ext uri="{FF2B5EF4-FFF2-40B4-BE49-F238E27FC236}">
                <a16:creationId xmlns:a16="http://schemas.microsoft.com/office/drawing/2014/main" id="{BB03FC7B-71AD-FDB5-75DA-1971735E60E0}"/>
              </a:ext>
            </a:extLst>
          </p:cNvPr>
          <p:cNvSpPr>
            <a:spLocks noGrp="1"/>
          </p:cNvSpPr>
          <p:nvPr>
            <p:ph type="title"/>
          </p:nvPr>
        </p:nvSpPr>
        <p:spPr/>
        <p:txBody>
          <a:bodyPr/>
          <a:lstStyle/>
          <a:p>
            <a:r>
              <a:rPr lang="sv-SE"/>
              <a:t>Stopp! Min kropp! SKOLAN</a:t>
            </a:r>
          </a:p>
        </p:txBody>
      </p:sp>
      <p:sp>
        <p:nvSpPr>
          <p:cNvPr id="5" name="Platshållare för sidfot 4">
            <a:extLst>
              <a:ext uri="{FF2B5EF4-FFF2-40B4-BE49-F238E27FC236}">
                <a16:creationId xmlns:a16="http://schemas.microsoft.com/office/drawing/2014/main" id="{7EF28639-0C48-38C4-DEE5-9BC34BABC53E}"/>
              </a:ext>
            </a:extLst>
          </p:cNvPr>
          <p:cNvSpPr>
            <a:spLocks noGrp="1"/>
          </p:cNvSpPr>
          <p:nvPr>
            <p:ph type="ftr" sz="quarter" idx="11"/>
          </p:nvPr>
        </p:nvSpPr>
        <p:spPr/>
        <p:txBody>
          <a:bodyPr/>
          <a:lstStyle/>
          <a:p>
            <a:r>
              <a:rPr lang="sv-SE"/>
              <a:t>Stopp! Min kropp!</a:t>
            </a:r>
            <a:endParaRPr lang="en-UK"/>
          </a:p>
        </p:txBody>
      </p:sp>
      <p:sp>
        <p:nvSpPr>
          <p:cNvPr id="6" name="Platshållare för bildnummer 5">
            <a:extLst>
              <a:ext uri="{FF2B5EF4-FFF2-40B4-BE49-F238E27FC236}">
                <a16:creationId xmlns:a16="http://schemas.microsoft.com/office/drawing/2014/main" id="{73427430-DD62-3192-E366-453C456E71A0}"/>
              </a:ext>
            </a:extLst>
          </p:cNvPr>
          <p:cNvSpPr>
            <a:spLocks noGrp="1"/>
          </p:cNvSpPr>
          <p:nvPr>
            <p:ph type="sldNum" sz="quarter" idx="12"/>
          </p:nvPr>
        </p:nvSpPr>
        <p:spPr/>
        <p:txBody>
          <a:bodyPr/>
          <a:lstStyle/>
          <a:p>
            <a:fld id="{BF413B3B-BFB3-42E3-B409-FAAF558C2ACC}" type="slidenum">
              <a:rPr lang="en-UK" smtClean="0"/>
              <a:pPr/>
              <a:t>20</a:t>
            </a:fld>
            <a:endParaRPr lang="en-UK"/>
          </a:p>
        </p:txBody>
      </p:sp>
      <p:sp>
        <p:nvSpPr>
          <p:cNvPr id="7" name="Platshållare för innehåll 2">
            <a:extLst>
              <a:ext uri="{FF2B5EF4-FFF2-40B4-BE49-F238E27FC236}">
                <a16:creationId xmlns:a16="http://schemas.microsoft.com/office/drawing/2014/main" id="{F83019C7-1405-05FA-7C1A-CA04A77AD80F}"/>
              </a:ext>
            </a:extLst>
          </p:cNvPr>
          <p:cNvSpPr>
            <a:spLocks noGrp="1"/>
          </p:cNvSpPr>
          <p:nvPr/>
        </p:nvSpPr>
        <p:spPr>
          <a:xfrm>
            <a:off x="1085717" y="1548260"/>
            <a:ext cx="9835806" cy="4514287"/>
          </a:xfrm>
          <a:prstGeom prst="rect">
            <a:avLst/>
          </a:prstGeom>
        </p:spPr>
        <p:txBody>
          <a:bodyPr vert="horz" lIns="0" tIns="0" rIns="0" bIns="0" rtlCol="0" anchor="t">
            <a:noAutofit/>
          </a:bodyPr>
          <a:lstStyle>
            <a:lvl1pPr marL="0" indent="0" algn="l" defTabSz="457200" rtl="0" eaLnBrk="1" latinLnBrk="0" hangingPunct="1">
              <a:spcBef>
                <a:spcPts val="0"/>
              </a:spcBef>
              <a:spcAft>
                <a:spcPts val="600"/>
              </a:spcAft>
              <a:buFont typeface="Arial"/>
              <a:buNone/>
              <a:defRPr sz="1800" b="0" i="0" kern="1200">
                <a:solidFill>
                  <a:schemeClr val="tx1"/>
                </a:solidFill>
                <a:latin typeface="Gill Sans Infant Std"/>
                <a:ea typeface="+mn-ea"/>
                <a:cs typeface="Gill Sans Infant Std"/>
              </a:defRPr>
            </a:lvl1pPr>
            <a:lvl2pPr marL="266700" indent="-266700" algn="l" defTabSz="457200" rtl="0" eaLnBrk="1" latinLnBrk="0" hangingPunct="1">
              <a:spcBef>
                <a:spcPts val="0"/>
              </a:spcBef>
              <a:spcAft>
                <a:spcPts val="600"/>
              </a:spcAft>
              <a:buClr>
                <a:schemeClr val="tx2"/>
              </a:buClr>
              <a:buFont typeface="Arial"/>
              <a:buChar char="•"/>
              <a:defRPr sz="1800" b="0" i="0" kern="1200">
                <a:solidFill>
                  <a:schemeClr val="tx1"/>
                </a:solidFill>
                <a:latin typeface="Gill Sans Infant Std"/>
                <a:ea typeface="+mn-ea"/>
                <a:cs typeface="Gill Sans Infant Std"/>
              </a:defRPr>
            </a:lvl2pPr>
            <a:lvl3pPr marL="266700" indent="-266700" algn="l" defTabSz="457200" rtl="0" eaLnBrk="1" latinLnBrk="0" hangingPunct="1">
              <a:spcBef>
                <a:spcPts val="0"/>
              </a:spcBef>
              <a:spcAft>
                <a:spcPts val="600"/>
              </a:spcAft>
              <a:buClr>
                <a:schemeClr val="tx2"/>
              </a:buClr>
              <a:buFont typeface="Arial"/>
              <a:buChar char="•"/>
              <a:defRPr sz="1800" b="0" i="0" kern="1200">
                <a:solidFill>
                  <a:schemeClr val="tx1"/>
                </a:solidFill>
                <a:latin typeface="Gill Sans Infant Std"/>
                <a:ea typeface="+mn-ea"/>
                <a:cs typeface="Gill Sans Infant Std"/>
              </a:defRPr>
            </a:lvl3pPr>
            <a:lvl4pPr marL="266700" indent="-266700" algn="l" defTabSz="457200" rtl="0" eaLnBrk="1" latinLnBrk="0" hangingPunct="1">
              <a:spcBef>
                <a:spcPts val="0"/>
              </a:spcBef>
              <a:spcAft>
                <a:spcPts val="600"/>
              </a:spcAft>
              <a:buClr>
                <a:schemeClr val="tx2"/>
              </a:buClr>
              <a:buFont typeface="Arial"/>
              <a:buChar char="•"/>
              <a:defRPr sz="1800" b="0" i="0" kern="1200">
                <a:solidFill>
                  <a:schemeClr val="tx1"/>
                </a:solidFill>
                <a:latin typeface="Gill Sans Infant Std"/>
                <a:ea typeface="+mn-ea"/>
                <a:cs typeface="Gill Sans Infant Std"/>
              </a:defRPr>
            </a:lvl4pPr>
            <a:lvl5pPr marL="266700" indent="-266700" algn="l" defTabSz="457200" rtl="0" eaLnBrk="1" latinLnBrk="0" hangingPunct="1">
              <a:spcBef>
                <a:spcPts val="0"/>
              </a:spcBef>
              <a:spcAft>
                <a:spcPts val="600"/>
              </a:spcAft>
              <a:buClr>
                <a:schemeClr val="tx2"/>
              </a:buClr>
              <a:buFont typeface="Arial"/>
              <a:buChar char="•"/>
              <a:defRPr sz="1800" b="0" i="0" kern="1200">
                <a:solidFill>
                  <a:schemeClr val="tx1"/>
                </a:solidFill>
                <a:latin typeface="Gill Sans Infant Std"/>
                <a:ea typeface="+mn-ea"/>
                <a:cs typeface="Gill Sans Infant Std"/>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285750" indent="-285750">
              <a:buClr>
                <a:srgbClr val="FF0000"/>
              </a:buClr>
              <a:buFont typeface="Arial" panose="020B0604020202020204" pitchFamily="34" charset="0"/>
              <a:buChar char="•"/>
            </a:pPr>
            <a:endParaRPr lang="sv-SE" sz="2400" b="0"/>
          </a:p>
          <a:p>
            <a:pPr marL="285750" indent="-285750">
              <a:buClr>
                <a:srgbClr val="FF0000"/>
              </a:buClr>
              <a:buFont typeface="Arial" panose="020B0604020202020204" pitchFamily="34" charset="0"/>
              <a:buChar char="•"/>
            </a:pPr>
            <a:r>
              <a:rPr lang="sv-SE" sz="2400"/>
              <a:t>Handledning</a:t>
            </a:r>
            <a:r>
              <a:rPr lang="sv-SE" sz="2400" b="0"/>
              <a:t> </a:t>
            </a:r>
          </a:p>
          <a:p>
            <a:pPr marL="285750" indent="-285750">
              <a:buClr>
                <a:srgbClr val="FF0000"/>
              </a:buClr>
              <a:buFont typeface="Arial" panose="020B0604020202020204" pitchFamily="34" charset="0"/>
              <a:buChar char="•"/>
            </a:pPr>
            <a:r>
              <a:rPr lang="sv-SE" sz="2400"/>
              <a:t>Sex korta filmer </a:t>
            </a:r>
            <a:endParaRPr lang="sv-SE" sz="2400" b="0"/>
          </a:p>
          <a:p>
            <a:pPr marL="285750" indent="-285750">
              <a:buClr>
                <a:srgbClr val="FF0000"/>
              </a:buClr>
              <a:buFont typeface="Arial" panose="020B0604020202020204" pitchFamily="34" charset="0"/>
              <a:buChar char="•"/>
            </a:pPr>
            <a:r>
              <a:rPr lang="sv-SE" sz="2400" b="0"/>
              <a:t>Faktablad</a:t>
            </a:r>
          </a:p>
          <a:p>
            <a:pPr marL="285750" indent="-285750">
              <a:buClr>
                <a:srgbClr val="FF0000"/>
              </a:buClr>
              <a:buFont typeface="Arial" panose="020B0604020202020204" pitchFamily="34" charset="0"/>
              <a:buChar char="•"/>
            </a:pPr>
            <a:r>
              <a:rPr lang="sv-SE" sz="2400" b="0"/>
              <a:t>Arbetsblad</a:t>
            </a:r>
          </a:p>
          <a:p>
            <a:pPr marL="285750" indent="-285750">
              <a:buClr>
                <a:srgbClr val="FF0000"/>
              </a:buClr>
              <a:buFont typeface="Arial" panose="020B0604020202020204" pitchFamily="34" charset="0"/>
              <a:buChar char="•"/>
            </a:pPr>
            <a:r>
              <a:rPr lang="sv-SE" sz="2400" b="0"/>
              <a:t>Kortlåda med frågor</a:t>
            </a:r>
          </a:p>
          <a:p>
            <a:pPr marL="285750" indent="-285750">
              <a:buClr>
                <a:srgbClr val="FF0000"/>
              </a:buClr>
              <a:buFont typeface="Arial" panose="020B0604020202020204" pitchFamily="34" charset="0"/>
              <a:buChar char="•"/>
            </a:pPr>
            <a:r>
              <a:rPr lang="sv-SE" sz="2400"/>
              <a:t>Digitalt spel</a:t>
            </a:r>
          </a:p>
          <a:p>
            <a:pPr>
              <a:buClr>
                <a:srgbClr val="FF0000"/>
              </a:buClr>
            </a:pPr>
            <a:endParaRPr lang="sv-SE" sz="2400"/>
          </a:p>
        </p:txBody>
      </p:sp>
      <p:pic>
        <p:nvPicPr>
          <p:cNvPr id="2" name="Picture 2">
            <a:extLst>
              <a:ext uri="{FF2B5EF4-FFF2-40B4-BE49-F238E27FC236}">
                <a16:creationId xmlns:a16="http://schemas.microsoft.com/office/drawing/2014/main" id="{4C0D6D5B-E165-0335-0812-FC000D80DAF9}"/>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4802552" y="1660320"/>
            <a:ext cx="5352838" cy="37810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4455155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latshållare för bildnummer 3"/>
          <p:cNvSpPr>
            <a:spLocks noGrp="1"/>
          </p:cNvSpPr>
          <p:nvPr>
            <p:ph type="sldNum" sz="quarter" idx="12"/>
          </p:nvPr>
        </p:nvSpPr>
        <p:spPr/>
        <p:txBody>
          <a:bodyPr/>
          <a:lstStyle/>
          <a:p>
            <a:fld id="{C3FDE51E-0052-334C-A4B2-C567FE9F326F}" type="slidenum">
              <a:rPr lang="en-US" smtClean="0"/>
              <a:t>21</a:t>
            </a:fld>
            <a:endParaRPr lang="en-US"/>
          </a:p>
        </p:txBody>
      </p:sp>
      <p:sp>
        <p:nvSpPr>
          <p:cNvPr id="5" name="Rubrik 1"/>
          <p:cNvSpPr txBox="1">
            <a:spLocks/>
          </p:cNvSpPr>
          <p:nvPr/>
        </p:nvSpPr>
        <p:spPr>
          <a:xfrm>
            <a:off x="574238" y="454475"/>
            <a:ext cx="11043524" cy="1348102"/>
          </a:xfrm>
          <a:prstGeom prst="rect">
            <a:avLst/>
          </a:prstGeom>
        </p:spPr>
        <p:txBody>
          <a:bodyPr/>
          <a:lstStyle>
            <a:lvl1pPr algn="l" defTabSz="457200" rtl="0" eaLnBrk="1" latinLnBrk="0" hangingPunct="1">
              <a:spcBef>
                <a:spcPct val="0"/>
              </a:spcBef>
              <a:buNone/>
              <a:defRPr sz="4800" b="1" i="0" kern="1200">
                <a:solidFill>
                  <a:schemeClr val="tx1"/>
                </a:solidFill>
                <a:latin typeface="Trade Gothic LT Com Cn" panose="020B0806040303020004" pitchFamily="34" charset="0"/>
                <a:ea typeface="+mj-ea"/>
                <a:cs typeface="Times New Roman" panose="02020603050405020304" pitchFamily="18" charset="0"/>
              </a:defRPr>
            </a:lvl1pPr>
          </a:lstStyle>
          <a:p>
            <a:r>
              <a:rPr lang="sv-SE" sz="4400" b="0">
                <a:latin typeface="+mj-lt"/>
              </a:rPr>
              <a:t>Handledning</a:t>
            </a:r>
            <a:r>
              <a:rPr lang="sv-SE" b="0">
                <a:latin typeface="+mj-lt"/>
              </a:rPr>
              <a:t> </a:t>
            </a:r>
            <a:r>
              <a:rPr lang="sv-SE" sz="4400" b="0">
                <a:latin typeface="+mj-lt"/>
              </a:rPr>
              <a:t>för skolpersonal</a:t>
            </a:r>
            <a:endParaRPr lang="sv-SE" b="0">
              <a:latin typeface="+mj-lt"/>
            </a:endParaRPr>
          </a:p>
        </p:txBody>
      </p:sp>
      <p:sp>
        <p:nvSpPr>
          <p:cNvPr id="6" name="Platshållare för innehåll 2"/>
          <p:cNvSpPr txBox="1">
            <a:spLocks/>
          </p:cNvSpPr>
          <p:nvPr/>
        </p:nvSpPr>
        <p:spPr>
          <a:xfrm>
            <a:off x="946494" y="1874788"/>
            <a:ext cx="5327822" cy="4706938"/>
          </a:xfrm>
          <a:prstGeom prst="rect">
            <a:avLst/>
          </a:prstGeom>
        </p:spPr>
        <p:txBody>
          <a:bodyPr vert="horz" lIns="0" tIns="0" rIns="0" bIns="0" rtlCol="0">
            <a:noAutofit/>
          </a:bodyPr>
          <a:lstStyle>
            <a:lvl1pPr marL="0" indent="0" algn="l" defTabSz="457200" rtl="0" eaLnBrk="1" latinLnBrk="0" hangingPunct="1">
              <a:spcBef>
                <a:spcPts val="0"/>
              </a:spcBef>
              <a:spcAft>
                <a:spcPts val="600"/>
              </a:spcAft>
              <a:buFont typeface="Arial"/>
              <a:buNone/>
              <a:defRPr sz="1800" b="1" i="0" kern="1200">
                <a:solidFill>
                  <a:schemeClr val="tx2"/>
                </a:solidFill>
                <a:latin typeface="Gill Sans Infant Std"/>
                <a:ea typeface="+mn-ea"/>
                <a:cs typeface="Gill Sans Infant Std"/>
              </a:defRPr>
            </a:lvl1pPr>
            <a:lvl2pPr marL="0" indent="0" algn="l" defTabSz="457200" rtl="0" eaLnBrk="1" latinLnBrk="0" hangingPunct="1">
              <a:spcBef>
                <a:spcPts val="0"/>
              </a:spcBef>
              <a:spcAft>
                <a:spcPts val="600"/>
              </a:spcAft>
              <a:buFont typeface="Arial"/>
              <a:buNone/>
              <a:defRPr sz="1500" b="0" i="0" kern="1200">
                <a:solidFill>
                  <a:schemeClr val="tx1"/>
                </a:solidFill>
                <a:latin typeface="Gill Sans Infant Std"/>
                <a:ea typeface="+mn-ea"/>
                <a:cs typeface="Gill Sans Infant Std"/>
              </a:defRPr>
            </a:lvl2pPr>
            <a:lvl3pPr marL="266700" indent="-266700" algn="l" defTabSz="457200" rtl="0" eaLnBrk="1" latinLnBrk="0" hangingPunct="1">
              <a:spcBef>
                <a:spcPts val="0"/>
              </a:spcBef>
              <a:spcAft>
                <a:spcPts val="600"/>
              </a:spcAft>
              <a:buClr>
                <a:schemeClr val="tx2"/>
              </a:buClr>
              <a:buFont typeface="Arial"/>
              <a:buChar char="•"/>
              <a:defRPr sz="1400" b="0" i="0" kern="1200">
                <a:solidFill>
                  <a:schemeClr val="tx1"/>
                </a:solidFill>
                <a:latin typeface="Gill Sans Infant Std"/>
                <a:ea typeface="+mn-ea"/>
                <a:cs typeface="Gill Sans Infant Std"/>
              </a:defRPr>
            </a:lvl3pPr>
            <a:lvl4pPr marL="541338" indent="-274638" algn="l" defTabSz="457200" rtl="0" eaLnBrk="1" latinLnBrk="0" hangingPunct="1">
              <a:spcBef>
                <a:spcPts val="0"/>
              </a:spcBef>
              <a:spcAft>
                <a:spcPts val="600"/>
              </a:spcAft>
              <a:buFont typeface="Arial"/>
              <a:buChar char="–"/>
              <a:defRPr sz="1300" b="0" i="0" kern="1200">
                <a:solidFill>
                  <a:schemeClr val="tx1"/>
                </a:solidFill>
                <a:latin typeface="Gill Sans Infant Std"/>
                <a:ea typeface="+mn-ea"/>
                <a:cs typeface="Gill Sans Infant Std"/>
              </a:defRPr>
            </a:lvl4pPr>
            <a:lvl5pPr marL="808038" indent="-266700" algn="l" defTabSz="457200" rtl="0" eaLnBrk="1" latinLnBrk="0" hangingPunct="1">
              <a:spcBef>
                <a:spcPts val="0"/>
              </a:spcBef>
              <a:spcAft>
                <a:spcPts val="600"/>
              </a:spcAft>
              <a:buClr>
                <a:schemeClr val="tx2"/>
              </a:buClr>
              <a:buFont typeface="Arial"/>
              <a:buChar char="•"/>
              <a:defRPr sz="1200" b="0" i="0" kern="1200">
                <a:solidFill>
                  <a:schemeClr val="tx1"/>
                </a:solidFill>
                <a:latin typeface="Gill Sans Infant Std"/>
                <a:ea typeface="+mn-ea"/>
                <a:cs typeface="Gill Sans Infant Std"/>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285750" indent="-285750">
              <a:buClr>
                <a:schemeClr val="tx2"/>
              </a:buClr>
              <a:buFont typeface="Arial" panose="020B0604020202020204" pitchFamily="34" charset="0"/>
              <a:buChar char="•"/>
            </a:pPr>
            <a:r>
              <a:rPr lang="sv-SE" sz="2000" b="0">
                <a:solidFill>
                  <a:schemeClr val="tx1"/>
                </a:solidFill>
                <a:latin typeface="+mn-lt"/>
              </a:rPr>
              <a:t>Ska hjälpa till att förklara materialet lite mer.</a:t>
            </a:r>
          </a:p>
          <a:p>
            <a:pPr marL="285750" indent="-285750">
              <a:buClr>
                <a:schemeClr val="tx2"/>
              </a:buClr>
              <a:buFont typeface="Arial" panose="020B0604020202020204" pitchFamily="34" charset="0"/>
              <a:buChar char="•"/>
            </a:pPr>
            <a:endParaRPr lang="sv-SE" sz="2000" b="0">
              <a:solidFill>
                <a:schemeClr val="tx1"/>
              </a:solidFill>
              <a:latin typeface="+mn-lt"/>
            </a:endParaRPr>
          </a:p>
          <a:p>
            <a:pPr marL="285750" indent="-285750">
              <a:buClr>
                <a:schemeClr val="tx2"/>
              </a:buClr>
              <a:buFont typeface="Arial" panose="020B0604020202020204" pitchFamily="34" charset="0"/>
              <a:buChar char="•"/>
            </a:pPr>
            <a:r>
              <a:rPr lang="sv-SE" sz="2000" b="0">
                <a:solidFill>
                  <a:schemeClr val="tx1"/>
                </a:solidFill>
                <a:latin typeface="+mn-lt"/>
              </a:rPr>
              <a:t>Tar upp hur skolorna kan informera om arbetet med Stopp! Min kropp! till föräldrar.  </a:t>
            </a:r>
          </a:p>
          <a:p>
            <a:pPr marL="285750" indent="-285750">
              <a:buClr>
                <a:schemeClr val="tx2"/>
              </a:buClr>
              <a:buFont typeface="Arial" panose="020B0604020202020204" pitchFamily="34" charset="0"/>
              <a:buChar char="•"/>
            </a:pPr>
            <a:endParaRPr lang="sv-SE" sz="2000" b="0">
              <a:solidFill>
                <a:schemeClr val="tx1"/>
              </a:solidFill>
              <a:latin typeface="+mn-lt"/>
            </a:endParaRPr>
          </a:p>
          <a:p>
            <a:pPr marL="285750" indent="-285750">
              <a:buClr>
                <a:schemeClr val="tx2"/>
              </a:buClr>
              <a:buFont typeface="Arial" panose="020B0604020202020204" pitchFamily="34" charset="0"/>
              <a:buChar char="•"/>
            </a:pPr>
            <a:r>
              <a:rPr lang="sv-SE" sz="2000" b="0">
                <a:solidFill>
                  <a:schemeClr val="tx1"/>
                </a:solidFill>
                <a:latin typeface="+mn-lt"/>
              </a:rPr>
              <a:t>Finns förslag på utskick.</a:t>
            </a:r>
          </a:p>
          <a:p>
            <a:pPr marL="285750" indent="-285750">
              <a:buClr>
                <a:schemeClr val="tx2"/>
              </a:buClr>
              <a:buFont typeface="Arial" panose="020B0604020202020204" pitchFamily="34" charset="0"/>
              <a:buChar char="•"/>
            </a:pPr>
            <a:endParaRPr lang="sv-SE" sz="2000" b="0">
              <a:solidFill>
                <a:schemeClr val="tx1"/>
              </a:solidFill>
              <a:latin typeface="+mn-lt"/>
            </a:endParaRPr>
          </a:p>
          <a:p>
            <a:pPr marL="285750" indent="-285750">
              <a:buClr>
                <a:schemeClr val="tx2"/>
              </a:buClr>
              <a:buFont typeface="Arial" panose="020B0604020202020204" pitchFamily="34" charset="0"/>
              <a:buChar char="•"/>
            </a:pPr>
            <a:r>
              <a:rPr lang="sv-SE" sz="2000" b="0">
                <a:solidFill>
                  <a:schemeClr val="tx1"/>
                </a:solidFill>
                <a:latin typeface="+mn-lt"/>
              </a:rPr>
              <a:t>Om ett barn berättar…</a:t>
            </a:r>
          </a:p>
          <a:p>
            <a:pPr marL="285750" indent="-285750">
              <a:buClr>
                <a:schemeClr val="tx2"/>
              </a:buClr>
              <a:buFont typeface="Arial" panose="020B0604020202020204" pitchFamily="34" charset="0"/>
              <a:buChar char="•"/>
            </a:pPr>
            <a:endParaRPr lang="sv-SE" sz="2000" b="0">
              <a:solidFill>
                <a:schemeClr val="tx1"/>
              </a:solidFill>
              <a:latin typeface="+mn-lt"/>
            </a:endParaRPr>
          </a:p>
          <a:p>
            <a:pPr marL="285750" indent="-285750">
              <a:buClr>
                <a:schemeClr val="tx2"/>
              </a:buClr>
              <a:buFont typeface="Arial" panose="020B0604020202020204" pitchFamily="34" charset="0"/>
              <a:buChar char="•"/>
            </a:pPr>
            <a:r>
              <a:rPr lang="sv-SE" sz="2000" b="0">
                <a:solidFill>
                  <a:schemeClr val="tx1"/>
                </a:solidFill>
                <a:latin typeface="+mn-lt"/>
              </a:rPr>
              <a:t>Vid oro för ett barn…</a:t>
            </a:r>
          </a:p>
          <a:p>
            <a:endParaRPr lang="sv-SE">
              <a:latin typeface="+mn-lt"/>
            </a:endParaRPr>
          </a:p>
          <a:p>
            <a:endParaRPr lang="sv-SE">
              <a:latin typeface="+mn-lt"/>
            </a:endParaRPr>
          </a:p>
        </p:txBody>
      </p:sp>
      <p:sp>
        <p:nvSpPr>
          <p:cNvPr id="2" name="Platshållare för sidfot 1">
            <a:extLst>
              <a:ext uri="{FF2B5EF4-FFF2-40B4-BE49-F238E27FC236}">
                <a16:creationId xmlns:a16="http://schemas.microsoft.com/office/drawing/2014/main" id="{2D3590EF-6FC9-D8B7-C40D-DE8C5711B701}"/>
              </a:ext>
            </a:extLst>
          </p:cNvPr>
          <p:cNvSpPr>
            <a:spLocks noGrp="1"/>
          </p:cNvSpPr>
          <p:nvPr>
            <p:ph type="ftr" sz="quarter" idx="11"/>
          </p:nvPr>
        </p:nvSpPr>
        <p:spPr/>
        <p:txBody>
          <a:bodyPr/>
          <a:lstStyle/>
          <a:p>
            <a:r>
              <a:rPr lang="sv-SE"/>
              <a:t>Stopp! Min kropp!</a:t>
            </a:r>
            <a:endParaRPr lang="en-UK"/>
          </a:p>
        </p:txBody>
      </p:sp>
      <p:pic>
        <p:nvPicPr>
          <p:cNvPr id="3" name="Bildobjekt 2">
            <a:extLst>
              <a:ext uri="{FF2B5EF4-FFF2-40B4-BE49-F238E27FC236}">
                <a16:creationId xmlns:a16="http://schemas.microsoft.com/office/drawing/2014/main" id="{C0B7EFED-06FB-751D-6A4F-BB5131501917}"/>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t="-2769"/>
          <a:stretch/>
        </p:blipFill>
        <p:spPr>
          <a:xfrm rot="882238">
            <a:off x="5985163" y="499397"/>
            <a:ext cx="4881680" cy="5615604"/>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297859395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Platshållare för innehåll 2">
            <a:extLst>
              <a:ext uri="{FF2B5EF4-FFF2-40B4-BE49-F238E27FC236}">
                <a16:creationId xmlns:a16="http://schemas.microsoft.com/office/drawing/2014/main" id="{BCA53E5B-CDD7-0B9A-0D29-C00A8FF66B39}"/>
              </a:ext>
            </a:extLst>
          </p:cNvPr>
          <p:cNvSpPr>
            <a:spLocks noGrp="1"/>
          </p:cNvSpPr>
          <p:nvPr>
            <p:ph idx="1"/>
          </p:nvPr>
        </p:nvSpPr>
        <p:spPr>
          <a:xfrm>
            <a:off x="1125497" y="1715495"/>
            <a:ext cx="5691146" cy="4555191"/>
          </a:xfrm>
          <a:prstGeom prst="rect">
            <a:avLst/>
          </a:prstGeom>
        </p:spPr>
        <p:txBody>
          <a:bodyPr vert="horz" lIns="0" tIns="0" rIns="0" bIns="0" rtlCol="0" anchor="t">
            <a:noAutofit/>
          </a:bodyPr>
          <a:lstStyle>
            <a:lvl1pPr marL="0" indent="0" algn="l" defTabSz="457200" rtl="0" eaLnBrk="1" latinLnBrk="0" hangingPunct="1">
              <a:spcBef>
                <a:spcPts val="0"/>
              </a:spcBef>
              <a:spcAft>
                <a:spcPts val="600"/>
              </a:spcAft>
              <a:buFont typeface="Arial"/>
              <a:buNone/>
              <a:defRPr sz="1800" b="1" i="0" kern="1200">
                <a:solidFill>
                  <a:schemeClr val="tx2"/>
                </a:solidFill>
                <a:latin typeface="Gill Sans Infant Std"/>
                <a:ea typeface="+mn-ea"/>
                <a:cs typeface="Gill Sans Infant Std"/>
              </a:defRPr>
            </a:lvl1pPr>
            <a:lvl2pPr marL="0" indent="0" algn="l" defTabSz="457200" rtl="0" eaLnBrk="1" latinLnBrk="0" hangingPunct="1">
              <a:spcBef>
                <a:spcPts val="0"/>
              </a:spcBef>
              <a:spcAft>
                <a:spcPts val="600"/>
              </a:spcAft>
              <a:buFont typeface="Arial"/>
              <a:buNone/>
              <a:defRPr sz="1500" b="0" i="0" kern="1200">
                <a:solidFill>
                  <a:schemeClr val="tx1"/>
                </a:solidFill>
                <a:latin typeface="Gill Sans Infant Std"/>
                <a:ea typeface="+mn-ea"/>
                <a:cs typeface="Gill Sans Infant Std"/>
              </a:defRPr>
            </a:lvl2pPr>
            <a:lvl3pPr marL="266700" indent="-266700" algn="l" defTabSz="457200" rtl="0" eaLnBrk="1" latinLnBrk="0" hangingPunct="1">
              <a:spcBef>
                <a:spcPts val="0"/>
              </a:spcBef>
              <a:spcAft>
                <a:spcPts val="600"/>
              </a:spcAft>
              <a:buClr>
                <a:schemeClr val="tx2"/>
              </a:buClr>
              <a:buFont typeface="Arial"/>
              <a:buChar char="•"/>
              <a:defRPr sz="1400" b="0" i="0" kern="1200">
                <a:solidFill>
                  <a:schemeClr val="tx1"/>
                </a:solidFill>
                <a:latin typeface="Gill Sans Infant Std"/>
                <a:ea typeface="+mn-ea"/>
                <a:cs typeface="Gill Sans Infant Std"/>
              </a:defRPr>
            </a:lvl3pPr>
            <a:lvl4pPr marL="541338" indent="-274638" algn="l" defTabSz="457200" rtl="0" eaLnBrk="1" latinLnBrk="0" hangingPunct="1">
              <a:spcBef>
                <a:spcPts val="0"/>
              </a:spcBef>
              <a:spcAft>
                <a:spcPts val="600"/>
              </a:spcAft>
              <a:buFont typeface="Arial"/>
              <a:buChar char="–"/>
              <a:defRPr sz="1300" b="0" i="0" kern="1200">
                <a:solidFill>
                  <a:schemeClr val="tx1"/>
                </a:solidFill>
                <a:latin typeface="Gill Sans Infant Std"/>
                <a:ea typeface="+mn-ea"/>
                <a:cs typeface="Gill Sans Infant Std"/>
              </a:defRPr>
            </a:lvl4pPr>
            <a:lvl5pPr marL="808038" indent="-266700" algn="l" defTabSz="457200" rtl="0" eaLnBrk="1" latinLnBrk="0" hangingPunct="1">
              <a:spcBef>
                <a:spcPts val="0"/>
              </a:spcBef>
              <a:spcAft>
                <a:spcPts val="600"/>
              </a:spcAft>
              <a:buClr>
                <a:schemeClr val="tx2"/>
              </a:buClr>
              <a:buFont typeface="Arial"/>
              <a:buChar char="•"/>
              <a:defRPr sz="1200" b="0" i="0" kern="1200">
                <a:solidFill>
                  <a:schemeClr val="tx1"/>
                </a:solidFill>
                <a:latin typeface="Gill Sans Infant Std"/>
                <a:ea typeface="+mn-ea"/>
                <a:cs typeface="Gill Sans Infant Std"/>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285750" indent="-285750">
              <a:buClr>
                <a:schemeClr val="tx2"/>
              </a:buClr>
              <a:buFont typeface="Arial" panose="020B0604020202020204" pitchFamily="34" charset="0"/>
              <a:buChar char="•"/>
            </a:pPr>
            <a:r>
              <a:rPr lang="sv-SE" sz="2000" b="0">
                <a:solidFill>
                  <a:schemeClr val="tx1"/>
                </a:solidFill>
              </a:rPr>
              <a:t>Läs handledningen</a:t>
            </a:r>
          </a:p>
          <a:p>
            <a:pPr marL="285750" indent="-285750">
              <a:buClr>
                <a:schemeClr val="tx2"/>
              </a:buClr>
              <a:buFont typeface="Arial" panose="020B0604020202020204" pitchFamily="34" charset="0"/>
              <a:buChar char="•"/>
            </a:pPr>
            <a:r>
              <a:rPr lang="sv-SE" sz="2000" b="0">
                <a:solidFill>
                  <a:schemeClr val="tx1"/>
                </a:solidFill>
              </a:rPr>
              <a:t>Använd mallen för att informera vårdnadshavare.   </a:t>
            </a:r>
          </a:p>
          <a:p>
            <a:pPr marL="285750" indent="-285750">
              <a:buClr>
                <a:schemeClr val="tx2"/>
              </a:buClr>
              <a:buFont typeface="Arial" panose="020B0604020202020204" pitchFamily="34" charset="0"/>
              <a:buChar char="•"/>
            </a:pPr>
            <a:r>
              <a:rPr lang="sv-SE" sz="2000" b="0">
                <a:solidFill>
                  <a:schemeClr val="tx1"/>
                </a:solidFill>
              </a:rPr>
              <a:t>Titta på föreläsning om materialet.  </a:t>
            </a:r>
          </a:p>
          <a:p>
            <a:pPr marL="285750" indent="-285750">
              <a:buClr>
                <a:schemeClr val="tx2"/>
              </a:buClr>
              <a:buFont typeface="Arial" panose="020B0604020202020204" pitchFamily="34" charset="0"/>
              <a:buChar char="•"/>
            </a:pPr>
            <a:r>
              <a:rPr lang="sv-SE" sz="2000" b="0">
                <a:solidFill>
                  <a:schemeClr val="tx1"/>
                </a:solidFill>
              </a:rPr>
              <a:t>Om ett barn berättar…</a:t>
            </a:r>
          </a:p>
          <a:p>
            <a:pPr marL="285750" indent="-285750">
              <a:buClr>
                <a:schemeClr val="tx2"/>
              </a:buClr>
              <a:buFont typeface="Arial" panose="020B0604020202020204" pitchFamily="34" charset="0"/>
              <a:buChar char="•"/>
            </a:pPr>
            <a:r>
              <a:rPr lang="sv-SE" sz="2000" b="0">
                <a:solidFill>
                  <a:schemeClr val="tx1"/>
                </a:solidFill>
              </a:rPr>
              <a:t>Vid oro för ett barn…</a:t>
            </a:r>
          </a:p>
          <a:p>
            <a:endParaRPr lang="sv-SE"/>
          </a:p>
          <a:p>
            <a:endParaRPr lang="sv-SE"/>
          </a:p>
        </p:txBody>
      </p:sp>
      <p:sp>
        <p:nvSpPr>
          <p:cNvPr id="3" name="Rubrik 2">
            <a:extLst>
              <a:ext uri="{FF2B5EF4-FFF2-40B4-BE49-F238E27FC236}">
                <a16:creationId xmlns:a16="http://schemas.microsoft.com/office/drawing/2014/main" id="{186ED8C2-EA01-0981-1B91-79C27710ED78}"/>
              </a:ext>
            </a:extLst>
          </p:cNvPr>
          <p:cNvSpPr>
            <a:spLocks noGrp="1"/>
          </p:cNvSpPr>
          <p:nvPr>
            <p:ph type="title"/>
          </p:nvPr>
        </p:nvSpPr>
        <p:spPr/>
        <p:txBody>
          <a:bodyPr/>
          <a:lstStyle/>
          <a:p>
            <a:r>
              <a:rPr lang="sv-SE"/>
              <a:t>Förberedelser</a:t>
            </a:r>
          </a:p>
        </p:txBody>
      </p:sp>
      <p:sp>
        <p:nvSpPr>
          <p:cNvPr id="5" name="Platshållare för sidfot 4">
            <a:extLst>
              <a:ext uri="{FF2B5EF4-FFF2-40B4-BE49-F238E27FC236}">
                <a16:creationId xmlns:a16="http://schemas.microsoft.com/office/drawing/2014/main" id="{424D5F0C-8A36-AC2B-1DC8-8E9B9259674B}"/>
              </a:ext>
            </a:extLst>
          </p:cNvPr>
          <p:cNvSpPr>
            <a:spLocks noGrp="1"/>
          </p:cNvSpPr>
          <p:nvPr>
            <p:ph type="ftr" sz="quarter" idx="11"/>
          </p:nvPr>
        </p:nvSpPr>
        <p:spPr/>
        <p:txBody>
          <a:bodyPr/>
          <a:lstStyle/>
          <a:p>
            <a:r>
              <a:rPr lang="sv-SE"/>
              <a:t>Stopp! Min kropp!</a:t>
            </a:r>
            <a:endParaRPr lang="en-UK"/>
          </a:p>
        </p:txBody>
      </p:sp>
      <p:sp>
        <p:nvSpPr>
          <p:cNvPr id="6" name="Platshållare för bildnummer 5">
            <a:extLst>
              <a:ext uri="{FF2B5EF4-FFF2-40B4-BE49-F238E27FC236}">
                <a16:creationId xmlns:a16="http://schemas.microsoft.com/office/drawing/2014/main" id="{4DFEED80-F6C9-2468-87C8-10EA3893C63E}"/>
              </a:ext>
            </a:extLst>
          </p:cNvPr>
          <p:cNvSpPr>
            <a:spLocks noGrp="1"/>
          </p:cNvSpPr>
          <p:nvPr>
            <p:ph type="sldNum" sz="quarter" idx="12"/>
          </p:nvPr>
        </p:nvSpPr>
        <p:spPr/>
        <p:txBody>
          <a:bodyPr/>
          <a:lstStyle/>
          <a:p>
            <a:fld id="{BF413B3B-BFB3-42E3-B409-FAAF558C2ACC}" type="slidenum">
              <a:rPr lang="en-UK" smtClean="0"/>
              <a:pPr/>
              <a:t>22</a:t>
            </a:fld>
            <a:endParaRPr lang="en-UK"/>
          </a:p>
        </p:txBody>
      </p:sp>
      <p:pic>
        <p:nvPicPr>
          <p:cNvPr id="2" name="Bildobjekt 1">
            <a:extLst>
              <a:ext uri="{FF2B5EF4-FFF2-40B4-BE49-F238E27FC236}">
                <a16:creationId xmlns:a16="http://schemas.microsoft.com/office/drawing/2014/main" id="{B21D88D1-C34E-7DAB-8885-C92FBA4A31CE}"/>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816643" y="1733494"/>
            <a:ext cx="4672447" cy="2680813"/>
          </a:xfrm>
          <a:prstGeom prst="rect">
            <a:avLst/>
          </a:prstGeom>
        </p:spPr>
      </p:pic>
    </p:spTree>
    <p:extLst>
      <p:ext uri="{BB962C8B-B14F-4D97-AF65-F5344CB8AC3E}">
        <p14:creationId xmlns:p14="http://schemas.microsoft.com/office/powerpoint/2010/main" val="338603947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Platshållare för lodrät text 5">
            <a:extLst>
              <a:ext uri="{FF2B5EF4-FFF2-40B4-BE49-F238E27FC236}">
                <a16:creationId xmlns:a16="http://schemas.microsoft.com/office/drawing/2014/main" id="{06D3E9F8-3B84-7117-4623-7CB83879E539}"/>
              </a:ext>
            </a:extLst>
          </p:cNvPr>
          <p:cNvSpPr>
            <a:spLocks noGrp="1"/>
          </p:cNvSpPr>
          <p:nvPr>
            <p:ph type="body" orient="vert" idx="1"/>
          </p:nvPr>
        </p:nvSpPr>
        <p:spPr/>
        <p:txBody>
          <a:bodyPr/>
          <a:lstStyle/>
          <a:p>
            <a:r>
              <a:rPr lang="sv-SE" dirty="0"/>
              <a:t>Stopp! Min kropp! spelet</a:t>
            </a:r>
          </a:p>
        </p:txBody>
      </p:sp>
      <p:sp>
        <p:nvSpPr>
          <p:cNvPr id="4" name="Platshållare för sidfot 3">
            <a:extLst>
              <a:ext uri="{FF2B5EF4-FFF2-40B4-BE49-F238E27FC236}">
                <a16:creationId xmlns:a16="http://schemas.microsoft.com/office/drawing/2014/main" id="{D4306B3D-DF9D-CBB6-44B5-6F8FF391EA93}"/>
              </a:ext>
            </a:extLst>
          </p:cNvPr>
          <p:cNvSpPr>
            <a:spLocks noGrp="1"/>
          </p:cNvSpPr>
          <p:nvPr>
            <p:ph type="ftr" sz="quarter" idx="4294967295"/>
          </p:nvPr>
        </p:nvSpPr>
        <p:spPr>
          <a:xfrm>
            <a:off x="-1036320" y="6457950"/>
            <a:ext cx="7131050" cy="184150"/>
          </a:xfrm>
        </p:spPr>
        <p:txBody>
          <a:bodyPr/>
          <a:lstStyle/>
          <a:p>
            <a:r>
              <a:rPr lang="sv-SE"/>
              <a:t>Stopp! Min kropp!</a:t>
            </a:r>
            <a:endParaRPr lang="en-UK"/>
          </a:p>
        </p:txBody>
      </p:sp>
      <p:sp>
        <p:nvSpPr>
          <p:cNvPr id="5" name="Platshållare för bildnummer 4">
            <a:extLst>
              <a:ext uri="{FF2B5EF4-FFF2-40B4-BE49-F238E27FC236}">
                <a16:creationId xmlns:a16="http://schemas.microsoft.com/office/drawing/2014/main" id="{4BCE56BF-841E-C07B-01E2-88EF852E9F08}"/>
              </a:ext>
            </a:extLst>
          </p:cNvPr>
          <p:cNvSpPr>
            <a:spLocks noGrp="1"/>
          </p:cNvSpPr>
          <p:nvPr>
            <p:ph type="sldNum" sz="quarter" idx="4294967295"/>
          </p:nvPr>
        </p:nvSpPr>
        <p:spPr>
          <a:xfrm>
            <a:off x="11552238" y="6457950"/>
            <a:ext cx="639762" cy="184150"/>
          </a:xfrm>
        </p:spPr>
        <p:txBody>
          <a:bodyPr/>
          <a:lstStyle/>
          <a:p>
            <a:fld id="{BF413B3B-BFB3-42E3-B409-FAAF558C2ACC}" type="slidenum">
              <a:rPr lang="en-UK" smtClean="0"/>
              <a:pPr/>
              <a:t>23</a:t>
            </a:fld>
            <a:endParaRPr lang="en-UK"/>
          </a:p>
        </p:txBody>
      </p:sp>
      <p:sp>
        <p:nvSpPr>
          <p:cNvPr id="7" name="textruta 6">
            <a:extLst>
              <a:ext uri="{FF2B5EF4-FFF2-40B4-BE49-F238E27FC236}">
                <a16:creationId xmlns:a16="http://schemas.microsoft.com/office/drawing/2014/main" id="{BE20949C-15B6-2621-BCEF-11BE51D1E7F3}"/>
              </a:ext>
            </a:extLst>
          </p:cNvPr>
          <p:cNvSpPr txBox="1"/>
          <p:nvPr/>
        </p:nvSpPr>
        <p:spPr>
          <a:xfrm>
            <a:off x="2270760" y="3249414"/>
            <a:ext cx="6614160" cy="369332"/>
          </a:xfrm>
          <a:prstGeom prst="rect">
            <a:avLst/>
          </a:prstGeom>
          <a:noFill/>
        </p:spPr>
        <p:txBody>
          <a:bodyPr wrap="square">
            <a:spAutoFit/>
          </a:bodyPr>
          <a:lstStyle/>
          <a:p>
            <a:r>
              <a:rPr lang="sv-SE" dirty="0">
                <a:hlinkClick r:id="rId3"/>
              </a:rPr>
              <a:t>Trailer för Stopp! Min kropp!-spelet</a:t>
            </a:r>
            <a:endParaRPr lang="sv-SE" dirty="0"/>
          </a:p>
        </p:txBody>
      </p:sp>
    </p:spTree>
    <p:extLst>
      <p:ext uri="{BB962C8B-B14F-4D97-AF65-F5344CB8AC3E}">
        <p14:creationId xmlns:p14="http://schemas.microsoft.com/office/powerpoint/2010/main" val="40657996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ubrik 2">
            <a:extLst>
              <a:ext uri="{FF2B5EF4-FFF2-40B4-BE49-F238E27FC236}">
                <a16:creationId xmlns:a16="http://schemas.microsoft.com/office/drawing/2014/main" id="{10B4BD04-7029-3DB5-1505-B5A65D3D9991}"/>
              </a:ext>
            </a:extLst>
          </p:cNvPr>
          <p:cNvSpPr>
            <a:spLocks noGrp="1"/>
          </p:cNvSpPr>
          <p:nvPr>
            <p:ph type="title"/>
          </p:nvPr>
        </p:nvSpPr>
        <p:spPr/>
        <p:txBody>
          <a:bodyPr/>
          <a:lstStyle/>
          <a:p>
            <a:r>
              <a:rPr lang="sv-SE"/>
              <a:t>Att jobba i skola med kroppen och gränser</a:t>
            </a:r>
          </a:p>
        </p:txBody>
      </p:sp>
      <p:sp>
        <p:nvSpPr>
          <p:cNvPr id="4" name="Platshållare för bildnummer 3"/>
          <p:cNvSpPr>
            <a:spLocks noGrp="1"/>
          </p:cNvSpPr>
          <p:nvPr>
            <p:ph type="sldNum" sz="quarter" idx="12"/>
          </p:nvPr>
        </p:nvSpPr>
        <p:spPr/>
        <p:txBody>
          <a:bodyPr/>
          <a:lstStyle/>
          <a:p>
            <a:fld id="{C3FDE51E-0052-334C-A4B2-C567FE9F326F}" type="slidenum">
              <a:rPr lang="en-US" smtClean="0"/>
              <a:t>24</a:t>
            </a:fld>
            <a:endParaRPr lang="en-US"/>
          </a:p>
        </p:txBody>
      </p:sp>
      <p:sp>
        <p:nvSpPr>
          <p:cNvPr id="7" name="Platshållare för sidfot 6">
            <a:extLst>
              <a:ext uri="{FF2B5EF4-FFF2-40B4-BE49-F238E27FC236}">
                <a16:creationId xmlns:a16="http://schemas.microsoft.com/office/drawing/2014/main" id="{7E961A3F-2DE5-4632-38A2-5EFC76E2376E}"/>
              </a:ext>
            </a:extLst>
          </p:cNvPr>
          <p:cNvSpPr>
            <a:spLocks noGrp="1"/>
          </p:cNvSpPr>
          <p:nvPr>
            <p:ph type="ftr" sz="quarter" idx="11"/>
          </p:nvPr>
        </p:nvSpPr>
        <p:spPr/>
        <p:txBody>
          <a:bodyPr/>
          <a:lstStyle/>
          <a:p>
            <a:r>
              <a:rPr lang="sv-SE"/>
              <a:t>Stopp! Min kropp!</a:t>
            </a:r>
            <a:endParaRPr lang="en-UK"/>
          </a:p>
        </p:txBody>
      </p:sp>
      <p:sp>
        <p:nvSpPr>
          <p:cNvPr id="8" name="textruta 7">
            <a:extLst>
              <a:ext uri="{FF2B5EF4-FFF2-40B4-BE49-F238E27FC236}">
                <a16:creationId xmlns:a16="http://schemas.microsoft.com/office/drawing/2014/main" id="{CA89D9C0-FE6C-B514-660C-BA12BDC811B4}"/>
              </a:ext>
            </a:extLst>
          </p:cNvPr>
          <p:cNvSpPr txBox="1"/>
          <p:nvPr/>
        </p:nvSpPr>
        <p:spPr>
          <a:xfrm>
            <a:off x="2133600" y="2774787"/>
            <a:ext cx="6096000" cy="369332"/>
          </a:xfrm>
          <a:prstGeom prst="rect">
            <a:avLst/>
          </a:prstGeom>
          <a:noFill/>
        </p:spPr>
        <p:txBody>
          <a:bodyPr wrap="square">
            <a:spAutoFit/>
          </a:bodyPr>
          <a:lstStyle/>
          <a:p>
            <a:r>
              <a:rPr lang="sv-SE" dirty="0">
                <a:hlinkClick r:id="rId3"/>
              </a:rPr>
              <a:t>Föreläsning: Stopp! Min kropp! Skolmaterial för lågstadiet</a:t>
            </a:r>
            <a:endParaRPr lang="sv-SE" sz="1800" dirty="0">
              <a:latin typeface="Gill Sans Infant Std"/>
              <a:cs typeface="Gill Sans Infant Std"/>
            </a:endParaRPr>
          </a:p>
        </p:txBody>
      </p:sp>
      <p:sp>
        <p:nvSpPr>
          <p:cNvPr id="10" name="textruta 9">
            <a:extLst>
              <a:ext uri="{FF2B5EF4-FFF2-40B4-BE49-F238E27FC236}">
                <a16:creationId xmlns:a16="http://schemas.microsoft.com/office/drawing/2014/main" id="{EF6A8F03-4E57-396D-5C9B-107D30366A03}"/>
              </a:ext>
            </a:extLst>
          </p:cNvPr>
          <p:cNvSpPr txBox="1"/>
          <p:nvPr/>
        </p:nvSpPr>
        <p:spPr>
          <a:xfrm>
            <a:off x="2133600" y="3355758"/>
            <a:ext cx="6096000" cy="646331"/>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sv-SE" dirty="0" err="1">
                <a:hlinkClick r:id="rId4"/>
              </a:rPr>
              <a:t>Seminarie</a:t>
            </a:r>
            <a:r>
              <a:rPr lang="sv-SE" dirty="0">
                <a:hlinkClick r:id="rId4"/>
              </a:rPr>
              <a:t> från Rädda Barnens Stopp! Min kropp!-vecka: Att jobba i skolan med kroppen och gränser</a:t>
            </a:r>
            <a:endParaRPr lang="sv-SE" sz="1800" dirty="0">
              <a:latin typeface="Gill Sans Infant Std"/>
              <a:cs typeface="Gill Sans Infant Std"/>
            </a:endParaRPr>
          </a:p>
        </p:txBody>
      </p:sp>
    </p:spTree>
    <p:extLst>
      <p:ext uri="{BB962C8B-B14F-4D97-AF65-F5344CB8AC3E}">
        <p14:creationId xmlns:p14="http://schemas.microsoft.com/office/powerpoint/2010/main" val="51775230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latshållare för bildnummer 3"/>
          <p:cNvSpPr>
            <a:spLocks noGrp="1"/>
          </p:cNvSpPr>
          <p:nvPr>
            <p:ph type="sldNum" sz="quarter" idx="12"/>
          </p:nvPr>
        </p:nvSpPr>
        <p:spPr/>
        <p:txBody>
          <a:bodyPr/>
          <a:lstStyle/>
          <a:p>
            <a:fld id="{C3FDE51E-0052-334C-A4B2-C567FE9F326F}" type="slidenum">
              <a:rPr lang="en-US" smtClean="0"/>
              <a:t>25</a:t>
            </a:fld>
            <a:endParaRPr lang="en-US"/>
          </a:p>
        </p:txBody>
      </p:sp>
      <p:sp>
        <p:nvSpPr>
          <p:cNvPr id="6" name="Rubrik 5"/>
          <p:cNvSpPr txBox="1">
            <a:spLocks/>
          </p:cNvSpPr>
          <p:nvPr/>
        </p:nvSpPr>
        <p:spPr>
          <a:xfrm>
            <a:off x="566351" y="310836"/>
            <a:ext cx="11043524" cy="861472"/>
          </a:xfrm>
          <a:prstGeom prst="rect">
            <a:avLst/>
          </a:prstGeom>
        </p:spPr>
        <p:txBody>
          <a:bodyPr/>
          <a:lstStyle>
            <a:lvl1pPr algn="l" defTabSz="457200" rtl="0" eaLnBrk="1" latinLnBrk="0" hangingPunct="1">
              <a:spcBef>
                <a:spcPct val="0"/>
              </a:spcBef>
              <a:buNone/>
              <a:defRPr sz="4800" b="1" i="0" kern="1200">
                <a:solidFill>
                  <a:schemeClr val="tx1"/>
                </a:solidFill>
                <a:latin typeface="Trade Gothic LT Com Cn" panose="020B0806040303020004" pitchFamily="34" charset="0"/>
                <a:ea typeface="+mj-ea"/>
                <a:cs typeface="Times New Roman" panose="02020603050405020304" pitchFamily="18" charset="0"/>
              </a:defRPr>
            </a:lvl1pPr>
          </a:lstStyle>
          <a:p>
            <a:r>
              <a:rPr lang="sv-SE" b="0">
                <a:latin typeface="+mj-lt"/>
              </a:rPr>
              <a:t>Stopp! Min kropp! </a:t>
            </a:r>
            <a:r>
              <a:rPr lang="sv-SE" b="0" dirty="0">
                <a:latin typeface="+mj-lt"/>
              </a:rPr>
              <a:t>: en kul och viktig bok om kroppen, känslor och hemligheter</a:t>
            </a:r>
            <a:endParaRPr lang="sv-SE" b="0">
              <a:latin typeface="+mj-lt"/>
            </a:endParaRPr>
          </a:p>
        </p:txBody>
      </p:sp>
      <p:sp>
        <p:nvSpPr>
          <p:cNvPr id="7" name="Platshållare för innehåll 2">
            <a:extLst>
              <a:ext uri="{FF2B5EF4-FFF2-40B4-BE49-F238E27FC236}">
                <a16:creationId xmlns:a16="http://schemas.microsoft.com/office/drawing/2014/main" id="{C3F69276-E4D2-0346-A6AA-862F97A6E600}"/>
              </a:ext>
            </a:extLst>
          </p:cNvPr>
          <p:cNvSpPr txBox="1">
            <a:spLocks/>
          </p:cNvSpPr>
          <p:nvPr/>
        </p:nvSpPr>
        <p:spPr>
          <a:xfrm>
            <a:off x="2326496" y="2473961"/>
            <a:ext cx="3184337" cy="4546599"/>
          </a:xfrm>
          <a:prstGeom prst="rect">
            <a:avLst/>
          </a:prstGeom>
        </p:spPr>
        <p:txBody>
          <a:bodyPr/>
          <a:lstStyle>
            <a:lvl1pPr marL="0" indent="0" algn="l" defTabSz="457200" rtl="0" eaLnBrk="1" latinLnBrk="0" hangingPunct="1">
              <a:spcBef>
                <a:spcPts val="0"/>
              </a:spcBef>
              <a:spcAft>
                <a:spcPts val="600"/>
              </a:spcAft>
              <a:buFont typeface="Arial"/>
              <a:buNone/>
              <a:defRPr sz="1800" b="1" i="0" kern="1200">
                <a:solidFill>
                  <a:schemeClr val="tx2"/>
                </a:solidFill>
                <a:latin typeface="Gill Sans Infant Std"/>
                <a:ea typeface="+mn-ea"/>
                <a:cs typeface="Gill Sans Infant Std"/>
              </a:defRPr>
            </a:lvl1pPr>
            <a:lvl2pPr marL="0" indent="0" algn="l" defTabSz="457200" rtl="0" eaLnBrk="1" latinLnBrk="0" hangingPunct="1">
              <a:spcBef>
                <a:spcPts val="0"/>
              </a:spcBef>
              <a:spcAft>
                <a:spcPts val="600"/>
              </a:spcAft>
              <a:buFont typeface="Arial"/>
              <a:buNone/>
              <a:defRPr sz="1500" b="0" i="0" kern="1200">
                <a:solidFill>
                  <a:schemeClr val="tx1"/>
                </a:solidFill>
                <a:latin typeface="Gill Sans Infant Std"/>
                <a:ea typeface="+mn-ea"/>
                <a:cs typeface="Gill Sans Infant Std"/>
              </a:defRPr>
            </a:lvl2pPr>
            <a:lvl3pPr marL="266700" indent="-266700" algn="l" defTabSz="457200" rtl="0" eaLnBrk="1" latinLnBrk="0" hangingPunct="1">
              <a:spcBef>
                <a:spcPts val="0"/>
              </a:spcBef>
              <a:spcAft>
                <a:spcPts val="600"/>
              </a:spcAft>
              <a:buClr>
                <a:schemeClr val="tx2"/>
              </a:buClr>
              <a:buFont typeface="Arial"/>
              <a:buChar char="•"/>
              <a:defRPr sz="1400" b="0" i="0" kern="1200">
                <a:solidFill>
                  <a:schemeClr val="tx1"/>
                </a:solidFill>
                <a:latin typeface="Gill Sans Infant Std"/>
                <a:ea typeface="+mn-ea"/>
                <a:cs typeface="Gill Sans Infant Std"/>
              </a:defRPr>
            </a:lvl3pPr>
            <a:lvl4pPr marL="541338" indent="-274638" algn="l" defTabSz="457200" rtl="0" eaLnBrk="1" latinLnBrk="0" hangingPunct="1">
              <a:spcBef>
                <a:spcPts val="0"/>
              </a:spcBef>
              <a:spcAft>
                <a:spcPts val="600"/>
              </a:spcAft>
              <a:buFont typeface="Arial"/>
              <a:buChar char="–"/>
              <a:defRPr sz="1300" b="0" i="0" kern="1200">
                <a:solidFill>
                  <a:schemeClr val="tx1"/>
                </a:solidFill>
                <a:latin typeface="Gill Sans Infant Std"/>
                <a:ea typeface="+mn-ea"/>
                <a:cs typeface="Gill Sans Infant Std"/>
              </a:defRPr>
            </a:lvl4pPr>
            <a:lvl5pPr marL="808038" indent="-266700" algn="l" defTabSz="457200" rtl="0" eaLnBrk="1" latinLnBrk="0" hangingPunct="1">
              <a:spcBef>
                <a:spcPts val="0"/>
              </a:spcBef>
              <a:spcAft>
                <a:spcPts val="600"/>
              </a:spcAft>
              <a:buClr>
                <a:schemeClr val="tx2"/>
              </a:buClr>
              <a:buFont typeface="Arial"/>
              <a:buChar char="•"/>
              <a:defRPr sz="1200" b="0" i="0" kern="1200">
                <a:solidFill>
                  <a:schemeClr val="tx1"/>
                </a:solidFill>
                <a:latin typeface="Gill Sans Infant Std"/>
                <a:ea typeface="+mn-ea"/>
                <a:cs typeface="Gill Sans Infant Std"/>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285750" indent="-285750">
              <a:buClr>
                <a:srgbClr val="FF0000"/>
              </a:buClr>
              <a:buFont typeface="Arial" panose="020B0604020202020204" pitchFamily="34" charset="0"/>
              <a:buChar char="•"/>
            </a:pPr>
            <a:endParaRPr lang="sv-SE" sz="2400" b="0">
              <a:solidFill>
                <a:schemeClr val="tx1"/>
              </a:solidFill>
              <a:latin typeface="+mn-lt"/>
            </a:endParaRPr>
          </a:p>
          <a:p>
            <a:pPr marL="342900" indent="-342900">
              <a:buClr>
                <a:srgbClr val="FF0000"/>
              </a:buClr>
              <a:buFont typeface="Arial" panose="020B0604020202020204" pitchFamily="34" charset="0"/>
              <a:buChar char="•"/>
            </a:pPr>
            <a:r>
              <a:rPr lang="sv-SE" sz="2400" b="0" dirty="0">
                <a:solidFill>
                  <a:schemeClr val="tx1"/>
                </a:solidFill>
                <a:latin typeface="+mn-lt"/>
              </a:rPr>
              <a:t>Boken</a:t>
            </a:r>
            <a:r>
              <a:rPr lang="sv-SE" sz="2400" b="0">
                <a:solidFill>
                  <a:schemeClr val="tx1"/>
                </a:solidFill>
                <a:latin typeface="+mn-lt"/>
              </a:rPr>
              <a:t> kompletterar skolmaterialet och riktar sig till barn på lågstadiet.</a:t>
            </a:r>
            <a:endParaRPr lang="sv-SE" sz="2400" b="0" dirty="0">
              <a:solidFill>
                <a:schemeClr val="tx1"/>
              </a:solidFill>
              <a:latin typeface="+mn-lt"/>
            </a:endParaRPr>
          </a:p>
          <a:p>
            <a:pPr marL="285750" indent="-285750">
              <a:buClr>
                <a:srgbClr val="FF0000"/>
              </a:buClr>
              <a:buFont typeface="Arial" panose="020B0604020202020204" pitchFamily="34" charset="0"/>
              <a:buChar char="•"/>
            </a:pPr>
            <a:endParaRPr lang="sv-SE" sz="2400" b="0">
              <a:solidFill>
                <a:schemeClr val="tx1"/>
              </a:solidFill>
              <a:latin typeface="+mn-lt"/>
            </a:endParaRPr>
          </a:p>
          <a:p>
            <a:pPr>
              <a:buClr>
                <a:srgbClr val="FF0000"/>
              </a:buClr>
            </a:pPr>
            <a:endParaRPr lang="sv-SE" sz="2400" b="0">
              <a:solidFill>
                <a:schemeClr val="tx1"/>
              </a:solidFill>
              <a:latin typeface="+mn-lt"/>
            </a:endParaRPr>
          </a:p>
        </p:txBody>
      </p:sp>
      <p:sp>
        <p:nvSpPr>
          <p:cNvPr id="2" name="Platshållare för sidfot 1">
            <a:extLst>
              <a:ext uri="{FF2B5EF4-FFF2-40B4-BE49-F238E27FC236}">
                <a16:creationId xmlns:a16="http://schemas.microsoft.com/office/drawing/2014/main" id="{B78AD45D-D998-45D5-3C57-099156E5AB1C}"/>
              </a:ext>
            </a:extLst>
          </p:cNvPr>
          <p:cNvSpPr>
            <a:spLocks noGrp="1"/>
          </p:cNvSpPr>
          <p:nvPr>
            <p:ph type="ftr" sz="quarter" idx="11"/>
          </p:nvPr>
        </p:nvSpPr>
        <p:spPr/>
        <p:txBody>
          <a:bodyPr/>
          <a:lstStyle/>
          <a:p>
            <a:r>
              <a:rPr lang="sv-SE"/>
              <a:t>Stopp! Min kropp!</a:t>
            </a:r>
            <a:endParaRPr lang="en-UK"/>
          </a:p>
        </p:txBody>
      </p:sp>
      <p:pic>
        <p:nvPicPr>
          <p:cNvPr id="3" name="Bildobjekt 2" descr="En bild som visar mat, kylskåp&#10;&#10;Automatiskt genererad beskrivning">
            <a:extLst>
              <a:ext uri="{FF2B5EF4-FFF2-40B4-BE49-F238E27FC236}">
                <a16:creationId xmlns:a16="http://schemas.microsoft.com/office/drawing/2014/main" id="{99B2BB62-3B55-533B-9C10-D6491140A765}"/>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6681167" y="2284615"/>
            <a:ext cx="3184337" cy="3548050"/>
          </a:xfrm>
          <a:prstGeom prst="rect">
            <a:avLst/>
          </a:prstGeom>
        </p:spPr>
      </p:pic>
    </p:spTree>
    <p:extLst>
      <p:ext uri="{BB962C8B-B14F-4D97-AF65-F5344CB8AC3E}">
        <p14:creationId xmlns:p14="http://schemas.microsoft.com/office/powerpoint/2010/main" val="185169792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tshållare för innehåll 2"/>
          <p:cNvSpPr>
            <a:spLocks noGrp="1"/>
          </p:cNvSpPr>
          <p:nvPr>
            <p:ph idx="1"/>
          </p:nvPr>
        </p:nvSpPr>
        <p:spPr>
          <a:xfrm>
            <a:off x="811733" y="1805142"/>
            <a:ext cx="5829699" cy="4476750"/>
          </a:xfrm>
        </p:spPr>
        <p:txBody>
          <a:bodyPr>
            <a:normAutofit/>
          </a:bodyPr>
          <a:lstStyle/>
          <a:p>
            <a:r>
              <a:rPr lang="sv-SE" sz="2000" b="0" dirty="0">
                <a:solidFill>
                  <a:schemeClr val="tx1"/>
                </a:solidFill>
                <a:latin typeface="Lato" panose="020F0502020204030203" pitchFamily="34" charset="0"/>
              </a:rPr>
              <a:t>SYFTE</a:t>
            </a:r>
          </a:p>
          <a:p>
            <a:r>
              <a:rPr lang="sv-SE" sz="2000" b="0" dirty="0">
                <a:solidFill>
                  <a:schemeClr val="tx1"/>
                </a:solidFill>
                <a:latin typeface="Lato" panose="020F0502020204030203" pitchFamily="34" charset="0"/>
              </a:rPr>
              <a:t>Att prata om känslor och hur de påverkar oss. </a:t>
            </a:r>
          </a:p>
          <a:p>
            <a:endParaRPr lang="sv-SE" sz="2000" b="0" dirty="0">
              <a:latin typeface="Lato" panose="020F0502020204030203" pitchFamily="34" charset="0"/>
            </a:endParaRPr>
          </a:p>
          <a:p>
            <a:pPr marL="285750" indent="-285750">
              <a:buClr>
                <a:schemeClr val="tx2"/>
              </a:buClr>
              <a:buFont typeface="Arial" panose="020B0604020202020204" pitchFamily="34" charset="0"/>
              <a:buChar char="•"/>
            </a:pPr>
            <a:r>
              <a:rPr lang="sv-SE" sz="2000" b="0">
                <a:solidFill>
                  <a:schemeClr val="tx1"/>
                </a:solidFill>
                <a:latin typeface="Lato" panose="020F0502020204030203" pitchFamily="34" charset="0"/>
              </a:rPr>
              <a:t>Känslor är komplexa och hänger ofta ihop.</a:t>
            </a:r>
          </a:p>
          <a:p>
            <a:pPr marL="285750" indent="-285750">
              <a:buClr>
                <a:schemeClr val="tx2"/>
              </a:buClr>
              <a:buFont typeface="Arial" panose="020B0604020202020204" pitchFamily="34" charset="0"/>
              <a:buChar char="•"/>
            </a:pPr>
            <a:endParaRPr lang="sv-SE" sz="2000" b="0">
              <a:solidFill>
                <a:schemeClr val="tx1"/>
              </a:solidFill>
              <a:latin typeface="Lato" panose="020F0502020204030203" pitchFamily="34" charset="0"/>
            </a:endParaRPr>
          </a:p>
          <a:p>
            <a:pPr marL="285750" indent="-285750">
              <a:buClr>
                <a:schemeClr val="tx2"/>
              </a:buClr>
              <a:buFont typeface="Arial" panose="020B0604020202020204" pitchFamily="34" charset="0"/>
              <a:buChar char="•"/>
            </a:pPr>
            <a:r>
              <a:rPr lang="sv-SE" sz="2000" b="0" dirty="0">
                <a:solidFill>
                  <a:schemeClr val="tx1"/>
                </a:solidFill>
                <a:latin typeface="Lato" panose="020F0502020204030203" pitchFamily="34" charset="0"/>
              </a:rPr>
              <a:t>Känslor kan snabbt ändras. Först kan vi tycka </a:t>
            </a:r>
            <a:br>
              <a:rPr lang="sv-SE" sz="2000" b="0" dirty="0">
                <a:solidFill>
                  <a:schemeClr val="tx1"/>
                </a:solidFill>
                <a:latin typeface="Lato" panose="020F0502020204030203" pitchFamily="34" charset="0"/>
              </a:rPr>
            </a:br>
            <a:r>
              <a:rPr lang="sv-SE" sz="2000" b="0" dirty="0">
                <a:solidFill>
                  <a:schemeClr val="tx1"/>
                </a:solidFill>
                <a:latin typeface="Lato" panose="020F0502020204030203" pitchFamily="34" charset="0"/>
              </a:rPr>
              <a:t>att något känns bra och efter en stund jobbigt.</a:t>
            </a:r>
          </a:p>
          <a:p>
            <a:pPr marL="285750" indent="-285750">
              <a:buClr>
                <a:schemeClr val="tx2"/>
              </a:buClr>
              <a:buFont typeface="Arial" panose="020B0604020202020204" pitchFamily="34" charset="0"/>
              <a:buChar char="•"/>
            </a:pPr>
            <a:endParaRPr lang="sv-SE" sz="2000" b="0" dirty="0">
              <a:solidFill>
                <a:schemeClr val="tx1"/>
              </a:solidFill>
              <a:latin typeface="Lato" panose="020F0502020204030203" pitchFamily="34" charset="0"/>
            </a:endParaRPr>
          </a:p>
          <a:p>
            <a:pPr marL="285750" indent="-285750">
              <a:buClr>
                <a:schemeClr val="tx2"/>
              </a:buClr>
              <a:buFont typeface="Arial" panose="020B0604020202020204" pitchFamily="34" charset="0"/>
              <a:buChar char="•"/>
            </a:pPr>
            <a:r>
              <a:rPr lang="sv-SE" sz="2000" b="0" dirty="0">
                <a:solidFill>
                  <a:schemeClr val="tx1"/>
                </a:solidFill>
                <a:latin typeface="Lato" panose="020F0502020204030203" pitchFamily="34" charset="0"/>
              </a:rPr>
              <a:t>Att lära sig förstå och sätta ord på känslor hjälper barn att lättare kunna hantera olika situationer.</a:t>
            </a:r>
          </a:p>
        </p:txBody>
      </p:sp>
      <p:sp>
        <p:nvSpPr>
          <p:cNvPr id="2" name="Rubrik 1"/>
          <p:cNvSpPr>
            <a:spLocks noGrp="1"/>
          </p:cNvSpPr>
          <p:nvPr>
            <p:ph type="title"/>
          </p:nvPr>
        </p:nvSpPr>
        <p:spPr/>
        <p:txBody>
          <a:bodyPr/>
          <a:lstStyle/>
          <a:p>
            <a:r>
              <a:rPr lang="sv-SE">
                <a:latin typeface="Oswald Medium" pitchFamily="2" charset="0"/>
              </a:rPr>
              <a:t>Tema 1 – Lätta och jobbiga känslor</a:t>
            </a:r>
          </a:p>
        </p:txBody>
      </p:sp>
      <p:sp>
        <p:nvSpPr>
          <p:cNvPr id="6" name="Platshållare för bildnummer 5"/>
          <p:cNvSpPr>
            <a:spLocks noGrp="1"/>
          </p:cNvSpPr>
          <p:nvPr>
            <p:ph type="sldNum" sz="quarter" idx="12"/>
          </p:nvPr>
        </p:nvSpPr>
        <p:spPr/>
        <p:txBody>
          <a:bodyPr/>
          <a:lstStyle/>
          <a:p>
            <a:fld id="{C3FDE51E-0052-334C-A4B2-C567FE9F326F}" type="slidenum">
              <a:rPr lang="en-US" smtClean="0"/>
              <a:t>26</a:t>
            </a:fld>
            <a:endParaRPr lang="en-US"/>
          </a:p>
        </p:txBody>
      </p:sp>
      <p:sp>
        <p:nvSpPr>
          <p:cNvPr id="7" name="textruta 6">
            <a:extLst>
              <a:ext uri="{FF2B5EF4-FFF2-40B4-BE49-F238E27FC236}">
                <a16:creationId xmlns:a16="http://schemas.microsoft.com/office/drawing/2014/main" id="{2F4F90AC-0C1F-6E2E-ABD8-B138081A22DD}"/>
              </a:ext>
            </a:extLst>
          </p:cNvPr>
          <p:cNvSpPr txBox="1"/>
          <p:nvPr/>
        </p:nvSpPr>
        <p:spPr>
          <a:xfrm>
            <a:off x="6639756" y="5095117"/>
            <a:ext cx="6096000" cy="369332"/>
          </a:xfrm>
          <a:prstGeom prst="rect">
            <a:avLst/>
          </a:prstGeom>
          <a:noFill/>
        </p:spPr>
        <p:txBody>
          <a:bodyPr wrap="square">
            <a:spAutoFit/>
          </a:bodyPr>
          <a:lstStyle/>
          <a:p>
            <a:r>
              <a:rPr lang="sv-SE" dirty="0">
                <a:hlinkClick r:id="rId3"/>
              </a:rPr>
              <a:t>Film: Tema 1 – Lätta och jobbiga känslor</a:t>
            </a:r>
            <a:endParaRPr lang="sv-SE" dirty="0"/>
          </a:p>
        </p:txBody>
      </p:sp>
      <p:pic>
        <p:nvPicPr>
          <p:cNvPr id="4" name="Bildobjekt 3" descr="En bild som visar pojke, person, Människoansikte, Tecknade serier&#10;&#10;AI-genererat innehåll kan vara felaktigt.">
            <a:extLst>
              <a:ext uri="{FF2B5EF4-FFF2-40B4-BE49-F238E27FC236}">
                <a16:creationId xmlns:a16="http://schemas.microsoft.com/office/drawing/2014/main" id="{3447A506-863F-EA38-0ABF-8F3B48D11C35}"/>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6639756" y="1985761"/>
            <a:ext cx="4620270" cy="2886478"/>
          </a:xfrm>
          <a:prstGeom prst="rect">
            <a:avLst/>
          </a:prstGeom>
        </p:spPr>
      </p:pic>
    </p:spTree>
    <p:extLst>
      <p:ext uri="{BB962C8B-B14F-4D97-AF65-F5344CB8AC3E}">
        <p14:creationId xmlns:p14="http://schemas.microsoft.com/office/powerpoint/2010/main" val="3153557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normAutofit fontScale="90000"/>
          </a:bodyPr>
          <a:lstStyle/>
          <a:p>
            <a:r>
              <a:rPr lang="sv-SE">
                <a:latin typeface="Oswald Medium" pitchFamily="2" charset="0"/>
              </a:rPr>
              <a:t>Tema 1 – Faktablad, arbetsblad och frågelåda</a:t>
            </a:r>
          </a:p>
        </p:txBody>
      </p:sp>
      <p:sp>
        <p:nvSpPr>
          <p:cNvPr id="6" name="Platshållare för bildnummer 5"/>
          <p:cNvSpPr>
            <a:spLocks noGrp="1"/>
          </p:cNvSpPr>
          <p:nvPr>
            <p:ph type="sldNum" sz="quarter" idx="12"/>
          </p:nvPr>
        </p:nvSpPr>
        <p:spPr/>
        <p:txBody>
          <a:bodyPr/>
          <a:lstStyle/>
          <a:p>
            <a:fld id="{C3FDE51E-0052-334C-A4B2-C567FE9F326F}" type="slidenum">
              <a:rPr lang="en-US" smtClean="0"/>
              <a:t>27</a:t>
            </a:fld>
            <a:endParaRPr lang="en-US"/>
          </a:p>
        </p:txBody>
      </p:sp>
      <p:pic>
        <p:nvPicPr>
          <p:cNvPr id="3" name="Bildobjekt 2" descr="En bild som visar text, skärmbild, Människoansikte&#10;&#10;AI-genererat innehåll kan vara felaktigt.">
            <a:extLst>
              <a:ext uri="{FF2B5EF4-FFF2-40B4-BE49-F238E27FC236}">
                <a16:creationId xmlns:a16="http://schemas.microsoft.com/office/drawing/2014/main" id="{65E8AE57-40AC-57BC-77B6-55EFCD794378}"/>
              </a:ext>
            </a:extLst>
          </p:cNvPr>
          <p:cNvPicPr>
            <a:picLocks noChangeAspect="1"/>
          </p:cNvPicPr>
          <p:nvPr/>
        </p:nvPicPr>
        <p:blipFill>
          <a:blip r:embed="rId3"/>
          <a:stretch>
            <a:fillRect/>
          </a:stretch>
        </p:blipFill>
        <p:spPr>
          <a:xfrm>
            <a:off x="1078989" y="1843845"/>
            <a:ext cx="3182118" cy="4453137"/>
          </a:xfrm>
          <a:prstGeom prst="rect">
            <a:avLst/>
          </a:prstGeom>
        </p:spPr>
      </p:pic>
      <p:pic>
        <p:nvPicPr>
          <p:cNvPr id="8" name="Bildobjekt 7" descr="En bild som visar text, skärmbild, tecknad serie, design&#10;&#10;AI-genererat innehåll kan vara felaktigt.">
            <a:extLst>
              <a:ext uri="{FF2B5EF4-FFF2-40B4-BE49-F238E27FC236}">
                <a16:creationId xmlns:a16="http://schemas.microsoft.com/office/drawing/2014/main" id="{9D34FBC8-75AD-1990-A431-94596B13DB86}"/>
              </a:ext>
            </a:extLst>
          </p:cNvPr>
          <p:cNvPicPr>
            <a:picLocks noChangeAspect="1"/>
          </p:cNvPicPr>
          <p:nvPr/>
        </p:nvPicPr>
        <p:blipFill>
          <a:blip r:embed="rId4"/>
          <a:stretch>
            <a:fillRect/>
          </a:stretch>
        </p:blipFill>
        <p:spPr>
          <a:xfrm>
            <a:off x="4500340" y="1843845"/>
            <a:ext cx="3191320" cy="4448796"/>
          </a:xfrm>
          <a:prstGeom prst="rect">
            <a:avLst/>
          </a:prstGeom>
        </p:spPr>
      </p:pic>
      <p:pic>
        <p:nvPicPr>
          <p:cNvPr id="9" name="Bildobjekt 8" descr="En bild som visar tecknad serie, Människoansikte, Tecknade serier, pojke&#10;&#10;AI-genererat innehåll kan vara felaktigt.">
            <a:extLst>
              <a:ext uri="{FF2B5EF4-FFF2-40B4-BE49-F238E27FC236}">
                <a16:creationId xmlns:a16="http://schemas.microsoft.com/office/drawing/2014/main" id="{998FB4F1-387A-FA87-77A1-0BED98DAE141}"/>
              </a:ext>
            </a:extLst>
          </p:cNvPr>
          <p:cNvPicPr>
            <a:picLocks noChangeAspect="1"/>
          </p:cNvPicPr>
          <p:nvPr/>
        </p:nvPicPr>
        <p:blipFill>
          <a:blip r:embed="rId5"/>
          <a:stretch>
            <a:fillRect/>
          </a:stretch>
        </p:blipFill>
        <p:spPr>
          <a:xfrm>
            <a:off x="8792769" y="2867974"/>
            <a:ext cx="1737363" cy="2404877"/>
          </a:xfrm>
          <a:prstGeom prst="rect">
            <a:avLst/>
          </a:prstGeom>
        </p:spPr>
      </p:pic>
    </p:spTree>
    <p:extLst>
      <p:ext uri="{BB962C8B-B14F-4D97-AF65-F5344CB8AC3E}">
        <p14:creationId xmlns:p14="http://schemas.microsoft.com/office/powerpoint/2010/main" val="152394323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1">
            <a:extLst>
              <a:ext uri="{FF2B5EF4-FFF2-40B4-BE49-F238E27FC236}">
                <a16:creationId xmlns:a16="http://schemas.microsoft.com/office/drawing/2014/main" id="{560C2E0D-38F5-3B41-A199-92A62D419C56}"/>
              </a:ext>
            </a:extLst>
          </p:cNvPr>
          <p:cNvSpPr/>
          <p:nvPr/>
        </p:nvSpPr>
        <p:spPr>
          <a:xfrm>
            <a:off x="0" y="0"/>
            <a:ext cx="549770" cy="6858000"/>
          </a:xfrm>
          <a:prstGeom prst="rect">
            <a:avLst/>
          </a:prstGeom>
          <a:solidFill>
            <a:srgbClr val="EC601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3" name="Platshållare för innehåll 2"/>
          <p:cNvSpPr>
            <a:spLocks noGrp="1"/>
          </p:cNvSpPr>
          <p:nvPr>
            <p:ph idx="1"/>
          </p:nvPr>
        </p:nvSpPr>
        <p:spPr>
          <a:xfrm>
            <a:off x="811733" y="1805142"/>
            <a:ext cx="6199382" cy="4476750"/>
          </a:xfrm>
        </p:spPr>
        <p:txBody>
          <a:bodyPr>
            <a:normAutofit fontScale="77500" lnSpcReduction="20000"/>
          </a:bodyPr>
          <a:lstStyle/>
          <a:p>
            <a:r>
              <a:rPr lang="sv-SE" b="0">
                <a:solidFill>
                  <a:schemeClr val="tx1"/>
                </a:solidFill>
                <a:latin typeface="Lato" panose="020F0502020204030203" pitchFamily="34" charset="0"/>
              </a:rPr>
              <a:t>SYFTE</a:t>
            </a:r>
          </a:p>
          <a:p>
            <a:r>
              <a:rPr lang="sv-SE" b="0">
                <a:solidFill>
                  <a:schemeClr val="tx1"/>
                </a:solidFill>
                <a:latin typeface="Lato" panose="020F0502020204030203" pitchFamily="34" charset="0"/>
              </a:rPr>
              <a:t>Att stärka barnens upplevelse av att bestämma över sin egen kropp.</a:t>
            </a:r>
          </a:p>
          <a:p>
            <a:pPr>
              <a:buClr>
                <a:schemeClr val="tx2"/>
              </a:buClr>
            </a:pPr>
            <a:endParaRPr lang="sv-SE" b="0">
              <a:solidFill>
                <a:schemeClr val="tx1"/>
              </a:solidFill>
              <a:latin typeface="Lato" panose="020F0502020204030203" pitchFamily="34" charset="0"/>
            </a:endParaRPr>
          </a:p>
          <a:p>
            <a:pPr marL="285750" indent="-285750">
              <a:buClr>
                <a:schemeClr val="tx2"/>
              </a:buClr>
              <a:buFont typeface="Arial" panose="020B0604020202020204" pitchFamily="34" charset="0"/>
              <a:buChar char="•"/>
            </a:pPr>
            <a:r>
              <a:rPr lang="sv-SE" b="0">
                <a:solidFill>
                  <a:schemeClr val="tx1"/>
                </a:solidFill>
                <a:latin typeface="Lato" panose="020F0502020204030203" pitchFamily="34" charset="0"/>
              </a:rPr>
              <a:t>Barnen får lära sig att sätta namn på sina privata kroppsdelar och får en ökad förståelse för vad som är okej och inte okej.</a:t>
            </a:r>
          </a:p>
          <a:p>
            <a:pPr marL="285750" indent="-285750">
              <a:buClr>
                <a:schemeClr val="tx2"/>
              </a:buClr>
              <a:buFont typeface="Arial" panose="020B0604020202020204" pitchFamily="34" charset="0"/>
              <a:buChar char="•"/>
            </a:pPr>
            <a:endParaRPr lang="sv-SE" b="0">
              <a:solidFill>
                <a:schemeClr val="tx1"/>
              </a:solidFill>
              <a:latin typeface="Lato" panose="020F0502020204030203" pitchFamily="34" charset="0"/>
            </a:endParaRPr>
          </a:p>
          <a:p>
            <a:pPr marL="285750" indent="-285750">
              <a:buClr>
                <a:schemeClr val="tx2"/>
              </a:buClr>
              <a:buFont typeface="Arial" panose="020B0604020202020204" pitchFamily="34" charset="0"/>
              <a:buChar char="•"/>
            </a:pPr>
            <a:r>
              <a:rPr lang="sv-SE" b="0">
                <a:solidFill>
                  <a:schemeClr val="tx1"/>
                </a:solidFill>
                <a:latin typeface="Lato" panose="020F0502020204030203" pitchFamily="34" charset="0"/>
              </a:rPr>
              <a:t>Människor är olika känsliga för beröring och kroppskontakt.  Alla har områden på kroppen som är känsliga på olika sätt.</a:t>
            </a:r>
          </a:p>
          <a:p>
            <a:pPr marL="285750" indent="-285750">
              <a:buClr>
                <a:schemeClr val="tx2"/>
              </a:buClr>
              <a:buFont typeface="Arial" panose="020B0604020202020204" pitchFamily="34" charset="0"/>
              <a:buChar char="•"/>
            </a:pPr>
            <a:endParaRPr lang="sv-SE" b="0">
              <a:solidFill>
                <a:schemeClr val="tx1"/>
              </a:solidFill>
              <a:latin typeface="Lato" panose="020F0502020204030203" pitchFamily="34" charset="0"/>
            </a:endParaRPr>
          </a:p>
          <a:p>
            <a:pPr marL="285750" indent="-285750">
              <a:buClr>
                <a:schemeClr val="tx2"/>
              </a:buClr>
              <a:buFont typeface="Arial" panose="020B0604020202020204" pitchFamily="34" charset="0"/>
              <a:buChar char="•"/>
            </a:pPr>
            <a:r>
              <a:rPr lang="sv-SE" b="0">
                <a:solidFill>
                  <a:schemeClr val="tx1"/>
                </a:solidFill>
                <a:latin typeface="Lato" panose="020F0502020204030203" pitchFamily="34" charset="0"/>
              </a:rPr>
              <a:t>Vissa delar på kroppen brukar vi kalla privata områden, såsom rumpan, brösten, snoppen och snippan.</a:t>
            </a:r>
          </a:p>
        </p:txBody>
      </p:sp>
      <p:sp>
        <p:nvSpPr>
          <p:cNvPr id="2" name="Rubrik 1"/>
          <p:cNvSpPr>
            <a:spLocks noGrp="1"/>
          </p:cNvSpPr>
          <p:nvPr>
            <p:ph type="title"/>
          </p:nvPr>
        </p:nvSpPr>
        <p:spPr/>
        <p:txBody>
          <a:bodyPr/>
          <a:lstStyle/>
          <a:p>
            <a:r>
              <a:rPr lang="sv-SE">
                <a:latin typeface="Oswald Medium" pitchFamily="2" charset="0"/>
              </a:rPr>
              <a:t>Tema 2 – Min alldeles egna kropp</a:t>
            </a:r>
          </a:p>
        </p:txBody>
      </p:sp>
      <p:sp>
        <p:nvSpPr>
          <p:cNvPr id="6" name="Platshållare för bildnummer 5"/>
          <p:cNvSpPr>
            <a:spLocks noGrp="1"/>
          </p:cNvSpPr>
          <p:nvPr>
            <p:ph type="sldNum" sz="quarter" idx="12"/>
          </p:nvPr>
        </p:nvSpPr>
        <p:spPr/>
        <p:txBody>
          <a:bodyPr/>
          <a:lstStyle/>
          <a:p>
            <a:fld id="{C3FDE51E-0052-334C-A4B2-C567FE9F326F}" type="slidenum">
              <a:rPr lang="en-US" smtClean="0"/>
              <a:t>28</a:t>
            </a:fld>
            <a:endParaRPr lang="en-US"/>
          </a:p>
        </p:txBody>
      </p:sp>
      <p:pic>
        <p:nvPicPr>
          <p:cNvPr id="5" name="Bildobjekt 4">
            <a:extLst>
              <a:ext uri="{FF2B5EF4-FFF2-40B4-BE49-F238E27FC236}">
                <a16:creationId xmlns:a16="http://schemas.microsoft.com/office/drawing/2014/main" id="{9B78F3E2-E922-54F6-4905-CD0C0909F7F5}"/>
              </a:ext>
            </a:extLst>
          </p:cNvPr>
          <p:cNvPicPr>
            <a:picLocks noChangeAspect="1"/>
          </p:cNvPicPr>
          <p:nvPr/>
        </p:nvPicPr>
        <p:blipFill>
          <a:blip r:embed="rId3" cstate="email">
            <a:extLst>
              <a:ext uri="{28A0092B-C50C-407E-A947-70E740481C1C}">
                <a14:useLocalDpi xmlns:a14="http://schemas.microsoft.com/office/drawing/2010/main"/>
              </a:ext>
            </a:extLst>
          </a:blip>
          <a:srcRect/>
          <a:stretch/>
        </p:blipFill>
        <p:spPr>
          <a:xfrm>
            <a:off x="7273078" y="2524634"/>
            <a:ext cx="4035826" cy="2522391"/>
          </a:xfrm>
          <a:prstGeom prst="rect">
            <a:avLst/>
          </a:prstGeom>
        </p:spPr>
      </p:pic>
    </p:spTree>
    <p:extLst>
      <p:ext uri="{BB962C8B-B14F-4D97-AF65-F5344CB8AC3E}">
        <p14:creationId xmlns:p14="http://schemas.microsoft.com/office/powerpoint/2010/main" val="414473823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normAutofit fontScale="90000"/>
          </a:bodyPr>
          <a:lstStyle/>
          <a:p>
            <a:r>
              <a:rPr lang="sv-SE">
                <a:latin typeface="Oswald Medium" pitchFamily="2" charset="0"/>
              </a:rPr>
              <a:t>Tema 2 – Faktablad, arbetsblad och frågelåda</a:t>
            </a:r>
          </a:p>
        </p:txBody>
      </p:sp>
      <p:sp>
        <p:nvSpPr>
          <p:cNvPr id="6" name="Platshållare för bildnummer 5"/>
          <p:cNvSpPr>
            <a:spLocks noGrp="1"/>
          </p:cNvSpPr>
          <p:nvPr>
            <p:ph type="sldNum" sz="quarter" idx="12"/>
          </p:nvPr>
        </p:nvSpPr>
        <p:spPr/>
        <p:txBody>
          <a:bodyPr/>
          <a:lstStyle/>
          <a:p>
            <a:fld id="{C3FDE51E-0052-334C-A4B2-C567FE9F326F}" type="slidenum">
              <a:rPr lang="en-US" smtClean="0"/>
              <a:t>29</a:t>
            </a:fld>
            <a:endParaRPr lang="en-US"/>
          </a:p>
        </p:txBody>
      </p:sp>
      <p:sp>
        <p:nvSpPr>
          <p:cNvPr id="3" name="Rectangle 11">
            <a:extLst>
              <a:ext uri="{FF2B5EF4-FFF2-40B4-BE49-F238E27FC236}">
                <a16:creationId xmlns:a16="http://schemas.microsoft.com/office/drawing/2014/main" id="{69DFC1BC-E8D7-8199-BC63-BED2826169D8}"/>
              </a:ext>
            </a:extLst>
          </p:cNvPr>
          <p:cNvSpPr/>
          <p:nvPr/>
        </p:nvSpPr>
        <p:spPr>
          <a:xfrm>
            <a:off x="0" y="0"/>
            <a:ext cx="549770" cy="6858000"/>
          </a:xfrm>
          <a:prstGeom prst="rect">
            <a:avLst/>
          </a:prstGeom>
          <a:solidFill>
            <a:srgbClr val="EC601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pic>
        <p:nvPicPr>
          <p:cNvPr id="4" name="Bildobjekt 3" descr="En bild som visar tecknad serie, clipart, docka&#10;&#10;AI-genererat innehåll kan vara felaktigt.">
            <a:extLst>
              <a:ext uri="{FF2B5EF4-FFF2-40B4-BE49-F238E27FC236}">
                <a16:creationId xmlns:a16="http://schemas.microsoft.com/office/drawing/2014/main" id="{62FE7DCF-1F91-7095-0674-225DF2F6E44B}"/>
              </a:ext>
            </a:extLst>
          </p:cNvPr>
          <p:cNvPicPr>
            <a:picLocks noChangeAspect="1"/>
          </p:cNvPicPr>
          <p:nvPr/>
        </p:nvPicPr>
        <p:blipFill>
          <a:blip r:embed="rId3"/>
          <a:stretch>
            <a:fillRect/>
          </a:stretch>
        </p:blipFill>
        <p:spPr>
          <a:xfrm>
            <a:off x="1138336" y="1631092"/>
            <a:ext cx="3218694" cy="4508001"/>
          </a:xfrm>
          <a:prstGeom prst="rect">
            <a:avLst/>
          </a:prstGeom>
        </p:spPr>
      </p:pic>
      <p:pic>
        <p:nvPicPr>
          <p:cNvPr id="5" name="Bildobjekt 4" descr="En bild som visar text, pojke, jämförelse&#10;&#10;AI-genererat innehåll kan vara felaktigt.">
            <a:extLst>
              <a:ext uri="{FF2B5EF4-FFF2-40B4-BE49-F238E27FC236}">
                <a16:creationId xmlns:a16="http://schemas.microsoft.com/office/drawing/2014/main" id="{9CB33642-270C-2A87-2935-FE5DA016EBE8}"/>
              </a:ext>
            </a:extLst>
          </p:cNvPr>
          <p:cNvPicPr>
            <a:picLocks noChangeAspect="1"/>
          </p:cNvPicPr>
          <p:nvPr/>
        </p:nvPicPr>
        <p:blipFill>
          <a:blip r:embed="rId4"/>
          <a:stretch>
            <a:fillRect/>
          </a:stretch>
        </p:blipFill>
        <p:spPr>
          <a:xfrm>
            <a:off x="4616278" y="1631092"/>
            <a:ext cx="3218694" cy="4508001"/>
          </a:xfrm>
          <a:prstGeom prst="rect">
            <a:avLst/>
          </a:prstGeom>
        </p:spPr>
      </p:pic>
      <p:pic>
        <p:nvPicPr>
          <p:cNvPr id="11" name="Bildobjekt 10" descr="En bild som visar text, tecknad serie, affisch, Tecknade serier&#10;&#10;AI-genererat innehåll kan vara felaktigt.">
            <a:extLst>
              <a:ext uri="{FF2B5EF4-FFF2-40B4-BE49-F238E27FC236}">
                <a16:creationId xmlns:a16="http://schemas.microsoft.com/office/drawing/2014/main" id="{47BF227A-4B71-1257-C52A-4D1ACF8BFF2F}"/>
              </a:ext>
            </a:extLst>
          </p:cNvPr>
          <p:cNvPicPr>
            <a:picLocks noChangeAspect="1"/>
          </p:cNvPicPr>
          <p:nvPr/>
        </p:nvPicPr>
        <p:blipFill>
          <a:blip r:embed="rId5"/>
          <a:stretch>
            <a:fillRect/>
          </a:stretch>
        </p:blipFill>
        <p:spPr>
          <a:xfrm>
            <a:off x="8518956" y="2564998"/>
            <a:ext cx="1783084" cy="2468885"/>
          </a:xfrm>
          <a:prstGeom prst="rect">
            <a:avLst/>
          </a:prstGeom>
        </p:spPr>
      </p:pic>
    </p:spTree>
    <p:extLst>
      <p:ext uri="{BB962C8B-B14F-4D97-AF65-F5344CB8AC3E}">
        <p14:creationId xmlns:p14="http://schemas.microsoft.com/office/powerpoint/2010/main" val="276216279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Platshållare för innehåll 8"/>
          <p:cNvSpPr txBox="1">
            <a:spLocks noGrp="1"/>
          </p:cNvSpPr>
          <p:nvPr>
            <p:ph idx="1"/>
          </p:nvPr>
        </p:nvSpPr>
        <p:spPr>
          <a:xfrm>
            <a:off x="1246015" y="1620284"/>
            <a:ext cx="8415436" cy="5132944"/>
          </a:xfrm>
          <a:prstGeom prst="rect">
            <a:avLst/>
          </a:prstGeom>
          <a:noFill/>
        </p:spPr>
        <p:txBody>
          <a:bodyPr wrap="square" lIns="0" tIns="0" rIns="0" bIns="0" rtlCol="0" anchor="t">
            <a:spAutoFit/>
          </a:bodyPr>
          <a:lstStyle/>
          <a:p>
            <a:pPr marL="342900" indent="-342900">
              <a:buFont typeface="Arial" panose="020B0604020202020204" pitchFamily="34" charset="0"/>
              <a:buChar char="•"/>
            </a:pPr>
            <a:r>
              <a:rPr lang="sv-SE" sz="2000" dirty="0">
                <a:ea typeface="Lato"/>
                <a:cs typeface="Lato"/>
              </a:rPr>
              <a:t>Varför arbetar Rädda Barnen med Stopp! Min kropp!?</a:t>
            </a:r>
          </a:p>
          <a:p>
            <a:pPr marL="342900" indent="-342900">
              <a:buFont typeface="Arial" panose="020B0604020202020204" pitchFamily="34" charset="0"/>
              <a:buChar char="•"/>
            </a:pPr>
            <a:r>
              <a:rPr lang="sv-SE" sz="2000" dirty="0">
                <a:ea typeface="Lato"/>
                <a:cs typeface="Lato"/>
              </a:rPr>
              <a:t>Bakgrund till Stopp! Min kropp!</a:t>
            </a:r>
          </a:p>
          <a:p>
            <a:pPr marL="342900" indent="-342900">
              <a:buFont typeface="Arial" panose="020B0604020202020204" pitchFamily="34" charset="0"/>
              <a:buChar char="•"/>
            </a:pPr>
            <a:r>
              <a:rPr lang="sv-SE" sz="2000" dirty="0"/>
              <a:t>Stopp! Min kropp! – vägledningen! Tips för att prata med barn om kroppen, känslor och gränser</a:t>
            </a:r>
          </a:p>
          <a:p>
            <a:pPr marL="342900" indent="-342900">
              <a:buFont typeface="Arial" panose="020B0604020202020204" pitchFamily="34" charset="0"/>
              <a:buChar char="•"/>
            </a:pPr>
            <a:r>
              <a:rPr lang="sv-SE" sz="2000" dirty="0"/>
              <a:t>Stopp! Min kropp!  i lågstadiet</a:t>
            </a:r>
          </a:p>
          <a:p>
            <a:pPr marL="342900" indent="-342900">
              <a:buFont typeface="Arial" panose="020B0604020202020204" pitchFamily="34" charset="0"/>
              <a:buChar char="•"/>
            </a:pPr>
            <a:r>
              <a:rPr lang="sv-SE" sz="2000" dirty="0"/>
              <a:t>Stopp! Min kropp! för mellanstadiet</a:t>
            </a:r>
          </a:p>
          <a:p>
            <a:pPr marL="342900" indent="-342900">
              <a:buFont typeface="Arial" panose="020B0604020202020204" pitchFamily="34" charset="0"/>
              <a:buChar char="•"/>
            </a:pPr>
            <a:r>
              <a:rPr lang="sv-SE" sz="2000" dirty="0"/>
              <a:t>Stopp! Min kropp! på nätet</a:t>
            </a:r>
          </a:p>
          <a:p>
            <a:pPr marL="342900" indent="-342900">
              <a:buFont typeface="Arial" panose="020B0604020202020204" pitchFamily="34" charset="0"/>
              <a:buChar char="•"/>
            </a:pPr>
            <a:r>
              <a:rPr lang="sv-SE" sz="2000" dirty="0"/>
              <a:t>Stopp! Min kropp! – veckans barnsändningar</a:t>
            </a:r>
          </a:p>
          <a:p>
            <a:pPr marL="342900" indent="-342900">
              <a:buFont typeface="Arial" panose="020B0604020202020204" pitchFamily="34" charset="0"/>
              <a:buChar char="•"/>
            </a:pPr>
            <a:r>
              <a:rPr lang="sv-SE" sz="2000" dirty="0"/>
              <a:t>Stopp! Min kropp! – veckan</a:t>
            </a:r>
          </a:p>
          <a:p>
            <a:pPr marL="342900" indent="-342900">
              <a:buFont typeface="Arial" panose="020B0604020202020204" pitchFamily="34" charset="0"/>
              <a:buChar char="•"/>
            </a:pPr>
            <a:r>
              <a:rPr lang="sv-SE" sz="2000" dirty="0"/>
              <a:t>Utvärderingsstudie Stopp! Min kropp!</a:t>
            </a:r>
          </a:p>
          <a:p>
            <a:pPr marL="342900" indent="-342900">
              <a:buFont typeface="Arial" panose="020B0604020202020204" pitchFamily="34" charset="0"/>
              <a:buChar char="•"/>
            </a:pPr>
            <a:r>
              <a:rPr lang="sv-SE" sz="2000" dirty="0"/>
              <a:t>Utvärdering</a:t>
            </a:r>
          </a:p>
          <a:p>
            <a:pPr marL="342900" indent="-342900">
              <a:buFont typeface="Arial" panose="020B0604020202020204" pitchFamily="34" charset="0"/>
              <a:buChar char="•"/>
            </a:pPr>
            <a:endParaRPr lang="sv-SE" sz="2000" dirty="0"/>
          </a:p>
          <a:p>
            <a:endParaRPr lang="sv-SE" sz="2000" dirty="0"/>
          </a:p>
          <a:p>
            <a:pPr marL="285750" indent="-285750">
              <a:buFont typeface="Wingdings" panose="05000000000000000000" pitchFamily="2" charset="2"/>
              <a:buChar char="Ø"/>
            </a:pPr>
            <a:endParaRPr lang="sv-SE" sz="2000" dirty="0"/>
          </a:p>
        </p:txBody>
      </p:sp>
      <p:sp>
        <p:nvSpPr>
          <p:cNvPr id="7" name="Rubrik 6"/>
          <p:cNvSpPr>
            <a:spLocks noGrp="1"/>
          </p:cNvSpPr>
          <p:nvPr>
            <p:ph type="title"/>
          </p:nvPr>
        </p:nvSpPr>
        <p:spPr/>
        <p:txBody>
          <a:bodyPr/>
          <a:lstStyle/>
          <a:p>
            <a:r>
              <a:rPr lang="sv-SE"/>
              <a:t>INNEHÅLL</a:t>
            </a:r>
          </a:p>
        </p:txBody>
      </p:sp>
      <p:sp>
        <p:nvSpPr>
          <p:cNvPr id="3" name="Platshållare för sidfot 2"/>
          <p:cNvSpPr>
            <a:spLocks noGrp="1"/>
          </p:cNvSpPr>
          <p:nvPr>
            <p:ph type="ftr" sz="quarter" idx="11"/>
          </p:nvPr>
        </p:nvSpPr>
        <p:spPr/>
        <p:txBody>
          <a:bodyPr/>
          <a:lstStyle/>
          <a:p>
            <a:r>
              <a:rPr lang="sv-SE"/>
              <a:t>Stopp! Min kropp!</a:t>
            </a:r>
            <a:endParaRPr lang="en-US"/>
          </a:p>
        </p:txBody>
      </p:sp>
      <p:sp>
        <p:nvSpPr>
          <p:cNvPr id="4" name="Platshållare för bildnummer 3"/>
          <p:cNvSpPr>
            <a:spLocks noGrp="1"/>
          </p:cNvSpPr>
          <p:nvPr>
            <p:ph type="sldNum" sz="quarter" idx="12"/>
          </p:nvPr>
        </p:nvSpPr>
        <p:spPr/>
        <p:txBody>
          <a:bodyPr/>
          <a:lstStyle/>
          <a:p>
            <a:fld id="{C3FDE51E-0052-334C-A4B2-C567FE9F326F}" type="slidenum">
              <a:rPr lang="en-US" smtClean="0"/>
              <a:t>3</a:t>
            </a:fld>
            <a:endParaRPr lang="en-US"/>
          </a:p>
        </p:txBody>
      </p:sp>
    </p:spTree>
    <p:extLst>
      <p:ext uri="{BB962C8B-B14F-4D97-AF65-F5344CB8AC3E}">
        <p14:creationId xmlns:p14="http://schemas.microsoft.com/office/powerpoint/2010/main" val="343915927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tshållare för innehåll 2"/>
          <p:cNvSpPr>
            <a:spLocks noGrp="1"/>
          </p:cNvSpPr>
          <p:nvPr>
            <p:ph idx="1"/>
          </p:nvPr>
        </p:nvSpPr>
        <p:spPr>
          <a:xfrm>
            <a:off x="811733" y="1805142"/>
            <a:ext cx="5573025" cy="4476750"/>
          </a:xfrm>
        </p:spPr>
        <p:txBody>
          <a:bodyPr/>
          <a:lstStyle/>
          <a:p>
            <a:pPr>
              <a:buClr>
                <a:srgbClr val="FF0000"/>
              </a:buClr>
            </a:pPr>
            <a:r>
              <a:rPr lang="sv-SE" sz="2000" b="0">
                <a:solidFill>
                  <a:schemeClr val="tx1"/>
                </a:solidFill>
                <a:latin typeface="Lato" panose="020F0502020204030203" pitchFamily="34" charset="0"/>
              </a:rPr>
              <a:t>SYFTE</a:t>
            </a:r>
          </a:p>
          <a:p>
            <a:pPr>
              <a:buClr>
                <a:srgbClr val="FF0000"/>
              </a:buClr>
            </a:pPr>
            <a:r>
              <a:rPr lang="sv-SE" sz="2000" b="0">
                <a:solidFill>
                  <a:schemeClr val="tx1"/>
                </a:solidFill>
                <a:latin typeface="Lato" panose="020F0502020204030203" pitchFamily="34" charset="0"/>
              </a:rPr>
              <a:t>Att prata om vikten att förstå gränser och integritet – både egna och andras.</a:t>
            </a:r>
          </a:p>
          <a:p>
            <a:pPr marL="285750" indent="-285750">
              <a:buClr>
                <a:srgbClr val="FF0000"/>
              </a:buClr>
              <a:buFont typeface="Arial" panose="020B0604020202020204" pitchFamily="34" charset="0"/>
              <a:buChar char="•"/>
            </a:pPr>
            <a:endParaRPr lang="sv-SE" sz="2000" b="0">
              <a:solidFill>
                <a:schemeClr val="tx1"/>
              </a:solidFill>
              <a:latin typeface="Lato" panose="020F0502020204030203" pitchFamily="34" charset="0"/>
            </a:endParaRPr>
          </a:p>
          <a:p>
            <a:pPr marL="285750" indent="-285750">
              <a:buClr>
                <a:srgbClr val="FF0000"/>
              </a:buClr>
              <a:buFont typeface="Arial" panose="020B0604020202020204" pitchFamily="34" charset="0"/>
              <a:buChar char="•"/>
            </a:pPr>
            <a:r>
              <a:rPr lang="sv-SE" sz="2000" b="0">
                <a:solidFill>
                  <a:schemeClr val="tx1"/>
                </a:solidFill>
                <a:latin typeface="Lato" panose="020F0502020204030203" pitchFamily="34" charset="0"/>
              </a:rPr>
              <a:t>Innebörden av begreppet samtycke förklaras.</a:t>
            </a:r>
          </a:p>
          <a:p>
            <a:pPr marL="285750" indent="-285750">
              <a:buClr>
                <a:srgbClr val="FF0000"/>
              </a:buClr>
              <a:buFont typeface="Arial" panose="020B0604020202020204" pitchFamily="34" charset="0"/>
              <a:buChar char="•"/>
            </a:pPr>
            <a:endParaRPr lang="sv-SE" sz="2000" b="0">
              <a:solidFill>
                <a:schemeClr val="tx1"/>
              </a:solidFill>
              <a:latin typeface="Lato" panose="020F0502020204030203" pitchFamily="34" charset="0"/>
            </a:endParaRPr>
          </a:p>
          <a:p>
            <a:pPr marL="285750" indent="-285750">
              <a:buClr>
                <a:srgbClr val="FF0000"/>
              </a:buClr>
              <a:buFont typeface="Arial" panose="020B0604020202020204" pitchFamily="34" charset="0"/>
              <a:buChar char="•"/>
            </a:pPr>
            <a:r>
              <a:rPr lang="sv-SE" sz="2000" b="0">
                <a:solidFill>
                  <a:schemeClr val="tx1"/>
                </a:solidFill>
                <a:latin typeface="Lato" panose="020F0502020204030203" pitchFamily="34" charset="0"/>
              </a:rPr>
              <a:t>Går igenom kroppsregler.</a:t>
            </a:r>
          </a:p>
          <a:p>
            <a:pPr marL="285750" indent="-285750">
              <a:buClr>
                <a:srgbClr val="FF0000"/>
              </a:buClr>
              <a:buFont typeface="Arial" panose="020B0604020202020204" pitchFamily="34" charset="0"/>
              <a:buChar char="•"/>
            </a:pPr>
            <a:endParaRPr lang="sv-SE" sz="2000" b="0">
              <a:solidFill>
                <a:schemeClr val="tx1"/>
              </a:solidFill>
              <a:latin typeface="Lato" panose="020F0502020204030203" pitchFamily="34" charset="0"/>
            </a:endParaRPr>
          </a:p>
          <a:p>
            <a:pPr marL="285750" indent="-285750">
              <a:buClr>
                <a:srgbClr val="FF0000"/>
              </a:buClr>
              <a:buFont typeface="Arial" panose="020B0604020202020204" pitchFamily="34" charset="0"/>
              <a:buChar char="•"/>
            </a:pPr>
            <a:r>
              <a:rPr lang="sv-SE" sz="2000" b="0">
                <a:solidFill>
                  <a:schemeClr val="tx1"/>
                </a:solidFill>
                <a:latin typeface="Lato" panose="020F0502020204030203" pitchFamily="34" charset="0"/>
              </a:rPr>
              <a:t>Att respektera både sina egna och andras kroppsregler.</a:t>
            </a:r>
          </a:p>
        </p:txBody>
      </p:sp>
      <p:sp>
        <p:nvSpPr>
          <p:cNvPr id="2" name="Rubrik 1"/>
          <p:cNvSpPr>
            <a:spLocks noGrp="1"/>
          </p:cNvSpPr>
          <p:nvPr>
            <p:ph type="title"/>
          </p:nvPr>
        </p:nvSpPr>
        <p:spPr/>
        <p:txBody>
          <a:bodyPr/>
          <a:lstStyle/>
          <a:p>
            <a:r>
              <a:rPr lang="sv-SE">
                <a:latin typeface="Oswald Medium" pitchFamily="2" charset="0"/>
              </a:rPr>
              <a:t>Tema 3 – Stopp min kropp</a:t>
            </a:r>
          </a:p>
        </p:txBody>
      </p:sp>
      <p:sp>
        <p:nvSpPr>
          <p:cNvPr id="6" name="Platshållare för bildnummer 5"/>
          <p:cNvSpPr>
            <a:spLocks noGrp="1"/>
          </p:cNvSpPr>
          <p:nvPr>
            <p:ph type="sldNum" sz="quarter" idx="12"/>
          </p:nvPr>
        </p:nvSpPr>
        <p:spPr/>
        <p:txBody>
          <a:bodyPr/>
          <a:lstStyle/>
          <a:p>
            <a:fld id="{C3FDE51E-0052-334C-A4B2-C567FE9F326F}" type="slidenum">
              <a:rPr lang="en-US" smtClean="0"/>
              <a:t>30</a:t>
            </a:fld>
            <a:endParaRPr lang="en-US"/>
          </a:p>
        </p:txBody>
      </p:sp>
      <p:pic>
        <p:nvPicPr>
          <p:cNvPr id="4" name="Bildobjekt 3">
            <a:extLst>
              <a:ext uri="{FF2B5EF4-FFF2-40B4-BE49-F238E27FC236}">
                <a16:creationId xmlns:a16="http://schemas.microsoft.com/office/drawing/2014/main" id="{1A2369E5-22C4-84A0-8817-3D51352CD28D}"/>
              </a:ext>
            </a:extLst>
          </p:cNvPr>
          <p:cNvPicPr>
            <a:picLocks noChangeAspect="1"/>
          </p:cNvPicPr>
          <p:nvPr/>
        </p:nvPicPr>
        <p:blipFill>
          <a:blip r:embed="rId2" cstate="email">
            <a:extLst>
              <a:ext uri="{28A0092B-C50C-407E-A947-70E740481C1C}">
                <a14:useLocalDpi xmlns:a14="http://schemas.microsoft.com/office/drawing/2010/main"/>
              </a:ext>
            </a:extLst>
          </a:blip>
          <a:srcRect/>
          <a:stretch/>
        </p:blipFill>
        <p:spPr>
          <a:xfrm>
            <a:off x="6920306" y="1902743"/>
            <a:ext cx="4884020" cy="3052513"/>
          </a:xfrm>
          <a:prstGeom prst="rect">
            <a:avLst/>
          </a:prstGeom>
        </p:spPr>
      </p:pic>
    </p:spTree>
    <p:extLst>
      <p:ext uri="{BB962C8B-B14F-4D97-AF65-F5344CB8AC3E}">
        <p14:creationId xmlns:p14="http://schemas.microsoft.com/office/powerpoint/2010/main" val="98185997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normAutofit fontScale="90000"/>
          </a:bodyPr>
          <a:lstStyle/>
          <a:p>
            <a:r>
              <a:rPr lang="sv-SE">
                <a:latin typeface="Oswald Medium" pitchFamily="2" charset="0"/>
              </a:rPr>
              <a:t>Tema 3 – Faktablad, arbetsblad och frågelåda</a:t>
            </a:r>
          </a:p>
        </p:txBody>
      </p:sp>
      <p:sp>
        <p:nvSpPr>
          <p:cNvPr id="6" name="Platshållare för bildnummer 5"/>
          <p:cNvSpPr>
            <a:spLocks noGrp="1"/>
          </p:cNvSpPr>
          <p:nvPr>
            <p:ph type="sldNum" sz="quarter" idx="12"/>
          </p:nvPr>
        </p:nvSpPr>
        <p:spPr/>
        <p:txBody>
          <a:bodyPr/>
          <a:lstStyle/>
          <a:p>
            <a:fld id="{C3FDE51E-0052-334C-A4B2-C567FE9F326F}" type="slidenum">
              <a:rPr lang="en-US" smtClean="0"/>
              <a:t>31</a:t>
            </a:fld>
            <a:endParaRPr lang="en-US"/>
          </a:p>
        </p:txBody>
      </p:sp>
      <p:pic>
        <p:nvPicPr>
          <p:cNvPr id="4" name="Bildobjekt 3" descr="En bild som visar text, skärmbild, Teckensnitt, design&#10;&#10;AI-genererat innehåll kan vara felaktigt.">
            <a:extLst>
              <a:ext uri="{FF2B5EF4-FFF2-40B4-BE49-F238E27FC236}">
                <a16:creationId xmlns:a16="http://schemas.microsoft.com/office/drawing/2014/main" id="{A974670A-944F-390B-B810-945ABDB13CE4}"/>
              </a:ext>
            </a:extLst>
          </p:cNvPr>
          <p:cNvPicPr>
            <a:picLocks noChangeAspect="1"/>
          </p:cNvPicPr>
          <p:nvPr/>
        </p:nvPicPr>
        <p:blipFill>
          <a:blip r:embed="rId2"/>
          <a:stretch>
            <a:fillRect/>
          </a:stretch>
        </p:blipFill>
        <p:spPr>
          <a:xfrm>
            <a:off x="1096478" y="1654951"/>
            <a:ext cx="3264414" cy="4562865"/>
          </a:xfrm>
          <a:prstGeom prst="rect">
            <a:avLst/>
          </a:prstGeom>
        </p:spPr>
      </p:pic>
      <p:pic>
        <p:nvPicPr>
          <p:cNvPr id="10" name="Bildobjekt 9" descr="En bild som visar text, skärmbild&#10;&#10;AI-genererat innehåll kan vara felaktigt.">
            <a:extLst>
              <a:ext uri="{FF2B5EF4-FFF2-40B4-BE49-F238E27FC236}">
                <a16:creationId xmlns:a16="http://schemas.microsoft.com/office/drawing/2014/main" id="{01B67C6B-3134-4C5F-8CC9-12735183E1AB}"/>
              </a:ext>
            </a:extLst>
          </p:cNvPr>
          <p:cNvPicPr>
            <a:picLocks noChangeAspect="1"/>
          </p:cNvPicPr>
          <p:nvPr/>
        </p:nvPicPr>
        <p:blipFill>
          <a:blip r:embed="rId3"/>
          <a:stretch>
            <a:fillRect/>
          </a:stretch>
        </p:blipFill>
        <p:spPr>
          <a:xfrm>
            <a:off x="4566696" y="1654951"/>
            <a:ext cx="3264414" cy="4562865"/>
          </a:xfrm>
          <a:prstGeom prst="rect">
            <a:avLst/>
          </a:prstGeom>
        </p:spPr>
      </p:pic>
      <p:pic>
        <p:nvPicPr>
          <p:cNvPr id="12" name="Bildobjekt 11" descr="En bild som visar text, affisch, klädsel, tecknad serie&#10;&#10;AI-genererat innehåll kan vara felaktigt.">
            <a:extLst>
              <a:ext uri="{FF2B5EF4-FFF2-40B4-BE49-F238E27FC236}">
                <a16:creationId xmlns:a16="http://schemas.microsoft.com/office/drawing/2014/main" id="{4DD23303-6B60-2E60-9A93-8E380B199990}"/>
              </a:ext>
            </a:extLst>
          </p:cNvPr>
          <p:cNvPicPr>
            <a:picLocks noChangeAspect="1"/>
          </p:cNvPicPr>
          <p:nvPr/>
        </p:nvPicPr>
        <p:blipFill>
          <a:blip r:embed="rId4"/>
          <a:stretch>
            <a:fillRect/>
          </a:stretch>
        </p:blipFill>
        <p:spPr>
          <a:xfrm>
            <a:off x="8635886" y="2489939"/>
            <a:ext cx="1724266" cy="2400635"/>
          </a:xfrm>
          <a:prstGeom prst="rect">
            <a:avLst/>
          </a:prstGeom>
        </p:spPr>
      </p:pic>
    </p:spTree>
    <p:extLst>
      <p:ext uri="{BB962C8B-B14F-4D97-AF65-F5344CB8AC3E}">
        <p14:creationId xmlns:p14="http://schemas.microsoft.com/office/powerpoint/2010/main" val="143715453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1">
            <a:extLst>
              <a:ext uri="{FF2B5EF4-FFF2-40B4-BE49-F238E27FC236}">
                <a16:creationId xmlns:a16="http://schemas.microsoft.com/office/drawing/2014/main" id="{7E0EA2DB-2FC4-BF45-9295-451E3C21963F}"/>
              </a:ext>
            </a:extLst>
          </p:cNvPr>
          <p:cNvSpPr/>
          <p:nvPr/>
        </p:nvSpPr>
        <p:spPr>
          <a:xfrm>
            <a:off x="-1183" y="0"/>
            <a:ext cx="475215" cy="6858000"/>
          </a:xfrm>
          <a:prstGeom prst="rect">
            <a:avLst/>
          </a:prstGeom>
          <a:solidFill>
            <a:srgbClr val="A3260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3" name="Platshållare för innehåll 2"/>
          <p:cNvSpPr>
            <a:spLocks noGrp="1"/>
          </p:cNvSpPr>
          <p:nvPr>
            <p:ph idx="1"/>
          </p:nvPr>
        </p:nvSpPr>
        <p:spPr>
          <a:xfrm>
            <a:off x="811733" y="1805142"/>
            <a:ext cx="5668213" cy="4476750"/>
          </a:xfrm>
        </p:spPr>
        <p:txBody>
          <a:bodyPr/>
          <a:lstStyle/>
          <a:p>
            <a:pPr>
              <a:buClr>
                <a:schemeClr val="tx2"/>
              </a:buClr>
            </a:pPr>
            <a:r>
              <a:rPr lang="sv-SE" sz="2000" b="0">
                <a:solidFill>
                  <a:schemeClr val="tx1"/>
                </a:solidFill>
                <a:latin typeface="Lato" panose="020F0502020204030203" pitchFamily="34" charset="0"/>
              </a:rPr>
              <a:t>SYFTE</a:t>
            </a:r>
          </a:p>
          <a:p>
            <a:pPr>
              <a:buClr>
                <a:schemeClr val="tx2"/>
              </a:buClr>
            </a:pPr>
            <a:r>
              <a:rPr lang="sv-SE" sz="2000" b="0">
                <a:solidFill>
                  <a:schemeClr val="tx1"/>
                </a:solidFill>
                <a:latin typeface="Lato" panose="020F0502020204030203" pitchFamily="34" charset="0"/>
              </a:rPr>
              <a:t>Att prata om lagen och vad vuxna får och inte får göra mot barn.  Temat berör sexuella övergrepp och vad det betyder.</a:t>
            </a:r>
          </a:p>
          <a:p>
            <a:pPr marL="285750" indent="-285750">
              <a:buClr>
                <a:schemeClr val="tx2"/>
              </a:buClr>
              <a:buFont typeface="Arial" panose="020B0604020202020204" pitchFamily="34" charset="0"/>
              <a:buChar char="•"/>
            </a:pPr>
            <a:endParaRPr lang="sv-SE" sz="2000" b="0">
              <a:solidFill>
                <a:schemeClr val="tx1"/>
              </a:solidFill>
              <a:latin typeface="Lato" panose="020F0502020204030203" pitchFamily="34" charset="0"/>
            </a:endParaRPr>
          </a:p>
          <a:p>
            <a:pPr marL="285750" indent="-285750">
              <a:buClr>
                <a:schemeClr val="tx2"/>
              </a:buClr>
              <a:buFont typeface="Arial" panose="020B0604020202020204" pitchFamily="34" charset="0"/>
              <a:buChar char="•"/>
            </a:pPr>
            <a:r>
              <a:rPr lang="sv-SE" sz="2000" b="0">
                <a:solidFill>
                  <a:schemeClr val="tx1"/>
                </a:solidFill>
                <a:latin typeface="Lato" panose="020F0502020204030203" pitchFamily="34" charset="0"/>
              </a:rPr>
              <a:t>Att det aldrig är barnets fel om någon gör något olagligt mot dem. </a:t>
            </a:r>
          </a:p>
          <a:p>
            <a:pPr marL="285750" indent="-285750">
              <a:buClr>
                <a:schemeClr val="tx2"/>
              </a:buClr>
              <a:buFont typeface="Arial" panose="020B0604020202020204" pitchFamily="34" charset="0"/>
              <a:buChar char="•"/>
            </a:pPr>
            <a:endParaRPr lang="sv-SE" sz="2000" b="0">
              <a:solidFill>
                <a:schemeClr val="tx1"/>
              </a:solidFill>
              <a:latin typeface="Lato" panose="020F0502020204030203" pitchFamily="34" charset="0"/>
            </a:endParaRPr>
          </a:p>
          <a:p>
            <a:pPr marL="285750" indent="-285750">
              <a:buClr>
                <a:schemeClr val="tx2"/>
              </a:buClr>
              <a:buFont typeface="Arial" panose="020B0604020202020204" pitchFamily="34" charset="0"/>
              <a:buChar char="•"/>
            </a:pPr>
            <a:r>
              <a:rPr lang="sv-SE" sz="2000" b="0">
                <a:solidFill>
                  <a:schemeClr val="tx1"/>
                </a:solidFill>
                <a:latin typeface="Lato" panose="020F0502020204030203" pitchFamily="34" charset="0"/>
              </a:rPr>
              <a:t>Vuxna finns för skydda och hjälpa barn.</a:t>
            </a:r>
          </a:p>
        </p:txBody>
      </p:sp>
      <p:sp>
        <p:nvSpPr>
          <p:cNvPr id="2" name="Rubrik 1"/>
          <p:cNvSpPr>
            <a:spLocks noGrp="1"/>
          </p:cNvSpPr>
          <p:nvPr>
            <p:ph type="title"/>
          </p:nvPr>
        </p:nvSpPr>
        <p:spPr/>
        <p:txBody>
          <a:bodyPr/>
          <a:lstStyle/>
          <a:p>
            <a:r>
              <a:rPr lang="sv-SE">
                <a:latin typeface="Oswald Medium" pitchFamily="2" charset="0"/>
              </a:rPr>
              <a:t>Tema 4 – Det här är förbjudet</a:t>
            </a:r>
          </a:p>
        </p:txBody>
      </p:sp>
      <p:sp>
        <p:nvSpPr>
          <p:cNvPr id="6" name="Platshållare för bildnummer 5"/>
          <p:cNvSpPr>
            <a:spLocks noGrp="1"/>
          </p:cNvSpPr>
          <p:nvPr>
            <p:ph type="sldNum" sz="quarter" idx="12"/>
          </p:nvPr>
        </p:nvSpPr>
        <p:spPr/>
        <p:txBody>
          <a:bodyPr/>
          <a:lstStyle/>
          <a:p>
            <a:fld id="{C3FDE51E-0052-334C-A4B2-C567FE9F326F}" type="slidenum">
              <a:rPr lang="en-US" smtClean="0"/>
              <a:t>32</a:t>
            </a:fld>
            <a:endParaRPr lang="en-US"/>
          </a:p>
        </p:txBody>
      </p:sp>
      <p:pic>
        <p:nvPicPr>
          <p:cNvPr id="10" name="Bildobjekt 9">
            <a:extLst>
              <a:ext uri="{FF2B5EF4-FFF2-40B4-BE49-F238E27FC236}">
                <a16:creationId xmlns:a16="http://schemas.microsoft.com/office/drawing/2014/main" id="{4FCF8A0E-8C69-FD4A-B71B-6445C5D020EC}"/>
              </a:ext>
            </a:extLst>
          </p:cNvPr>
          <p:cNvPicPr>
            <a:picLocks noChangeAspect="1"/>
          </p:cNvPicPr>
          <p:nvPr/>
        </p:nvPicPr>
        <p:blipFill>
          <a:blip r:embed="rId2" cstate="email">
            <a:extLst>
              <a:ext uri="{28A0092B-C50C-407E-A947-70E740481C1C}">
                <a14:useLocalDpi xmlns:a14="http://schemas.microsoft.com/office/drawing/2010/main"/>
              </a:ext>
            </a:extLst>
          </a:blip>
          <a:srcRect/>
          <a:stretch/>
        </p:blipFill>
        <p:spPr>
          <a:xfrm>
            <a:off x="6479946" y="1739672"/>
            <a:ext cx="5051441" cy="3157151"/>
          </a:xfrm>
          <a:prstGeom prst="rect">
            <a:avLst/>
          </a:prstGeom>
        </p:spPr>
      </p:pic>
    </p:spTree>
    <p:extLst>
      <p:ext uri="{BB962C8B-B14F-4D97-AF65-F5344CB8AC3E}">
        <p14:creationId xmlns:p14="http://schemas.microsoft.com/office/powerpoint/2010/main" val="11425478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normAutofit fontScale="90000"/>
          </a:bodyPr>
          <a:lstStyle/>
          <a:p>
            <a:r>
              <a:rPr lang="sv-SE">
                <a:latin typeface="Oswald Medium" pitchFamily="2" charset="0"/>
              </a:rPr>
              <a:t>Tema 4 – Faktablad, arbetsblad och frågelåda </a:t>
            </a:r>
          </a:p>
        </p:txBody>
      </p:sp>
      <p:sp>
        <p:nvSpPr>
          <p:cNvPr id="6" name="Platshållare för bildnummer 5"/>
          <p:cNvSpPr>
            <a:spLocks noGrp="1"/>
          </p:cNvSpPr>
          <p:nvPr>
            <p:ph type="sldNum" sz="quarter" idx="12"/>
          </p:nvPr>
        </p:nvSpPr>
        <p:spPr/>
        <p:txBody>
          <a:bodyPr/>
          <a:lstStyle/>
          <a:p>
            <a:fld id="{C3FDE51E-0052-334C-A4B2-C567FE9F326F}" type="slidenum">
              <a:rPr lang="en-US" smtClean="0"/>
              <a:t>33</a:t>
            </a:fld>
            <a:endParaRPr lang="en-US"/>
          </a:p>
        </p:txBody>
      </p:sp>
      <p:sp>
        <p:nvSpPr>
          <p:cNvPr id="7" name="Rectangle 11">
            <a:extLst>
              <a:ext uri="{FF2B5EF4-FFF2-40B4-BE49-F238E27FC236}">
                <a16:creationId xmlns:a16="http://schemas.microsoft.com/office/drawing/2014/main" id="{9F24DDAC-65CA-76B2-EF18-A82B3E7A12FC}"/>
              </a:ext>
            </a:extLst>
          </p:cNvPr>
          <p:cNvSpPr/>
          <p:nvPr/>
        </p:nvSpPr>
        <p:spPr>
          <a:xfrm>
            <a:off x="-1183" y="0"/>
            <a:ext cx="475215" cy="6858000"/>
          </a:xfrm>
          <a:prstGeom prst="rect">
            <a:avLst/>
          </a:prstGeom>
          <a:solidFill>
            <a:srgbClr val="A3260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pic>
        <p:nvPicPr>
          <p:cNvPr id="5" name="Bildobjekt 4" descr="En bild som visar text, skärmbild&#10;&#10;AI-genererat innehåll kan vara felaktigt.">
            <a:extLst>
              <a:ext uri="{FF2B5EF4-FFF2-40B4-BE49-F238E27FC236}">
                <a16:creationId xmlns:a16="http://schemas.microsoft.com/office/drawing/2014/main" id="{AC5BDBFA-CC7C-314F-05B9-042E8609B906}"/>
              </a:ext>
            </a:extLst>
          </p:cNvPr>
          <p:cNvPicPr>
            <a:picLocks noChangeAspect="1"/>
          </p:cNvPicPr>
          <p:nvPr/>
        </p:nvPicPr>
        <p:blipFill>
          <a:blip r:embed="rId2"/>
          <a:stretch>
            <a:fillRect/>
          </a:stretch>
        </p:blipFill>
        <p:spPr>
          <a:xfrm>
            <a:off x="1023472" y="1835255"/>
            <a:ext cx="2916942" cy="4087376"/>
          </a:xfrm>
          <a:prstGeom prst="rect">
            <a:avLst/>
          </a:prstGeom>
        </p:spPr>
      </p:pic>
      <p:pic>
        <p:nvPicPr>
          <p:cNvPr id="9" name="Bildobjekt 8" descr="En bild som visar text, skiss, rita, clipart&#10;&#10;AI-genererat innehåll kan vara felaktigt.">
            <a:extLst>
              <a:ext uri="{FF2B5EF4-FFF2-40B4-BE49-F238E27FC236}">
                <a16:creationId xmlns:a16="http://schemas.microsoft.com/office/drawing/2014/main" id="{D7AD5C0C-C248-1634-A66B-30C2FFEB942E}"/>
              </a:ext>
            </a:extLst>
          </p:cNvPr>
          <p:cNvPicPr>
            <a:picLocks noChangeAspect="1"/>
          </p:cNvPicPr>
          <p:nvPr/>
        </p:nvPicPr>
        <p:blipFill>
          <a:blip r:embed="rId3"/>
          <a:stretch>
            <a:fillRect/>
          </a:stretch>
        </p:blipFill>
        <p:spPr>
          <a:xfrm>
            <a:off x="4489854" y="1835255"/>
            <a:ext cx="2934109" cy="4086795"/>
          </a:xfrm>
          <a:prstGeom prst="rect">
            <a:avLst/>
          </a:prstGeom>
        </p:spPr>
      </p:pic>
      <p:pic>
        <p:nvPicPr>
          <p:cNvPr id="11" name="Bildobjekt 10" descr="En bild som visar Tecknade serier, text, Animering, clipart&#10;&#10;AI-genererat innehåll kan vara felaktigt.">
            <a:extLst>
              <a:ext uri="{FF2B5EF4-FFF2-40B4-BE49-F238E27FC236}">
                <a16:creationId xmlns:a16="http://schemas.microsoft.com/office/drawing/2014/main" id="{F59C1EB0-C308-F85C-0BC2-863F4C3EE3D3}"/>
              </a:ext>
            </a:extLst>
          </p:cNvPr>
          <p:cNvPicPr>
            <a:picLocks noChangeAspect="1"/>
          </p:cNvPicPr>
          <p:nvPr/>
        </p:nvPicPr>
        <p:blipFill>
          <a:blip r:embed="rId4"/>
          <a:stretch>
            <a:fillRect/>
          </a:stretch>
        </p:blipFill>
        <p:spPr>
          <a:xfrm>
            <a:off x="8152688" y="2831662"/>
            <a:ext cx="1508763" cy="2093980"/>
          </a:xfrm>
          <a:prstGeom prst="rect">
            <a:avLst/>
          </a:prstGeom>
        </p:spPr>
      </p:pic>
    </p:spTree>
    <p:extLst>
      <p:ext uri="{BB962C8B-B14F-4D97-AF65-F5344CB8AC3E}">
        <p14:creationId xmlns:p14="http://schemas.microsoft.com/office/powerpoint/2010/main" val="319494290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1">
            <a:extLst>
              <a:ext uri="{FF2B5EF4-FFF2-40B4-BE49-F238E27FC236}">
                <a16:creationId xmlns:a16="http://schemas.microsoft.com/office/drawing/2014/main" id="{B428637E-4482-B049-847D-1D4BE68C7949}"/>
              </a:ext>
            </a:extLst>
          </p:cNvPr>
          <p:cNvSpPr/>
          <p:nvPr/>
        </p:nvSpPr>
        <p:spPr>
          <a:xfrm>
            <a:off x="0" y="0"/>
            <a:ext cx="529389" cy="6858000"/>
          </a:xfrm>
          <a:prstGeom prst="rect">
            <a:avLst/>
          </a:prstGeom>
          <a:solidFill>
            <a:srgbClr val="009FB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3" name="Platshållare för innehåll 2"/>
          <p:cNvSpPr>
            <a:spLocks noGrp="1"/>
          </p:cNvSpPr>
          <p:nvPr>
            <p:ph idx="1"/>
          </p:nvPr>
        </p:nvSpPr>
        <p:spPr>
          <a:xfrm>
            <a:off x="811733" y="1805142"/>
            <a:ext cx="5701362" cy="4476750"/>
          </a:xfrm>
        </p:spPr>
        <p:txBody>
          <a:bodyPr/>
          <a:lstStyle/>
          <a:p>
            <a:r>
              <a:rPr lang="sv-SE" sz="2000" b="0">
                <a:solidFill>
                  <a:schemeClr val="tx1"/>
                </a:solidFill>
                <a:latin typeface="Lato" panose="020F0502020204030203" pitchFamily="34" charset="0"/>
              </a:rPr>
              <a:t>SYFTE</a:t>
            </a:r>
          </a:p>
          <a:p>
            <a:r>
              <a:rPr lang="sv-SE" sz="2000" b="0">
                <a:solidFill>
                  <a:schemeClr val="tx1"/>
                </a:solidFill>
                <a:latin typeface="Lato" panose="020F0502020204030203" pitchFamily="34" charset="0"/>
              </a:rPr>
              <a:t>Att prata om bra och dåliga hemligheter och att barn alltid får berätta dåliga hemligheter för vuxna.</a:t>
            </a:r>
          </a:p>
          <a:p>
            <a:pPr marL="285750" indent="-285750">
              <a:buFont typeface="Arial" panose="020B0604020202020204" pitchFamily="34" charset="0"/>
              <a:buChar char="•"/>
            </a:pPr>
            <a:endParaRPr lang="sv-SE" sz="2000" b="0">
              <a:latin typeface="Lato" panose="020F0502020204030203" pitchFamily="34" charset="0"/>
            </a:endParaRPr>
          </a:p>
          <a:p>
            <a:pPr marL="285750" indent="-285750">
              <a:buClr>
                <a:srgbClr val="FF0000"/>
              </a:buClr>
              <a:buFont typeface="Arial" panose="020B0604020202020204" pitchFamily="34" charset="0"/>
              <a:buChar char="•"/>
            </a:pPr>
            <a:r>
              <a:rPr lang="sv-SE" sz="2000" b="0">
                <a:solidFill>
                  <a:schemeClr val="tx1"/>
                </a:solidFill>
                <a:latin typeface="Lato" panose="020F0502020204030203" pitchFamily="34" charset="0"/>
              </a:rPr>
              <a:t>Det kan handla både om en själv eller någon annan.</a:t>
            </a:r>
          </a:p>
          <a:p>
            <a:pPr marL="285750" indent="-285750">
              <a:buClr>
                <a:srgbClr val="FF0000"/>
              </a:buClr>
              <a:buFont typeface="Arial" panose="020B0604020202020204" pitchFamily="34" charset="0"/>
              <a:buChar char="•"/>
            </a:pPr>
            <a:endParaRPr lang="sv-SE" sz="2000" b="0">
              <a:solidFill>
                <a:schemeClr val="tx1"/>
              </a:solidFill>
              <a:latin typeface="Lato" panose="020F0502020204030203" pitchFamily="34" charset="0"/>
            </a:endParaRPr>
          </a:p>
          <a:p>
            <a:pPr marL="285750" indent="-285750">
              <a:buClr>
                <a:srgbClr val="FF0000"/>
              </a:buClr>
              <a:buFont typeface="Arial" panose="020B0604020202020204" pitchFamily="34" charset="0"/>
              <a:buChar char="•"/>
            </a:pPr>
            <a:r>
              <a:rPr lang="sv-SE" sz="2000" b="0">
                <a:solidFill>
                  <a:schemeClr val="tx1"/>
                </a:solidFill>
                <a:latin typeface="Lato" panose="020F0502020204030203" pitchFamily="34" charset="0"/>
              </a:rPr>
              <a:t>Ger förslag på vad barnet kan vända sig för att få hjälp vid behov.</a:t>
            </a:r>
          </a:p>
          <a:p>
            <a:endParaRPr lang="sv-SE"/>
          </a:p>
          <a:p>
            <a:endParaRPr lang="sv-SE"/>
          </a:p>
        </p:txBody>
      </p:sp>
      <p:sp>
        <p:nvSpPr>
          <p:cNvPr id="2" name="Rubrik 1"/>
          <p:cNvSpPr>
            <a:spLocks noGrp="1"/>
          </p:cNvSpPr>
          <p:nvPr>
            <p:ph type="title"/>
          </p:nvPr>
        </p:nvSpPr>
        <p:spPr/>
        <p:txBody>
          <a:bodyPr/>
          <a:lstStyle/>
          <a:p>
            <a:r>
              <a:rPr lang="sv-SE">
                <a:latin typeface="Oswald Medium" pitchFamily="2" charset="0"/>
              </a:rPr>
              <a:t>Tema 5 – Bra och dåliga hemligheter</a:t>
            </a:r>
          </a:p>
        </p:txBody>
      </p:sp>
      <p:sp>
        <p:nvSpPr>
          <p:cNvPr id="6" name="Platshållare för bildnummer 5"/>
          <p:cNvSpPr>
            <a:spLocks noGrp="1"/>
          </p:cNvSpPr>
          <p:nvPr>
            <p:ph type="sldNum" sz="quarter" idx="12"/>
          </p:nvPr>
        </p:nvSpPr>
        <p:spPr/>
        <p:txBody>
          <a:bodyPr/>
          <a:lstStyle/>
          <a:p>
            <a:fld id="{C3FDE51E-0052-334C-A4B2-C567FE9F326F}" type="slidenum">
              <a:rPr lang="en-US" smtClean="0"/>
              <a:t>34</a:t>
            </a:fld>
            <a:endParaRPr lang="en-US"/>
          </a:p>
        </p:txBody>
      </p:sp>
      <p:pic>
        <p:nvPicPr>
          <p:cNvPr id="15" name="Bildobjekt 14">
            <a:extLst>
              <a:ext uri="{FF2B5EF4-FFF2-40B4-BE49-F238E27FC236}">
                <a16:creationId xmlns:a16="http://schemas.microsoft.com/office/drawing/2014/main" id="{4A852ED1-95E6-3945-9E81-ED10FDA981D3}"/>
              </a:ext>
            </a:extLst>
          </p:cNvPr>
          <p:cNvPicPr>
            <a:picLocks noChangeAspect="1"/>
          </p:cNvPicPr>
          <p:nvPr/>
        </p:nvPicPr>
        <p:blipFill>
          <a:blip r:embed="rId3" cstate="email">
            <a:extLst>
              <a:ext uri="{28A0092B-C50C-407E-A947-70E740481C1C}">
                <a14:useLocalDpi xmlns:a14="http://schemas.microsoft.com/office/drawing/2010/main"/>
              </a:ext>
            </a:extLst>
          </a:blip>
          <a:srcRect/>
          <a:stretch/>
        </p:blipFill>
        <p:spPr>
          <a:xfrm>
            <a:off x="6809105" y="2048932"/>
            <a:ext cx="4605867" cy="2878667"/>
          </a:xfrm>
          <a:prstGeom prst="rect">
            <a:avLst/>
          </a:prstGeom>
        </p:spPr>
      </p:pic>
    </p:spTree>
    <p:extLst>
      <p:ext uri="{BB962C8B-B14F-4D97-AF65-F5344CB8AC3E}">
        <p14:creationId xmlns:p14="http://schemas.microsoft.com/office/powerpoint/2010/main" val="22233426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normAutofit fontScale="90000"/>
          </a:bodyPr>
          <a:lstStyle/>
          <a:p>
            <a:r>
              <a:rPr lang="sv-SE">
                <a:latin typeface="Oswald Medium" pitchFamily="2" charset="0"/>
              </a:rPr>
              <a:t>Tema 5 – </a:t>
            </a:r>
            <a:r>
              <a:rPr lang="sv-SE" err="1">
                <a:latin typeface="Oswald Medium" pitchFamily="2" charset="0"/>
              </a:rPr>
              <a:t>Faktblad</a:t>
            </a:r>
            <a:r>
              <a:rPr lang="sv-SE">
                <a:latin typeface="Oswald Medium" pitchFamily="2" charset="0"/>
              </a:rPr>
              <a:t>, arbetsblad och frågelåda</a:t>
            </a:r>
          </a:p>
        </p:txBody>
      </p:sp>
      <p:sp>
        <p:nvSpPr>
          <p:cNvPr id="6" name="Platshållare för bildnummer 5"/>
          <p:cNvSpPr>
            <a:spLocks noGrp="1"/>
          </p:cNvSpPr>
          <p:nvPr>
            <p:ph type="sldNum" sz="quarter" idx="12"/>
          </p:nvPr>
        </p:nvSpPr>
        <p:spPr/>
        <p:txBody>
          <a:bodyPr/>
          <a:lstStyle/>
          <a:p>
            <a:fld id="{C3FDE51E-0052-334C-A4B2-C567FE9F326F}" type="slidenum">
              <a:rPr lang="en-US" smtClean="0"/>
              <a:t>35</a:t>
            </a:fld>
            <a:endParaRPr lang="en-US"/>
          </a:p>
        </p:txBody>
      </p:sp>
      <p:pic>
        <p:nvPicPr>
          <p:cNvPr id="14" name="Bildobjekt 13">
            <a:extLst>
              <a:ext uri="{FF2B5EF4-FFF2-40B4-BE49-F238E27FC236}">
                <a16:creationId xmlns:a16="http://schemas.microsoft.com/office/drawing/2014/main" id="{9682B746-46A2-3D42-A1C5-32EE27D1FFA2}"/>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235444" y="1727575"/>
            <a:ext cx="2957822" cy="4180720"/>
          </a:xfrm>
          <a:prstGeom prst="rect">
            <a:avLst/>
          </a:prstGeom>
          <a:solidFill>
            <a:schemeClr val="bg1"/>
          </a:solidFill>
          <a:effectLst>
            <a:outerShdw blurRad="50800" dist="38100" dir="2700000" algn="tl" rotWithShape="0">
              <a:prstClr val="black">
                <a:alpha val="40000"/>
              </a:prstClr>
            </a:outerShdw>
          </a:effectLst>
        </p:spPr>
      </p:pic>
      <p:sp>
        <p:nvSpPr>
          <p:cNvPr id="4" name="Rectangle 11">
            <a:extLst>
              <a:ext uri="{FF2B5EF4-FFF2-40B4-BE49-F238E27FC236}">
                <a16:creationId xmlns:a16="http://schemas.microsoft.com/office/drawing/2014/main" id="{4571CDE0-69EC-8025-A568-B33C41390C48}"/>
              </a:ext>
            </a:extLst>
          </p:cNvPr>
          <p:cNvSpPr/>
          <p:nvPr/>
        </p:nvSpPr>
        <p:spPr>
          <a:xfrm>
            <a:off x="0" y="0"/>
            <a:ext cx="529389" cy="6858000"/>
          </a:xfrm>
          <a:prstGeom prst="rect">
            <a:avLst/>
          </a:prstGeom>
          <a:solidFill>
            <a:srgbClr val="009FB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pic>
        <p:nvPicPr>
          <p:cNvPr id="5" name="Bildobjekt 4" descr="En bild som visar text, skärmbild, design&#10;&#10;AI-genererat innehåll kan vara felaktigt.">
            <a:extLst>
              <a:ext uri="{FF2B5EF4-FFF2-40B4-BE49-F238E27FC236}">
                <a16:creationId xmlns:a16="http://schemas.microsoft.com/office/drawing/2014/main" id="{BE425123-D804-7E70-6E7E-AE4283E33D9F}"/>
              </a:ext>
            </a:extLst>
          </p:cNvPr>
          <p:cNvPicPr>
            <a:picLocks noChangeAspect="1"/>
          </p:cNvPicPr>
          <p:nvPr/>
        </p:nvPicPr>
        <p:blipFill>
          <a:blip r:embed="rId4"/>
          <a:stretch>
            <a:fillRect/>
          </a:stretch>
        </p:blipFill>
        <p:spPr>
          <a:xfrm>
            <a:off x="4564377" y="1669090"/>
            <a:ext cx="3063246" cy="4297689"/>
          </a:xfrm>
          <a:prstGeom prst="rect">
            <a:avLst/>
          </a:prstGeom>
        </p:spPr>
      </p:pic>
      <p:pic>
        <p:nvPicPr>
          <p:cNvPr id="8" name="Bildobjekt 7" descr="En bild som visar Tecknade serier, clipart, affisch, tecknad serie&#10;&#10;AI-genererat innehåll kan vara felaktigt.">
            <a:extLst>
              <a:ext uri="{FF2B5EF4-FFF2-40B4-BE49-F238E27FC236}">
                <a16:creationId xmlns:a16="http://schemas.microsoft.com/office/drawing/2014/main" id="{6E598478-01D3-83B6-1511-246E79EF910D}"/>
              </a:ext>
            </a:extLst>
          </p:cNvPr>
          <p:cNvPicPr>
            <a:picLocks noChangeAspect="1"/>
          </p:cNvPicPr>
          <p:nvPr/>
        </p:nvPicPr>
        <p:blipFill>
          <a:blip r:embed="rId5"/>
          <a:stretch>
            <a:fillRect/>
          </a:stretch>
        </p:blipFill>
        <p:spPr>
          <a:xfrm>
            <a:off x="8213740" y="2674931"/>
            <a:ext cx="1655067" cy="2286005"/>
          </a:xfrm>
          <a:prstGeom prst="rect">
            <a:avLst/>
          </a:prstGeom>
        </p:spPr>
      </p:pic>
    </p:spTree>
    <p:extLst>
      <p:ext uri="{BB962C8B-B14F-4D97-AF65-F5344CB8AC3E}">
        <p14:creationId xmlns:p14="http://schemas.microsoft.com/office/powerpoint/2010/main" val="336424864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tshållare för innehåll 2"/>
          <p:cNvSpPr>
            <a:spLocks noGrp="1"/>
          </p:cNvSpPr>
          <p:nvPr>
            <p:ph idx="1"/>
          </p:nvPr>
        </p:nvSpPr>
        <p:spPr>
          <a:xfrm>
            <a:off x="824224" y="1742683"/>
            <a:ext cx="6000869" cy="4539209"/>
          </a:xfrm>
        </p:spPr>
        <p:txBody>
          <a:bodyPr>
            <a:normAutofit/>
          </a:bodyPr>
          <a:lstStyle/>
          <a:p>
            <a:r>
              <a:rPr lang="sv-SE" sz="2000" b="0">
                <a:solidFill>
                  <a:schemeClr val="tx1"/>
                </a:solidFill>
                <a:latin typeface="Lato" panose="020F0502020204030203" pitchFamily="34" charset="0"/>
              </a:rPr>
              <a:t>SYFTE</a:t>
            </a:r>
          </a:p>
          <a:p>
            <a:r>
              <a:rPr lang="sv-SE" sz="2000" b="0">
                <a:solidFill>
                  <a:schemeClr val="tx1"/>
                </a:solidFill>
                <a:latin typeface="Lato" panose="020F0502020204030203" pitchFamily="34" charset="0"/>
              </a:rPr>
              <a:t>Att prata om </a:t>
            </a:r>
            <a:r>
              <a:rPr lang="sv-SE" sz="2000">
                <a:latin typeface="Lato" panose="020F0502020204030203" pitchFamily="34" charset="0"/>
              </a:rPr>
              <a:t>hur barn kan vara trygga på nätet och vikten av att de pratar med en vuxen om något obehagligt händer på nätet</a:t>
            </a:r>
            <a:r>
              <a:rPr lang="sv-SE" sz="2000" b="0">
                <a:solidFill>
                  <a:schemeClr val="tx1"/>
                </a:solidFill>
                <a:latin typeface="Lato" panose="020F0502020204030203" pitchFamily="34" charset="0"/>
              </a:rPr>
              <a:t>.</a:t>
            </a:r>
          </a:p>
          <a:p>
            <a:pPr marL="285750" indent="-285750">
              <a:buFont typeface="Arial" panose="020B0604020202020204" pitchFamily="34" charset="0"/>
              <a:buChar char="•"/>
            </a:pPr>
            <a:endParaRPr lang="sv-SE" sz="2000" b="0">
              <a:latin typeface="Lato" panose="020F0502020204030203" pitchFamily="34" charset="0"/>
            </a:endParaRPr>
          </a:p>
          <a:p>
            <a:pPr marL="285750" indent="-285750">
              <a:buClr>
                <a:srgbClr val="FF0000"/>
              </a:buClr>
              <a:buFont typeface="Arial" panose="020B0604020202020204" pitchFamily="34" charset="0"/>
              <a:buChar char="•"/>
            </a:pPr>
            <a:r>
              <a:rPr lang="sv-SE" sz="2000">
                <a:latin typeface="Lato" panose="020F0502020204030203" pitchFamily="34" charset="0"/>
              </a:rPr>
              <a:t>Hur kan vi veta att personen vi pratar med verkligen är den som den säger sig vara?</a:t>
            </a:r>
            <a:endParaRPr lang="sv-SE" sz="2000" b="0">
              <a:solidFill>
                <a:schemeClr val="tx1"/>
              </a:solidFill>
              <a:latin typeface="Lato" panose="020F0502020204030203" pitchFamily="34" charset="0"/>
            </a:endParaRPr>
          </a:p>
          <a:p>
            <a:pPr marL="285750" indent="-285750">
              <a:buClr>
                <a:srgbClr val="FF0000"/>
              </a:buClr>
              <a:buFont typeface="Arial" panose="020B0604020202020204" pitchFamily="34" charset="0"/>
              <a:buChar char="•"/>
            </a:pPr>
            <a:r>
              <a:rPr lang="sv-SE" sz="2000">
                <a:latin typeface="Lato" panose="020F0502020204030203" pitchFamily="34" charset="0"/>
              </a:rPr>
              <a:t>Vad ska jag tänka på innan jag skickar en bild?</a:t>
            </a:r>
          </a:p>
          <a:p>
            <a:pPr marL="285750" indent="-285750">
              <a:buClr>
                <a:srgbClr val="FF0000"/>
              </a:buClr>
              <a:buFont typeface="Arial" panose="020B0604020202020204" pitchFamily="34" charset="0"/>
              <a:buChar char="•"/>
            </a:pPr>
            <a:r>
              <a:rPr lang="sv-SE" sz="2000" b="0">
                <a:solidFill>
                  <a:schemeClr val="tx1"/>
                </a:solidFill>
                <a:latin typeface="Lato" panose="020F0502020204030203" pitchFamily="34" charset="0"/>
              </a:rPr>
              <a:t>Det är aldrig ett barns fel om någon gör något </a:t>
            </a:r>
            <a:r>
              <a:rPr lang="sv-SE" sz="2000">
                <a:latin typeface="Lato" panose="020F0502020204030203" pitchFamily="34" charset="0"/>
              </a:rPr>
              <a:t>som inte känns bra </a:t>
            </a:r>
            <a:r>
              <a:rPr lang="sv-SE" sz="2000" b="0">
                <a:solidFill>
                  <a:schemeClr val="tx1"/>
                </a:solidFill>
                <a:latin typeface="Lato" panose="020F0502020204030203" pitchFamily="34" charset="0"/>
              </a:rPr>
              <a:t>mot dem på nätet, även om barnet började ta kontakt.</a:t>
            </a:r>
          </a:p>
          <a:p>
            <a:endParaRPr lang="sv-SE"/>
          </a:p>
          <a:p>
            <a:endParaRPr lang="sv-SE"/>
          </a:p>
        </p:txBody>
      </p:sp>
      <p:sp>
        <p:nvSpPr>
          <p:cNvPr id="2" name="Rubrik 1"/>
          <p:cNvSpPr>
            <a:spLocks noGrp="1"/>
          </p:cNvSpPr>
          <p:nvPr>
            <p:ph type="title"/>
          </p:nvPr>
        </p:nvSpPr>
        <p:spPr/>
        <p:txBody>
          <a:bodyPr/>
          <a:lstStyle/>
          <a:p>
            <a:r>
              <a:rPr lang="sv-SE">
                <a:latin typeface="Oswald Medium" pitchFamily="2" charset="0"/>
              </a:rPr>
              <a:t>Tema 6 – Trygg på nätet</a:t>
            </a:r>
          </a:p>
        </p:txBody>
      </p:sp>
      <p:sp>
        <p:nvSpPr>
          <p:cNvPr id="6" name="Platshållare för bildnummer 5"/>
          <p:cNvSpPr>
            <a:spLocks noGrp="1"/>
          </p:cNvSpPr>
          <p:nvPr>
            <p:ph type="sldNum" sz="quarter" idx="12"/>
          </p:nvPr>
        </p:nvSpPr>
        <p:spPr/>
        <p:txBody>
          <a:bodyPr/>
          <a:lstStyle/>
          <a:p>
            <a:fld id="{C3FDE51E-0052-334C-A4B2-C567FE9F326F}" type="slidenum">
              <a:rPr lang="en-US" smtClean="0"/>
              <a:t>36</a:t>
            </a:fld>
            <a:endParaRPr lang="en-US"/>
          </a:p>
        </p:txBody>
      </p:sp>
      <p:pic>
        <p:nvPicPr>
          <p:cNvPr id="5" name="Bildobjekt 4">
            <a:extLst>
              <a:ext uri="{FF2B5EF4-FFF2-40B4-BE49-F238E27FC236}">
                <a16:creationId xmlns:a16="http://schemas.microsoft.com/office/drawing/2014/main" id="{1CB55051-ECBE-514B-9379-75047915884D}"/>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815314" y="2194560"/>
            <a:ext cx="4565784" cy="2733040"/>
          </a:xfrm>
          <a:prstGeom prst="rect">
            <a:avLst/>
          </a:prstGeom>
        </p:spPr>
      </p:pic>
    </p:spTree>
    <p:extLst>
      <p:ext uri="{BB962C8B-B14F-4D97-AF65-F5344CB8AC3E}">
        <p14:creationId xmlns:p14="http://schemas.microsoft.com/office/powerpoint/2010/main" val="297752300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tshållare för innehåll 2">
            <a:extLst>
              <a:ext uri="{FF2B5EF4-FFF2-40B4-BE49-F238E27FC236}">
                <a16:creationId xmlns:a16="http://schemas.microsoft.com/office/drawing/2014/main" id="{AA494A41-E431-9807-6AE9-BE24CC90CE30}"/>
              </a:ext>
            </a:extLst>
          </p:cNvPr>
          <p:cNvSpPr>
            <a:spLocks noGrp="1"/>
          </p:cNvSpPr>
          <p:nvPr>
            <p:ph idx="1"/>
          </p:nvPr>
        </p:nvSpPr>
        <p:spPr/>
        <p:txBody>
          <a:bodyPr/>
          <a:lstStyle/>
          <a:p>
            <a:endParaRPr lang="sv-SE"/>
          </a:p>
        </p:txBody>
      </p:sp>
      <p:sp>
        <p:nvSpPr>
          <p:cNvPr id="2" name="Rubrik 1"/>
          <p:cNvSpPr>
            <a:spLocks noGrp="1"/>
          </p:cNvSpPr>
          <p:nvPr>
            <p:ph type="title"/>
          </p:nvPr>
        </p:nvSpPr>
        <p:spPr/>
        <p:txBody>
          <a:bodyPr>
            <a:normAutofit fontScale="90000"/>
          </a:bodyPr>
          <a:lstStyle/>
          <a:p>
            <a:r>
              <a:rPr lang="sv-SE">
                <a:latin typeface="Oswald Medium" pitchFamily="2" charset="0"/>
              </a:rPr>
              <a:t>Tema 6 – </a:t>
            </a:r>
            <a:r>
              <a:rPr lang="sv-SE" err="1">
                <a:latin typeface="Oswald Medium" pitchFamily="2" charset="0"/>
              </a:rPr>
              <a:t>Faktblad</a:t>
            </a:r>
            <a:r>
              <a:rPr lang="sv-SE">
                <a:latin typeface="Oswald Medium" pitchFamily="2" charset="0"/>
              </a:rPr>
              <a:t>, arbetsblad och frågelåda</a:t>
            </a:r>
          </a:p>
        </p:txBody>
      </p:sp>
      <p:sp>
        <p:nvSpPr>
          <p:cNvPr id="6" name="Platshållare för bildnummer 5"/>
          <p:cNvSpPr>
            <a:spLocks noGrp="1"/>
          </p:cNvSpPr>
          <p:nvPr>
            <p:ph type="sldNum" sz="quarter" idx="12"/>
          </p:nvPr>
        </p:nvSpPr>
        <p:spPr/>
        <p:txBody>
          <a:bodyPr/>
          <a:lstStyle/>
          <a:p>
            <a:fld id="{C3FDE51E-0052-334C-A4B2-C567FE9F326F}" type="slidenum">
              <a:rPr lang="en-US" smtClean="0"/>
              <a:t>37</a:t>
            </a:fld>
            <a:endParaRPr lang="en-US"/>
          </a:p>
        </p:txBody>
      </p:sp>
      <p:pic>
        <p:nvPicPr>
          <p:cNvPr id="11" name="Bildobjekt 10" descr="En bild som visar text, tecken, flera&#10;&#10;Automatiskt genererad beskrivning">
            <a:extLst>
              <a:ext uri="{FF2B5EF4-FFF2-40B4-BE49-F238E27FC236}">
                <a16:creationId xmlns:a16="http://schemas.microsoft.com/office/drawing/2014/main" id="{76ECE8FA-1C64-114C-9B91-CA1C1D3ECE29}"/>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9598840" y="2928085"/>
            <a:ext cx="1580644" cy="2230864"/>
          </a:xfrm>
          <a:prstGeom prst="rect">
            <a:avLst/>
          </a:prstGeom>
          <a:effectLst>
            <a:outerShdw blurRad="50800" dist="38100" dir="2700000" algn="tl" rotWithShape="0">
              <a:prstClr val="black">
                <a:alpha val="40000"/>
              </a:prstClr>
            </a:outerShdw>
          </a:effectLst>
        </p:spPr>
      </p:pic>
      <p:pic>
        <p:nvPicPr>
          <p:cNvPr id="13" name="Bildobjekt 12" descr="En bild som visar text, tecken&#10;&#10;Automatiskt genererad beskrivning">
            <a:extLst>
              <a:ext uri="{FF2B5EF4-FFF2-40B4-BE49-F238E27FC236}">
                <a16:creationId xmlns:a16="http://schemas.microsoft.com/office/drawing/2014/main" id="{8542977B-0719-9B42-9561-40FB9AA294C0}"/>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619275" y="1466318"/>
            <a:ext cx="2931039" cy="4180720"/>
          </a:xfrm>
          <a:prstGeom prst="rect">
            <a:avLst/>
          </a:prstGeom>
          <a:effectLst>
            <a:outerShdw blurRad="50800" dist="38100" dir="2700000" algn="tl" rotWithShape="0">
              <a:prstClr val="black">
                <a:alpha val="40000"/>
              </a:prstClr>
            </a:outerShdw>
          </a:effectLst>
        </p:spPr>
      </p:pic>
      <p:pic>
        <p:nvPicPr>
          <p:cNvPr id="17" name="Bildobjekt 16">
            <a:extLst>
              <a:ext uri="{FF2B5EF4-FFF2-40B4-BE49-F238E27FC236}">
                <a16:creationId xmlns:a16="http://schemas.microsoft.com/office/drawing/2014/main" id="{1C9F82B8-ABBD-624F-91DE-9B7DE5016DE0}"/>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4108181" y="1392293"/>
            <a:ext cx="2982937" cy="4254745"/>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112773015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ubrik 5"/>
          <p:cNvSpPr>
            <a:spLocks noGrp="1"/>
          </p:cNvSpPr>
          <p:nvPr>
            <p:ph type="title"/>
          </p:nvPr>
        </p:nvSpPr>
        <p:spPr/>
        <p:txBody>
          <a:bodyPr/>
          <a:lstStyle/>
          <a:p>
            <a:r>
              <a:rPr lang="sv-SE">
                <a:latin typeface="Oswald Medium" pitchFamily="2" charset="0"/>
              </a:rPr>
              <a:t>Utvärdering</a:t>
            </a:r>
          </a:p>
        </p:txBody>
      </p:sp>
      <p:sp>
        <p:nvSpPr>
          <p:cNvPr id="5" name="Platshållare för bildnummer 4"/>
          <p:cNvSpPr>
            <a:spLocks noGrp="1"/>
          </p:cNvSpPr>
          <p:nvPr>
            <p:ph type="sldNum" sz="quarter" idx="12"/>
          </p:nvPr>
        </p:nvSpPr>
        <p:spPr/>
        <p:txBody>
          <a:bodyPr/>
          <a:lstStyle/>
          <a:p>
            <a:fld id="{C3FDE51E-0052-334C-A4B2-C567FE9F326F}" type="slidenum">
              <a:rPr lang="en-US" smtClean="0"/>
              <a:t>38</a:t>
            </a:fld>
            <a:endParaRPr lang="en-US"/>
          </a:p>
        </p:txBody>
      </p:sp>
      <p:pic>
        <p:nvPicPr>
          <p:cNvPr id="3" name="Bildobjekt 2">
            <a:extLst>
              <a:ext uri="{FF2B5EF4-FFF2-40B4-BE49-F238E27FC236}">
                <a16:creationId xmlns:a16="http://schemas.microsoft.com/office/drawing/2014/main" id="{AE7196F2-3775-5D75-7C4E-933D0805E6CC}"/>
              </a:ext>
            </a:extLst>
          </p:cNvPr>
          <p:cNvPicPr>
            <a:picLocks noChangeAspect="1"/>
          </p:cNvPicPr>
          <p:nvPr/>
        </p:nvPicPr>
        <p:blipFill>
          <a:blip r:embed="rId3"/>
          <a:stretch>
            <a:fillRect/>
          </a:stretch>
        </p:blipFill>
        <p:spPr>
          <a:xfrm>
            <a:off x="1470851" y="1779505"/>
            <a:ext cx="2926977" cy="4100740"/>
          </a:xfrm>
          <a:prstGeom prst="rect">
            <a:avLst/>
          </a:prstGeom>
        </p:spPr>
      </p:pic>
      <p:pic>
        <p:nvPicPr>
          <p:cNvPr id="7" name="Bildobjekt 6" descr="En bild som visar rita, illustration, Människoansikte, Tecknade serier&#10;&#10;AI-genererat innehåll kan vara felaktigt.">
            <a:extLst>
              <a:ext uri="{FF2B5EF4-FFF2-40B4-BE49-F238E27FC236}">
                <a16:creationId xmlns:a16="http://schemas.microsoft.com/office/drawing/2014/main" id="{0154AE2C-F45C-C942-3E0D-407B8120EB0D}"/>
              </a:ext>
            </a:extLst>
          </p:cNvPr>
          <p:cNvPicPr>
            <a:picLocks noChangeAspect="1"/>
          </p:cNvPicPr>
          <p:nvPr/>
        </p:nvPicPr>
        <p:blipFill>
          <a:blip r:embed="rId4"/>
          <a:stretch>
            <a:fillRect/>
          </a:stretch>
        </p:blipFill>
        <p:spPr>
          <a:xfrm>
            <a:off x="5138127" y="2092511"/>
            <a:ext cx="2496317" cy="3474727"/>
          </a:xfrm>
          <a:prstGeom prst="rect">
            <a:avLst/>
          </a:prstGeom>
        </p:spPr>
      </p:pic>
    </p:spTree>
    <p:extLst>
      <p:ext uri="{BB962C8B-B14F-4D97-AF65-F5344CB8AC3E}">
        <p14:creationId xmlns:p14="http://schemas.microsoft.com/office/powerpoint/2010/main" val="364689524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Platshållare för bildnummer 4"/>
          <p:cNvSpPr>
            <a:spLocks noGrp="1"/>
          </p:cNvSpPr>
          <p:nvPr>
            <p:ph type="sldNum" sz="quarter" idx="13"/>
          </p:nvPr>
        </p:nvSpPr>
        <p:spPr/>
        <p:txBody>
          <a:bodyPr/>
          <a:lstStyle/>
          <a:p>
            <a:fld id="{C3FDE51E-0052-334C-A4B2-C567FE9F326F}" type="slidenum">
              <a:rPr lang="en-US" smtClean="0"/>
              <a:t>39</a:t>
            </a:fld>
            <a:endParaRPr lang="en-US"/>
          </a:p>
        </p:txBody>
      </p:sp>
      <p:sp>
        <p:nvSpPr>
          <p:cNvPr id="6" name="Rubrik 5"/>
          <p:cNvSpPr>
            <a:spLocks noGrp="1"/>
          </p:cNvSpPr>
          <p:nvPr>
            <p:ph type="title" idx="4294967295"/>
          </p:nvPr>
        </p:nvSpPr>
        <p:spPr>
          <a:xfrm>
            <a:off x="574675" y="319354"/>
            <a:ext cx="11042650" cy="860425"/>
          </a:xfrm>
        </p:spPr>
        <p:txBody>
          <a:bodyPr/>
          <a:lstStyle/>
          <a:p>
            <a:r>
              <a:rPr lang="sv-SE">
                <a:latin typeface="Oswald Medium" pitchFamily="2" charset="0"/>
              </a:rPr>
              <a:t>Frågor eller reflektioner?</a:t>
            </a:r>
          </a:p>
        </p:txBody>
      </p:sp>
      <p:pic>
        <p:nvPicPr>
          <p:cNvPr id="9" name="Bildobjekt 8" descr="En bild som visar rita, konst, turkos&#10;&#10;AI-genererat innehåll kan vara felaktigt.">
            <a:extLst>
              <a:ext uri="{FF2B5EF4-FFF2-40B4-BE49-F238E27FC236}">
                <a16:creationId xmlns:a16="http://schemas.microsoft.com/office/drawing/2014/main" id="{53C71640-3FE4-41AF-EA43-729839783F88}"/>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811451" y="749566"/>
            <a:ext cx="3616602" cy="5061284"/>
          </a:xfrm>
          <a:prstGeom prst="rect">
            <a:avLst/>
          </a:prstGeom>
        </p:spPr>
      </p:pic>
    </p:spTree>
    <p:extLst>
      <p:ext uri="{BB962C8B-B14F-4D97-AF65-F5344CB8AC3E}">
        <p14:creationId xmlns:p14="http://schemas.microsoft.com/office/powerpoint/2010/main" val="181897196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270E71FF-D19B-7E81-E3DE-A3F0A7CAC15E}"/>
              </a:ext>
            </a:extLst>
          </p:cNvPr>
          <p:cNvSpPr txBox="1"/>
          <p:nvPr/>
        </p:nvSpPr>
        <p:spPr>
          <a:xfrm>
            <a:off x="1698812" y="2259106"/>
            <a:ext cx="8346140" cy="2062103"/>
          </a:xfrm>
          <a:prstGeom prst="rect">
            <a:avLst/>
          </a:prstGeom>
          <a:solidFill>
            <a:schemeClr val="tx1"/>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sv-SE" sz="3200" i="1">
                <a:solidFill>
                  <a:schemeClr val="bg1"/>
                </a:solidFill>
              </a:rPr>
              <a:t>Barn ska skyddas mot alla former av fysiskt eller psykiskt våld, skada eller övergrepp, vanvård eller försumlig behandling, misshandel eller utnyttjande, inklusive sexuella övergrepp.</a:t>
            </a:r>
            <a:r>
              <a:rPr lang="sv-SE" sz="3200">
                <a:solidFill>
                  <a:schemeClr val="bg1"/>
                </a:solidFill>
              </a:rPr>
              <a:t> </a:t>
            </a:r>
            <a:r>
              <a:rPr lang="en-US" sz="3200">
                <a:ea typeface="Lato"/>
                <a:cs typeface="Lato"/>
              </a:rPr>
              <a:t>​</a:t>
            </a:r>
            <a:endParaRPr lang="en-US"/>
          </a:p>
        </p:txBody>
      </p:sp>
      <p:sp>
        <p:nvSpPr>
          <p:cNvPr id="3" name="TextBox 2">
            <a:extLst>
              <a:ext uri="{FF2B5EF4-FFF2-40B4-BE49-F238E27FC236}">
                <a16:creationId xmlns:a16="http://schemas.microsoft.com/office/drawing/2014/main" id="{2ECBB92C-3DD8-7CAE-0C79-AACBE8D30FB9}"/>
              </a:ext>
            </a:extLst>
          </p:cNvPr>
          <p:cNvSpPr txBox="1"/>
          <p:nvPr/>
        </p:nvSpPr>
        <p:spPr>
          <a:xfrm>
            <a:off x="6976782" y="4489076"/>
            <a:ext cx="3370729" cy="523220"/>
          </a:xfrm>
          <a:prstGeom prst="rect">
            <a:avLst/>
          </a:prstGeom>
          <a:solidFill>
            <a:schemeClr val="tx1"/>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sv-SE" sz="1400">
                <a:solidFill>
                  <a:schemeClr val="bg1"/>
                </a:solidFill>
              </a:rPr>
              <a:t>Artikel 19</a:t>
            </a:r>
            <a:r>
              <a:rPr lang="en-US" sz="1400">
                <a:ea typeface="Lato"/>
                <a:cs typeface="Lato"/>
              </a:rPr>
              <a:t>​</a:t>
            </a:r>
            <a:br>
              <a:rPr lang="en-US" sz="1400">
                <a:ea typeface="Lato"/>
                <a:cs typeface="Lato"/>
              </a:rPr>
            </a:br>
            <a:r>
              <a:rPr lang="sv-SE" sz="1400">
                <a:solidFill>
                  <a:schemeClr val="bg1"/>
                </a:solidFill>
              </a:rPr>
              <a:t>FN:s konvention om barnets rättigheter</a:t>
            </a:r>
            <a:endParaRPr lang="en-US"/>
          </a:p>
        </p:txBody>
      </p:sp>
      <p:sp>
        <p:nvSpPr>
          <p:cNvPr id="5" name="Rubrik 2">
            <a:extLst>
              <a:ext uri="{FF2B5EF4-FFF2-40B4-BE49-F238E27FC236}">
                <a16:creationId xmlns:a16="http://schemas.microsoft.com/office/drawing/2014/main" id="{9AA2B73F-0D14-96A6-61FA-C33F936BB01C}"/>
              </a:ext>
            </a:extLst>
          </p:cNvPr>
          <p:cNvSpPr txBox="1">
            <a:spLocks/>
          </p:cNvSpPr>
          <p:nvPr/>
        </p:nvSpPr>
        <p:spPr>
          <a:xfrm>
            <a:off x="1143000" y="778511"/>
            <a:ext cx="9528175" cy="9064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sv-SE" sz="3600" dirty="0">
                <a:solidFill>
                  <a:schemeClr val="bg1"/>
                </a:solidFill>
                <a:latin typeface="Oswald Medium"/>
              </a:rPr>
              <a:t>FN:s konvention om barnets rättigheter</a:t>
            </a:r>
            <a:endParaRPr lang="en-US" dirty="0">
              <a:solidFill>
                <a:schemeClr val="bg1"/>
              </a:solidFill>
            </a:endParaRPr>
          </a:p>
        </p:txBody>
      </p:sp>
    </p:spTree>
    <p:extLst>
      <p:ext uri="{BB962C8B-B14F-4D97-AF65-F5344CB8AC3E}">
        <p14:creationId xmlns:p14="http://schemas.microsoft.com/office/powerpoint/2010/main" val="149476482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ruta 2">
            <a:extLst>
              <a:ext uri="{FF2B5EF4-FFF2-40B4-BE49-F238E27FC236}">
                <a16:creationId xmlns:a16="http://schemas.microsoft.com/office/drawing/2014/main" id="{11CC6FF3-8FEC-9352-BA36-4BAAEAEF1BBD}"/>
              </a:ext>
            </a:extLst>
          </p:cNvPr>
          <p:cNvSpPr txBox="1"/>
          <p:nvPr/>
        </p:nvSpPr>
        <p:spPr>
          <a:xfrm>
            <a:off x="3049138" y="2306036"/>
            <a:ext cx="6093724" cy="1494255"/>
          </a:xfrm>
          <a:prstGeom prst="rect">
            <a:avLst/>
          </a:prstGeom>
          <a:solidFill>
            <a:schemeClr val="accent1"/>
          </a:solidFill>
        </p:spPr>
        <p:txBody>
          <a:bodyPr wrap="square">
            <a:spAutoFit/>
          </a:bodyPr>
          <a:lstStyle/>
          <a:p>
            <a:pPr algn="ctr">
              <a:lnSpc>
                <a:spcPct val="120000"/>
              </a:lnSpc>
            </a:pPr>
            <a:r>
              <a:rPr lang="sv-SE" sz="4000">
                <a:solidFill>
                  <a:schemeClr val="bg1"/>
                </a:solidFill>
                <a:latin typeface="+mj-lt"/>
              </a:rPr>
              <a:t>Stopp! Min kropp! </a:t>
            </a:r>
          </a:p>
          <a:p>
            <a:pPr algn="ctr">
              <a:lnSpc>
                <a:spcPct val="120000"/>
              </a:lnSpc>
            </a:pPr>
            <a:r>
              <a:rPr lang="sv-SE" sz="4000">
                <a:solidFill>
                  <a:schemeClr val="bg1"/>
                </a:solidFill>
                <a:latin typeface="+mj-lt"/>
              </a:rPr>
              <a:t>för barn i mellanstadiet</a:t>
            </a:r>
          </a:p>
        </p:txBody>
      </p:sp>
    </p:spTree>
    <p:extLst>
      <p:ext uri="{BB962C8B-B14F-4D97-AF65-F5344CB8AC3E}">
        <p14:creationId xmlns:p14="http://schemas.microsoft.com/office/powerpoint/2010/main" val="142600811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D392D97F-ADBC-ACA8-D173-77A84E6877B0}"/>
              </a:ext>
            </a:extLst>
          </p:cNvPr>
          <p:cNvSpPr>
            <a:spLocks noGrp="1"/>
          </p:cNvSpPr>
          <p:nvPr>
            <p:ph type="title"/>
          </p:nvPr>
        </p:nvSpPr>
        <p:spPr/>
        <p:txBody>
          <a:bodyPr>
            <a:normAutofit/>
          </a:bodyPr>
          <a:lstStyle/>
          <a:p>
            <a:r>
              <a:rPr lang="sv-SE"/>
              <a:t>Lilla RB- vår sida till barn i mellanstadiet</a:t>
            </a:r>
          </a:p>
        </p:txBody>
      </p:sp>
      <p:sp>
        <p:nvSpPr>
          <p:cNvPr id="5" name="Rektangel: rundade hörn 4">
            <a:extLst>
              <a:ext uri="{FF2B5EF4-FFF2-40B4-BE49-F238E27FC236}">
                <a16:creationId xmlns:a16="http://schemas.microsoft.com/office/drawing/2014/main" id="{4A6B1E7D-E3B0-4975-8E31-C3DE318C1C77}"/>
              </a:ext>
            </a:extLst>
          </p:cNvPr>
          <p:cNvSpPr/>
          <p:nvPr/>
        </p:nvSpPr>
        <p:spPr>
          <a:xfrm>
            <a:off x="1259968" y="2244981"/>
            <a:ext cx="5349499" cy="3672218"/>
          </a:xfrm>
          <a:prstGeom prst="roundRect">
            <a:avLst>
              <a:gd name="adj" fmla="val 10000"/>
            </a:avLst>
          </a:prstGeom>
          <a:blipFill dpi="0" rotWithShape="1">
            <a:blip r:embed="rId3" cstate="email">
              <a:extLst>
                <a:ext uri="{28A0092B-C50C-407E-A947-70E740481C1C}">
                  <a14:useLocalDpi xmlns:a14="http://schemas.microsoft.com/office/drawing/2010/main"/>
                </a:ext>
              </a:extLst>
            </a:blip>
            <a:srcRect/>
            <a:stretch>
              <a:fillRect/>
            </a:stretch>
          </a:blipFill>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txBody>
          <a:bodyPr/>
          <a:lstStyle/>
          <a:p>
            <a:endParaRPr lang="sv-SE"/>
          </a:p>
        </p:txBody>
      </p:sp>
      <p:sp>
        <p:nvSpPr>
          <p:cNvPr id="4" name="textruta 3">
            <a:extLst>
              <a:ext uri="{FF2B5EF4-FFF2-40B4-BE49-F238E27FC236}">
                <a16:creationId xmlns:a16="http://schemas.microsoft.com/office/drawing/2014/main" id="{9B7516D6-1439-4052-C9C6-D2E6C742C4FE}"/>
              </a:ext>
            </a:extLst>
          </p:cNvPr>
          <p:cNvSpPr txBox="1"/>
          <p:nvPr/>
        </p:nvSpPr>
        <p:spPr>
          <a:xfrm>
            <a:off x="7102312" y="5164716"/>
            <a:ext cx="2889913" cy="369332"/>
          </a:xfrm>
          <a:prstGeom prst="rect">
            <a:avLst/>
          </a:prstGeom>
          <a:solidFill>
            <a:schemeClr val="bg1"/>
          </a:solidFill>
          <a:ln>
            <a:solidFill>
              <a:schemeClr val="bg1"/>
            </a:solidFill>
          </a:ln>
        </p:spPr>
        <p:txBody>
          <a:bodyPr wrap="square">
            <a:spAutoFit/>
          </a:bodyPr>
          <a:lstStyle/>
          <a:p>
            <a:r>
              <a:rPr lang="sv-SE"/>
              <a:t>www.lilla.raddabarnen.se</a:t>
            </a:r>
          </a:p>
        </p:txBody>
      </p:sp>
      <p:sp>
        <p:nvSpPr>
          <p:cNvPr id="3" name="Platshållare för sidfot 2">
            <a:extLst>
              <a:ext uri="{FF2B5EF4-FFF2-40B4-BE49-F238E27FC236}">
                <a16:creationId xmlns:a16="http://schemas.microsoft.com/office/drawing/2014/main" id="{A816734F-4A61-06DF-C621-83A224D1EE01}"/>
              </a:ext>
            </a:extLst>
          </p:cNvPr>
          <p:cNvSpPr>
            <a:spLocks noGrp="1"/>
          </p:cNvSpPr>
          <p:nvPr>
            <p:ph type="ftr" sz="quarter" idx="11"/>
          </p:nvPr>
        </p:nvSpPr>
        <p:spPr/>
        <p:txBody>
          <a:bodyPr/>
          <a:lstStyle/>
          <a:p>
            <a:r>
              <a:rPr lang="sv-SE"/>
              <a:t>Stopp! Min kropp!</a:t>
            </a:r>
            <a:endParaRPr lang="en-UK"/>
          </a:p>
        </p:txBody>
      </p:sp>
      <p:sp>
        <p:nvSpPr>
          <p:cNvPr id="6" name="Platshållare för bildnummer 5">
            <a:extLst>
              <a:ext uri="{FF2B5EF4-FFF2-40B4-BE49-F238E27FC236}">
                <a16:creationId xmlns:a16="http://schemas.microsoft.com/office/drawing/2014/main" id="{0D784D3B-FEE6-A86D-FCF2-4C56A7986ADB}"/>
              </a:ext>
            </a:extLst>
          </p:cNvPr>
          <p:cNvSpPr>
            <a:spLocks noGrp="1"/>
          </p:cNvSpPr>
          <p:nvPr>
            <p:ph type="sldNum" sz="quarter" idx="12"/>
          </p:nvPr>
        </p:nvSpPr>
        <p:spPr/>
        <p:txBody>
          <a:bodyPr/>
          <a:lstStyle/>
          <a:p>
            <a:fld id="{BF413B3B-BFB3-42E3-B409-FAAF558C2ACC}" type="slidenum">
              <a:rPr lang="en-UK" smtClean="0"/>
              <a:pPr/>
              <a:t>41</a:t>
            </a:fld>
            <a:endParaRPr lang="en-UK"/>
          </a:p>
        </p:txBody>
      </p:sp>
    </p:spTree>
    <p:extLst>
      <p:ext uri="{BB962C8B-B14F-4D97-AF65-F5344CB8AC3E}">
        <p14:creationId xmlns:p14="http://schemas.microsoft.com/office/powerpoint/2010/main" val="148405201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D392D97F-ADBC-ACA8-D173-77A84E6877B0}"/>
              </a:ext>
            </a:extLst>
          </p:cNvPr>
          <p:cNvSpPr>
            <a:spLocks noGrp="1"/>
          </p:cNvSpPr>
          <p:nvPr>
            <p:ph type="title"/>
          </p:nvPr>
        </p:nvSpPr>
        <p:spPr/>
        <p:txBody>
          <a:bodyPr/>
          <a:lstStyle/>
          <a:p>
            <a:r>
              <a:rPr lang="sv-SE"/>
              <a:t>Rädda Barnens andra material</a:t>
            </a:r>
          </a:p>
        </p:txBody>
      </p:sp>
      <p:sp>
        <p:nvSpPr>
          <p:cNvPr id="3" name="Platshållare för innehåll 2">
            <a:extLst>
              <a:ext uri="{FF2B5EF4-FFF2-40B4-BE49-F238E27FC236}">
                <a16:creationId xmlns:a16="http://schemas.microsoft.com/office/drawing/2014/main" id="{E73D53C3-0542-282F-4A25-C15E7E648F99}"/>
              </a:ext>
            </a:extLst>
          </p:cNvPr>
          <p:cNvSpPr>
            <a:spLocks noGrp="1"/>
          </p:cNvSpPr>
          <p:nvPr>
            <p:ph idx="1"/>
          </p:nvPr>
        </p:nvSpPr>
        <p:spPr>
          <a:xfrm>
            <a:off x="832104" y="1556695"/>
            <a:ext cx="6865313" cy="4489241"/>
          </a:xfrm>
        </p:spPr>
        <p:txBody>
          <a:bodyPr/>
          <a:lstStyle/>
          <a:p>
            <a:pPr marL="342900" indent="-342900">
              <a:buFontTx/>
              <a:buChar char="-"/>
            </a:pPr>
            <a:r>
              <a:rPr lang="sv-SE"/>
              <a:t>Snacka tryggt om våld mot barn</a:t>
            </a:r>
            <a:br>
              <a:rPr lang="sv-SE"/>
            </a:br>
            <a:r>
              <a:rPr lang="sv-SE">
                <a:hlinkClick r:id="rId3"/>
              </a:rPr>
              <a:t>https://www.raddabarnen.se/rad-och-kunskap/</a:t>
            </a:r>
            <a:br>
              <a:rPr lang="sv-SE">
                <a:hlinkClick r:id="rId3"/>
              </a:rPr>
            </a:br>
            <a:r>
              <a:rPr lang="sv-SE">
                <a:hlinkClick r:id="rId3"/>
              </a:rPr>
              <a:t>vald-mot-barn/snacka-tryggt-om-vald-mot-barn/</a:t>
            </a:r>
            <a:endParaRPr lang="sv-SE"/>
          </a:p>
          <a:p>
            <a:endParaRPr lang="sv-SE"/>
          </a:p>
          <a:p>
            <a:pPr marL="342900" indent="-342900">
              <a:buFontTx/>
              <a:buChar char="-"/>
            </a:pPr>
            <a:r>
              <a:rPr lang="sv-SE"/>
              <a:t>Säker på nätet! </a:t>
            </a:r>
            <a:br>
              <a:rPr lang="sv-SE"/>
            </a:br>
            <a:r>
              <a:rPr lang="sv-SE">
                <a:hlinkClick r:id="rId4"/>
              </a:rPr>
              <a:t>Säker på nätet! – gör det lättare att prata om nätet (raddabarnen.se)</a:t>
            </a:r>
            <a:endParaRPr lang="sv-SE"/>
          </a:p>
          <a:p>
            <a:endParaRPr lang="sv-SE"/>
          </a:p>
        </p:txBody>
      </p:sp>
      <p:pic>
        <p:nvPicPr>
          <p:cNvPr id="5" name="Bildobjekt 4" descr="En bild som visar illustration, Barnkonst, Tecknade serier, clipart&#10;&#10;Automatiskt genererad beskrivning">
            <a:extLst>
              <a:ext uri="{FF2B5EF4-FFF2-40B4-BE49-F238E27FC236}">
                <a16:creationId xmlns:a16="http://schemas.microsoft.com/office/drawing/2014/main" id="{F3F09514-3B5F-14F7-94BC-4A06A5823CBA}"/>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8688669" y="1347771"/>
            <a:ext cx="2294092" cy="2294092"/>
          </a:xfrm>
          <a:prstGeom prst="rect">
            <a:avLst/>
          </a:prstGeom>
        </p:spPr>
      </p:pic>
      <p:sp>
        <p:nvSpPr>
          <p:cNvPr id="4" name="Platshållare för sidfot 3">
            <a:extLst>
              <a:ext uri="{FF2B5EF4-FFF2-40B4-BE49-F238E27FC236}">
                <a16:creationId xmlns:a16="http://schemas.microsoft.com/office/drawing/2014/main" id="{617A2054-1C86-8E11-93CE-EF349FE4A7F7}"/>
              </a:ext>
            </a:extLst>
          </p:cNvPr>
          <p:cNvSpPr>
            <a:spLocks noGrp="1"/>
          </p:cNvSpPr>
          <p:nvPr>
            <p:ph type="ftr" sz="quarter" idx="11"/>
          </p:nvPr>
        </p:nvSpPr>
        <p:spPr/>
        <p:txBody>
          <a:bodyPr/>
          <a:lstStyle/>
          <a:p>
            <a:r>
              <a:rPr lang="sv-SE"/>
              <a:t>Stopp! Min kropp!</a:t>
            </a:r>
            <a:endParaRPr lang="en-UK"/>
          </a:p>
        </p:txBody>
      </p:sp>
      <p:sp>
        <p:nvSpPr>
          <p:cNvPr id="6" name="Platshållare för bildnummer 5">
            <a:extLst>
              <a:ext uri="{FF2B5EF4-FFF2-40B4-BE49-F238E27FC236}">
                <a16:creationId xmlns:a16="http://schemas.microsoft.com/office/drawing/2014/main" id="{3827D986-17C0-FB05-C524-A20C5593DD67}"/>
              </a:ext>
            </a:extLst>
          </p:cNvPr>
          <p:cNvSpPr>
            <a:spLocks noGrp="1"/>
          </p:cNvSpPr>
          <p:nvPr>
            <p:ph type="sldNum" sz="quarter" idx="12"/>
          </p:nvPr>
        </p:nvSpPr>
        <p:spPr/>
        <p:txBody>
          <a:bodyPr/>
          <a:lstStyle/>
          <a:p>
            <a:fld id="{BF413B3B-BFB3-42E3-B409-FAAF558C2ACC}" type="slidenum">
              <a:rPr lang="en-UK" smtClean="0"/>
              <a:pPr/>
              <a:t>42</a:t>
            </a:fld>
            <a:endParaRPr lang="en-UK"/>
          </a:p>
        </p:txBody>
      </p:sp>
      <p:pic>
        <p:nvPicPr>
          <p:cNvPr id="1026" name="Picture 2">
            <a:extLst>
              <a:ext uri="{FF2B5EF4-FFF2-40B4-BE49-F238E27FC236}">
                <a16:creationId xmlns:a16="http://schemas.microsoft.com/office/drawing/2014/main" id="{1D78EA24-DB12-AA9F-880B-578502EB4742}"/>
              </a:ext>
            </a:extLst>
          </p:cNvPr>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7797037" y="4020417"/>
            <a:ext cx="3310642" cy="18622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4294971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ubrik 1"/>
          <p:cNvSpPr txBox="1">
            <a:spLocks/>
          </p:cNvSpPr>
          <p:nvPr/>
        </p:nvSpPr>
        <p:spPr>
          <a:xfrm>
            <a:off x="1866378" y="2785068"/>
            <a:ext cx="8580329" cy="506412"/>
          </a:xfrm>
          <a:prstGeom prst="rect">
            <a:avLst/>
          </a:prstGeom>
        </p:spPr>
        <p:txBody>
          <a:bodyPr vert="horz" lIns="0" tIns="0" rIns="0" bIns="0" rtlCol="0" anchor="ctr">
            <a:noAutofit/>
          </a:bodyPr>
          <a:lstStyle>
            <a:lvl1pPr algn="l" defTabSz="457200" rtl="0" eaLnBrk="1" latinLnBrk="0" hangingPunct="1">
              <a:spcBef>
                <a:spcPct val="0"/>
              </a:spcBef>
              <a:buNone/>
              <a:defRPr sz="4800" b="1" i="0" kern="1200">
                <a:solidFill>
                  <a:schemeClr val="tx1"/>
                </a:solidFill>
                <a:latin typeface="Trade Gothic LT Com Cn" panose="020B0806040303020004" pitchFamily="34" charset="0"/>
                <a:ea typeface="+mj-ea"/>
                <a:cs typeface="Times New Roman" panose="02020603050405020304" pitchFamily="18" charset="0"/>
              </a:defRPr>
            </a:lvl1pPr>
          </a:lstStyle>
          <a:p>
            <a:pPr algn="ctr"/>
            <a:r>
              <a:rPr lang="sv-SE" sz="4000" b="0">
                <a:solidFill>
                  <a:schemeClr val="bg1"/>
                </a:solidFill>
                <a:latin typeface="+mj-lt"/>
              </a:rPr>
              <a:t>Stopp! Min kropp! på nätet</a:t>
            </a:r>
          </a:p>
        </p:txBody>
      </p:sp>
    </p:spTree>
    <p:extLst>
      <p:ext uri="{BB962C8B-B14F-4D97-AF65-F5344CB8AC3E}">
        <p14:creationId xmlns:p14="http://schemas.microsoft.com/office/powerpoint/2010/main" val="180622985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latshållare för bildnummer 3"/>
          <p:cNvSpPr>
            <a:spLocks noGrp="1"/>
          </p:cNvSpPr>
          <p:nvPr>
            <p:ph type="sldNum" sz="quarter" idx="12"/>
          </p:nvPr>
        </p:nvSpPr>
        <p:spPr/>
        <p:txBody>
          <a:bodyPr/>
          <a:lstStyle/>
          <a:p>
            <a:fld id="{C3FDE51E-0052-334C-A4B2-C567FE9F326F}" type="slidenum">
              <a:rPr lang="en-US" smtClean="0"/>
              <a:t>44</a:t>
            </a:fld>
            <a:endParaRPr lang="en-US"/>
          </a:p>
        </p:txBody>
      </p:sp>
      <p:sp>
        <p:nvSpPr>
          <p:cNvPr id="5" name="Rubrik 1"/>
          <p:cNvSpPr txBox="1">
            <a:spLocks/>
          </p:cNvSpPr>
          <p:nvPr/>
        </p:nvSpPr>
        <p:spPr>
          <a:xfrm>
            <a:off x="566179" y="309600"/>
            <a:ext cx="11043520" cy="506900"/>
          </a:xfrm>
          <a:prstGeom prst="rect">
            <a:avLst/>
          </a:prstGeom>
        </p:spPr>
        <p:txBody>
          <a:bodyPr/>
          <a:lstStyle>
            <a:lvl1pPr algn="l" defTabSz="457200" rtl="0" eaLnBrk="1" latinLnBrk="0" hangingPunct="1">
              <a:spcBef>
                <a:spcPct val="0"/>
              </a:spcBef>
              <a:buNone/>
              <a:defRPr sz="4800" b="1" i="0" kern="1200">
                <a:solidFill>
                  <a:schemeClr val="tx1"/>
                </a:solidFill>
                <a:latin typeface="Trade Gothic LT Com Cn" panose="020B0806040303020004" pitchFamily="34" charset="0"/>
                <a:ea typeface="+mj-ea"/>
                <a:cs typeface="Times New Roman" panose="02020603050405020304" pitchFamily="18" charset="0"/>
              </a:defRPr>
            </a:lvl1pPr>
          </a:lstStyle>
          <a:p>
            <a:r>
              <a:rPr lang="sv-SE" b="0">
                <a:latin typeface="+mj-lt"/>
              </a:rPr>
              <a:t>#nätsmart</a:t>
            </a:r>
          </a:p>
        </p:txBody>
      </p:sp>
      <p:pic>
        <p:nvPicPr>
          <p:cNvPr id="6" name="Platshållare för innehåll 7"/>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579643" y="1267740"/>
            <a:ext cx="3278619" cy="4609803"/>
          </a:xfrm>
          <a:prstGeom prst="rect">
            <a:avLst/>
          </a:prstGeom>
        </p:spPr>
      </p:pic>
      <p:sp>
        <p:nvSpPr>
          <p:cNvPr id="7" name="textruta 6"/>
          <p:cNvSpPr txBox="1"/>
          <p:nvPr/>
        </p:nvSpPr>
        <p:spPr>
          <a:xfrm>
            <a:off x="5173539" y="1267740"/>
            <a:ext cx="5881687" cy="4739759"/>
          </a:xfrm>
          <a:prstGeom prst="rect">
            <a:avLst/>
          </a:prstGeom>
          <a:noFill/>
        </p:spPr>
        <p:txBody>
          <a:bodyPr wrap="square" lIns="0" tIns="0" rIns="0" bIns="0" rtlCol="0">
            <a:spAutoFit/>
          </a:bodyPr>
          <a:lstStyle/>
          <a:p>
            <a:r>
              <a:rPr lang="sv-SE" b="1"/>
              <a:t>Vägledningen #nätsmart handlar om hur du som vuxen kan prata med barn i olika åldrar om kroppen, gränser och sexuella övergrepp på nätet. </a:t>
            </a:r>
          </a:p>
          <a:p>
            <a:endParaRPr lang="sv-SE"/>
          </a:p>
          <a:p>
            <a:r>
              <a:rPr lang="sv-SE"/>
              <a:t>Det här innehåller #nätsmart:</a:t>
            </a:r>
          </a:p>
          <a:p>
            <a:endParaRPr lang="sv-SE"/>
          </a:p>
          <a:p>
            <a:pPr marL="285750" indent="-285750">
              <a:buFont typeface="Arial" panose="020B0604020202020204" pitchFamily="34" charset="0"/>
              <a:buChar char="•"/>
            </a:pPr>
            <a:r>
              <a:rPr lang="sv-SE"/>
              <a:t>Övergrepp på nätet: hur vanligt är det, hur kan det gå till, och vad kan jag göra som vuxen?</a:t>
            </a:r>
          </a:p>
          <a:p>
            <a:pPr marL="285750" indent="-285750">
              <a:buFont typeface="Arial" panose="020B0604020202020204" pitchFamily="34" charset="0"/>
              <a:buChar char="•"/>
            </a:pPr>
            <a:r>
              <a:rPr lang="sv-SE"/>
              <a:t>Barns relation till nätet: om nyfikenhet, pirr och lust, porr, exponering, förbud och jakten på likes och spridande av bilder</a:t>
            </a:r>
          </a:p>
          <a:p>
            <a:pPr marL="285750" indent="-285750">
              <a:buFont typeface="Arial" panose="020B0604020202020204" pitchFamily="34" charset="0"/>
              <a:buChar char="•"/>
            </a:pPr>
            <a:r>
              <a:rPr lang="sv-SE"/>
              <a:t>Vad är lagligt och inte</a:t>
            </a:r>
          </a:p>
          <a:p>
            <a:pPr marL="285750" indent="-285750">
              <a:buFont typeface="Arial" panose="020B0604020202020204" pitchFamily="34" charset="0"/>
              <a:buChar char="•"/>
            </a:pPr>
            <a:r>
              <a:rPr lang="sv-SE"/>
              <a:t>Tips för hur du kan prata med små barn, skolbarn eller tonåringar</a:t>
            </a:r>
          </a:p>
          <a:p>
            <a:pPr marL="285750" indent="-285750">
              <a:buFont typeface="Arial" panose="020B0604020202020204" pitchFamily="34" charset="0"/>
              <a:buChar char="•"/>
            </a:pPr>
            <a:r>
              <a:rPr lang="sv-SE"/>
              <a:t>Lista på ställen du kan vända dig till om du behöver hjälp som vuxen eller vart du kan lotsa barn som är utsatta</a:t>
            </a:r>
            <a:endParaRPr lang="sv-SE" sz="2000">
              <a:cs typeface="Gill Sans Infant Std"/>
            </a:endParaRPr>
          </a:p>
          <a:p>
            <a:endParaRPr lang="sv-SE" sz="2000">
              <a:cs typeface="Gill Sans Infant Std"/>
            </a:endParaRPr>
          </a:p>
        </p:txBody>
      </p:sp>
      <p:sp>
        <p:nvSpPr>
          <p:cNvPr id="2" name="Platshållare för sidfot 1">
            <a:extLst>
              <a:ext uri="{FF2B5EF4-FFF2-40B4-BE49-F238E27FC236}">
                <a16:creationId xmlns:a16="http://schemas.microsoft.com/office/drawing/2014/main" id="{2BB0CDC9-66F2-5D94-49E0-9A6AAE0C688E}"/>
              </a:ext>
            </a:extLst>
          </p:cNvPr>
          <p:cNvSpPr>
            <a:spLocks noGrp="1"/>
          </p:cNvSpPr>
          <p:nvPr>
            <p:ph type="ftr" sz="quarter" idx="11"/>
          </p:nvPr>
        </p:nvSpPr>
        <p:spPr/>
        <p:txBody>
          <a:bodyPr/>
          <a:lstStyle/>
          <a:p>
            <a:r>
              <a:rPr lang="sv-SE"/>
              <a:t>Stopp! Min kropp!</a:t>
            </a:r>
            <a:endParaRPr lang="en-UK"/>
          </a:p>
        </p:txBody>
      </p:sp>
    </p:spTree>
    <p:extLst>
      <p:ext uri="{BB962C8B-B14F-4D97-AF65-F5344CB8AC3E}">
        <p14:creationId xmlns:p14="http://schemas.microsoft.com/office/powerpoint/2010/main" val="89013838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latshållare för bildnummer 3"/>
          <p:cNvSpPr>
            <a:spLocks noGrp="1"/>
          </p:cNvSpPr>
          <p:nvPr>
            <p:ph type="sldNum" sz="quarter" idx="12"/>
          </p:nvPr>
        </p:nvSpPr>
        <p:spPr/>
        <p:txBody>
          <a:bodyPr/>
          <a:lstStyle/>
          <a:p>
            <a:fld id="{C3FDE51E-0052-334C-A4B2-C567FE9F326F}" type="slidenum">
              <a:rPr lang="en-US" smtClean="0"/>
              <a:t>45</a:t>
            </a:fld>
            <a:endParaRPr lang="en-US"/>
          </a:p>
        </p:txBody>
      </p:sp>
      <p:sp>
        <p:nvSpPr>
          <p:cNvPr id="5" name="Rubrik 1"/>
          <p:cNvSpPr txBox="1">
            <a:spLocks/>
          </p:cNvSpPr>
          <p:nvPr/>
        </p:nvSpPr>
        <p:spPr>
          <a:xfrm>
            <a:off x="566179" y="309600"/>
            <a:ext cx="11043520" cy="506900"/>
          </a:xfrm>
          <a:prstGeom prst="rect">
            <a:avLst/>
          </a:prstGeom>
        </p:spPr>
        <p:txBody>
          <a:bodyPr/>
          <a:lstStyle>
            <a:lvl1pPr algn="l" defTabSz="457200" rtl="0" eaLnBrk="1" latinLnBrk="0" hangingPunct="1">
              <a:spcBef>
                <a:spcPct val="0"/>
              </a:spcBef>
              <a:buNone/>
              <a:defRPr sz="4800" b="1" i="0" kern="1200">
                <a:solidFill>
                  <a:schemeClr val="tx1"/>
                </a:solidFill>
                <a:latin typeface="Trade Gothic LT Com Cn" panose="020B0806040303020004" pitchFamily="34" charset="0"/>
                <a:ea typeface="+mj-ea"/>
                <a:cs typeface="Times New Roman" panose="02020603050405020304" pitchFamily="18" charset="0"/>
              </a:defRPr>
            </a:lvl1pPr>
          </a:lstStyle>
          <a:p>
            <a:r>
              <a:rPr lang="sv-SE" b="0">
                <a:latin typeface="+mj-lt"/>
              </a:rPr>
              <a:t>#nätsmart –en vägledning för vuxna</a:t>
            </a:r>
          </a:p>
        </p:txBody>
      </p:sp>
      <p:sp>
        <p:nvSpPr>
          <p:cNvPr id="6" name="Platshållare för innehåll 2"/>
          <p:cNvSpPr txBox="1">
            <a:spLocks/>
          </p:cNvSpPr>
          <p:nvPr/>
        </p:nvSpPr>
        <p:spPr>
          <a:xfrm>
            <a:off x="903635" y="1616051"/>
            <a:ext cx="11034836" cy="4706938"/>
          </a:xfrm>
          <a:prstGeom prst="rect">
            <a:avLst/>
          </a:prstGeom>
        </p:spPr>
        <p:txBody>
          <a:bodyPr lIns="91440" tIns="45720" rIns="91440" bIns="45720" anchor="t"/>
          <a:lstStyle>
            <a:lvl1pPr marL="0" indent="0" algn="l" defTabSz="457200" rtl="0" eaLnBrk="1" latinLnBrk="0" hangingPunct="1">
              <a:spcBef>
                <a:spcPts val="0"/>
              </a:spcBef>
              <a:spcAft>
                <a:spcPts val="600"/>
              </a:spcAft>
              <a:buFont typeface="Arial"/>
              <a:buNone/>
              <a:defRPr sz="1800" b="1" i="0" kern="1200">
                <a:solidFill>
                  <a:schemeClr val="tx2"/>
                </a:solidFill>
                <a:latin typeface="Gill Sans Infant Std"/>
                <a:ea typeface="+mn-ea"/>
                <a:cs typeface="Gill Sans Infant Std"/>
              </a:defRPr>
            </a:lvl1pPr>
            <a:lvl2pPr marL="0" indent="0" algn="l" defTabSz="457200" rtl="0" eaLnBrk="1" latinLnBrk="0" hangingPunct="1">
              <a:spcBef>
                <a:spcPts val="0"/>
              </a:spcBef>
              <a:spcAft>
                <a:spcPts val="600"/>
              </a:spcAft>
              <a:buFont typeface="Arial"/>
              <a:buNone/>
              <a:defRPr sz="1500" b="0" i="0" kern="1200">
                <a:solidFill>
                  <a:schemeClr val="tx1"/>
                </a:solidFill>
                <a:latin typeface="Gill Sans Infant Std"/>
                <a:ea typeface="+mn-ea"/>
                <a:cs typeface="Gill Sans Infant Std"/>
              </a:defRPr>
            </a:lvl2pPr>
            <a:lvl3pPr marL="266700" indent="-266700" algn="l" defTabSz="457200" rtl="0" eaLnBrk="1" latinLnBrk="0" hangingPunct="1">
              <a:spcBef>
                <a:spcPts val="0"/>
              </a:spcBef>
              <a:spcAft>
                <a:spcPts val="600"/>
              </a:spcAft>
              <a:buClr>
                <a:schemeClr val="tx2"/>
              </a:buClr>
              <a:buFont typeface="Arial"/>
              <a:buChar char="•"/>
              <a:defRPr sz="1400" b="0" i="0" kern="1200">
                <a:solidFill>
                  <a:schemeClr val="tx1"/>
                </a:solidFill>
                <a:latin typeface="Gill Sans Infant Std"/>
                <a:ea typeface="+mn-ea"/>
                <a:cs typeface="Gill Sans Infant Std"/>
              </a:defRPr>
            </a:lvl3pPr>
            <a:lvl4pPr marL="541338" indent="-274638" algn="l" defTabSz="457200" rtl="0" eaLnBrk="1" latinLnBrk="0" hangingPunct="1">
              <a:spcBef>
                <a:spcPts val="0"/>
              </a:spcBef>
              <a:spcAft>
                <a:spcPts val="600"/>
              </a:spcAft>
              <a:buFont typeface="Arial"/>
              <a:buChar char="–"/>
              <a:defRPr sz="1300" b="0" i="0" kern="1200">
                <a:solidFill>
                  <a:schemeClr val="tx1"/>
                </a:solidFill>
                <a:latin typeface="Gill Sans Infant Std"/>
                <a:ea typeface="+mn-ea"/>
                <a:cs typeface="Gill Sans Infant Std"/>
              </a:defRPr>
            </a:lvl4pPr>
            <a:lvl5pPr marL="808038" indent="-266700" algn="l" defTabSz="457200" rtl="0" eaLnBrk="1" latinLnBrk="0" hangingPunct="1">
              <a:spcBef>
                <a:spcPts val="0"/>
              </a:spcBef>
              <a:spcAft>
                <a:spcPts val="600"/>
              </a:spcAft>
              <a:buClr>
                <a:schemeClr val="tx2"/>
              </a:buClr>
              <a:buFont typeface="Arial"/>
              <a:buChar char="•"/>
              <a:defRPr sz="1200" b="0" i="0" kern="1200">
                <a:solidFill>
                  <a:schemeClr val="tx1"/>
                </a:solidFill>
                <a:latin typeface="Gill Sans Infant Std"/>
                <a:ea typeface="+mn-ea"/>
                <a:cs typeface="Gill Sans Infant Std"/>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285750" indent="-285750">
              <a:buFont typeface="Arial" panose="020B0604020202020204" pitchFamily="34" charset="0"/>
              <a:buChar char="•"/>
            </a:pPr>
            <a:r>
              <a:rPr lang="sv-SE" b="0">
                <a:solidFill>
                  <a:schemeClr val="tx1"/>
                </a:solidFill>
                <a:latin typeface="+mn-lt"/>
              </a:rPr>
              <a:t>Nätet är en naturlig del av barns vardag</a:t>
            </a:r>
          </a:p>
          <a:p>
            <a:pPr marL="285750" indent="-285750">
              <a:buFont typeface="Arial" panose="020B0604020202020204" pitchFamily="34" charset="0"/>
              <a:buChar char="•"/>
            </a:pPr>
            <a:endParaRPr lang="sv-SE" b="0">
              <a:solidFill>
                <a:schemeClr val="tx1"/>
              </a:solidFill>
              <a:latin typeface="+mn-lt"/>
            </a:endParaRPr>
          </a:p>
          <a:p>
            <a:pPr marL="285750" indent="-285750">
              <a:buFont typeface="Arial" panose="020B0604020202020204" pitchFamily="34" charset="0"/>
              <a:buChar char="•"/>
            </a:pPr>
            <a:r>
              <a:rPr lang="sv-SE" b="0">
                <a:solidFill>
                  <a:schemeClr val="tx1"/>
                </a:solidFill>
                <a:latin typeface="+mn-lt"/>
              </a:rPr>
              <a:t>Barn har fått större tillgång till världen </a:t>
            </a:r>
          </a:p>
          <a:p>
            <a:r>
              <a:rPr lang="sv-SE" b="0">
                <a:solidFill>
                  <a:schemeClr val="tx1"/>
                </a:solidFill>
                <a:latin typeface="+mn-lt"/>
              </a:rPr>
              <a:t>	   och världen har fått större tillgång till våra barn</a:t>
            </a:r>
          </a:p>
          <a:p>
            <a:pPr marL="285750" indent="-285750">
              <a:buFont typeface="Arial" panose="020B0604020202020204" pitchFamily="34" charset="0"/>
              <a:buChar char="•"/>
            </a:pPr>
            <a:endParaRPr lang="sv-SE" b="0">
              <a:solidFill>
                <a:schemeClr val="tx1"/>
              </a:solidFill>
              <a:latin typeface="+mn-lt"/>
            </a:endParaRPr>
          </a:p>
          <a:p>
            <a:pPr marL="285750" indent="-285750">
              <a:buFont typeface="Arial" panose="020B0604020202020204" pitchFamily="34" charset="0"/>
              <a:buChar char="•"/>
            </a:pPr>
            <a:r>
              <a:rPr lang="sv-SE" b="0">
                <a:solidFill>
                  <a:schemeClr val="tx1"/>
                </a:solidFill>
                <a:latin typeface="+mn-lt"/>
              </a:rPr>
              <a:t>Ju fler vuxna som är bekväma med och förberedda på ämnet </a:t>
            </a:r>
          </a:p>
          <a:p>
            <a:r>
              <a:rPr lang="sv-SE" b="0">
                <a:solidFill>
                  <a:schemeClr val="tx1"/>
                </a:solidFill>
                <a:latin typeface="+mn-lt"/>
              </a:rPr>
              <a:t>	  –desto lättare för barn att söka stöd </a:t>
            </a:r>
          </a:p>
          <a:p>
            <a:pPr marL="285750" indent="-285750">
              <a:buFont typeface="Arial" panose="020B0604020202020204" pitchFamily="34" charset="0"/>
              <a:buChar char="•"/>
            </a:pPr>
            <a:endParaRPr lang="sv-SE" b="0">
              <a:solidFill>
                <a:schemeClr val="tx1"/>
              </a:solidFill>
              <a:latin typeface="+mn-lt"/>
            </a:endParaRPr>
          </a:p>
          <a:p>
            <a:pPr marL="285750" indent="-285750">
              <a:buFont typeface="Arial" panose="020B0604020202020204" pitchFamily="34" charset="0"/>
              <a:buChar char="•"/>
            </a:pPr>
            <a:r>
              <a:rPr lang="sv-SE" b="0">
                <a:solidFill>
                  <a:schemeClr val="tx1"/>
                </a:solidFill>
                <a:latin typeface="+mn-lt"/>
              </a:rPr>
              <a:t>Att vara nyfiken och samtala med barn viktigare än att ge råd och information</a:t>
            </a:r>
          </a:p>
          <a:p>
            <a:endParaRPr lang="sv-SE" b="0">
              <a:solidFill>
                <a:schemeClr val="tx1"/>
              </a:solidFill>
              <a:latin typeface="+mn-lt"/>
              <a:ea typeface="Lato"/>
            </a:endParaRPr>
          </a:p>
          <a:p>
            <a:pPr marL="285750" indent="-285750">
              <a:buFont typeface="Arial" panose="020B0604020202020204" pitchFamily="34" charset="0"/>
              <a:buChar char="•"/>
            </a:pPr>
            <a:r>
              <a:rPr lang="sv-SE" b="0">
                <a:solidFill>
                  <a:schemeClr val="tx1"/>
                </a:solidFill>
                <a:latin typeface="+mn-lt"/>
              </a:rPr>
              <a:t>Barn som får möjlighet att redan från tidig ålder prata med andra om pirriga, jobbiga eller obehagliga händelser rustas för att hantera och slå larm om något inte känns bra</a:t>
            </a:r>
          </a:p>
          <a:p>
            <a:endParaRPr lang="sv-SE" b="0">
              <a:solidFill>
                <a:schemeClr val="tx1"/>
              </a:solidFill>
              <a:latin typeface="+mn-lt"/>
            </a:endParaRPr>
          </a:p>
          <a:p>
            <a:endParaRPr lang="sv-SE" b="0">
              <a:solidFill>
                <a:schemeClr val="tx1"/>
              </a:solidFill>
              <a:latin typeface="+mn-lt"/>
            </a:endParaRPr>
          </a:p>
        </p:txBody>
      </p:sp>
      <p:sp>
        <p:nvSpPr>
          <p:cNvPr id="2" name="Platshållare för sidfot 1">
            <a:extLst>
              <a:ext uri="{FF2B5EF4-FFF2-40B4-BE49-F238E27FC236}">
                <a16:creationId xmlns:a16="http://schemas.microsoft.com/office/drawing/2014/main" id="{A2F1C5AC-6E68-83EE-6A56-73A20393A0CA}"/>
              </a:ext>
            </a:extLst>
          </p:cNvPr>
          <p:cNvSpPr>
            <a:spLocks noGrp="1"/>
          </p:cNvSpPr>
          <p:nvPr>
            <p:ph type="ftr" sz="quarter" idx="11"/>
          </p:nvPr>
        </p:nvSpPr>
        <p:spPr/>
        <p:txBody>
          <a:bodyPr/>
          <a:lstStyle/>
          <a:p>
            <a:r>
              <a:rPr lang="sv-SE"/>
              <a:t>Stopp! Min kropp!</a:t>
            </a:r>
            <a:endParaRPr lang="en-UK"/>
          </a:p>
        </p:txBody>
      </p:sp>
    </p:spTree>
    <p:extLst>
      <p:ext uri="{BB962C8B-B14F-4D97-AF65-F5344CB8AC3E}">
        <p14:creationId xmlns:p14="http://schemas.microsoft.com/office/powerpoint/2010/main" val="359689433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latshållare för bildnummer 3"/>
          <p:cNvSpPr>
            <a:spLocks noGrp="1"/>
          </p:cNvSpPr>
          <p:nvPr>
            <p:ph type="sldNum" sz="quarter" idx="12"/>
          </p:nvPr>
        </p:nvSpPr>
        <p:spPr/>
        <p:txBody>
          <a:bodyPr/>
          <a:lstStyle/>
          <a:p>
            <a:fld id="{C3FDE51E-0052-334C-A4B2-C567FE9F326F}" type="slidenum">
              <a:rPr lang="en-US" smtClean="0"/>
              <a:t>46</a:t>
            </a:fld>
            <a:endParaRPr lang="en-US"/>
          </a:p>
        </p:txBody>
      </p:sp>
      <p:sp>
        <p:nvSpPr>
          <p:cNvPr id="5" name="textruta 4"/>
          <p:cNvSpPr txBox="1"/>
          <p:nvPr/>
        </p:nvSpPr>
        <p:spPr>
          <a:xfrm>
            <a:off x="862444" y="203368"/>
            <a:ext cx="7360997" cy="1092607"/>
          </a:xfrm>
          <a:prstGeom prst="rect">
            <a:avLst/>
          </a:prstGeom>
          <a:noFill/>
        </p:spPr>
        <p:txBody>
          <a:bodyPr wrap="square" lIns="0" tIns="0" rIns="0" bIns="0" rtlCol="0" anchor="t">
            <a:spAutoFit/>
          </a:bodyPr>
          <a:lstStyle/>
          <a:p>
            <a:endParaRPr lang="sv-SE" sz="2800">
              <a:latin typeface="+mj-lt"/>
              <a:cs typeface="Gill Sans Infant Std"/>
            </a:endParaRPr>
          </a:p>
          <a:p>
            <a:r>
              <a:rPr lang="sv-SE" sz="2800">
                <a:latin typeface="+mj-lt"/>
                <a:cs typeface="Gill Sans Infant Std"/>
              </a:rPr>
              <a:t> Att skydda barn från våld och övergrepp på nätet</a:t>
            </a:r>
            <a:r>
              <a:rPr lang="sv-SE" sz="2800">
                <a:solidFill>
                  <a:schemeClr val="bg1"/>
                </a:solidFill>
                <a:latin typeface="+mj-lt"/>
                <a:cs typeface="Gill Sans Infant Std"/>
              </a:rPr>
              <a:t>.  </a:t>
            </a:r>
          </a:p>
          <a:p>
            <a:endParaRPr lang="sv-SE" sz="1500">
              <a:latin typeface="+mj-lt"/>
              <a:cs typeface="Gill Sans Infant Std"/>
            </a:endParaRPr>
          </a:p>
        </p:txBody>
      </p:sp>
      <p:sp>
        <p:nvSpPr>
          <p:cNvPr id="2" name="Platshållare för sidfot 1">
            <a:extLst>
              <a:ext uri="{FF2B5EF4-FFF2-40B4-BE49-F238E27FC236}">
                <a16:creationId xmlns:a16="http://schemas.microsoft.com/office/drawing/2014/main" id="{A68FFF86-FF7B-69D8-75FC-DC7452D44A8D}"/>
              </a:ext>
            </a:extLst>
          </p:cNvPr>
          <p:cNvSpPr>
            <a:spLocks noGrp="1"/>
          </p:cNvSpPr>
          <p:nvPr>
            <p:ph type="ftr" sz="quarter" idx="11"/>
          </p:nvPr>
        </p:nvSpPr>
        <p:spPr/>
        <p:txBody>
          <a:bodyPr/>
          <a:lstStyle/>
          <a:p>
            <a:r>
              <a:rPr lang="sv-SE"/>
              <a:t>Stopp! Min kropp!</a:t>
            </a:r>
            <a:endParaRPr lang="en-UK"/>
          </a:p>
        </p:txBody>
      </p:sp>
      <p:sp>
        <p:nvSpPr>
          <p:cNvPr id="9" name="textruta 8">
            <a:extLst>
              <a:ext uri="{FF2B5EF4-FFF2-40B4-BE49-F238E27FC236}">
                <a16:creationId xmlns:a16="http://schemas.microsoft.com/office/drawing/2014/main" id="{8C8408DB-EFC4-6D3E-73AE-830E9B905F7B}"/>
              </a:ext>
            </a:extLst>
          </p:cNvPr>
          <p:cNvSpPr txBox="1"/>
          <p:nvPr/>
        </p:nvSpPr>
        <p:spPr>
          <a:xfrm>
            <a:off x="1494942" y="2544453"/>
            <a:ext cx="6096000" cy="369332"/>
          </a:xfrm>
          <a:prstGeom prst="rect">
            <a:avLst/>
          </a:prstGeom>
          <a:noFill/>
        </p:spPr>
        <p:txBody>
          <a:bodyPr wrap="square">
            <a:spAutoFit/>
          </a:bodyPr>
          <a:lstStyle/>
          <a:p>
            <a:r>
              <a:rPr lang="sv-SE" dirty="0">
                <a:hlinkClick r:id="rId3"/>
              </a:rPr>
              <a:t>Föreläsning om #nätsmart</a:t>
            </a:r>
            <a:endParaRPr lang="sv-SE" dirty="0"/>
          </a:p>
        </p:txBody>
      </p:sp>
      <p:sp>
        <p:nvSpPr>
          <p:cNvPr id="11" name="textruta 10">
            <a:extLst>
              <a:ext uri="{FF2B5EF4-FFF2-40B4-BE49-F238E27FC236}">
                <a16:creationId xmlns:a16="http://schemas.microsoft.com/office/drawing/2014/main" id="{1020EF66-0726-0E98-8EA3-15996A70C146}"/>
              </a:ext>
            </a:extLst>
          </p:cNvPr>
          <p:cNvSpPr txBox="1"/>
          <p:nvPr/>
        </p:nvSpPr>
        <p:spPr>
          <a:xfrm>
            <a:off x="1494942" y="3059668"/>
            <a:ext cx="6908800" cy="369332"/>
          </a:xfrm>
          <a:prstGeom prst="rect">
            <a:avLst/>
          </a:prstGeom>
          <a:noFill/>
        </p:spPr>
        <p:txBody>
          <a:bodyPr wrap="square">
            <a:spAutoFit/>
          </a:bodyPr>
          <a:lstStyle/>
          <a:p>
            <a:r>
              <a:rPr lang="sv-SE" dirty="0" err="1">
                <a:hlinkClick r:id="rId4"/>
              </a:rPr>
              <a:t>Seminarie</a:t>
            </a:r>
            <a:r>
              <a:rPr lang="sv-SE" dirty="0">
                <a:hlinkClick r:id="rId4"/>
              </a:rPr>
              <a:t>: Stopp! Min kropp!-veckan 2021</a:t>
            </a:r>
            <a:endParaRPr lang="sv-SE" dirty="0"/>
          </a:p>
        </p:txBody>
      </p:sp>
    </p:spTree>
    <p:extLst>
      <p:ext uri="{BB962C8B-B14F-4D97-AF65-F5344CB8AC3E}">
        <p14:creationId xmlns:p14="http://schemas.microsoft.com/office/powerpoint/2010/main" val="2500629394"/>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A63F327-B7E9-C235-82CB-DB9D201A71B5}"/>
              </a:ext>
            </a:extLst>
          </p:cNvPr>
          <p:cNvSpPr>
            <a:spLocks noGrp="1"/>
          </p:cNvSpPr>
          <p:nvPr>
            <p:ph type="title"/>
          </p:nvPr>
        </p:nvSpPr>
        <p:spPr>
          <a:xfrm>
            <a:off x="813816" y="269076"/>
            <a:ext cx="9528048" cy="905256"/>
          </a:xfrm>
        </p:spPr>
        <p:txBody>
          <a:bodyPr/>
          <a:lstStyle/>
          <a:p>
            <a:r>
              <a:rPr lang="en-US"/>
              <a:t>Material </a:t>
            </a:r>
            <a:r>
              <a:rPr lang="sv-SE"/>
              <a:t>att</a:t>
            </a:r>
            <a:r>
              <a:rPr lang="en-US"/>
              <a:t> prata med barn om </a:t>
            </a:r>
            <a:r>
              <a:rPr lang="en-US" err="1"/>
              <a:t>nätet</a:t>
            </a:r>
            <a:endParaRPr lang="en-US"/>
          </a:p>
        </p:txBody>
      </p:sp>
      <p:sp>
        <p:nvSpPr>
          <p:cNvPr id="5" name="Footer Placeholder 4">
            <a:extLst>
              <a:ext uri="{FF2B5EF4-FFF2-40B4-BE49-F238E27FC236}">
                <a16:creationId xmlns:a16="http://schemas.microsoft.com/office/drawing/2014/main" id="{44F6A7B5-1D89-47DE-377A-27FFD646E185}"/>
              </a:ext>
            </a:extLst>
          </p:cNvPr>
          <p:cNvSpPr>
            <a:spLocks noGrp="1"/>
          </p:cNvSpPr>
          <p:nvPr>
            <p:ph type="ftr" sz="quarter" idx="11"/>
          </p:nvPr>
        </p:nvSpPr>
        <p:spPr/>
        <p:txBody>
          <a:bodyPr/>
          <a:lstStyle/>
          <a:p>
            <a:r>
              <a:rPr lang="sv-SE"/>
              <a:t>Varje dag gör vi världen lite bättre för barn.</a:t>
            </a:r>
            <a:endParaRPr lang="en-UK"/>
          </a:p>
        </p:txBody>
      </p:sp>
      <p:sp>
        <p:nvSpPr>
          <p:cNvPr id="6" name="Slide Number Placeholder 5">
            <a:extLst>
              <a:ext uri="{FF2B5EF4-FFF2-40B4-BE49-F238E27FC236}">
                <a16:creationId xmlns:a16="http://schemas.microsoft.com/office/drawing/2014/main" id="{0ACBD6CF-BD81-4F1F-74B2-2CB352CD3E83}"/>
              </a:ext>
            </a:extLst>
          </p:cNvPr>
          <p:cNvSpPr>
            <a:spLocks noGrp="1"/>
          </p:cNvSpPr>
          <p:nvPr>
            <p:ph type="sldNum" sz="quarter" idx="12"/>
          </p:nvPr>
        </p:nvSpPr>
        <p:spPr/>
        <p:txBody>
          <a:bodyPr/>
          <a:lstStyle/>
          <a:p>
            <a:fld id="{BF413B3B-BFB3-42E3-B409-FAAF558C2ACC}" type="slidenum">
              <a:rPr lang="en-UK" smtClean="0"/>
              <a:pPr/>
              <a:t>47</a:t>
            </a:fld>
            <a:endParaRPr lang="en-UK"/>
          </a:p>
        </p:txBody>
      </p:sp>
      <p:pic>
        <p:nvPicPr>
          <p:cNvPr id="11" name="Picture 10">
            <a:extLst>
              <a:ext uri="{FF2B5EF4-FFF2-40B4-BE49-F238E27FC236}">
                <a16:creationId xmlns:a16="http://schemas.microsoft.com/office/drawing/2014/main" id="{25F38965-75CC-FC89-4074-35F2CA10E731}"/>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990155" y="1294952"/>
            <a:ext cx="2311686" cy="2979682"/>
          </a:xfrm>
          <a:prstGeom prst="rect">
            <a:avLst/>
          </a:prstGeom>
        </p:spPr>
      </p:pic>
      <p:sp>
        <p:nvSpPr>
          <p:cNvPr id="12" name="TextBox 11">
            <a:extLst>
              <a:ext uri="{FF2B5EF4-FFF2-40B4-BE49-F238E27FC236}">
                <a16:creationId xmlns:a16="http://schemas.microsoft.com/office/drawing/2014/main" id="{455A8178-6120-8BD3-F03E-555C14000200}"/>
              </a:ext>
            </a:extLst>
          </p:cNvPr>
          <p:cNvSpPr txBox="1"/>
          <p:nvPr/>
        </p:nvSpPr>
        <p:spPr>
          <a:xfrm>
            <a:off x="988851" y="4468817"/>
            <a:ext cx="2505123" cy="147732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err="1"/>
              <a:t>På</a:t>
            </a:r>
            <a:r>
              <a:rPr lang="en-US"/>
              <a:t> Lilla Rädda Barnen </a:t>
            </a:r>
            <a:r>
              <a:rPr lang="en-US" err="1"/>
              <a:t>finns</a:t>
            </a:r>
            <a:r>
              <a:rPr lang="en-US"/>
              <a:t> </a:t>
            </a:r>
            <a:r>
              <a:rPr lang="en-US" err="1"/>
              <a:t>ett</a:t>
            </a:r>
            <a:r>
              <a:rPr lang="en-US"/>
              <a:t> quiz för barn. </a:t>
            </a:r>
          </a:p>
          <a:p>
            <a:endParaRPr lang="en-US"/>
          </a:p>
          <a:p>
            <a:r>
              <a:rPr lang="sv-SE">
                <a:hlinkClick r:id="rId4"/>
              </a:rPr>
              <a:t>lilla.raddabarnen.se</a:t>
            </a:r>
            <a:endParaRPr lang="sv-SE"/>
          </a:p>
          <a:p>
            <a:endParaRPr lang="en-US"/>
          </a:p>
        </p:txBody>
      </p:sp>
      <p:sp>
        <p:nvSpPr>
          <p:cNvPr id="8" name="TextBox 11">
            <a:extLst>
              <a:ext uri="{FF2B5EF4-FFF2-40B4-BE49-F238E27FC236}">
                <a16:creationId xmlns:a16="http://schemas.microsoft.com/office/drawing/2014/main" id="{5F304D4C-C456-4A60-15C5-61F79E32E10C}"/>
              </a:ext>
            </a:extLst>
          </p:cNvPr>
          <p:cNvSpPr txBox="1"/>
          <p:nvPr/>
        </p:nvSpPr>
        <p:spPr>
          <a:xfrm>
            <a:off x="4473410" y="4470324"/>
            <a:ext cx="4355783" cy="147732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dirty="0" err="1"/>
              <a:t>Säker</a:t>
            </a:r>
            <a:r>
              <a:rPr lang="en-US" dirty="0"/>
              <a:t> </a:t>
            </a:r>
            <a:r>
              <a:rPr lang="en-US" dirty="0" err="1"/>
              <a:t>på</a:t>
            </a:r>
            <a:r>
              <a:rPr lang="en-US" dirty="0"/>
              <a:t> </a:t>
            </a:r>
            <a:r>
              <a:rPr lang="en-US" dirty="0" err="1"/>
              <a:t>nätet</a:t>
            </a:r>
            <a:r>
              <a:rPr lang="en-US" dirty="0"/>
              <a:t>!  Filmer, quiz </a:t>
            </a:r>
            <a:r>
              <a:rPr lang="en-US" dirty="0" err="1"/>
              <a:t>och</a:t>
            </a:r>
            <a:r>
              <a:rPr lang="en-US" dirty="0"/>
              <a:t> </a:t>
            </a:r>
          </a:p>
          <a:p>
            <a:r>
              <a:rPr lang="en-US" dirty="0" err="1"/>
              <a:t>aktivitetsblad</a:t>
            </a:r>
            <a:r>
              <a:rPr lang="en-US" dirty="0"/>
              <a:t>  för </a:t>
            </a:r>
            <a:r>
              <a:rPr lang="en-US" dirty="0" err="1"/>
              <a:t>mellanstadiet</a:t>
            </a:r>
            <a:endParaRPr lang="en-US"/>
          </a:p>
          <a:p>
            <a:endParaRPr lang="en-US"/>
          </a:p>
          <a:p>
            <a:r>
              <a:rPr lang="en-US" dirty="0">
                <a:ea typeface="Lato"/>
                <a:cs typeface="Lato"/>
                <a:hlinkClick r:id="rId5"/>
              </a:rPr>
              <a:t>Säker på nätet!</a:t>
            </a:r>
          </a:p>
          <a:p>
            <a:endParaRPr lang="en-US">
              <a:ea typeface="Lato"/>
              <a:cs typeface="Lato"/>
            </a:endParaRPr>
          </a:p>
        </p:txBody>
      </p:sp>
      <p:pic>
        <p:nvPicPr>
          <p:cNvPr id="4" name="Bildobjekt 3" descr="En bild som visar klädsel, person, leende, Människoansikte&#10;&#10;Automatiskt genererad beskrivning">
            <a:extLst>
              <a:ext uri="{FF2B5EF4-FFF2-40B4-BE49-F238E27FC236}">
                <a16:creationId xmlns:a16="http://schemas.microsoft.com/office/drawing/2014/main" id="{B851FDF7-2B0A-BB54-D0E1-B2DC8DA108F0}"/>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b="-55"/>
          <a:stretch/>
        </p:blipFill>
        <p:spPr>
          <a:xfrm>
            <a:off x="3492526" y="1345128"/>
            <a:ext cx="4367801" cy="2925832"/>
          </a:xfrm>
          <a:prstGeom prst="rect">
            <a:avLst/>
          </a:prstGeom>
        </p:spPr>
      </p:pic>
      <p:sp>
        <p:nvSpPr>
          <p:cNvPr id="2" name="textruta 1">
            <a:extLst>
              <a:ext uri="{FF2B5EF4-FFF2-40B4-BE49-F238E27FC236}">
                <a16:creationId xmlns:a16="http://schemas.microsoft.com/office/drawing/2014/main" id="{ADC93C23-2CF3-A7D9-132B-F1EFE7AAA45A}"/>
              </a:ext>
            </a:extLst>
          </p:cNvPr>
          <p:cNvSpPr txBox="1"/>
          <p:nvPr/>
        </p:nvSpPr>
        <p:spPr>
          <a:xfrm>
            <a:off x="8159514" y="2543974"/>
            <a:ext cx="3644739" cy="2308324"/>
          </a:xfrm>
          <a:prstGeom prst="rect">
            <a:avLst/>
          </a:prstGeom>
          <a:solidFill>
            <a:schemeClr val="bg1"/>
          </a:solidFill>
        </p:spPr>
        <p:txBody>
          <a:bodyPr wrap="square" lIns="91440" tIns="45720" rIns="91440" bIns="45720" rtlCol="0" anchor="t">
            <a:spAutoFit/>
          </a:bodyPr>
          <a:lstStyle/>
          <a:p>
            <a:r>
              <a:rPr lang="sv-SE" sz="3600" dirty="0">
                <a:ea typeface="+mn-lt"/>
                <a:cs typeface="+mn-lt"/>
                <a:hlinkClick r:id="rId7"/>
              </a:rPr>
              <a:t>Trygg online och på sociala medier - Rädda Barnen</a:t>
            </a:r>
            <a:endParaRPr lang="en-US"/>
          </a:p>
          <a:p>
            <a:pPr algn="l"/>
            <a:endParaRPr lang="sv-SE" sz="3600" dirty="0"/>
          </a:p>
        </p:txBody>
      </p:sp>
    </p:spTree>
    <p:extLst>
      <p:ext uri="{BB962C8B-B14F-4D97-AF65-F5344CB8AC3E}">
        <p14:creationId xmlns:p14="http://schemas.microsoft.com/office/powerpoint/2010/main" val="1267248860"/>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ruta 2">
            <a:extLst>
              <a:ext uri="{FF2B5EF4-FFF2-40B4-BE49-F238E27FC236}">
                <a16:creationId xmlns:a16="http://schemas.microsoft.com/office/drawing/2014/main" id="{11CC6FF3-8FEC-9352-BA36-4BAAEAEF1BBD}"/>
              </a:ext>
            </a:extLst>
          </p:cNvPr>
          <p:cNvSpPr txBox="1"/>
          <p:nvPr/>
        </p:nvSpPr>
        <p:spPr>
          <a:xfrm>
            <a:off x="2930484" y="2389163"/>
            <a:ext cx="6695653" cy="1494255"/>
          </a:xfrm>
          <a:prstGeom prst="rect">
            <a:avLst/>
          </a:prstGeom>
          <a:solidFill>
            <a:schemeClr val="accent1"/>
          </a:solidFill>
        </p:spPr>
        <p:txBody>
          <a:bodyPr wrap="square">
            <a:spAutoFit/>
          </a:bodyPr>
          <a:lstStyle/>
          <a:p>
            <a:pPr algn="ctr">
              <a:lnSpc>
                <a:spcPct val="120000"/>
              </a:lnSpc>
            </a:pPr>
            <a:r>
              <a:rPr lang="sv-SE" sz="4000">
                <a:solidFill>
                  <a:schemeClr val="bg1"/>
                </a:solidFill>
                <a:latin typeface="+mj-lt"/>
              </a:rPr>
              <a:t>Stopp! Min kropp! –veckans barnsändningar</a:t>
            </a:r>
          </a:p>
        </p:txBody>
      </p:sp>
    </p:spTree>
    <p:extLst>
      <p:ext uri="{BB962C8B-B14F-4D97-AF65-F5344CB8AC3E}">
        <p14:creationId xmlns:p14="http://schemas.microsoft.com/office/powerpoint/2010/main" val="287516529"/>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innehåll 1">
            <a:extLst>
              <a:ext uri="{FF2B5EF4-FFF2-40B4-BE49-F238E27FC236}">
                <a16:creationId xmlns:a16="http://schemas.microsoft.com/office/drawing/2014/main" id="{55BF24EF-BAC6-665E-259A-A7E3E463F595}"/>
              </a:ext>
            </a:extLst>
          </p:cNvPr>
          <p:cNvSpPr>
            <a:spLocks noGrp="1"/>
          </p:cNvSpPr>
          <p:nvPr>
            <p:ph idx="1"/>
          </p:nvPr>
        </p:nvSpPr>
        <p:spPr>
          <a:xfrm>
            <a:off x="816226" y="1397009"/>
            <a:ext cx="9523556" cy="4476750"/>
          </a:xfrm>
        </p:spPr>
        <p:txBody>
          <a:bodyPr/>
          <a:lstStyle/>
          <a:p>
            <a:r>
              <a:rPr lang="sv-SE"/>
              <a:t>Ett avsnitt varje dag under Stopp! Min kropp! – veckan </a:t>
            </a:r>
            <a:br>
              <a:rPr lang="sv-SE"/>
            </a:br>
            <a:r>
              <a:rPr lang="sv-SE"/>
              <a:t>eller annan period när en jobbar koncentrerat med Stopp! Min kropp! </a:t>
            </a:r>
          </a:p>
        </p:txBody>
      </p:sp>
      <p:sp>
        <p:nvSpPr>
          <p:cNvPr id="3" name="Rubrik 2">
            <a:extLst>
              <a:ext uri="{FF2B5EF4-FFF2-40B4-BE49-F238E27FC236}">
                <a16:creationId xmlns:a16="http://schemas.microsoft.com/office/drawing/2014/main" id="{9789313D-69F7-6E58-3EB5-F4F8F3CC61FF}"/>
              </a:ext>
            </a:extLst>
          </p:cNvPr>
          <p:cNvSpPr>
            <a:spLocks noGrp="1"/>
          </p:cNvSpPr>
          <p:nvPr>
            <p:ph type="title"/>
          </p:nvPr>
        </p:nvSpPr>
        <p:spPr>
          <a:xfrm>
            <a:off x="811734" y="358834"/>
            <a:ext cx="9528048" cy="905256"/>
          </a:xfrm>
        </p:spPr>
        <p:txBody>
          <a:bodyPr>
            <a:normAutofit fontScale="90000"/>
          </a:bodyPr>
          <a:lstStyle/>
          <a:p>
            <a:r>
              <a:rPr lang="sv-SE"/>
              <a:t>Stopp! Min kropp! veckans BARNSÄNDNINGAR</a:t>
            </a:r>
          </a:p>
        </p:txBody>
      </p:sp>
      <p:sp>
        <p:nvSpPr>
          <p:cNvPr id="5" name="Platshållare för sidfot 4">
            <a:extLst>
              <a:ext uri="{FF2B5EF4-FFF2-40B4-BE49-F238E27FC236}">
                <a16:creationId xmlns:a16="http://schemas.microsoft.com/office/drawing/2014/main" id="{6BE9DFE7-6516-052C-9459-3362678C50C6}"/>
              </a:ext>
            </a:extLst>
          </p:cNvPr>
          <p:cNvSpPr>
            <a:spLocks noGrp="1"/>
          </p:cNvSpPr>
          <p:nvPr>
            <p:ph type="ftr" sz="quarter" idx="11"/>
          </p:nvPr>
        </p:nvSpPr>
        <p:spPr/>
        <p:txBody>
          <a:bodyPr/>
          <a:lstStyle/>
          <a:p>
            <a:r>
              <a:rPr lang="sv-SE"/>
              <a:t>Stopp! Min kropp!</a:t>
            </a:r>
            <a:endParaRPr lang="en-UK"/>
          </a:p>
        </p:txBody>
      </p:sp>
      <p:sp>
        <p:nvSpPr>
          <p:cNvPr id="6" name="Platshållare för bildnummer 5">
            <a:extLst>
              <a:ext uri="{FF2B5EF4-FFF2-40B4-BE49-F238E27FC236}">
                <a16:creationId xmlns:a16="http://schemas.microsoft.com/office/drawing/2014/main" id="{8A5FA4B4-CB3F-6629-F1C7-27BB149404CE}"/>
              </a:ext>
            </a:extLst>
          </p:cNvPr>
          <p:cNvSpPr>
            <a:spLocks noGrp="1"/>
          </p:cNvSpPr>
          <p:nvPr>
            <p:ph type="sldNum" sz="quarter" idx="12"/>
          </p:nvPr>
        </p:nvSpPr>
        <p:spPr/>
        <p:txBody>
          <a:bodyPr/>
          <a:lstStyle/>
          <a:p>
            <a:fld id="{BF413B3B-BFB3-42E3-B409-FAAF558C2ACC}" type="slidenum">
              <a:rPr lang="en-UK" smtClean="0"/>
              <a:pPr/>
              <a:t>49</a:t>
            </a:fld>
            <a:endParaRPr lang="en-UK"/>
          </a:p>
        </p:txBody>
      </p:sp>
      <p:pic>
        <p:nvPicPr>
          <p:cNvPr id="8" name="Bildobjekt 7">
            <a:extLst>
              <a:ext uri="{FF2B5EF4-FFF2-40B4-BE49-F238E27FC236}">
                <a16:creationId xmlns:a16="http://schemas.microsoft.com/office/drawing/2014/main" id="{6CF7F2E1-FAD9-3475-714F-579280285EAE}"/>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863698" y="2596108"/>
            <a:ext cx="4787457" cy="2798020"/>
          </a:xfrm>
          <a:prstGeom prst="rect">
            <a:avLst/>
          </a:prstGeom>
        </p:spPr>
      </p:pic>
      <p:sp>
        <p:nvSpPr>
          <p:cNvPr id="9" name="textruta 8">
            <a:extLst>
              <a:ext uri="{FF2B5EF4-FFF2-40B4-BE49-F238E27FC236}">
                <a16:creationId xmlns:a16="http://schemas.microsoft.com/office/drawing/2014/main" id="{5E145A7B-4CD8-EB41-5FFB-4AB37240B43C}"/>
              </a:ext>
            </a:extLst>
          </p:cNvPr>
          <p:cNvSpPr txBox="1"/>
          <p:nvPr/>
        </p:nvSpPr>
        <p:spPr>
          <a:xfrm>
            <a:off x="983757" y="2599086"/>
            <a:ext cx="4687578" cy="3139321"/>
          </a:xfrm>
          <a:prstGeom prst="rect">
            <a:avLst/>
          </a:prstGeom>
          <a:noFill/>
          <a:ln>
            <a:solidFill>
              <a:schemeClr val="bg1"/>
            </a:solidFill>
          </a:ln>
        </p:spPr>
        <p:txBody>
          <a:bodyPr wrap="square" rtlCol="0">
            <a:spAutoFit/>
          </a:bodyPr>
          <a:lstStyle/>
          <a:p>
            <a:pPr marL="285750" indent="-285750" algn="l">
              <a:buFont typeface="Wingdings" panose="05000000000000000000" pitchFamily="2" charset="2"/>
              <a:buChar char="§"/>
            </a:pPr>
            <a:r>
              <a:rPr lang="sv-SE"/>
              <a:t>Fem avsnitt</a:t>
            </a:r>
          </a:p>
          <a:p>
            <a:pPr marL="285750" indent="-285750" algn="l">
              <a:buFont typeface="Wingdings" panose="05000000000000000000" pitchFamily="2" charset="2"/>
              <a:buChar char="§"/>
            </a:pPr>
            <a:endParaRPr lang="sv-SE"/>
          </a:p>
          <a:p>
            <a:pPr marL="285750" indent="-285750" algn="l">
              <a:buFont typeface="Wingdings" panose="05000000000000000000" pitchFamily="2" charset="2"/>
              <a:buChar char="§"/>
            </a:pPr>
            <a:r>
              <a:rPr lang="sv-SE" b="0" i="0">
                <a:solidFill>
                  <a:srgbClr val="222221"/>
                </a:solidFill>
                <a:effectLst/>
                <a:latin typeface="Lato" panose="020F0502020204030203" pitchFamily="34" charset="0"/>
              </a:rPr>
              <a:t>Avsnitten leds av </a:t>
            </a:r>
            <a:r>
              <a:rPr lang="sv-SE" b="0" i="0" err="1">
                <a:solidFill>
                  <a:srgbClr val="222221"/>
                </a:solidFill>
                <a:effectLst/>
                <a:latin typeface="Lato" panose="020F0502020204030203" pitchFamily="34" charset="0"/>
              </a:rPr>
              <a:t>Yankho</a:t>
            </a:r>
            <a:r>
              <a:rPr lang="sv-SE" b="0" i="0">
                <a:solidFill>
                  <a:srgbClr val="222221"/>
                </a:solidFill>
                <a:effectLst/>
                <a:latin typeface="Lato" panose="020F0502020204030203" pitchFamily="34" charset="0"/>
              </a:rPr>
              <a:t> </a:t>
            </a:r>
            <a:r>
              <a:rPr lang="sv-SE" b="0" i="0" err="1">
                <a:solidFill>
                  <a:srgbClr val="222221"/>
                </a:solidFill>
                <a:effectLst/>
                <a:latin typeface="Lato" panose="020F0502020204030203" pitchFamily="34" charset="0"/>
              </a:rPr>
              <a:t>Kamwendo</a:t>
            </a:r>
            <a:r>
              <a:rPr lang="sv-SE" b="0" i="0">
                <a:solidFill>
                  <a:srgbClr val="222221"/>
                </a:solidFill>
                <a:effectLst/>
                <a:latin typeface="Lato" panose="020F0502020204030203" pitchFamily="34" charset="0"/>
              </a:rPr>
              <a:t>, känd som barnprogramledare. </a:t>
            </a:r>
          </a:p>
          <a:p>
            <a:pPr marL="285750" indent="-285750" algn="l">
              <a:buFont typeface="Wingdings" panose="05000000000000000000" pitchFamily="2" charset="2"/>
              <a:buChar char="§"/>
            </a:pPr>
            <a:endParaRPr lang="sv-SE">
              <a:solidFill>
                <a:srgbClr val="222221"/>
              </a:solidFill>
              <a:latin typeface="Lato" panose="020F0502020204030203" pitchFamily="34" charset="0"/>
            </a:endParaRPr>
          </a:p>
          <a:p>
            <a:pPr marL="285750" indent="-285750" algn="l">
              <a:buFont typeface="Wingdings" panose="05000000000000000000" pitchFamily="2" charset="2"/>
              <a:buChar char="§"/>
            </a:pPr>
            <a:r>
              <a:rPr lang="sv-SE" b="0" i="0">
                <a:solidFill>
                  <a:srgbClr val="222221"/>
                </a:solidFill>
                <a:effectLst/>
                <a:latin typeface="Lato" panose="020F0502020204030203" pitchFamily="34" charset="0"/>
              </a:rPr>
              <a:t>Avsnitten är mellan 12 och 15 minuter. </a:t>
            </a:r>
          </a:p>
          <a:p>
            <a:pPr marL="285750" indent="-285750" algn="l">
              <a:buFont typeface="Wingdings" panose="05000000000000000000" pitchFamily="2" charset="2"/>
              <a:buChar char="§"/>
            </a:pPr>
            <a:endParaRPr lang="sv-SE">
              <a:solidFill>
                <a:srgbClr val="222221"/>
              </a:solidFill>
              <a:latin typeface="Lato" panose="020F0502020204030203" pitchFamily="34" charset="0"/>
            </a:endParaRPr>
          </a:p>
          <a:p>
            <a:pPr marL="285750" indent="-285750" algn="l">
              <a:buFont typeface="Wingdings" panose="05000000000000000000" pitchFamily="2" charset="2"/>
              <a:buChar char="§"/>
            </a:pPr>
            <a:r>
              <a:rPr lang="sv-SE">
                <a:solidFill>
                  <a:srgbClr val="222221"/>
                </a:solidFill>
                <a:latin typeface="Lato" panose="020F0502020204030203" pitchFamily="34" charset="0"/>
              </a:rPr>
              <a:t>Fyra av sex filmer från lågstadiematerialet ingår. Filmen om fritid ingår.</a:t>
            </a:r>
          </a:p>
          <a:p>
            <a:pPr marL="285750" indent="-285750" algn="l">
              <a:buFont typeface="Wingdings" panose="05000000000000000000" pitchFamily="2" charset="2"/>
              <a:buChar char="§"/>
            </a:pPr>
            <a:endParaRPr lang="sv-SE">
              <a:solidFill>
                <a:srgbClr val="222221"/>
              </a:solidFill>
              <a:latin typeface="Lato" panose="020F0502020204030203" pitchFamily="34" charset="0"/>
            </a:endParaRPr>
          </a:p>
          <a:p>
            <a:pPr marL="285750" indent="-285750" algn="l">
              <a:buFont typeface="Wingdings" panose="05000000000000000000" pitchFamily="2" charset="2"/>
              <a:buChar char="§"/>
            </a:pPr>
            <a:r>
              <a:rPr lang="sv-SE">
                <a:solidFill>
                  <a:srgbClr val="222221"/>
                </a:solidFill>
                <a:latin typeface="Lato" panose="020F0502020204030203" pitchFamily="34" charset="0"/>
              </a:rPr>
              <a:t>Förslag på upplägg och diskussionsfrågor</a:t>
            </a:r>
            <a:endParaRPr lang="sv-SE"/>
          </a:p>
        </p:txBody>
      </p:sp>
    </p:spTree>
    <p:extLst>
      <p:ext uri="{BB962C8B-B14F-4D97-AF65-F5344CB8AC3E}">
        <p14:creationId xmlns:p14="http://schemas.microsoft.com/office/powerpoint/2010/main" val="74510372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ubrik 2">
            <a:extLst>
              <a:ext uri="{FF2B5EF4-FFF2-40B4-BE49-F238E27FC236}">
                <a16:creationId xmlns:a16="http://schemas.microsoft.com/office/drawing/2014/main" id="{FC0F2784-ECF3-F1A4-BD14-A3ABCF35B2DE}"/>
              </a:ext>
            </a:extLst>
          </p:cNvPr>
          <p:cNvSpPr>
            <a:spLocks noGrp="1"/>
          </p:cNvSpPr>
          <p:nvPr>
            <p:ph type="title" idx="4294967295"/>
          </p:nvPr>
        </p:nvSpPr>
        <p:spPr>
          <a:xfrm>
            <a:off x="1143000" y="778511"/>
            <a:ext cx="9528175" cy="906463"/>
          </a:xfrm>
        </p:spPr>
        <p:txBody>
          <a:bodyPr>
            <a:normAutofit/>
          </a:bodyPr>
          <a:lstStyle/>
          <a:p>
            <a:r>
              <a:rPr lang="sv-SE" sz="3600">
                <a:solidFill>
                  <a:schemeClr val="bg1"/>
                </a:solidFill>
              </a:rPr>
              <a:t>Barn har rätt att växa upp utan våld</a:t>
            </a:r>
          </a:p>
        </p:txBody>
      </p:sp>
      <p:sp>
        <p:nvSpPr>
          <p:cNvPr id="4" name="Platshållare för sidfot 3">
            <a:extLst>
              <a:ext uri="{FF2B5EF4-FFF2-40B4-BE49-F238E27FC236}">
                <a16:creationId xmlns:a16="http://schemas.microsoft.com/office/drawing/2014/main" id="{7F220FDA-DD71-4A4D-7358-72CFCAFE2A64}"/>
              </a:ext>
            </a:extLst>
          </p:cNvPr>
          <p:cNvSpPr>
            <a:spLocks noGrp="1"/>
          </p:cNvSpPr>
          <p:nvPr>
            <p:ph type="ftr" sz="quarter" idx="4294967295"/>
          </p:nvPr>
        </p:nvSpPr>
        <p:spPr>
          <a:xfrm>
            <a:off x="0" y="6457950"/>
            <a:ext cx="7131050" cy="184150"/>
          </a:xfrm>
        </p:spPr>
        <p:txBody>
          <a:bodyPr/>
          <a:lstStyle/>
          <a:p>
            <a:r>
              <a:rPr lang="sv-SE"/>
              <a:t>Stopp! Min kropp!</a:t>
            </a:r>
            <a:endParaRPr lang="en-UK"/>
          </a:p>
        </p:txBody>
      </p:sp>
      <p:sp>
        <p:nvSpPr>
          <p:cNvPr id="5" name="Platshållare för bildnummer 4">
            <a:extLst>
              <a:ext uri="{FF2B5EF4-FFF2-40B4-BE49-F238E27FC236}">
                <a16:creationId xmlns:a16="http://schemas.microsoft.com/office/drawing/2014/main" id="{2053F9C8-08E2-E93D-1FFE-F41FCA41ABA3}"/>
              </a:ext>
            </a:extLst>
          </p:cNvPr>
          <p:cNvSpPr>
            <a:spLocks noGrp="1"/>
          </p:cNvSpPr>
          <p:nvPr>
            <p:ph type="sldNum" sz="quarter" idx="4294967295"/>
          </p:nvPr>
        </p:nvSpPr>
        <p:spPr>
          <a:xfrm>
            <a:off x="11552238" y="6457950"/>
            <a:ext cx="639762" cy="184150"/>
          </a:xfrm>
        </p:spPr>
        <p:txBody>
          <a:bodyPr/>
          <a:lstStyle/>
          <a:p>
            <a:fld id="{BF413B3B-BFB3-42E3-B409-FAAF558C2ACC}" type="slidenum">
              <a:rPr lang="en-UK" smtClean="0"/>
              <a:pPr/>
              <a:t>5</a:t>
            </a:fld>
            <a:endParaRPr lang="en-UK"/>
          </a:p>
        </p:txBody>
      </p:sp>
      <p:sp>
        <p:nvSpPr>
          <p:cNvPr id="6" name="Platshållare för innehåll 5">
            <a:extLst>
              <a:ext uri="{FF2B5EF4-FFF2-40B4-BE49-F238E27FC236}">
                <a16:creationId xmlns:a16="http://schemas.microsoft.com/office/drawing/2014/main" id="{3A139B14-2AF9-A4AA-832A-FA89CB4854B0}"/>
              </a:ext>
            </a:extLst>
          </p:cNvPr>
          <p:cNvSpPr txBox="1">
            <a:spLocks noGrp="1"/>
          </p:cNvSpPr>
          <p:nvPr>
            <p:ph idx="4294967295"/>
          </p:nvPr>
        </p:nvSpPr>
        <p:spPr>
          <a:xfrm>
            <a:off x="914400" y="2202441"/>
            <a:ext cx="9756775" cy="3075586"/>
          </a:xfrm>
          <a:prstGeom prst="rect">
            <a:avLst/>
          </a:prstGeom>
          <a:noFill/>
        </p:spPr>
        <p:txBody>
          <a:bodyPr vert="horz" wrap="square" lIns="91440" tIns="45720" rIns="91440" bIns="45720" numCol="1" rtlCol="0" anchor="t">
            <a:spAutoFit/>
          </a:bodyPr>
          <a:lstStyle/>
          <a:p>
            <a:pPr marL="457200" indent="-457200">
              <a:buFont typeface="Arial" panose="020B0604020202020204" pitchFamily="34" charset="0"/>
              <a:buChar char="•"/>
            </a:pPr>
            <a:r>
              <a:rPr lang="sv-SE" sz="2800" dirty="0">
                <a:solidFill>
                  <a:schemeClr val="bg1"/>
                </a:solidFill>
                <a:cs typeface="Gill Sans Infant Std"/>
              </a:rPr>
              <a:t>Barn berättar sällan för vuxna om våld och övergrepp.</a:t>
            </a:r>
            <a:endParaRPr lang="sv-SE" sz="2800" dirty="0">
              <a:solidFill>
                <a:schemeClr val="bg1"/>
              </a:solidFill>
            </a:endParaRPr>
          </a:p>
          <a:p>
            <a:pPr marL="457200" indent="-457200">
              <a:buFont typeface="Arial" panose="020B0604020202020204" pitchFamily="34" charset="0"/>
              <a:buChar char="•"/>
            </a:pPr>
            <a:endParaRPr lang="sv-SE" sz="2800" dirty="0">
              <a:solidFill>
                <a:schemeClr val="bg1"/>
              </a:solidFill>
            </a:endParaRPr>
          </a:p>
          <a:p>
            <a:pPr marL="457200" indent="-457200">
              <a:buFont typeface="Arial" panose="020B0604020202020204" pitchFamily="34" charset="0"/>
              <a:buChar char="•"/>
            </a:pPr>
            <a:r>
              <a:rPr lang="sv-SE" sz="2800" dirty="0">
                <a:solidFill>
                  <a:schemeClr val="bg1"/>
                </a:solidFill>
              </a:rPr>
              <a:t>Våld påverkar barns hälsa, utveckling och trygghet negativt</a:t>
            </a:r>
          </a:p>
          <a:p>
            <a:pPr marL="457200" indent="-457200">
              <a:buFont typeface="Arial" panose="020B0604020202020204" pitchFamily="34" charset="0"/>
              <a:buChar char="•"/>
            </a:pPr>
            <a:endParaRPr lang="sv-SE" sz="2800" dirty="0">
              <a:solidFill>
                <a:schemeClr val="bg1"/>
              </a:solidFill>
            </a:endParaRPr>
          </a:p>
          <a:p>
            <a:pPr marL="457200" indent="-457200">
              <a:buFont typeface="Arial" panose="020B0604020202020204" pitchFamily="34" charset="0"/>
              <a:buChar char="•"/>
            </a:pPr>
            <a:r>
              <a:rPr lang="sv-SE" sz="2800" dirty="0">
                <a:solidFill>
                  <a:schemeClr val="bg1"/>
                </a:solidFill>
              </a:rPr>
              <a:t>Barn är ofta beroende av vuxna och behöver särskilt skydd.</a:t>
            </a:r>
          </a:p>
          <a:p>
            <a:pPr algn="l"/>
            <a:endParaRPr lang="sv-SE" dirty="0">
              <a:solidFill>
                <a:schemeClr val="bg1"/>
              </a:solidFill>
            </a:endParaRPr>
          </a:p>
        </p:txBody>
      </p:sp>
    </p:spTree>
    <p:extLst>
      <p:ext uri="{BB962C8B-B14F-4D97-AF65-F5344CB8AC3E}">
        <p14:creationId xmlns:p14="http://schemas.microsoft.com/office/powerpoint/2010/main" val="477279904"/>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ruta 2">
            <a:extLst>
              <a:ext uri="{FF2B5EF4-FFF2-40B4-BE49-F238E27FC236}">
                <a16:creationId xmlns:a16="http://schemas.microsoft.com/office/drawing/2014/main" id="{11CC6FF3-8FEC-9352-BA36-4BAAEAEF1BBD}"/>
              </a:ext>
            </a:extLst>
          </p:cNvPr>
          <p:cNvSpPr txBox="1"/>
          <p:nvPr/>
        </p:nvSpPr>
        <p:spPr>
          <a:xfrm>
            <a:off x="2930484" y="2389163"/>
            <a:ext cx="6695653" cy="766364"/>
          </a:xfrm>
          <a:prstGeom prst="rect">
            <a:avLst/>
          </a:prstGeom>
          <a:solidFill>
            <a:schemeClr val="accent1"/>
          </a:solidFill>
        </p:spPr>
        <p:txBody>
          <a:bodyPr wrap="square">
            <a:spAutoFit/>
          </a:bodyPr>
          <a:lstStyle/>
          <a:p>
            <a:pPr algn="ctr">
              <a:lnSpc>
                <a:spcPct val="120000"/>
              </a:lnSpc>
            </a:pPr>
            <a:r>
              <a:rPr lang="sv-SE" sz="4000" dirty="0">
                <a:solidFill>
                  <a:schemeClr val="bg1"/>
                </a:solidFill>
                <a:latin typeface="+mj-lt"/>
              </a:rPr>
              <a:t>Stopp! Min kropp! –veckan</a:t>
            </a:r>
          </a:p>
        </p:txBody>
      </p:sp>
    </p:spTree>
    <p:extLst>
      <p:ext uri="{BB962C8B-B14F-4D97-AF65-F5344CB8AC3E}">
        <p14:creationId xmlns:p14="http://schemas.microsoft.com/office/powerpoint/2010/main" val="3010154522"/>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ubrik 2">
            <a:extLst>
              <a:ext uri="{FF2B5EF4-FFF2-40B4-BE49-F238E27FC236}">
                <a16:creationId xmlns:a16="http://schemas.microsoft.com/office/drawing/2014/main" id="{F1403F28-36D6-F8C8-92B4-ADA889814A80}"/>
              </a:ext>
            </a:extLst>
          </p:cNvPr>
          <p:cNvSpPr>
            <a:spLocks noGrp="1"/>
          </p:cNvSpPr>
          <p:nvPr>
            <p:ph type="title" idx="4294967295"/>
          </p:nvPr>
        </p:nvSpPr>
        <p:spPr>
          <a:xfrm>
            <a:off x="1" y="639763"/>
            <a:ext cx="9528175" cy="906462"/>
          </a:xfrm>
        </p:spPr>
        <p:txBody>
          <a:bodyPr/>
          <a:lstStyle/>
          <a:p>
            <a:r>
              <a:rPr lang="sv-SE"/>
              <a:t>Stopp! Min kropp! – veckan 2023</a:t>
            </a:r>
          </a:p>
        </p:txBody>
      </p:sp>
      <p:sp>
        <p:nvSpPr>
          <p:cNvPr id="5" name="Platshållare för sidfot 4">
            <a:extLst>
              <a:ext uri="{FF2B5EF4-FFF2-40B4-BE49-F238E27FC236}">
                <a16:creationId xmlns:a16="http://schemas.microsoft.com/office/drawing/2014/main" id="{08EEC601-1AA6-021D-C422-64F790462A14}"/>
              </a:ext>
            </a:extLst>
          </p:cNvPr>
          <p:cNvSpPr>
            <a:spLocks noGrp="1"/>
          </p:cNvSpPr>
          <p:nvPr>
            <p:ph type="ftr" sz="quarter" idx="4294967295"/>
          </p:nvPr>
        </p:nvSpPr>
        <p:spPr>
          <a:xfrm>
            <a:off x="0" y="6457950"/>
            <a:ext cx="7131050" cy="184150"/>
          </a:xfrm>
        </p:spPr>
        <p:txBody>
          <a:bodyPr/>
          <a:lstStyle/>
          <a:p>
            <a:r>
              <a:rPr lang="sv-SE"/>
              <a:t>Stopp! Min kropp!</a:t>
            </a:r>
            <a:endParaRPr lang="en-UK"/>
          </a:p>
        </p:txBody>
      </p:sp>
      <p:sp>
        <p:nvSpPr>
          <p:cNvPr id="6" name="Platshållare för bildnummer 5">
            <a:extLst>
              <a:ext uri="{FF2B5EF4-FFF2-40B4-BE49-F238E27FC236}">
                <a16:creationId xmlns:a16="http://schemas.microsoft.com/office/drawing/2014/main" id="{55E69095-A3B5-D763-EE50-C45B88862C61}"/>
              </a:ext>
            </a:extLst>
          </p:cNvPr>
          <p:cNvSpPr>
            <a:spLocks noGrp="1"/>
          </p:cNvSpPr>
          <p:nvPr>
            <p:ph type="sldNum" sz="quarter" idx="4294967295"/>
          </p:nvPr>
        </p:nvSpPr>
        <p:spPr>
          <a:xfrm>
            <a:off x="13076238" y="6457950"/>
            <a:ext cx="639762" cy="184150"/>
          </a:xfrm>
        </p:spPr>
        <p:txBody>
          <a:bodyPr/>
          <a:lstStyle/>
          <a:p>
            <a:fld id="{BF413B3B-BFB3-42E3-B409-FAAF558C2ACC}" type="slidenum">
              <a:rPr lang="en-UK" smtClean="0"/>
              <a:pPr/>
              <a:t>51</a:t>
            </a:fld>
            <a:endParaRPr lang="en-UK"/>
          </a:p>
        </p:txBody>
      </p:sp>
      <p:sp>
        <p:nvSpPr>
          <p:cNvPr id="2" name="Title 1">
            <a:extLst>
              <a:ext uri="{FF2B5EF4-FFF2-40B4-BE49-F238E27FC236}">
                <a16:creationId xmlns:a16="http://schemas.microsoft.com/office/drawing/2014/main" id="{5E920E47-84AA-9B0E-9D1C-A69A79C7369B}"/>
              </a:ext>
            </a:extLst>
          </p:cNvPr>
          <p:cNvSpPr txBox="1">
            <a:spLocks/>
          </p:cNvSpPr>
          <p:nvPr/>
        </p:nvSpPr>
        <p:spPr>
          <a:xfrm>
            <a:off x="1196757" y="2455838"/>
            <a:ext cx="5562955" cy="1946324"/>
          </a:xfrm>
          <a:prstGeom prst="roundRect">
            <a:avLst>
              <a:gd name="adj" fmla="val 9129"/>
            </a:avLst>
          </a:prstGeom>
          <a:solidFill>
            <a:schemeClr val="tx1"/>
          </a:solidFill>
        </p:spPr>
        <p:txBody>
          <a:bodyPr tIns="72000" bIns="0" anchor="ctr"/>
          <a:lstStyle>
            <a:lvl1pPr algn="l" defTabSz="914400" rtl="0" eaLnBrk="1" latinLnBrk="0" hangingPunct="1">
              <a:lnSpc>
                <a:spcPct val="90000"/>
              </a:lnSpc>
              <a:spcBef>
                <a:spcPct val="0"/>
              </a:spcBef>
              <a:buNone/>
              <a:defRPr sz="4400" kern="1200">
                <a:solidFill>
                  <a:schemeClr val="tx1"/>
                </a:solidFill>
                <a:latin typeface="Oswald Medium" pitchFamily="2" charset="77"/>
                <a:ea typeface="+mj-ea"/>
                <a:cs typeface="+mj-cs"/>
              </a:defRPr>
            </a:lvl1pPr>
          </a:lstStyle>
          <a:p>
            <a:pPr>
              <a:lnSpc>
                <a:spcPct val="100000"/>
              </a:lnSpc>
            </a:pPr>
            <a:r>
              <a:rPr lang="sv-SE" sz="3200">
                <a:solidFill>
                  <a:schemeClr val="bg1"/>
                </a:solidFill>
              </a:rPr>
              <a:t>Barn behöver modiga vuxna!</a:t>
            </a:r>
          </a:p>
          <a:p>
            <a:pPr>
              <a:lnSpc>
                <a:spcPct val="100000"/>
              </a:lnSpc>
            </a:pPr>
            <a:endParaRPr lang="sv-SE" sz="2400">
              <a:solidFill>
                <a:schemeClr val="bg1"/>
              </a:solidFill>
            </a:endParaRPr>
          </a:p>
          <a:p>
            <a:pPr>
              <a:lnSpc>
                <a:spcPct val="100000"/>
              </a:lnSpc>
            </a:pPr>
            <a:r>
              <a:rPr lang="sv-SE" sz="2400">
                <a:solidFill>
                  <a:schemeClr val="bg1"/>
                </a:solidFill>
              </a:rPr>
              <a:t>Vi vill göra det enklare att prata om kroppen, känslor och gränser för att barn alltid ska känna sig trygga med att berätta för vuxna om något inte känns bra.</a:t>
            </a:r>
          </a:p>
          <a:p>
            <a:pPr>
              <a:lnSpc>
                <a:spcPct val="100000"/>
              </a:lnSpc>
            </a:pPr>
            <a:r>
              <a:rPr lang="sv-SE" sz="2400">
                <a:solidFill>
                  <a:schemeClr val="bg1"/>
                </a:solidFill>
              </a:rPr>
              <a:t> </a:t>
            </a:r>
          </a:p>
        </p:txBody>
      </p:sp>
      <p:pic>
        <p:nvPicPr>
          <p:cNvPr id="7" name="Bildobjekt 6" descr="En bild som visar text, Tecknade serier, affisch, clipart&#10;&#10;Automatiskt genererad beskrivning">
            <a:extLst>
              <a:ext uri="{FF2B5EF4-FFF2-40B4-BE49-F238E27FC236}">
                <a16:creationId xmlns:a16="http://schemas.microsoft.com/office/drawing/2014/main" id="{B594B920-82EF-012E-0620-2C45010041D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759712" y="1235767"/>
            <a:ext cx="4001456" cy="4001456"/>
          </a:xfrm>
          <a:prstGeom prst="rect">
            <a:avLst/>
          </a:prstGeom>
        </p:spPr>
      </p:pic>
    </p:spTree>
    <p:extLst>
      <p:ext uri="{BB962C8B-B14F-4D97-AF65-F5344CB8AC3E}">
        <p14:creationId xmlns:p14="http://schemas.microsoft.com/office/powerpoint/2010/main" val="1317698498"/>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979C55A8-8D5F-9A44-A251-7381460D0CA8}"/>
              </a:ext>
            </a:extLst>
          </p:cNvPr>
          <p:cNvSpPr txBox="1"/>
          <p:nvPr/>
        </p:nvSpPr>
        <p:spPr>
          <a:xfrm>
            <a:off x="6092757" y="6581001"/>
            <a:ext cx="4704522" cy="276999"/>
          </a:xfrm>
          <a:prstGeom prst="rect">
            <a:avLst/>
          </a:prstGeom>
          <a:noFill/>
        </p:spPr>
        <p:txBody>
          <a:bodyPr wrap="square" rtlCol="0">
            <a:spAutoFit/>
          </a:bodyPr>
          <a:lstStyle/>
          <a:p>
            <a:r>
              <a:rPr lang="sv-SE" sz="1200">
                <a:solidFill>
                  <a:schemeClr val="bg1"/>
                </a:solidFill>
                <a:latin typeface="Lato" panose="020F0502020204030203" pitchFamily="34" charset="0"/>
                <a:ea typeface="Lato" panose="020F0502020204030203" pitchFamily="34" charset="0"/>
                <a:cs typeface="Lato" panose="020F0502020204030203" pitchFamily="34" charset="0"/>
              </a:rPr>
              <a:t>Content Hub: </a:t>
            </a:r>
            <a:r>
              <a:rPr lang="sv-SE" sz="1200">
                <a:solidFill>
                  <a:schemeClr val="bg1"/>
                </a:solidFill>
              </a:rPr>
              <a:t>CH1304412 </a:t>
            </a:r>
            <a:endParaRPr lang="sv-SE" sz="1200">
              <a:solidFill>
                <a:schemeClr val="bg1"/>
              </a:solidFill>
              <a:latin typeface="Lato" panose="020F0502020204030203" pitchFamily="34" charset="0"/>
              <a:ea typeface="Lato" panose="020F0502020204030203" pitchFamily="34" charset="0"/>
              <a:cs typeface="Lato" panose="020F0502020204030203" pitchFamily="34" charset="0"/>
            </a:endParaRPr>
          </a:p>
        </p:txBody>
      </p:sp>
      <p:sp>
        <p:nvSpPr>
          <p:cNvPr id="3" name="Content Placeholder 2">
            <a:extLst>
              <a:ext uri="{FF2B5EF4-FFF2-40B4-BE49-F238E27FC236}">
                <a16:creationId xmlns:a16="http://schemas.microsoft.com/office/drawing/2014/main" id="{A086D398-7930-43E5-B54C-621E4A76C880}"/>
              </a:ext>
            </a:extLst>
          </p:cNvPr>
          <p:cNvSpPr>
            <a:spLocks noGrp="1"/>
          </p:cNvSpPr>
          <p:nvPr>
            <p:ph idx="1"/>
          </p:nvPr>
        </p:nvSpPr>
        <p:spPr>
          <a:xfrm>
            <a:off x="1085886" y="1634588"/>
            <a:ext cx="9216154" cy="490586"/>
          </a:xfrm>
        </p:spPr>
        <p:txBody>
          <a:bodyPr vert="horz" lIns="91440" tIns="45720" rIns="91440" bIns="45720" numCol="1" rtlCol="0" anchor="t">
            <a:noAutofit/>
          </a:bodyPr>
          <a:lstStyle/>
          <a:p>
            <a:pPr algn="l" rtl="0" fontAlgn="base"/>
            <a:r>
              <a:rPr lang="sv-SE" sz="2000" b="0" i="0" dirty="0">
                <a:solidFill>
                  <a:srgbClr val="000000"/>
                </a:solidFill>
                <a:effectLst/>
              </a:rPr>
              <a:t>Stopp! Min kropp!-veckan innebär att Rädda Barnen lyfter frågan om våld och sexuella övergrepp mot barn lite extra under vecka 42</a:t>
            </a:r>
            <a:r>
              <a:rPr lang="sv-SE" sz="2000" dirty="0">
                <a:solidFill>
                  <a:srgbClr val="000000"/>
                </a:solidFill>
              </a:rPr>
              <a:t>.</a:t>
            </a:r>
            <a:r>
              <a:rPr lang="sv-SE" sz="2000" b="0" i="0" dirty="0">
                <a:solidFill>
                  <a:srgbClr val="000000"/>
                </a:solidFill>
                <a:effectLst/>
              </a:rPr>
              <a:t>Alla som vill kan engagera sig, lokalt och digitalt.  Stopp! Min kropp!-veckan uppmärksammas på förskolor, skolor och i idrotts och  fritidsverksamheter runt om i Sverige, i Rädda Barnens egna verksamheter och digitalt.</a:t>
            </a:r>
            <a:endParaRPr lang="en-US" dirty="0"/>
          </a:p>
          <a:p>
            <a:pPr algn="l"/>
            <a:r>
              <a:rPr lang="sv-SE" sz="2000" b="0" i="0" dirty="0">
                <a:solidFill>
                  <a:srgbClr val="000000"/>
                </a:solidFill>
                <a:effectLst/>
              </a:rPr>
              <a:t>  </a:t>
            </a:r>
            <a:endParaRPr lang="sv-SE" sz="2000" dirty="0"/>
          </a:p>
          <a:p>
            <a:endParaRPr lang="sv-SE" sz="2000" dirty="0"/>
          </a:p>
          <a:p>
            <a:endParaRPr lang="sv-SE" sz="2000" dirty="0"/>
          </a:p>
          <a:p>
            <a:endParaRPr lang="sv-SE" sz="2000" dirty="0"/>
          </a:p>
        </p:txBody>
      </p:sp>
      <p:sp>
        <p:nvSpPr>
          <p:cNvPr id="6" name="Title 5">
            <a:extLst>
              <a:ext uri="{FF2B5EF4-FFF2-40B4-BE49-F238E27FC236}">
                <a16:creationId xmlns:a16="http://schemas.microsoft.com/office/drawing/2014/main" id="{C6AB759F-4765-4933-8E65-2CF201C9280E}"/>
              </a:ext>
            </a:extLst>
          </p:cNvPr>
          <p:cNvSpPr>
            <a:spLocks noGrp="1"/>
          </p:cNvSpPr>
          <p:nvPr>
            <p:ph type="title"/>
          </p:nvPr>
        </p:nvSpPr>
        <p:spPr>
          <a:xfrm>
            <a:off x="832104" y="640184"/>
            <a:ext cx="8270799" cy="905256"/>
          </a:xfrm>
        </p:spPr>
        <p:txBody>
          <a:bodyPr>
            <a:normAutofit/>
          </a:bodyPr>
          <a:lstStyle/>
          <a:p>
            <a:r>
              <a:rPr lang="sv-SE"/>
              <a:t>Vad är Stopp! Min kropp! – veckan ? </a:t>
            </a:r>
          </a:p>
        </p:txBody>
      </p:sp>
      <p:sp>
        <p:nvSpPr>
          <p:cNvPr id="4" name="Platshållare för sidfot 3">
            <a:extLst>
              <a:ext uri="{FF2B5EF4-FFF2-40B4-BE49-F238E27FC236}">
                <a16:creationId xmlns:a16="http://schemas.microsoft.com/office/drawing/2014/main" id="{CE5FA94C-44F1-EBEB-9D53-32F9BDB89434}"/>
              </a:ext>
            </a:extLst>
          </p:cNvPr>
          <p:cNvSpPr>
            <a:spLocks noGrp="1"/>
          </p:cNvSpPr>
          <p:nvPr>
            <p:ph type="ftr" sz="quarter" idx="11"/>
          </p:nvPr>
        </p:nvSpPr>
        <p:spPr/>
        <p:txBody>
          <a:bodyPr/>
          <a:lstStyle/>
          <a:p>
            <a:r>
              <a:rPr lang="sv-SE"/>
              <a:t>Stopp! Min kropp!</a:t>
            </a:r>
            <a:endParaRPr lang="en-UK"/>
          </a:p>
        </p:txBody>
      </p:sp>
      <p:sp>
        <p:nvSpPr>
          <p:cNvPr id="7" name="Platshållare för bildnummer 6">
            <a:extLst>
              <a:ext uri="{FF2B5EF4-FFF2-40B4-BE49-F238E27FC236}">
                <a16:creationId xmlns:a16="http://schemas.microsoft.com/office/drawing/2014/main" id="{A70C4429-E680-0193-BA47-0086879A3313}"/>
              </a:ext>
            </a:extLst>
          </p:cNvPr>
          <p:cNvSpPr>
            <a:spLocks noGrp="1"/>
          </p:cNvSpPr>
          <p:nvPr>
            <p:ph type="sldNum" sz="quarter" idx="12"/>
          </p:nvPr>
        </p:nvSpPr>
        <p:spPr/>
        <p:txBody>
          <a:bodyPr/>
          <a:lstStyle/>
          <a:p>
            <a:fld id="{BF413B3B-BFB3-42E3-B409-FAAF558C2ACC}" type="slidenum">
              <a:rPr lang="en-UK" smtClean="0"/>
              <a:pPr/>
              <a:t>52</a:t>
            </a:fld>
            <a:endParaRPr lang="en-UK"/>
          </a:p>
        </p:txBody>
      </p:sp>
      <p:sp>
        <p:nvSpPr>
          <p:cNvPr id="11" name="textruta 10">
            <a:extLst>
              <a:ext uri="{FF2B5EF4-FFF2-40B4-BE49-F238E27FC236}">
                <a16:creationId xmlns:a16="http://schemas.microsoft.com/office/drawing/2014/main" id="{496522B9-5306-5273-EFB7-8608AC5D3EB2}"/>
              </a:ext>
            </a:extLst>
          </p:cNvPr>
          <p:cNvSpPr txBox="1"/>
          <p:nvPr/>
        </p:nvSpPr>
        <p:spPr>
          <a:xfrm>
            <a:off x="1390686" y="3821035"/>
            <a:ext cx="6461218" cy="1569660"/>
          </a:xfrm>
          <a:prstGeom prst="rect">
            <a:avLst/>
          </a:prstGeom>
          <a:solidFill>
            <a:schemeClr val="accent1"/>
          </a:solidFill>
          <a:ln>
            <a:noFill/>
          </a:ln>
        </p:spPr>
        <p:style>
          <a:lnRef idx="2">
            <a:schemeClr val="accent2"/>
          </a:lnRef>
          <a:fillRef idx="1">
            <a:schemeClr val="lt1"/>
          </a:fillRef>
          <a:effectRef idx="0">
            <a:schemeClr val="accent2"/>
          </a:effectRef>
          <a:fontRef idx="minor">
            <a:schemeClr val="dk1"/>
          </a:fontRef>
        </p:style>
        <p:txBody>
          <a:bodyPr wrap="square">
            <a:spAutoFit/>
          </a:bodyPr>
          <a:lstStyle/>
          <a:p>
            <a:r>
              <a:rPr lang="sv-SE" sz="2400" i="1" dirty="0">
                <a:solidFill>
                  <a:schemeClr val="bg1"/>
                </a:solidFill>
              </a:rPr>
              <a:t>”Det har varit väldigt bra att veckan finns, annars är det lätt att man tänker att det här ska man göra "någon gång"  men det blir inte lika tydligt som det här. Bra med samlad information. ”</a:t>
            </a:r>
          </a:p>
        </p:txBody>
      </p:sp>
      <p:pic>
        <p:nvPicPr>
          <p:cNvPr id="12" name="image3.png" descr="En bild som visar Grafik, mönster, grafisk design, Teckensnitt&#10;&#10;Automatiskt genererad beskrivning">
            <a:extLst>
              <a:ext uri="{FF2B5EF4-FFF2-40B4-BE49-F238E27FC236}">
                <a16:creationId xmlns:a16="http://schemas.microsoft.com/office/drawing/2014/main" id="{70A2E38E-F976-F947-3F2F-1298EADBC352}"/>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8261274" y="3769063"/>
            <a:ext cx="1683258" cy="1600763"/>
          </a:xfrm>
          <a:prstGeom prst="rect">
            <a:avLst/>
          </a:prstGeom>
        </p:spPr>
      </p:pic>
      <p:sp>
        <p:nvSpPr>
          <p:cNvPr id="13" name="textruta 12">
            <a:extLst>
              <a:ext uri="{FF2B5EF4-FFF2-40B4-BE49-F238E27FC236}">
                <a16:creationId xmlns:a16="http://schemas.microsoft.com/office/drawing/2014/main" id="{A6EEB017-2D00-CDC9-A3A9-24FB3DA2D9B8}"/>
              </a:ext>
            </a:extLst>
          </p:cNvPr>
          <p:cNvSpPr txBox="1"/>
          <p:nvPr/>
        </p:nvSpPr>
        <p:spPr>
          <a:xfrm>
            <a:off x="1085886" y="5729617"/>
            <a:ext cx="10345391" cy="369332"/>
          </a:xfrm>
          <a:prstGeom prst="rect">
            <a:avLst/>
          </a:prstGeom>
          <a:solidFill>
            <a:schemeClr val="bg1"/>
          </a:solidFill>
          <a:ln>
            <a:solidFill>
              <a:schemeClr val="bg1"/>
            </a:solidFill>
          </a:ln>
        </p:spPr>
        <p:txBody>
          <a:bodyPr wrap="square">
            <a:spAutoFit/>
          </a:bodyPr>
          <a:lstStyle/>
          <a:p>
            <a:r>
              <a:rPr lang="sv-SE" dirty="0"/>
              <a:t>www.raddabarnen.se/rad-och-kunskap/stopp-min-kropp/stopp-min-kropp-veckan</a:t>
            </a:r>
          </a:p>
        </p:txBody>
      </p:sp>
    </p:spTree>
    <p:extLst>
      <p:ext uri="{BB962C8B-B14F-4D97-AF65-F5344CB8AC3E}">
        <p14:creationId xmlns:p14="http://schemas.microsoft.com/office/powerpoint/2010/main" val="3157582782"/>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1CBCD9EC-ECE2-3044-88EB-7C664F5EA306}"/>
              </a:ext>
            </a:extLst>
          </p:cNvPr>
          <p:cNvSpPr txBox="1">
            <a:spLocks/>
          </p:cNvSpPr>
          <p:nvPr/>
        </p:nvSpPr>
        <p:spPr>
          <a:xfrm>
            <a:off x="2189020" y="2193926"/>
            <a:ext cx="6577294" cy="903288"/>
          </a:xfrm>
          <a:prstGeom prst="rect">
            <a:avLst/>
          </a:prstGeom>
        </p:spPr>
        <p:txBody>
          <a:bodyPr anchor="ctr"/>
          <a:lstStyle>
            <a:lvl1pPr algn="l" defTabSz="914400" rtl="0" eaLnBrk="1" latinLnBrk="0" hangingPunct="1">
              <a:lnSpc>
                <a:spcPct val="90000"/>
              </a:lnSpc>
              <a:spcBef>
                <a:spcPct val="0"/>
              </a:spcBef>
              <a:buNone/>
              <a:defRPr sz="4400" kern="1200">
                <a:solidFill>
                  <a:schemeClr val="tx1"/>
                </a:solidFill>
                <a:latin typeface="Oswald Medium" pitchFamily="2" charset="77"/>
                <a:ea typeface="+mj-ea"/>
                <a:cs typeface="+mj-cs"/>
              </a:defRPr>
            </a:lvl1pPr>
          </a:lstStyle>
          <a:p>
            <a:r>
              <a:rPr lang="en-UK"/>
              <a:t>DESIGN GUIDANCE &amp; TEMPLATES</a:t>
            </a:r>
          </a:p>
        </p:txBody>
      </p:sp>
      <p:sp>
        <p:nvSpPr>
          <p:cNvPr id="8" name="Title 1">
            <a:extLst>
              <a:ext uri="{FF2B5EF4-FFF2-40B4-BE49-F238E27FC236}">
                <a16:creationId xmlns:a16="http://schemas.microsoft.com/office/drawing/2014/main" id="{2F62C2EE-4216-8D4F-9C08-76D0168B5D5E}"/>
              </a:ext>
            </a:extLst>
          </p:cNvPr>
          <p:cNvSpPr txBox="1">
            <a:spLocks/>
          </p:cNvSpPr>
          <p:nvPr/>
        </p:nvSpPr>
        <p:spPr>
          <a:xfrm>
            <a:off x="1017142" y="2430493"/>
            <a:ext cx="9688530" cy="1568959"/>
          </a:xfrm>
          <a:prstGeom prst="roundRect">
            <a:avLst>
              <a:gd name="adj" fmla="val 9129"/>
            </a:avLst>
          </a:prstGeom>
          <a:solidFill>
            <a:schemeClr val="bg1"/>
          </a:solidFill>
        </p:spPr>
        <p:txBody>
          <a:bodyPr tIns="72000" bIns="0" anchor="ctr"/>
          <a:lstStyle>
            <a:lvl1pPr algn="l" defTabSz="914400" rtl="0" eaLnBrk="1" latinLnBrk="0" hangingPunct="1">
              <a:lnSpc>
                <a:spcPct val="90000"/>
              </a:lnSpc>
              <a:spcBef>
                <a:spcPct val="0"/>
              </a:spcBef>
              <a:buNone/>
              <a:defRPr sz="4400" kern="1200">
                <a:solidFill>
                  <a:schemeClr val="tx1"/>
                </a:solidFill>
                <a:latin typeface="Oswald Medium" pitchFamily="2" charset="77"/>
                <a:ea typeface="+mj-ea"/>
                <a:cs typeface="+mj-cs"/>
              </a:defRPr>
            </a:lvl1pPr>
          </a:lstStyle>
          <a:p>
            <a:pPr algn="ctr"/>
            <a:r>
              <a:rPr lang="sv-SE" altLang="sv-SE" dirty="0"/>
              <a:t>Om fler vuxna vågar prata om svåra saker kan fler barn känna sig trygga att berätta! </a:t>
            </a:r>
            <a:endParaRPr lang="en-UK" dirty="0"/>
          </a:p>
        </p:txBody>
      </p:sp>
    </p:spTree>
    <p:extLst>
      <p:ext uri="{BB962C8B-B14F-4D97-AF65-F5344CB8AC3E}">
        <p14:creationId xmlns:p14="http://schemas.microsoft.com/office/powerpoint/2010/main" val="1211972488"/>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Bildobjekt 4" descr="En bild som visar karta&#10;&#10;Automatiskt genererad beskrivning">
            <a:extLst>
              <a:ext uri="{FF2B5EF4-FFF2-40B4-BE49-F238E27FC236}">
                <a16:creationId xmlns:a16="http://schemas.microsoft.com/office/drawing/2014/main" id="{807053C2-A5BB-33E8-3128-696CB96FB348}"/>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73518" y="-51371"/>
            <a:ext cx="12018482" cy="6760396"/>
          </a:xfrm>
          <a:prstGeom prst="rect">
            <a:avLst/>
          </a:prstGeom>
        </p:spPr>
      </p:pic>
      <p:sp>
        <p:nvSpPr>
          <p:cNvPr id="3" name="Rounded Rectangle 6">
            <a:extLst>
              <a:ext uri="{FF2B5EF4-FFF2-40B4-BE49-F238E27FC236}">
                <a16:creationId xmlns:a16="http://schemas.microsoft.com/office/drawing/2014/main" id="{47E57547-21A2-A221-D39E-B065EA48B5D4}"/>
              </a:ext>
            </a:extLst>
          </p:cNvPr>
          <p:cNvSpPr/>
          <p:nvPr/>
        </p:nvSpPr>
        <p:spPr>
          <a:xfrm>
            <a:off x="925580" y="4780504"/>
            <a:ext cx="6951711" cy="986504"/>
          </a:xfrm>
          <a:prstGeom prst="roundRect">
            <a:avLst>
              <a:gd name="adj" fmla="val 5019"/>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spcBef>
                <a:spcPts val="2400"/>
              </a:spcBef>
            </a:pPr>
            <a:r>
              <a:rPr lang="sv-SE" sz="5000">
                <a:solidFill>
                  <a:schemeClr val="tx1"/>
                </a:solidFill>
                <a:latin typeface="+mj-lt"/>
              </a:rPr>
              <a:t>För barns rätt till trygghet!</a:t>
            </a:r>
          </a:p>
        </p:txBody>
      </p:sp>
    </p:spTree>
    <p:extLst>
      <p:ext uri="{BB962C8B-B14F-4D97-AF65-F5344CB8AC3E}">
        <p14:creationId xmlns:p14="http://schemas.microsoft.com/office/powerpoint/2010/main" val="3086579132"/>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ECFCC7A2-312E-4232-552F-F999D980DB46}"/>
              </a:ext>
            </a:extLst>
          </p:cNvPr>
          <p:cNvSpPr>
            <a:spLocks noGrp="1"/>
          </p:cNvSpPr>
          <p:nvPr>
            <p:ph idx="1"/>
          </p:nvPr>
        </p:nvSpPr>
        <p:spPr>
          <a:xfrm>
            <a:off x="1224620" y="2086429"/>
            <a:ext cx="5287734" cy="4555191"/>
          </a:xfrm>
        </p:spPr>
        <p:txBody>
          <a:bodyPr vert="horz" lIns="91440" tIns="45720" rIns="91440" bIns="45720" rtlCol="0" anchor="t">
            <a:normAutofit/>
          </a:bodyPr>
          <a:lstStyle/>
          <a:p>
            <a:r>
              <a:rPr lang="sv-SE" b="0" i="0" dirty="0">
                <a:solidFill>
                  <a:srgbClr val="222221"/>
                </a:solidFill>
                <a:effectLst/>
                <a:latin typeface="Segoe UI" panose="020B0502040204020203" pitchFamily="34" charset="0"/>
              </a:rPr>
              <a:t>Har Stopp! Min kropp! betydelse för lågstadieelevers kunskap om kroppslig integritet, samtycke och sexuella övergrepp?</a:t>
            </a:r>
            <a:endParaRPr lang="en-US" dirty="0">
              <a:ea typeface="+mn-lt"/>
              <a:cs typeface="+mn-lt"/>
            </a:endParaRPr>
          </a:p>
          <a:p>
            <a:endParaRPr lang="en-US"/>
          </a:p>
          <a:p>
            <a:endParaRPr lang="en-US"/>
          </a:p>
        </p:txBody>
      </p:sp>
      <p:sp>
        <p:nvSpPr>
          <p:cNvPr id="3" name="Title 2">
            <a:extLst>
              <a:ext uri="{FF2B5EF4-FFF2-40B4-BE49-F238E27FC236}">
                <a16:creationId xmlns:a16="http://schemas.microsoft.com/office/drawing/2014/main" id="{71520F4F-42AC-262B-092A-CD5CD12498EC}"/>
              </a:ext>
            </a:extLst>
          </p:cNvPr>
          <p:cNvSpPr>
            <a:spLocks noGrp="1"/>
          </p:cNvSpPr>
          <p:nvPr>
            <p:ph type="title"/>
          </p:nvPr>
        </p:nvSpPr>
        <p:spPr/>
        <p:txBody>
          <a:bodyPr>
            <a:normAutofit/>
          </a:bodyPr>
          <a:lstStyle/>
          <a:p>
            <a:r>
              <a:rPr lang="en-US" err="1"/>
              <a:t>Utvärderingsstudie</a:t>
            </a:r>
          </a:p>
        </p:txBody>
      </p:sp>
      <p:sp>
        <p:nvSpPr>
          <p:cNvPr id="4" name="Footer Placeholder 3">
            <a:extLst>
              <a:ext uri="{FF2B5EF4-FFF2-40B4-BE49-F238E27FC236}">
                <a16:creationId xmlns:a16="http://schemas.microsoft.com/office/drawing/2014/main" id="{7523BB5A-102D-CB9D-D49A-812A980BC2E2}"/>
              </a:ext>
            </a:extLst>
          </p:cNvPr>
          <p:cNvSpPr>
            <a:spLocks noGrp="1"/>
          </p:cNvSpPr>
          <p:nvPr>
            <p:ph type="ftr" sz="quarter" idx="11"/>
          </p:nvPr>
        </p:nvSpPr>
        <p:spPr/>
        <p:txBody>
          <a:bodyPr/>
          <a:lstStyle/>
          <a:p>
            <a:r>
              <a:rPr lang="sv-SE"/>
              <a:t>Stopp! Min kropp!</a:t>
            </a:r>
            <a:endParaRPr lang="en-UK"/>
          </a:p>
        </p:txBody>
      </p:sp>
      <p:sp>
        <p:nvSpPr>
          <p:cNvPr id="5" name="Slide Number Placeholder 4">
            <a:extLst>
              <a:ext uri="{FF2B5EF4-FFF2-40B4-BE49-F238E27FC236}">
                <a16:creationId xmlns:a16="http://schemas.microsoft.com/office/drawing/2014/main" id="{C5C10E7A-2482-4085-0D0D-F55728D86EA2}"/>
              </a:ext>
            </a:extLst>
          </p:cNvPr>
          <p:cNvSpPr>
            <a:spLocks noGrp="1"/>
          </p:cNvSpPr>
          <p:nvPr>
            <p:ph type="sldNum" sz="quarter" idx="12"/>
          </p:nvPr>
        </p:nvSpPr>
        <p:spPr/>
        <p:txBody>
          <a:bodyPr/>
          <a:lstStyle/>
          <a:p>
            <a:fld id="{BF413B3B-BFB3-42E3-B409-FAAF558C2ACC}" type="slidenum">
              <a:rPr lang="en-UK" smtClean="0"/>
              <a:pPr/>
              <a:t>55</a:t>
            </a:fld>
            <a:endParaRPr lang="en-UK"/>
          </a:p>
        </p:txBody>
      </p:sp>
      <p:pic>
        <p:nvPicPr>
          <p:cNvPr id="6" name="Picture 5">
            <a:extLst>
              <a:ext uri="{FF2B5EF4-FFF2-40B4-BE49-F238E27FC236}">
                <a16:creationId xmlns:a16="http://schemas.microsoft.com/office/drawing/2014/main" id="{F3A967D7-26C4-3746-ED7A-58CFF2C80F5A}"/>
              </a:ext>
            </a:extLst>
          </p:cNvPr>
          <p:cNvPicPr>
            <a:picLocks noChangeAspect="1"/>
          </p:cNvPicPr>
          <p:nvPr/>
        </p:nvPicPr>
        <p:blipFill>
          <a:blip r:embed="rId3"/>
          <a:stretch>
            <a:fillRect/>
          </a:stretch>
        </p:blipFill>
        <p:spPr>
          <a:xfrm>
            <a:off x="6904870" y="4203"/>
            <a:ext cx="5281980" cy="6844079"/>
          </a:xfrm>
          <a:prstGeom prst="rect">
            <a:avLst/>
          </a:prstGeom>
        </p:spPr>
      </p:pic>
    </p:spTree>
    <p:extLst>
      <p:ext uri="{BB962C8B-B14F-4D97-AF65-F5344CB8AC3E}">
        <p14:creationId xmlns:p14="http://schemas.microsoft.com/office/powerpoint/2010/main" val="3049643573"/>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8BD30DC8-20F7-C102-8B4C-24A0CAFE7D7D}"/>
              </a:ext>
            </a:extLst>
          </p:cNvPr>
          <p:cNvSpPr>
            <a:spLocks noGrp="1"/>
          </p:cNvSpPr>
          <p:nvPr>
            <p:ph idx="1"/>
          </p:nvPr>
        </p:nvSpPr>
        <p:spPr>
          <a:xfrm>
            <a:off x="834143" y="1715496"/>
            <a:ext cx="8806381" cy="4566396"/>
          </a:xfrm>
        </p:spPr>
        <p:txBody>
          <a:bodyPr vert="horz" lIns="91440" tIns="45720" rIns="91440" bIns="45720" rtlCol="0" anchor="t">
            <a:normAutofit/>
          </a:bodyPr>
          <a:lstStyle/>
          <a:p>
            <a:pPr marL="285750" indent="-285750">
              <a:buFont typeface="Arial"/>
              <a:buChar char="•"/>
            </a:pPr>
            <a:r>
              <a:rPr lang="en-US" sz="2800" dirty="0" err="1"/>
              <a:t>Elevers</a:t>
            </a:r>
            <a:r>
              <a:rPr lang="en-US" sz="2800" dirty="0"/>
              <a:t> </a:t>
            </a:r>
            <a:r>
              <a:rPr lang="en-US" sz="2800" dirty="0" err="1"/>
              <a:t>kunskapsnivå</a:t>
            </a:r>
            <a:r>
              <a:rPr lang="en-US" sz="2800" dirty="0"/>
              <a:t> </a:t>
            </a:r>
            <a:r>
              <a:rPr lang="en-US" sz="2800" dirty="0" err="1"/>
              <a:t>jämförs</a:t>
            </a:r>
            <a:r>
              <a:rPr lang="en-US" sz="2800" dirty="0"/>
              <a:t> </a:t>
            </a:r>
            <a:r>
              <a:rPr lang="en-US" sz="2800" dirty="0" err="1"/>
              <a:t>mellan</a:t>
            </a:r>
            <a:r>
              <a:rPr lang="en-US" sz="2800" dirty="0"/>
              <a:t> </a:t>
            </a:r>
            <a:r>
              <a:rPr lang="en-US" sz="2800" dirty="0" err="1"/>
              <a:t>fyra</a:t>
            </a:r>
            <a:r>
              <a:rPr lang="en-US" sz="2800" dirty="0"/>
              <a:t> </a:t>
            </a:r>
            <a:r>
              <a:rPr lang="en-US" sz="2800" dirty="0" err="1"/>
              <a:t>grupper</a:t>
            </a:r>
            <a:r>
              <a:rPr lang="en-US" sz="2800" dirty="0"/>
              <a:t>, </a:t>
            </a:r>
            <a:r>
              <a:rPr lang="en-US" sz="2800" dirty="0" err="1"/>
              <a:t>tre</a:t>
            </a:r>
            <a:r>
              <a:rPr lang="en-US" sz="2800" dirty="0"/>
              <a:t> </a:t>
            </a:r>
            <a:r>
              <a:rPr lang="en-US" sz="2800" dirty="0" err="1"/>
              <a:t>grupper</a:t>
            </a:r>
            <a:r>
              <a:rPr lang="en-US" sz="2800" dirty="0"/>
              <a:t> </a:t>
            </a:r>
            <a:r>
              <a:rPr lang="en-US" sz="2800" dirty="0" err="1"/>
              <a:t>som</a:t>
            </a:r>
            <a:r>
              <a:rPr lang="en-US" sz="2800" dirty="0"/>
              <a:t> </a:t>
            </a:r>
            <a:r>
              <a:rPr lang="en-US" sz="2800" dirty="0" err="1"/>
              <a:t>arbetat</a:t>
            </a:r>
            <a:r>
              <a:rPr lang="en-US" sz="2800" dirty="0"/>
              <a:t> med Stopp! Min </a:t>
            </a:r>
            <a:r>
              <a:rPr lang="en-US" sz="2800" dirty="0" err="1"/>
              <a:t>kropp</a:t>
            </a:r>
            <a:r>
              <a:rPr lang="en-US" sz="2800" dirty="0"/>
              <a:t>! </a:t>
            </a:r>
            <a:r>
              <a:rPr lang="en-US" sz="2800" dirty="0" err="1"/>
              <a:t>på</a:t>
            </a:r>
            <a:r>
              <a:rPr lang="en-US" sz="2800" dirty="0"/>
              <a:t> </a:t>
            </a:r>
            <a:r>
              <a:rPr lang="en-US" sz="2800" dirty="0" err="1"/>
              <a:t>olika</a:t>
            </a:r>
            <a:r>
              <a:rPr lang="en-US" sz="2800" dirty="0"/>
              <a:t> </a:t>
            </a:r>
            <a:r>
              <a:rPr lang="en-US" sz="2800" dirty="0" err="1"/>
              <a:t>sätt</a:t>
            </a:r>
            <a:r>
              <a:rPr lang="en-US" sz="2800" dirty="0"/>
              <a:t> </a:t>
            </a:r>
            <a:r>
              <a:rPr lang="en-US" sz="2800" dirty="0" err="1"/>
              <a:t>och</a:t>
            </a:r>
            <a:r>
              <a:rPr lang="en-US" sz="2800" dirty="0"/>
              <a:t> </a:t>
            </a:r>
            <a:r>
              <a:rPr lang="en-US" sz="2800" dirty="0" err="1"/>
              <a:t>en</a:t>
            </a:r>
            <a:r>
              <a:rPr lang="en-US" sz="2800" dirty="0"/>
              <a:t> </a:t>
            </a:r>
            <a:r>
              <a:rPr lang="en-US" sz="2800" dirty="0" err="1"/>
              <a:t>kontrollgrupp</a:t>
            </a:r>
            <a:r>
              <a:rPr lang="en-US" sz="2800" dirty="0"/>
              <a:t> </a:t>
            </a:r>
            <a:r>
              <a:rPr lang="en-US" sz="2800" dirty="0" err="1"/>
              <a:t>som</a:t>
            </a:r>
            <a:r>
              <a:rPr lang="en-US" sz="2800" dirty="0"/>
              <a:t> </a:t>
            </a:r>
            <a:r>
              <a:rPr lang="en-US" sz="2800" dirty="0" err="1"/>
              <a:t>inte</a:t>
            </a:r>
            <a:r>
              <a:rPr lang="en-US" sz="2800" dirty="0"/>
              <a:t> </a:t>
            </a:r>
            <a:r>
              <a:rPr lang="en-US" sz="2800" dirty="0" err="1"/>
              <a:t>arbetat</a:t>
            </a:r>
            <a:r>
              <a:rPr lang="en-US" sz="2800" dirty="0"/>
              <a:t> med Stopp! Min </a:t>
            </a:r>
            <a:r>
              <a:rPr lang="en-US" sz="2800" dirty="0" err="1"/>
              <a:t>kropp</a:t>
            </a:r>
            <a:r>
              <a:rPr lang="en-US" sz="2800" dirty="0"/>
              <a:t>!</a:t>
            </a:r>
          </a:p>
          <a:p>
            <a:endParaRPr lang="en-US" sz="2800" dirty="0">
              <a:ea typeface="+mn-lt"/>
              <a:cs typeface="+mn-lt"/>
            </a:endParaRPr>
          </a:p>
          <a:p>
            <a:pPr marL="285750" indent="-285750">
              <a:buFont typeface="Arial"/>
              <a:buChar char="•"/>
            </a:pPr>
            <a:r>
              <a:rPr lang="en-US" sz="2800" dirty="0" err="1">
                <a:ea typeface="+mn-lt"/>
                <a:cs typeface="+mn-lt"/>
              </a:rPr>
              <a:t>Digitalt</a:t>
            </a:r>
            <a:r>
              <a:rPr lang="en-US" sz="2800" dirty="0">
                <a:ea typeface="+mn-lt"/>
                <a:cs typeface="+mn-lt"/>
              </a:rPr>
              <a:t> </a:t>
            </a:r>
            <a:r>
              <a:rPr lang="en-US" sz="2800" dirty="0" err="1">
                <a:ea typeface="+mn-lt"/>
                <a:cs typeface="+mn-lt"/>
              </a:rPr>
              <a:t>och</a:t>
            </a:r>
            <a:r>
              <a:rPr lang="en-US" sz="2800" dirty="0">
                <a:ea typeface="+mn-lt"/>
                <a:cs typeface="+mn-lt"/>
              </a:rPr>
              <a:t> </a:t>
            </a:r>
            <a:r>
              <a:rPr lang="en-US" sz="2800" dirty="0" err="1">
                <a:ea typeface="+mn-lt"/>
                <a:cs typeface="+mn-lt"/>
              </a:rPr>
              <a:t>interaktivt</a:t>
            </a:r>
            <a:r>
              <a:rPr lang="en-US" sz="2800" dirty="0">
                <a:ea typeface="+mn-lt"/>
                <a:cs typeface="+mn-lt"/>
              </a:rPr>
              <a:t> </a:t>
            </a:r>
            <a:r>
              <a:rPr lang="en-US" sz="2800" dirty="0" err="1">
                <a:ea typeface="+mn-lt"/>
                <a:cs typeface="+mn-lt"/>
              </a:rPr>
              <a:t>scenariobaserat</a:t>
            </a:r>
            <a:r>
              <a:rPr lang="en-US" sz="2800" dirty="0">
                <a:ea typeface="+mn-lt"/>
                <a:cs typeface="+mn-lt"/>
              </a:rPr>
              <a:t> </a:t>
            </a:r>
            <a:r>
              <a:rPr lang="en-US" sz="2800" dirty="0" err="1">
                <a:ea typeface="+mn-lt"/>
                <a:cs typeface="+mn-lt"/>
              </a:rPr>
              <a:t>utvärderingsinstrument</a:t>
            </a:r>
            <a:r>
              <a:rPr lang="en-US" sz="2800" dirty="0">
                <a:ea typeface="+mn-lt"/>
                <a:cs typeface="+mn-lt"/>
              </a:rPr>
              <a:t> </a:t>
            </a:r>
          </a:p>
          <a:p>
            <a:pPr marL="285750" indent="-285750">
              <a:buFont typeface="Arial"/>
              <a:buChar char="•"/>
            </a:pPr>
            <a:endParaRPr lang="en-US" sz="2800" dirty="0"/>
          </a:p>
          <a:p>
            <a:pPr marL="285750" indent="-285750">
              <a:buFont typeface="Arial"/>
              <a:buChar char="•"/>
            </a:pPr>
            <a:endParaRPr lang="en-US" sz="1800"/>
          </a:p>
          <a:p>
            <a:pPr marL="285750" indent="-285750">
              <a:buFont typeface="Arial"/>
              <a:buChar char="•"/>
            </a:pPr>
            <a:endParaRPr lang="en-US" sz="1800"/>
          </a:p>
        </p:txBody>
      </p:sp>
      <p:sp>
        <p:nvSpPr>
          <p:cNvPr id="3" name="Title 2">
            <a:extLst>
              <a:ext uri="{FF2B5EF4-FFF2-40B4-BE49-F238E27FC236}">
                <a16:creationId xmlns:a16="http://schemas.microsoft.com/office/drawing/2014/main" id="{ECB90223-188F-AABD-3743-36E1A732EC7C}"/>
              </a:ext>
            </a:extLst>
          </p:cNvPr>
          <p:cNvSpPr>
            <a:spLocks noGrp="1"/>
          </p:cNvSpPr>
          <p:nvPr>
            <p:ph type="title"/>
          </p:nvPr>
        </p:nvSpPr>
        <p:spPr/>
        <p:txBody>
          <a:bodyPr/>
          <a:lstStyle/>
          <a:p>
            <a:r>
              <a:rPr lang="en-US" err="1"/>
              <a:t>Omfattande</a:t>
            </a:r>
            <a:r>
              <a:rPr lang="en-US"/>
              <a:t> </a:t>
            </a:r>
            <a:r>
              <a:rPr lang="en-US" err="1"/>
              <a:t>vetenskaplig</a:t>
            </a:r>
            <a:r>
              <a:rPr lang="en-US"/>
              <a:t> </a:t>
            </a:r>
            <a:r>
              <a:rPr lang="en-US" err="1"/>
              <a:t>studie</a:t>
            </a:r>
          </a:p>
        </p:txBody>
      </p:sp>
      <p:sp>
        <p:nvSpPr>
          <p:cNvPr id="4" name="Footer Placeholder 3">
            <a:extLst>
              <a:ext uri="{FF2B5EF4-FFF2-40B4-BE49-F238E27FC236}">
                <a16:creationId xmlns:a16="http://schemas.microsoft.com/office/drawing/2014/main" id="{87338E14-E357-B2FB-E646-54F0B08BCE29}"/>
              </a:ext>
            </a:extLst>
          </p:cNvPr>
          <p:cNvSpPr>
            <a:spLocks noGrp="1"/>
          </p:cNvSpPr>
          <p:nvPr>
            <p:ph type="ftr" sz="quarter" idx="11"/>
          </p:nvPr>
        </p:nvSpPr>
        <p:spPr/>
        <p:txBody>
          <a:bodyPr/>
          <a:lstStyle/>
          <a:p>
            <a:r>
              <a:rPr lang="sv-SE"/>
              <a:t>Stopp! Min kropp!</a:t>
            </a:r>
            <a:endParaRPr lang="en-UK"/>
          </a:p>
        </p:txBody>
      </p:sp>
      <p:sp>
        <p:nvSpPr>
          <p:cNvPr id="5" name="Slide Number Placeholder 4">
            <a:extLst>
              <a:ext uri="{FF2B5EF4-FFF2-40B4-BE49-F238E27FC236}">
                <a16:creationId xmlns:a16="http://schemas.microsoft.com/office/drawing/2014/main" id="{98D63B92-00DF-9154-E2C2-3CF307B12177}"/>
              </a:ext>
            </a:extLst>
          </p:cNvPr>
          <p:cNvSpPr>
            <a:spLocks noGrp="1"/>
          </p:cNvSpPr>
          <p:nvPr>
            <p:ph type="sldNum" sz="quarter" idx="12"/>
          </p:nvPr>
        </p:nvSpPr>
        <p:spPr/>
        <p:txBody>
          <a:bodyPr/>
          <a:lstStyle/>
          <a:p>
            <a:fld id="{BF413B3B-BFB3-42E3-B409-FAAF558C2ACC}" type="slidenum">
              <a:rPr lang="en-UK" smtClean="0"/>
              <a:pPr/>
              <a:t>56</a:t>
            </a:fld>
            <a:endParaRPr lang="en-UK"/>
          </a:p>
        </p:txBody>
      </p:sp>
    </p:spTree>
    <p:extLst>
      <p:ext uri="{BB962C8B-B14F-4D97-AF65-F5344CB8AC3E}">
        <p14:creationId xmlns:p14="http://schemas.microsoft.com/office/powerpoint/2010/main" val="4198932930"/>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6218C94-EE2C-27FF-EED1-13C6A98FB5F1}"/>
            </a:ext>
          </a:extLst>
        </p:cNvPr>
        <p:cNvGrpSpPr/>
        <p:nvPr/>
      </p:nvGrpSpPr>
      <p:grpSpPr>
        <a:xfrm>
          <a:off x="0" y="0"/>
          <a:ext cx="0" cy="0"/>
          <a:chOff x="0" y="0"/>
          <a:chExt cx="0" cy="0"/>
        </a:xfrm>
      </p:grpSpPr>
      <p:sp>
        <p:nvSpPr>
          <p:cNvPr id="2" name="Content Placeholder 1">
            <a:extLst>
              <a:ext uri="{FF2B5EF4-FFF2-40B4-BE49-F238E27FC236}">
                <a16:creationId xmlns:a16="http://schemas.microsoft.com/office/drawing/2014/main" id="{E52C37C3-8760-6C9B-9B0C-9063A6111150}"/>
              </a:ext>
            </a:extLst>
          </p:cNvPr>
          <p:cNvSpPr>
            <a:spLocks noGrp="1"/>
          </p:cNvSpPr>
          <p:nvPr>
            <p:ph idx="1"/>
          </p:nvPr>
        </p:nvSpPr>
        <p:spPr>
          <a:xfrm>
            <a:off x="834143" y="1715496"/>
            <a:ext cx="8249393" cy="4566396"/>
          </a:xfrm>
        </p:spPr>
        <p:txBody>
          <a:bodyPr vert="horz" lIns="91440" tIns="45720" rIns="91440" bIns="45720" rtlCol="0" anchor="t">
            <a:normAutofit/>
          </a:bodyPr>
          <a:lstStyle/>
          <a:p>
            <a:pPr marL="457200" indent="-457200">
              <a:buAutoNum type="arabicPeriod"/>
            </a:pPr>
            <a:r>
              <a:rPr lang="en-US" dirty="0">
                <a:ea typeface="+mn-lt"/>
                <a:cs typeface="+mn-lt"/>
              </a:rPr>
              <a:t>Stopp! Min </a:t>
            </a:r>
            <a:r>
              <a:rPr lang="en-US" dirty="0" err="1">
                <a:ea typeface="+mn-lt"/>
                <a:cs typeface="+mn-lt"/>
              </a:rPr>
              <a:t>kropp</a:t>
            </a:r>
            <a:r>
              <a:rPr lang="en-US" dirty="0">
                <a:ea typeface="+mn-lt"/>
                <a:cs typeface="+mn-lt"/>
              </a:rPr>
              <a:t>! </a:t>
            </a:r>
            <a:r>
              <a:rPr lang="en-US" dirty="0" err="1">
                <a:ea typeface="+mn-lt"/>
                <a:cs typeface="+mn-lt"/>
              </a:rPr>
              <a:t>ökar</a:t>
            </a:r>
            <a:r>
              <a:rPr lang="en-US" dirty="0">
                <a:ea typeface="+mn-lt"/>
                <a:cs typeface="+mn-lt"/>
              </a:rPr>
              <a:t> </a:t>
            </a:r>
            <a:r>
              <a:rPr lang="en-US" dirty="0" err="1">
                <a:ea typeface="+mn-lt"/>
                <a:cs typeface="+mn-lt"/>
              </a:rPr>
              <a:t>kunskapen</a:t>
            </a:r>
            <a:r>
              <a:rPr lang="en-US" dirty="0">
                <a:ea typeface="+mn-lt"/>
                <a:cs typeface="+mn-lt"/>
              </a:rPr>
              <a:t> hos </a:t>
            </a:r>
            <a:r>
              <a:rPr lang="en-US" dirty="0" err="1">
                <a:ea typeface="+mn-lt"/>
                <a:cs typeface="+mn-lt"/>
              </a:rPr>
              <a:t>alla</a:t>
            </a:r>
            <a:r>
              <a:rPr lang="en-US" dirty="0">
                <a:ea typeface="+mn-lt"/>
                <a:cs typeface="+mn-lt"/>
              </a:rPr>
              <a:t> barn </a:t>
            </a:r>
            <a:r>
              <a:rPr lang="en-US" dirty="0" err="1">
                <a:ea typeface="+mn-lt"/>
                <a:cs typeface="+mn-lt"/>
              </a:rPr>
              <a:t>gällande</a:t>
            </a:r>
            <a:r>
              <a:rPr lang="en-US" dirty="0">
                <a:ea typeface="+mn-lt"/>
                <a:cs typeface="+mn-lt"/>
              </a:rPr>
              <a:t> </a:t>
            </a:r>
            <a:r>
              <a:rPr lang="en-US" dirty="0" err="1">
                <a:ea typeface="+mn-lt"/>
                <a:cs typeface="+mn-lt"/>
              </a:rPr>
              <a:t>känslor</a:t>
            </a:r>
            <a:r>
              <a:rPr lang="en-US" dirty="0">
                <a:ea typeface="+mn-lt"/>
                <a:cs typeface="+mn-lt"/>
              </a:rPr>
              <a:t>, </a:t>
            </a:r>
            <a:r>
              <a:rPr lang="en-US" dirty="0" err="1">
                <a:ea typeface="+mn-lt"/>
                <a:cs typeface="+mn-lt"/>
              </a:rPr>
              <a:t>kropp</a:t>
            </a:r>
            <a:r>
              <a:rPr lang="en-US" dirty="0">
                <a:ea typeface="+mn-lt"/>
                <a:cs typeface="+mn-lt"/>
              </a:rPr>
              <a:t>, </a:t>
            </a:r>
            <a:r>
              <a:rPr lang="en-US" dirty="0" err="1">
                <a:ea typeface="+mn-lt"/>
                <a:cs typeface="+mn-lt"/>
              </a:rPr>
              <a:t>övergrepp</a:t>
            </a:r>
            <a:r>
              <a:rPr lang="en-US" dirty="0">
                <a:ea typeface="+mn-lt"/>
                <a:cs typeface="+mn-lt"/>
              </a:rPr>
              <a:t>, </a:t>
            </a:r>
            <a:r>
              <a:rPr lang="en-US" dirty="0" err="1">
                <a:ea typeface="+mn-lt"/>
                <a:cs typeface="+mn-lt"/>
              </a:rPr>
              <a:t>samtycke</a:t>
            </a:r>
            <a:r>
              <a:rPr lang="en-US" dirty="0">
                <a:ea typeface="+mn-lt"/>
                <a:cs typeface="+mn-lt"/>
              </a:rPr>
              <a:t>, </a:t>
            </a:r>
            <a:r>
              <a:rPr lang="en-US" dirty="0" err="1">
                <a:ea typeface="+mn-lt"/>
                <a:cs typeface="+mn-lt"/>
              </a:rPr>
              <a:t>hemligheter</a:t>
            </a:r>
            <a:r>
              <a:rPr lang="en-US" dirty="0">
                <a:ea typeface="+mn-lt"/>
                <a:cs typeface="+mn-lt"/>
              </a:rPr>
              <a:t> </a:t>
            </a:r>
            <a:r>
              <a:rPr lang="en-US" dirty="0" err="1">
                <a:ea typeface="+mn-lt"/>
                <a:cs typeface="+mn-lt"/>
              </a:rPr>
              <a:t>och</a:t>
            </a:r>
            <a:r>
              <a:rPr lang="en-US" dirty="0">
                <a:ea typeface="+mn-lt"/>
                <a:cs typeface="+mn-lt"/>
              </a:rPr>
              <a:t> </a:t>
            </a:r>
            <a:r>
              <a:rPr lang="en-US" dirty="0" err="1">
                <a:ea typeface="+mn-lt"/>
                <a:cs typeface="+mn-lt"/>
              </a:rPr>
              <a:t>säkerhet</a:t>
            </a:r>
            <a:r>
              <a:rPr lang="en-US" dirty="0">
                <a:ea typeface="+mn-lt"/>
                <a:cs typeface="+mn-lt"/>
              </a:rPr>
              <a:t> online.</a:t>
            </a:r>
            <a:br>
              <a:rPr lang="en-US" dirty="0">
                <a:ea typeface="+mn-lt"/>
                <a:cs typeface="+mn-lt"/>
              </a:rPr>
            </a:br>
            <a:r>
              <a:rPr lang="en-US" dirty="0">
                <a:ea typeface="+mn-lt"/>
                <a:cs typeface="+mn-lt"/>
              </a:rPr>
              <a:t> </a:t>
            </a:r>
            <a:endParaRPr lang="en-US">
              <a:ea typeface="+mn-lt"/>
              <a:cs typeface="+mn-lt"/>
            </a:endParaRPr>
          </a:p>
          <a:p>
            <a:pPr marL="457200" indent="-457200">
              <a:buFontTx/>
              <a:buAutoNum type="arabicPeriod"/>
            </a:pPr>
            <a:r>
              <a:rPr lang="en-US" dirty="0">
                <a:solidFill>
                  <a:srgbClr val="000000"/>
                </a:solidFill>
                <a:ea typeface="+mn-lt"/>
                <a:cs typeface="+mn-lt"/>
              </a:rPr>
              <a:t>De</a:t>
            </a:r>
            <a:r>
              <a:rPr lang="en-US" dirty="0">
                <a:ea typeface="+mn-lt"/>
                <a:cs typeface="+mn-lt"/>
              </a:rPr>
              <a:t> </a:t>
            </a:r>
            <a:r>
              <a:rPr lang="en-US" dirty="0" err="1">
                <a:ea typeface="+mn-lt"/>
                <a:cs typeface="+mn-lt"/>
              </a:rPr>
              <a:t>som</a:t>
            </a:r>
            <a:r>
              <a:rPr lang="en-US" dirty="0">
                <a:ea typeface="+mn-lt"/>
                <a:cs typeface="+mn-lt"/>
              </a:rPr>
              <a:t> </a:t>
            </a:r>
            <a:r>
              <a:rPr lang="en-US" dirty="0" err="1">
                <a:ea typeface="+mn-lt"/>
                <a:cs typeface="+mn-lt"/>
              </a:rPr>
              <a:t>kunde</a:t>
            </a:r>
            <a:r>
              <a:rPr lang="en-US" dirty="0">
                <a:ea typeface="+mn-lt"/>
                <a:cs typeface="+mn-lt"/>
              </a:rPr>
              <a:t> </a:t>
            </a:r>
            <a:r>
              <a:rPr lang="en-US" dirty="0" err="1">
                <a:ea typeface="+mn-lt"/>
                <a:cs typeface="+mn-lt"/>
              </a:rPr>
              <a:t>minst</a:t>
            </a:r>
            <a:r>
              <a:rPr lang="en-US" dirty="0">
                <a:ea typeface="+mn-lt"/>
                <a:cs typeface="+mn-lt"/>
              </a:rPr>
              <a:t> </a:t>
            </a:r>
            <a:r>
              <a:rPr lang="en-US" dirty="0" err="1">
                <a:ea typeface="+mn-lt"/>
                <a:cs typeface="+mn-lt"/>
              </a:rPr>
              <a:t>från</a:t>
            </a:r>
            <a:r>
              <a:rPr lang="en-US" dirty="0">
                <a:ea typeface="+mn-lt"/>
                <a:cs typeface="+mn-lt"/>
              </a:rPr>
              <a:t> </a:t>
            </a:r>
            <a:r>
              <a:rPr lang="en-US" dirty="0" err="1">
                <a:ea typeface="+mn-lt"/>
                <a:cs typeface="+mn-lt"/>
              </a:rPr>
              <a:t>början</a:t>
            </a:r>
            <a:r>
              <a:rPr lang="en-US" dirty="0">
                <a:ea typeface="+mn-lt"/>
                <a:cs typeface="+mn-lt"/>
              </a:rPr>
              <a:t> </a:t>
            </a:r>
            <a:r>
              <a:rPr lang="en-US" dirty="0" err="1">
                <a:ea typeface="+mn-lt"/>
                <a:cs typeface="+mn-lt"/>
              </a:rPr>
              <a:t>lärde</a:t>
            </a:r>
            <a:r>
              <a:rPr lang="en-US" dirty="0">
                <a:ea typeface="+mn-lt"/>
                <a:cs typeface="+mn-lt"/>
              </a:rPr>
              <a:t> sig </a:t>
            </a:r>
            <a:r>
              <a:rPr lang="en-US" dirty="0" err="1">
                <a:ea typeface="+mn-lt"/>
                <a:cs typeface="+mn-lt"/>
              </a:rPr>
              <a:t>mest</a:t>
            </a:r>
            <a:r>
              <a:rPr lang="en-US" dirty="0">
                <a:ea typeface="+mn-lt"/>
                <a:cs typeface="+mn-lt"/>
              </a:rPr>
              <a:t>.</a:t>
            </a:r>
            <a:br>
              <a:rPr lang="en-US" dirty="0">
                <a:ea typeface="+mn-lt"/>
                <a:cs typeface="+mn-lt"/>
              </a:rPr>
            </a:br>
            <a:r>
              <a:rPr lang="en-US" dirty="0">
                <a:ea typeface="+mn-lt"/>
                <a:cs typeface="+mn-lt"/>
              </a:rPr>
              <a:t> </a:t>
            </a:r>
            <a:endParaRPr lang="en-US"/>
          </a:p>
          <a:p>
            <a:pPr marL="457200" indent="-457200">
              <a:buFontTx/>
              <a:buAutoNum type="arabicPeriod"/>
            </a:pPr>
            <a:r>
              <a:rPr lang="en-US" dirty="0">
                <a:solidFill>
                  <a:srgbClr val="000000"/>
                </a:solidFill>
                <a:ea typeface="+mn-lt"/>
                <a:cs typeface="+mn-lt"/>
              </a:rPr>
              <a:t>Stopp</a:t>
            </a:r>
            <a:r>
              <a:rPr lang="en-US" dirty="0">
                <a:ea typeface="+mn-lt"/>
                <a:cs typeface="+mn-lt"/>
              </a:rPr>
              <a:t>! Min </a:t>
            </a:r>
            <a:r>
              <a:rPr lang="en-US" dirty="0" err="1">
                <a:ea typeface="+mn-lt"/>
                <a:cs typeface="+mn-lt"/>
              </a:rPr>
              <a:t>kropp</a:t>
            </a:r>
            <a:r>
              <a:rPr lang="en-US" dirty="0">
                <a:ea typeface="+mn-lt"/>
                <a:cs typeface="+mn-lt"/>
              </a:rPr>
              <a:t>!" </a:t>
            </a:r>
            <a:r>
              <a:rPr lang="en-US" dirty="0" err="1">
                <a:ea typeface="+mn-lt"/>
                <a:cs typeface="+mn-lt"/>
              </a:rPr>
              <a:t>hjälper</a:t>
            </a:r>
            <a:r>
              <a:rPr lang="en-US" dirty="0">
                <a:ea typeface="+mn-lt"/>
                <a:cs typeface="+mn-lt"/>
              </a:rPr>
              <a:t> barn </a:t>
            </a:r>
            <a:r>
              <a:rPr lang="en-US" dirty="0" err="1">
                <a:ea typeface="+mn-lt"/>
                <a:cs typeface="+mn-lt"/>
              </a:rPr>
              <a:t>att</a:t>
            </a:r>
            <a:r>
              <a:rPr lang="en-US" dirty="0">
                <a:ea typeface="+mn-lt"/>
                <a:cs typeface="+mn-lt"/>
              </a:rPr>
              <a:t> </a:t>
            </a:r>
            <a:r>
              <a:rPr lang="en-US" dirty="0" err="1">
                <a:ea typeface="+mn-lt"/>
                <a:cs typeface="+mn-lt"/>
              </a:rPr>
              <a:t>förstå</a:t>
            </a:r>
            <a:r>
              <a:rPr lang="en-US" dirty="0">
                <a:ea typeface="+mn-lt"/>
                <a:cs typeface="+mn-lt"/>
              </a:rPr>
              <a:t> </a:t>
            </a:r>
            <a:r>
              <a:rPr lang="en-US" dirty="0" err="1">
                <a:ea typeface="+mn-lt"/>
                <a:cs typeface="+mn-lt"/>
              </a:rPr>
              <a:t>viktiga</a:t>
            </a:r>
            <a:r>
              <a:rPr lang="en-US" dirty="0">
                <a:ea typeface="+mn-lt"/>
                <a:cs typeface="+mn-lt"/>
              </a:rPr>
              <a:t> </a:t>
            </a:r>
            <a:r>
              <a:rPr lang="en-US" dirty="0" err="1">
                <a:ea typeface="+mn-lt"/>
                <a:cs typeface="+mn-lt"/>
              </a:rPr>
              <a:t>ämnen</a:t>
            </a:r>
            <a:r>
              <a:rPr lang="en-US" dirty="0">
                <a:ea typeface="+mn-lt"/>
                <a:cs typeface="+mn-lt"/>
              </a:rPr>
              <a:t> </a:t>
            </a:r>
            <a:r>
              <a:rPr lang="en-US" dirty="0" err="1">
                <a:ea typeface="+mn-lt"/>
                <a:cs typeface="+mn-lt"/>
              </a:rPr>
              <a:t>som</a:t>
            </a:r>
            <a:r>
              <a:rPr lang="en-US" dirty="0">
                <a:ea typeface="+mn-lt"/>
                <a:cs typeface="+mn-lt"/>
              </a:rPr>
              <a:t> </a:t>
            </a:r>
            <a:r>
              <a:rPr lang="en-US" dirty="0" err="1">
                <a:ea typeface="+mn-lt"/>
                <a:cs typeface="+mn-lt"/>
              </a:rPr>
              <a:t>utsatthet</a:t>
            </a:r>
            <a:r>
              <a:rPr lang="en-US" dirty="0">
                <a:ea typeface="+mn-lt"/>
                <a:cs typeface="+mn-lt"/>
              </a:rPr>
              <a:t>, </a:t>
            </a:r>
            <a:r>
              <a:rPr lang="en-US" dirty="0" err="1">
                <a:ea typeface="+mn-lt"/>
                <a:cs typeface="+mn-lt"/>
              </a:rPr>
              <a:t>övergrepp</a:t>
            </a:r>
            <a:r>
              <a:rPr lang="en-US" dirty="0">
                <a:ea typeface="+mn-lt"/>
                <a:cs typeface="+mn-lt"/>
              </a:rPr>
              <a:t> </a:t>
            </a:r>
            <a:r>
              <a:rPr lang="en-US" dirty="0" err="1">
                <a:ea typeface="+mn-lt"/>
                <a:cs typeface="+mn-lt"/>
              </a:rPr>
              <a:t>och</a:t>
            </a:r>
            <a:r>
              <a:rPr lang="en-US" dirty="0">
                <a:ea typeface="+mn-lt"/>
                <a:cs typeface="+mn-lt"/>
              </a:rPr>
              <a:t> </a:t>
            </a:r>
            <a:r>
              <a:rPr lang="en-US" dirty="0" err="1">
                <a:ea typeface="+mn-lt"/>
                <a:cs typeface="+mn-lt"/>
              </a:rPr>
              <a:t>hemligheter</a:t>
            </a:r>
            <a:r>
              <a:rPr lang="en-US" dirty="0">
                <a:ea typeface="+mn-lt"/>
                <a:cs typeface="+mn-lt"/>
              </a:rPr>
              <a:t>, </a:t>
            </a:r>
            <a:r>
              <a:rPr lang="en-US" dirty="0" err="1">
                <a:ea typeface="+mn-lt"/>
                <a:cs typeface="+mn-lt"/>
              </a:rPr>
              <a:t>både</a:t>
            </a:r>
            <a:r>
              <a:rPr lang="en-US" dirty="0">
                <a:ea typeface="+mn-lt"/>
                <a:cs typeface="+mn-lt"/>
              </a:rPr>
              <a:t> </a:t>
            </a:r>
            <a:r>
              <a:rPr lang="en-US" dirty="0" err="1">
                <a:ea typeface="+mn-lt"/>
                <a:cs typeface="+mn-lt"/>
              </a:rPr>
              <a:t>på</a:t>
            </a:r>
            <a:r>
              <a:rPr lang="en-US" dirty="0">
                <a:ea typeface="+mn-lt"/>
                <a:cs typeface="+mn-lt"/>
              </a:rPr>
              <a:t> </a:t>
            </a:r>
            <a:r>
              <a:rPr lang="en-US" dirty="0" err="1">
                <a:ea typeface="+mn-lt"/>
                <a:cs typeface="+mn-lt"/>
              </a:rPr>
              <a:t>nätet</a:t>
            </a:r>
            <a:r>
              <a:rPr lang="en-US" dirty="0">
                <a:ea typeface="+mn-lt"/>
                <a:cs typeface="+mn-lt"/>
              </a:rPr>
              <a:t> </a:t>
            </a:r>
            <a:r>
              <a:rPr lang="en-US" dirty="0" err="1">
                <a:ea typeface="+mn-lt"/>
                <a:cs typeface="+mn-lt"/>
              </a:rPr>
              <a:t>och</a:t>
            </a:r>
            <a:r>
              <a:rPr lang="en-US" dirty="0">
                <a:ea typeface="+mn-lt"/>
                <a:cs typeface="+mn-lt"/>
              </a:rPr>
              <a:t> </a:t>
            </a:r>
            <a:r>
              <a:rPr lang="en-US" dirty="0" err="1">
                <a:ea typeface="+mn-lt"/>
                <a:cs typeface="+mn-lt"/>
              </a:rPr>
              <a:t>i</a:t>
            </a:r>
            <a:r>
              <a:rPr lang="en-US" dirty="0">
                <a:ea typeface="+mn-lt"/>
                <a:cs typeface="+mn-lt"/>
              </a:rPr>
              <a:t> </a:t>
            </a:r>
            <a:r>
              <a:rPr lang="en-US" dirty="0" err="1">
                <a:ea typeface="+mn-lt"/>
                <a:cs typeface="+mn-lt"/>
              </a:rPr>
              <a:t>verkligheten</a:t>
            </a:r>
            <a:r>
              <a:rPr lang="en-US" dirty="0">
                <a:ea typeface="+mn-lt"/>
                <a:cs typeface="+mn-lt"/>
              </a:rPr>
              <a:t>.</a:t>
            </a:r>
            <a:endParaRPr lang="en-US" dirty="0"/>
          </a:p>
          <a:p>
            <a:pPr marL="285750" indent="-285750">
              <a:buAutoNum type="arabicPeriod"/>
            </a:pPr>
            <a:endParaRPr lang="en-US" sz="2800" dirty="0">
              <a:ea typeface="+mn-lt"/>
              <a:cs typeface="+mn-lt"/>
            </a:endParaRPr>
          </a:p>
          <a:p>
            <a:pPr marL="285750" indent="-285750">
              <a:buAutoNum type="arabicPeriod"/>
            </a:pPr>
            <a:endParaRPr lang="en-US" sz="1800" dirty="0"/>
          </a:p>
          <a:p>
            <a:pPr marL="285750" indent="-285750">
              <a:buAutoNum type="arabicPeriod"/>
            </a:pPr>
            <a:endParaRPr lang="en-US" sz="1800" dirty="0"/>
          </a:p>
          <a:p>
            <a:pPr marL="285750" indent="-285750">
              <a:buAutoNum type="arabicPeriod"/>
            </a:pPr>
            <a:endParaRPr lang="en-US" sz="1800" dirty="0"/>
          </a:p>
          <a:p>
            <a:pPr marL="285750" indent="-285750">
              <a:buAutoNum type="arabicPeriod"/>
            </a:pPr>
            <a:endParaRPr lang="en-US" sz="1800" dirty="0"/>
          </a:p>
        </p:txBody>
      </p:sp>
      <p:sp>
        <p:nvSpPr>
          <p:cNvPr id="3" name="Title 2">
            <a:extLst>
              <a:ext uri="{FF2B5EF4-FFF2-40B4-BE49-F238E27FC236}">
                <a16:creationId xmlns:a16="http://schemas.microsoft.com/office/drawing/2014/main" id="{A813E72F-6AB5-1255-E437-B437DB4772E1}"/>
              </a:ext>
            </a:extLst>
          </p:cNvPr>
          <p:cNvSpPr>
            <a:spLocks noGrp="1"/>
          </p:cNvSpPr>
          <p:nvPr>
            <p:ph type="title"/>
          </p:nvPr>
        </p:nvSpPr>
        <p:spPr/>
        <p:txBody>
          <a:bodyPr>
            <a:normAutofit/>
          </a:bodyPr>
          <a:lstStyle/>
          <a:p>
            <a:r>
              <a:rPr lang="en-US" dirty="0" err="1"/>
              <a:t>Forskningen</a:t>
            </a:r>
            <a:r>
              <a:rPr lang="en-US" dirty="0"/>
              <a:t> </a:t>
            </a:r>
            <a:r>
              <a:rPr lang="en-US" dirty="0" err="1"/>
              <a:t>visar</a:t>
            </a:r>
            <a:r>
              <a:rPr lang="en-US" dirty="0"/>
              <a:t> </a:t>
            </a:r>
            <a:r>
              <a:rPr lang="en-US" dirty="0" err="1"/>
              <a:t>att</a:t>
            </a:r>
            <a:r>
              <a:rPr lang="en-US" dirty="0"/>
              <a:t>:</a:t>
            </a:r>
            <a:endParaRPr lang="en-US"/>
          </a:p>
        </p:txBody>
      </p:sp>
      <p:sp>
        <p:nvSpPr>
          <p:cNvPr id="4" name="Footer Placeholder 3">
            <a:extLst>
              <a:ext uri="{FF2B5EF4-FFF2-40B4-BE49-F238E27FC236}">
                <a16:creationId xmlns:a16="http://schemas.microsoft.com/office/drawing/2014/main" id="{ADAB2B9F-BE8F-C408-5450-DE20E85A0514}"/>
              </a:ext>
            </a:extLst>
          </p:cNvPr>
          <p:cNvSpPr>
            <a:spLocks noGrp="1"/>
          </p:cNvSpPr>
          <p:nvPr>
            <p:ph type="ftr" sz="quarter" idx="11"/>
          </p:nvPr>
        </p:nvSpPr>
        <p:spPr/>
        <p:txBody>
          <a:bodyPr/>
          <a:lstStyle/>
          <a:p>
            <a:r>
              <a:rPr lang="sv-SE"/>
              <a:t>Stopp! Min kropp!</a:t>
            </a:r>
            <a:endParaRPr lang="en-UK"/>
          </a:p>
        </p:txBody>
      </p:sp>
      <p:sp>
        <p:nvSpPr>
          <p:cNvPr id="5" name="Slide Number Placeholder 4">
            <a:extLst>
              <a:ext uri="{FF2B5EF4-FFF2-40B4-BE49-F238E27FC236}">
                <a16:creationId xmlns:a16="http://schemas.microsoft.com/office/drawing/2014/main" id="{AD69B0EA-529C-1A50-89B2-AC305A06CF37}"/>
              </a:ext>
            </a:extLst>
          </p:cNvPr>
          <p:cNvSpPr>
            <a:spLocks noGrp="1"/>
          </p:cNvSpPr>
          <p:nvPr>
            <p:ph type="sldNum" sz="quarter" idx="12"/>
          </p:nvPr>
        </p:nvSpPr>
        <p:spPr/>
        <p:txBody>
          <a:bodyPr/>
          <a:lstStyle/>
          <a:p>
            <a:fld id="{BF413B3B-BFB3-42E3-B409-FAAF558C2ACC}" type="slidenum">
              <a:rPr lang="en-UK" smtClean="0"/>
              <a:pPr/>
              <a:t>57</a:t>
            </a:fld>
            <a:endParaRPr lang="en-UK"/>
          </a:p>
        </p:txBody>
      </p:sp>
    </p:spTree>
    <p:extLst>
      <p:ext uri="{BB962C8B-B14F-4D97-AF65-F5344CB8AC3E}">
        <p14:creationId xmlns:p14="http://schemas.microsoft.com/office/powerpoint/2010/main" val="172676408"/>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ubrik 2">
            <a:extLst>
              <a:ext uri="{FF2B5EF4-FFF2-40B4-BE49-F238E27FC236}">
                <a16:creationId xmlns:a16="http://schemas.microsoft.com/office/drawing/2014/main" id="{30DB4B2E-DBEE-F718-D420-7112F1BA4E47}"/>
              </a:ext>
            </a:extLst>
          </p:cNvPr>
          <p:cNvSpPr>
            <a:spLocks noGrp="1"/>
          </p:cNvSpPr>
          <p:nvPr>
            <p:ph type="title"/>
          </p:nvPr>
        </p:nvSpPr>
        <p:spPr/>
        <p:txBody>
          <a:bodyPr/>
          <a:lstStyle/>
          <a:p>
            <a:r>
              <a:rPr lang="sv-SE"/>
              <a:t>Utvärdering </a:t>
            </a:r>
          </a:p>
        </p:txBody>
      </p:sp>
      <p:sp>
        <p:nvSpPr>
          <p:cNvPr id="4" name="Platshållare för sidfot 3">
            <a:extLst>
              <a:ext uri="{FF2B5EF4-FFF2-40B4-BE49-F238E27FC236}">
                <a16:creationId xmlns:a16="http://schemas.microsoft.com/office/drawing/2014/main" id="{D90857B7-7273-8A35-7306-093606DCE588}"/>
              </a:ext>
            </a:extLst>
          </p:cNvPr>
          <p:cNvSpPr>
            <a:spLocks noGrp="1"/>
          </p:cNvSpPr>
          <p:nvPr>
            <p:ph type="ftr" sz="quarter" idx="11"/>
          </p:nvPr>
        </p:nvSpPr>
        <p:spPr/>
        <p:txBody>
          <a:bodyPr/>
          <a:lstStyle/>
          <a:p>
            <a:r>
              <a:rPr lang="sv-SE"/>
              <a:t>Stopp! Min kropp!</a:t>
            </a:r>
            <a:endParaRPr lang="en-UK"/>
          </a:p>
        </p:txBody>
      </p:sp>
      <p:sp>
        <p:nvSpPr>
          <p:cNvPr id="5" name="Platshållare för bildnummer 4">
            <a:extLst>
              <a:ext uri="{FF2B5EF4-FFF2-40B4-BE49-F238E27FC236}">
                <a16:creationId xmlns:a16="http://schemas.microsoft.com/office/drawing/2014/main" id="{BA56A051-D4C2-C6D4-3EC9-E793CE6565CE}"/>
              </a:ext>
            </a:extLst>
          </p:cNvPr>
          <p:cNvSpPr>
            <a:spLocks noGrp="1"/>
          </p:cNvSpPr>
          <p:nvPr>
            <p:ph type="sldNum" sz="quarter" idx="12"/>
          </p:nvPr>
        </p:nvSpPr>
        <p:spPr/>
        <p:txBody>
          <a:bodyPr/>
          <a:lstStyle/>
          <a:p>
            <a:fld id="{BF413B3B-BFB3-42E3-B409-FAAF558C2ACC}" type="slidenum">
              <a:rPr lang="en-UK" smtClean="0"/>
              <a:pPr/>
              <a:t>58</a:t>
            </a:fld>
            <a:endParaRPr lang="en-UK"/>
          </a:p>
        </p:txBody>
      </p:sp>
      <p:pic>
        <p:nvPicPr>
          <p:cNvPr id="1026" name="Picture 2" descr="Bildobjekt 3, Bild">
            <a:extLst>
              <a:ext uri="{FF2B5EF4-FFF2-40B4-BE49-F238E27FC236}">
                <a16:creationId xmlns:a16="http://schemas.microsoft.com/office/drawing/2014/main" id="{28552F19-6DDA-D6A2-6F56-0FBDF4176303}"/>
              </a:ext>
            </a:extLst>
          </p:cNvPr>
          <p:cNvPicPr>
            <a:picLocks noGrp="1" noChangeAspect="1" noChangeArrowheads="1"/>
          </p:cNvPicPr>
          <p:nvPr>
            <p:ph idx="1"/>
          </p:nvPr>
        </p:nvPicPr>
        <p:blipFill>
          <a:blip r:embed="rId3">
            <a:extLst>
              <a:ext uri="{28A0092B-C50C-407E-A947-70E740481C1C}">
                <a14:useLocalDpi xmlns:a14="http://schemas.microsoft.com/office/drawing/2010/main"/>
              </a:ext>
            </a:extLst>
          </a:blip>
          <a:srcRect/>
          <a:stretch>
            <a:fillRect/>
          </a:stretch>
        </p:blipFill>
        <p:spPr bwMode="auto">
          <a:xfrm>
            <a:off x="1422400" y="1402338"/>
            <a:ext cx="3339825" cy="3339825"/>
          </a:xfrm>
          <a:prstGeom prst="rect">
            <a:avLst/>
          </a:prstGeom>
          <a:noFill/>
          <a:extLst>
            <a:ext uri="{909E8E84-426E-40DD-AFC4-6F175D3DCCD1}">
              <a14:hiddenFill xmlns:a14="http://schemas.microsoft.com/office/drawing/2010/main">
                <a:solidFill>
                  <a:srgbClr val="FFFFFF"/>
                </a:solidFill>
              </a14:hiddenFill>
            </a:ext>
          </a:extLst>
        </p:spPr>
      </p:pic>
      <p:sp>
        <p:nvSpPr>
          <p:cNvPr id="7" name="textruta 6">
            <a:extLst>
              <a:ext uri="{FF2B5EF4-FFF2-40B4-BE49-F238E27FC236}">
                <a16:creationId xmlns:a16="http://schemas.microsoft.com/office/drawing/2014/main" id="{B11EE09E-5CD8-41AA-B7C7-9D9B2CB4A261}"/>
              </a:ext>
            </a:extLst>
          </p:cNvPr>
          <p:cNvSpPr txBox="1"/>
          <p:nvPr/>
        </p:nvSpPr>
        <p:spPr>
          <a:xfrm>
            <a:off x="1562100" y="5098912"/>
            <a:ext cx="9528048" cy="461665"/>
          </a:xfrm>
          <a:prstGeom prst="rect">
            <a:avLst/>
          </a:prstGeom>
          <a:noFill/>
        </p:spPr>
        <p:txBody>
          <a:bodyPr wrap="square">
            <a:spAutoFit/>
          </a:bodyPr>
          <a:lstStyle/>
          <a:p>
            <a:r>
              <a:rPr lang="sv-SE" sz="2400" b="1" i="1" u="sng" strike="noStrike">
                <a:solidFill>
                  <a:srgbClr val="9A3324"/>
                </a:solidFill>
                <a:effectLst/>
                <a:latin typeface="Lato" panose="020F0502020204030203" pitchFamily="34" charset="0"/>
                <a:hlinkClick r:id="rId4"/>
              </a:rPr>
              <a:t>https://www.netigate.se/a/s.aspx?s=1231157X445102224X99681</a:t>
            </a:r>
            <a:r>
              <a:rPr lang="sv-SE" sz="2400" b="1" i="1">
                <a:solidFill>
                  <a:srgbClr val="000000"/>
                </a:solidFill>
                <a:effectLst/>
                <a:latin typeface="Lato" panose="020F0502020204030203" pitchFamily="34" charset="0"/>
              </a:rPr>
              <a:t> </a:t>
            </a:r>
            <a:r>
              <a:rPr lang="sv-SE" sz="1800" b="0" i="0">
                <a:solidFill>
                  <a:srgbClr val="000000"/>
                </a:solidFill>
                <a:effectLst/>
                <a:latin typeface="Lato" panose="020F0502020204030203" pitchFamily="34" charset="0"/>
              </a:rPr>
              <a:t> </a:t>
            </a:r>
            <a:endParaRPr lang="sv-SE"/>
          </a:p>
        </p:txBody>
      </p:sp>
    </p:spTree>
    <p:extLst>
      <p:ext uri="{BB962C8B-B14F-4D97-AF65-F5344CB8AC3E}">
        <p14:creationId xmlns:p14="http://schemas.microsoft.com/office/powerpoint/2010/main" val="131355207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EAC0C7E-FAD6-FC95-5524-D700F51357E3}"/>
            </a:ext>
          </a:extLst>
        </p:cNvPr>
        <p:cNvGrpSpPr/>
        <p:nvPr/>
      </p:nvGrpSpPr>
      <p:grpSpPr>
        <a:xfrm>
          <a:off x="0" y="0"/>
          <a:ext cx="0" cy="0"/>
          <a:chOff x="0" y="0"/>
          <a:chExt cx="0" cy="0"/>
        </a:xfrm>
      </p:grpSpPr>
      <p:sp>
        <p:nvSpPr>
          <p:cNvPr id="8" name="Title 7">
            <a:extLst>
              <a:ext uri="{FF2B5EF4-FFF2-40B4-BE49-F238E27FC236}">
                <a16:creationId xmlns:a16="http://schemas.microsoft.com/office/drawing/2014/main" id="{2E90F5BF-1799-A182-B562-60B92B8C9EDC}"/>
              </a:ext>
            </a:extLst>
          </p:cNvPr>
          <p:cNvSpPr>
            <a:spLocks noGrp="1"/>
          </p:cNvSpPr>
          <p:nvPr>
            <p:ph type="title" idx="4294967295"/>
          </p:nvPr>
        </p:nvSpPr>
        <p:spPr>
          <a:xfrm>
            <a:off x="1099530" y="2147455"/>
            <a:ext cx="8653463" cy="2798617"/>
          </a:xfrm>
        </p:spPr>
        <p:txBody>
          <a:bodyPr>
            <a:noAutofit/>
          </a:bodyPr>
          <a:lstStyle/>
          <a:p>
            <a:pPr>
              <a:lnSpc>
                <a:spcPct val="100000"/>
              </a:lnSpc>
            </a:pPr>
            <a:r>
              <a:rPr lang="sv-SE" sz="2800" b="0" dirty="0">
                <a:solidFill>
                  <a:schemeClr val="bg1"/>
                </a:solidFill>
                <a:latin typeface="+mn-lt"/>
              </a:rPr>
              <a:t>Psykiskt våld är den vanligaste formen av våld mot barn i Sverige, följt av fysiskt våld och känslomässig samt ekonomisk försummelse. </a:t>
            </a:r>
            <a:br>
              <a:rPr lang="sv-SE" sz="2800" b="0" dirty="0">
                <a:solidFill>
                  <a:schemeClr val="bg1"/>
                </a:solidFill>
                <a:latin typeface="+mn-lt"/>
              </a:rPr>
            </a:br>
            <a:r>
              <a:rPr lang="sv-SE" sz="2800" b="0" dirty="0">
                <a:solidFill>
                  <a:schemeClr val="bg1"/>
                </a:solidFill>
                <a:latin typeface="+mn-lt"/>
              </a:rPr>
              <a:t>Även om sexuellt våld förekommer i något mindre utsträckning, ökar det mest, särskilt på internet.</a:t>
            </a:r>
          </a:p>
        </p:txBody>
      </p:sp>
      <p:sp>
        <p:nvSpPr>
          <p:cNvPr id="11" name="Google Shape;306;p42">
            <a:extLst>
              <a:ext uri="{FF2B5EF4-FFF2-40B4-BE49-F238E27FC236}">
                <a16:creationId xmlns:a16="http://schemas.microsoft.com/office/drawing/2014/main" id="{C8EF82C2-D716-BCDA-E5DD-12B5AC6C1EDA}"/>
              </a:ext>
            </a:extLst>
          </p:cNvPr>
          <p:cNvSpPr txBox="1"/>
          <p:nvPr/>
        </p:nvSpPr>
        <p:spPr>
          <a:xfrm>
            <a:off x="9028197" y="1989842"/>
            <a:ext cx="2238262" cy="1560568"/>
          </a:xfrm>
          <a:prstGeom prst="rect">
            <a:avLst/>
          </a:prstGeom>
          <a:noFill/>
          <a:ln>
            <a:noFill/>
          </a:ln>
        </p:spPr>
        <p:txBody>
          <a:bodyPr spcFirstLastPara="1" wrap="square" lIns="91425" tIns="91425" rIns="91425" bIns="91425" anchor="ctr" anchorCtr="0">
            <a:noAutofit/>
          </a:bodyPr>
          <a:lstStyle/>
          <a:p>
            <a:pPr lvl="0"/>
            <a:endParaRPr lang="en">
              <a:solidFill>
                <a:schemeClr val="bg1"/>
              </a:solidFill>
              <a:latin typeface="Lato" panose="020F0502020204030203" pitchFamily="34" charset="0"/>
              <a:cs typeface="Gill Sans Infant Std"/>
              <a:sym typeface="Proxima Nova"/>
            </a:endParaRPr>
          </a:p>
        </p:txBody>
      </p:sp>
      <p:sp>
        <p:nvSpPr>
          <p:cNvPr id="3" name="Title 1">
            <a:extLst>
              <a:ext uri="{FF2B5EF4-FFF2-40B4-BE49-F238E27FC236}">
                <a16:creationId xmlns:a16="http://schemas.microsoft.com/office/drawing/2014/main" id="{A6D1D167-E27E-E909-1741-1E1E80197195}"/>
              </a:ext>
            </a:extLst>
          </p:cNvPr>
          <p:cNvSpPr txBox="1">
            <a:spLocks/>
          </p:cNvSpPr>
          <p:nvPr/>
        </p:nvSpPr>
        <p:spPr>
          <a:xfrm>
            <a:off x="1099530" y="853859"/>
            <a:ext cx="7921226" cy="627629"/>
          </a:xfrm>
          <a:prstGeom prst="rect">
            <a:avLst/>
          </a:prstGeom>
          <a:noFill/>
        </p:spPr>
        <p:txBody>
          <a:bodyPr tIns="72000" bIns="0" anchor="ctr"/>
          <a:lstStyle>
            <a:lvl1pPr algn="l" defTabSz="914400" rtl="0" eaLnBrk="1" latinLnBrk="0" hangingPunct="1">
              <a:lnSpc>
                <a:spcPct val="90000"/>
              </a:lnSpc>
              <a:spcBef>
                <a:spcPct val="0"/>
              </a:spcBef>
              <a:buNone/>
              <a:defRPr sz="4400" kern="1200">
                <a:solidFill>
                  <a:schemeClr val="tx1"/>
                </a:solidFill>
                <a:latin typeface="Oswald Medium" pitchFamily="2" charset="77"/>
                <a:ea typeface="+mj-ea"/>
                <a:cs typeface="+mj-cs"/>
              </a:defRPr>
            </a:lvl1pPr>
          </a:lstStyle>
          <a:p>
            <a:pPr>
              <a:lnSpc>
                <a:spcPct val="120000"/>
              </a:lnSpc>
            </a:pPr>
            <a:endParaRPr lang="sv-SE" sz="3600">
              <a:solidFill>
                <a:schemeClr val="bg1"/>
              </a:solidFill>
            </a:endParaRPr>
          </a:p>
          <a:p>
            <a:pPr>
              <a:lnSpc>
                <a:spcPct val="120000"/>
              </a:lnSpc>
            </a:pPr>
            <a:r>
              <a:rPr lang="sv-SE" sz="3600">
                <a:solidFill>
                  <a:schemeClr val="bg1"/>
                </a:solidFill>
              </a:rPr>
              <a:t>Men många barn i Sverige har erfarenheter av att utsättas för våld </a:t>
            </a:r>
            <a:endParaRPr lang="sv-SE" sz="1800">
              <a:solidFill>
                <a:schemeClr val="bg1"/>
              </a:solidFill>
            </a:endParaRPr>
          </a:p>
          <a:p>
            <a:pPr>
              <a:lnSpc>
                <a:spcPct val="120000"/>
              </a:lnSpc>
            </a:pPr>
            <a:r>
              <a:rPr lang="sv-SE" sz="1800">
                <a:solidFill>
                  <a:schemeClr val="bg1"/>
                </a:solidFill>
              </a:rPr>
              <a:t> </a:t>
            </a:r>
          </a:p>
        </p:txBody>
      </p:sp>
    </p:spTree>
    <p:extLst>
      <p:ext uri="{BB962C8B-B14F-4D97-AF65-F5344CB8AC3E}">
        <p14:creationId xmlns:p14="http://schemas.microsoft.com/office/powerpoint/2010/main" val="351732910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83DAAC5-64FC-AEAA-309B-FB215755F3F8}"/>
            </a:ext>
          </a:extLst>
        </p:cNvPr>
        <p:cNvGrpSpPr/>
        <p:nvPr/>
      </p:nvGrpSpPr>
      <p:grpSpPr>
        <a:xfrm>
          <a:off x="0" y="0"/>
          <a:ext cx="0" cy="0"/>
          <a:chOff x="0" y="0"/>
          <a:chExt cx="0" cy="0"/>
        </a:xfrm>
      </p:grpSpPr>
      <p:sp>
        <p:nvSpPr>
          <p:cNvPr id="5" name="TextBox 4">
            <a:extLst>
              <a:ext uri="{FF2B5EF4-FFF2-40B4-BE49-F238E27FC236}">
                <a16:creationId xmlns:a16="http://schemas.microsoft.com/office/drawing/2014/main" id="{68639D3B-2E35-D1B3-034C-403ECA22995D}"/>
              </a:ext>
            </a:extLst>
          </p:cNvPr>
          <p:cNvSpPr txBox="1"/>
          <p:nvPr/>
        </p:nvSpPr>
        <p:spPr>
          <a:xfrm>
            <a:off x="6092757" y="6581001"/>
            <a:ext cx="4704522" cy="276999"/>
          </a:xfrm>
          <a:prstGeom prst="rect">
            <a:avLst/>
          </a:prstGeom>
          <a:noFill/>
        </p:spPr>
        <p:txBody>
          <a:bodyPr wrap="square" rtlCol="0">
            <a:spAutoFit/>
          </a:bodyPr>
          <a:lstStyle/>
          <a:p>
            <a:r>
              <a:rPr lang="sv-SE" sz="1200">
                <a:solidFill>
                  <a:schemeClr val="bg1"/>
                </a:solidFill>
                <a:latin typeface="Lato" panose="020F0502020204030203" pitchFamily="34" charset="0"/>
                <a:ea typeface="Lato" panose="020F0502020204030203" pitchFamily="34" charset="0"/>
                <a:cs typeface="Lato" panose="020F0502020204030203" pitchFamily="34" charset="0"/>
              </a:rPr>
              <a:t>Content Hub: </a:t>
            </a:r>
            <a:r>
              <a:rPr lang="sv-SE" sz="1200">
                <a:solidFill>
                  <a:schemeClr val="bg1"/>
                </a:solidFill>
              </a:rPr>
              <a:t>CH1304412 </a:t>
            </a:r>
            <a:endParaRPr lang="sv-SE" sz="1200">
              <a:solidFill>
                <a:schemeClr val="bg1"/>
              </a:solidFill>
              <a:latin typeface="Lato" panose="020F0502020204030203" pitchFamily="34" charset="0"/>
              <a:ea typeface="Lato" panose="020F0502020204030203" pitchFamily="34" charset="0"/>
              <a:cs typeface="Lato" panose="020F0502020204030203" pitchFamily="34" charset="0"/>
            </a:endParaRPr>
          </a:p>
        </p:txBody>
      </p:sp>
      <p:sp>
        <p:nvSpPr>
          <p:cNvPr id="3" name="Content Placeholder 2">
            <a:extLst>
              <a:ext uri="{FF2B5EF4-FFF2-40B4-BE49-F238E27FC236}">
                <a16:creationId xmlns:a16="http://schemas.microsoft.com/office/drawing/2014/main" id="{AEB36377-7BFC-C4B1-6A86-4B25CC2E3BB9}"/>
              </a:ext>
            </a:extLst>
          </p:cNvPr>
          <p:cNvSpPr>
            <a:spLocks noGrp="1"/>
          </p:cNvSpPr>
          <p:nvPr>
            <p:ph idx="1"/>
          </p:nvPr>
        </p:nvSpPr>
        <p:spPr>
          <a:xfrm>
            <a:off x="1094019" y="1233673"/>
            <a:ext cx="9208021" cy="3524132"/>
          </a:xfrm>
        </p:spPr>
        <p:txBody>
          <a:bodyPr>
            <a:noAutofit/>
          </a:bodyPr>
          <a:lstStyle/>
          <a:p>
            <a:pPr algn="l"/>
            <a:endParaRPr lang="sv-SE" b="0" i="0" u="none" strike="noStrike" baseline="0">
              <a:solidFill>
                <a:srgbClr val="000000"/>
              </a:solidFill>
            </a:endParaRPr>
          </a:p>
          <a:p>
            <a:pPr marL="285750" indent="-285750">
              <a:lnSpc>
                <a:spcPct val="110000"/>
              </a:lnSpc>
              <a:spcAft>
                <a:spcPts val="800"/>
              </a:spcAft>
              <a:buFont typeface="Arial" panose="020B0604020202020204" pitchFamily="34" charset="0"/>
              <a:buChar char="•"/>
            </a:pPr>
            <a:r>
              <a:rPr lang="sv-SE">
                <a:effectLst/>
                <a:ea typeface="Lato" panose="020F0502020204030203" pitchFamily="34" charset="0"/>
                <a:cs typeface="Times New Roman" panose="02020603050405020304" pitchFamily="18" charset="0"/>
              </a:rPr>
              <a:t>Rädda Barnen har under lång tid arbetat med barn som har varit utsatta för våld och sexuella övergrepp</a:t>
            </a:r>
          </a:p>
          <a:p>
            <a:pPr marL="285750" indent="-285750">
              <a:lnSpc>
                <a:spcPct val="110000"/>
              </a:lnSpc>
              <a:spcAft>
                <a:spcPts val="800"/>
              </a:spcAft>
              <a:buFont typeface="Arial" panose="020B0604020202020204" pitchFamily="34" charset="0"/>
              <a:buChar char="•"/>
            </a:pPr>
            <a:r>
              <a:rPr lang="sv-SE">
                <a:effectLst/>
                <a:ea typeface="Lato" panose="020F0502020204030203" pitchFamily="34" charset="0"/>
                <a:cs typeface="Times New Roman" panose="02020603050405020304" pitchFamily="18" charset="0"/>
              </a:rPr>
              <a:t>Många barn visste inte vad som var rätt och fel att göra mot deras kroppar. De saknade ofta ord för att prata om vad de hade varit utsatta för, vågade sällan prata med en vuxen och behöll därför ofta sina upplevelser för sig själva.</a:t>
            </a:r>
          </a:p>
          <a:p>
            <a:pPr marL="285750" indent="-285750">
              <a:lnSpc>
                <a:spcPct val="110000"/>
              </a:lnSpc>
              <a:spcAft>
                <a:spcPts val="800"/>
              </a:spcAft>
              <a:buFont typeface="Arial" panose="020B0604020202020204" pitchFamily="34" charset="0"/>
              <a:buChar char="•"/>
            </a:pPr>
            <a:r>
              <a:rPr lang="sv-SE">
                <a:effectLst/>
                <a:ea typeface="Lato" panose="020F0502020204030203" pitchFamily="34" charset="0"/>
                <a:cs typeface="Times New Roman" panose="02020603050405020304" pitchFamily="18" charset="0"/>
              </a:rPr>
              <a:t>Många vuxna uttryckte också att de tyckte att det var svårt att prata om med barn. De kände sig osäkra på hur de skulle göra och undvek därför ofta ämnet</a:t>
            </a:r>
            <a:r>
              <a:rPr lang="sv-SE" sz="2000">
                <a:effectLst/>
                <a:ea typeface="Lato" panose="020F0502020204030203" pitchFamily="34" charset="0"/>
                <a:cs typeface="Times New Roman" panose="02020603050405020304" pitchFamily="18" charset="0"/>
              </a:rPr>
              <a:t>.</a:t>
            </a:r>
          </a:p>
          <a:p>
            <a:endParaRPr lang="sv-SE" sz="2000"/>
          </a:p>
          <a:p>
            <a:endParaRPr lang="sv-SE" sz="2000"/>
          </a:p>
        </p:txBody>
      </p:sp>
      <p:sp>
        <p:nvSpPr>
          <p:cNvPr id="6" name="Title 5">
            <a:extLst>
              <a:ext uri="{FF2B5EF4-FFF2-40B4-BE49-F238E27FC236}">
                <a16:creationId xmlns:a16="http://schemas.microsoft.com/office/drawing/2014/main" id="{844146FA-0E80-95A6-6E62-83C510E6A915}"/>
              </a:ext>
            </a:extLst>
          </p:cNvPr>
          <p:cNvSpPr>
            <a:spLocks noGrp="1"/>
          </p:cNvSpPr>
          <p:nvPr>
            <p:ph type="title"/>
          </p:nvPr>
        </p:nvSpPr>
        <p:spPr>
          <a:xfrm>
            <a:off x="1094019" y="642630"/>
            <a:ext cx="7845265" cy="905256"/>
          </a:xfrm>
        </p:spPr>
        <p:txBody>
          <a:bodyPr>
            <a:noAutofit/>
          </a:bodyPr>
          <a:lstStyle/>
          <a:p>
            <a:r>
              <a:rPr lang="sv-SE" sz="3600"/>
              <a:t>Bakgrund till Stopp! Min kropp! </a:t>
            </a:r>
          </a:p>
        </p:txBody>
      </p:sp>
      <p:sp>
        <p:nvSpPr>
          <p:cNvPr id="4" name="Platshållare för sidfot 3">
            <a:extLst>
              <a:ext uri="{FF2B5EF4-FFF2-40B4-BE49-F238E27FC236}">
                <a16:creationId xmlns:a16="http://schemas.microsoft.com/office/drawing/2014/main" id="{81694627-9566-8C06-75A5-04366AEF0819}"/>
              </a:ext>
            </a:extLst>
          </p:cNvPr>
          <p:cNvSpPr>
            <a:spLocks noGrp="1"/>
          </p:cNvSpPr>
          <p:nvPr>
            <p:ph type="ftr" sz="quarter" idx="11"/>
          </p:nvPr>
        </p:nvSpPr>
        <p:spPr/>
        <p:txBody>
          <a:bodyPr/>
          <a:lstStyle/>
          <a:p>
            <a:r>
              <a:rPr lang="sv-SE"/>
              <a:t>Stopp! Min kropp!</a:t>
            </a:r>
            <a:endParaRPr lang="en-UK"/>
          </a:p>
        </p:txBody>
      </p:sp>
      <p:sp>
        <p:nvSpPr>
          <p:cNvPr id="7" name="Platshållare för bildnummer 6">
            <a:extLst>
              <a:ext uri="{FF2B5EF4-FFF2-40B4-BE49-F238E27FC236}">
                <a16:creationId xmlns:a16="http://schemas.microsoft.com/office/drawing/2014/main" id="{046A5D88-AFD1-E2F7-9A6B-A4F54F21C73D}"/>
              </a:ext>
            </a:extLst>
          </p:cNvPr>
          <p:cNvSpPr>
            <a:spLocks noGrp="1"/>
          </p:cNvSpPr>
          <p:nvPr>
            <p:ph type="sldNum" sz="quarter" idx="12"/>
          </p:nvPr>
        </p:nvSpPr>
        <p:spPr/>
        <p:txBody>
          <a:bodyPr/>
          <a:lstStyle/>
          <a:p>
            <a:fld id="{BF413B3B-BFB3-42E3-B409-FAAF558C2ACC}" type="slidenum">
              <a:rPr lang="en-UK" smtClean="0"/>
              <a:pPr/>
              <a:t>7</a:t>
            </a:fld>
            <a:endParaRPr lang="en-UK"/>
          </a:p>
        </p:txBody>
      </p:sp>
    </p:spTree>
    <p:extLst>
      <p:ext uri="{BB962C8B-B14F-4D97-AF65-F5344CB8AC3E}">
        <p14:creationId xmlns:p14="http://schemas.microsoft.com/office/powerpoint/2010/main" val="192790118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lodrät text 1">
            <a:extLst>
              <a:ext uri="{FF2B5EF4-FFF2-40B4-BE49-F238E27FC236}">
                <a16:creationId xmlns:a16="http://schemas.microsoft.com/office/drawing/2014/main" id="{058E09F7-7C31-4F59-5920-58CB41D18C60}"/>
              </a:ext>
            </a:extLst>
          </p:cNvPr>
          <p:cNvSpPr>
            <a:spLocks noGrp="1"/>
          </p:cNvSpPr>
          <p:nvPr>
            <p:ph type="body" orient="vert" idx="1"/>
          </p:nvPr>
        </p:nvSpPr>
        <p:spPr/>
        <p:txBody>
          <a:bodyPr vert="eaVert" lIns="91440" tIns="45720" rIns="91440" bIns="45720" rtlCol="0" anchor="t">
            <a:normAutofit/>
          </a:bodyPr>
          <a:lstStyle/>
          <a:p>
            <a:r>
              <a:rPr lang="sv-SE" sz="3200" dirty="0">
                <a:ea typeface="Lato"/>
                <a:cs typeface="Lato"/>
              </a:rPr>
              <a:t>Stopp! Min kropp! på en minut</a:t>
            </a:r>
          </a:p>
        </p:txBody>
      </p:sp>
      <p:sp>
        <p:nvSpPr>
          <p:cNvPr id="5" name="textruta 4">
            <a:extLst>
              <a:ext uri="{FF2B5EF4-FFF2-40B4-BE49-F238E27FC236}">
                <a16:creationId xmlns:a16="http://schemas.microsoft.com/office/drawing/2014/main" id="{D5835FA9-E22A-D654-A7E9-56B55B2A17DA}"/>
              </a:ext>
            </a:extLst>
          </p:cNvPr>
          <p:cNvSpPr txBox="1"/>
          <p:nvPr/>
        </p:nvSpPr>
        <p:spPr>
          <a:xfrm>
            <a:off x="3048000" y="3249414"/>
            <a:ext cx="6096000" cy="369332"/>
          </a:xfrm>
          <a:prstGeom prst="rect">
            <a:avLst/>
          </a:prstGeom>
          <a:noFill/>
        </p:spPr>
        <p:txBody>
          <a:bodyPr wrap="square">
            <a:spAutoFit/>
          </a:bodyPr>
          <a:lstStyle/>
          <a:p>
            <a:r>
              <a:rPr lang="sv-SE" dirty="0">
                <a:hlinkClick r:id="rId3" tooltip="https://youtu.be/cnamcnuiiee"/>
              </a:rPr>
              <a:t>Film: Vad är Stopp! Min kropp!?</a:t>
            </a:r>
            <a:r>
              <a:rPr lang="sv-SE" dirty="0"/>
              <a:t> </a:t>
            </a:r>
          </a:p>
        </p:txBody>
      </p:sp>
    </p:spTree>
    <p:extLst>
      <p:ext uri="{BB962C8B-B14F-4D97-AF65-F5344CB8AC3E}">
        <p14:creationId xmlns:p14="http://schemas.microsoft.com/office/powerpoint/2010/main" val="75008746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innehåll 1"/>
          <p:cNvSpPr>
            <a:spLocks noGrp="1"/>
          </p:cNvSpPr>
          <p:nvPr>
            <p:ph idx="1"/>
          </p:nvPr>
        </p:nvSpPr>
        <p:spPr>
          <a:xfrm>
            <a:off x="778484" y="541574"/>
            <a:ext cx="9523556" cy="5211432"/>
          </a:xfrm>
        </p:spPr>
        <p:txBody>
          <a:bodyPr vert="horz" lIns="0" tIns="0" rIns="0" bIns="0" rtlCol="0" anchor="t">
            <a:noAutofit/>
          </a:bodyPr>
          <a:lstStyle/>
          <a:p>
            <a:pPr marL="285750" indent="-285750">
              <a:buClr>
                <a:schemeClr val="tx2"/>
              </a:buClr>
              <a:buFont typeface="Arial" panose="020B0604020202020204" pitchFamily="34" charset="0"/>
              <a:buChar char="•"/>
            </a:pPr>
            <a:r>
              <a:rPr lang="sv-SE" sz="1600" dirty="0">
                <a:solidFill>
                  <a:schemeClr val="tx1"/>
                </a:solidFill>
              </a:rPr>
              <a:t>2013 Vägledningen Stopp! Min kropp! tas fram.  	</a:t>
            </a:r>
          </a:p>
          <a:p>
            <a:pPr>
              <a:buClr>
                <a:schemeClr val="tx2"/>
              </a:buClr>
            </a:pPr>
            <a:endParaRPr lang="sv-SE" sz="1600" dirty="0">
              <a:solidFill>
                <a:schemeClr val="tx1"/>
              </a:solidFill>
            </a:endParaRPr>
          </a:p>
          <a:p>
            <a:pPr marL="285750" indent="-285750">
              <a:buClr>
                <a:schemeClr val="tx2"/>
              </a:buClr>
              <a:buFont typeface="Arial" panose="020B0604020202020204" pitchFamily="34" charset="0"/>
              <a:buChar char="•"/>
            </a:pPr>
            <a:r>
              <a:rPr lang="sv-SE" sz="1600" dirty="0">
                <a:solidFill>
                  <a:schemeClr val="tx1"/>
                </a:solidFill>
              </a:rPr>
              <a:t>2019 pedagogiskt material för lågstadiet inklusive filmer, kortlåda mm</a:t>
            </a:r>
            <a:br>
              <a:rPr lang="sv-SE" sz="1600" dirty="0">
                <a:solidFill>
                  <a:schemeClr val="tx1"/>
                </a:solidFill>
              </a:rPr>
            </a:br>
            <a:r>
              <a:rPr lang="sv-SE" sz="1600" dirty="0">
                <a:solidFill>
                  <a:schemeClr val="tx1"/>
                </a:solidFill>
              </a:rPr>
              <a:t> </a:t>
            </a:r>
          </a:p>
          <a:p>
            <a:pPr marL="285750" indent="-285750">
              <a:buClr>
                <a:schemeClr val="tx2"/>
              </a:buClr>
              <a:buFont typeface="Arial" panose="020B0604020202020204" pitchFamily="34" charset="0"/>
              <a:buChar char="•"/>
            </a:pPr>
            <a:r>
              <a:rPr lang="sv-SE" sz="1600" dirty="0">
                <a:solidFill>
                  <a:schemeClr val="tx1"/>
                </a:solidFill>
              </a:rPr>
              <a:t>2021 Stopp! Min kropp! För idrott – och föreningslivet, pedagogiskt material. </a:t>
            </a:r>
            <a:br>
              <a:rPr lang="sv-SE" sz="1600" dirty="0">
                <a:solidFill>
                  <a:schemeClr val="tx1"/>
                </a:solidFill>
              </a:rPr>
            </a:br>
            <a:endParaRPr lang="sv-SE" sz="1600" dirty="0">
              <a:solidFill>
                <a:schemeClr val="tx1"/>
              </a:solidFill>
            </a:endParaRPr>
          </a:p>
          <a:p>
            <a:pPr marL="285750" indent="-285750">
              <a:buClr>
                <a:schemeClr val="tx2"/>
              </a:buClr>
              <a:buFont typeface="Arial" panose="020B0604020202020204" pitchFamily="34" charset="0"/>
              <a:buChar char="•"/>
            </a:pPr>
            <a:r>
              <a:rPr lang="sv-SE" sz="1600" dirty="0"/>
              <a:t>2021  Den första Stopp! Min kropp! – veckan genomförs</a:t>
            </a:r>
          </a:p>
          <a:p>
            <a:pPr>
              <a:buClr>
                <a:schemeClr val="tx2"/>
              </a:buClr>
            </a:pPr>
            <a:endParaRPr lang="sv-SE" sz="1600" dirty="0">
              <a:solidFill>
                <a:schemeClr val="tx1"/>
              </a:solidFill>
            </a:endParaRPr>
          </a:p>
          <a:p>
            <a:pPr marL="285750" indent="-285750">
              <a:buClr>
                <a:schemeClr val="tx2"/>
              </a:buClr>
              <a:buFont typeface="Arial" panose="020B0604020202020204" pitchFamily="34" charset="0"/>
              <a:buChar char="•"/>
            </a:pPr>
            <a:r>
              <a:rPr lang="sv-SE" sz="1600" dirty="0">
                <a:solidFill>
                  <a:schemeClr val="tx1"/>
                </a:solidFill>
              </a:rPr>
              <a:t>2022 Stopp! Min kropp! Lek och prat för barn i förskolan.</a:t>
            </a:r>
            <a:br>
              <a:rPr lang="sv-SE" sz="1600" dirty="0">
                <a:solidFill>
                  <a:schemeClr val="tx1"/>
                </a:solidFill>
              </a:rPr>
            </a:br>
            <a:r>
              <a:rPr lang="sv-SE" sz="1600" dirty="0">
                <a:solidFill>
                  <a:schemeClr val="tx1"/>
                </a:solidFill>
              </a:rPr>
              <a:t> </a:t>
            </a:r>
          </a:p>
          <a:p>
            <a:pPr marL="285750" indent="-285750">
              <a:buClr>
                <a:schemeClr val="tx2"/>
              </a:buClr>
              <a:buFont typeface="Arial" panose="020B0604020202020204" pitchFamily="34" charset="0"/>
              <a:buChar char="•"/>
            </a:pPr>
            <a:r>
              <a:rPr lang="sv-SE" sz="1600" dirty="0"/>
              <a:t>2024</a:t>
            </a:r>
            <a:r>
              <a:rPr lang="sv-SE" sz="1600" dirty="0">
                <a:solidFill>
                  <a:schemeClr val="tx1"/>
                </a:solidFill>
              </a:rPr>
              <a:t> Stopp! Min kropp! – spelet. För barn i lågstadiet. </a:t>
            </a:r>
            <a:br>
              <a:rPr lang="sv-SE" sz="1600" dirty="0">
                <a:solidFill>
                  <a:schemeClr val="tx1"/>
                </a:solidFill>
              </a:rPr>
            </a:br>
            <a:endParaRPr lang="sv-SE" sz="1600" dirty="0">
              <a:solidFill>
                <a:schemeClr val="tx1"/>
              </a:solidFill>
            </a:endParaRPr>
          </a:p>
          <a:p>
            <a:pPr marL="285750" indent="-285750">
              <a:buClr>
                <a:schemeClr val="tx2"/>
              </a:buClr>
              <a:buFont typeface="Arial" panose="020B0604020202020204" pitchFamily="34" charset="0"/>
              <a:buChar char="•"/>
            </a:pPr>
            <a:r>
              <a:rPr lang="sv-SE" sz="1600" dirty="0"/>
              <a:t>2024 utvärderingsstudie av Stopp! Min kropp! </a:t>
            </a:r>
          </a:p>
          <a:p>
            <a:pPr>
              <a:buClr>
                <a:schemeClr val="tx2"/>
              </a:buClr>
            </a:pPr>
            <a:endParaRPr lang="sv-SE" sz="1600" dirty="0">
              <a:solidFill>
                <a:schemeClr val="tx1"/>
              </a:solidFill>
            </a:endParaRPr>
          </a:p>
          <a:p>
            <a:pPr marL="285750" indent="-285750">
              <a:buClr>
                <a:schemeClr val="tx2"/>
              </a:buClr>
              <a:buFont typeface="Arial" panose="020B0604020202020204" pitchFamily="34" charset="0"/>
              <a:buChar char="•"/>
            </a:pPr>
            <a:r>
              <a:rPr lang="sv-SE" sz="1600" dirty="0">
                <a:solidFill>
                  <a:schemeClr val="tx1"/>
                </a:solidFill>
              </a:rPr>
              <a:t>Tre böcker om Stopp! Min kropp har skrivits, </a:t>
            </a:r>
            <a:r>
              <a:rPr lang="sv-SE" sz="1600" i="1" dirty="0">
                <a:solidFill>
                  <a:schemeClr val="tx1"/>
                </a:solidFill>
              </a:rPr>
              <a:t>Lilla Stopp min kropp! </a:t>
            </a:r>
            <a:r>
              <a:rPr lang="sv-SE" sz="1600" dirty="0">
                <a:solidFill>
                  <a:schemeClr val="tx1"/>
                </a:solidFill>
              </a:rPr>
              <a:t>(förskolan),  </a:t>
            </a:r>
            <a:br>
              <a:rPr lang="sv-SE" sz="1600" dirty="0"/>
            </a:br>
            <a:r>
              <a:rPr lang="sv-SE" sz="1600" dirty="0">
                <a:solidFill>
                  <a:schemeClr val="tx1"/>
                </a:solidFill>
              </a:rPr>
              <a:t>”</a:t>
            </a:r>
            <a:r>
              <a:rPr lang="sv-SE" sz="1600" i="1" dirty="0">
                <a:solidFill>
                  <a:schemeClr val="tx1"/>
                </a:solidFill>
              </a:rPr>
              <a:t>Stopp! Min kropp! – en kul och viktig handbok om kroppen, känslor </a:t>
            </a:r>
            <a:br>
              <a:rPr lang="sv-SE" sz="1600" i="1" dirty="0"/>
            </a:br>
            <a:r>
              <a:rPr lang="sv-SE" sz="1600" i="1" dirty="0">
                <a:solidFill>
                  <a:schemeClr val="tx1"/>
                </a:solidFill>
              </a:rPr>
              <a:t>och hemligheter</a:t>
            </a:r>
            <a:r>
              <a:rPr lang="sv-SE" sz="1600" dirty="0">
                <a:solidFill>
                  <a:schemeClr val="tx1"/>
                </a:solidFill>
              </a:rPr>
              <a:t> (lågstadiet) samt </a:t>
            </a:r>
            <a:r>
              <a:rPr lang="sv-SE" sz="1600" i="1" dirty="0">
                <a:solidFill>
                  <a:schemeClr val="tx1"/>
                </a:solidFill>
              </a:rPr>
              <a:t>Bra och dåliga hemligheter </a:t>
            </a:r>
            <a:r>
              <a:rPr lang="sv-SE" sz="1600" dirty="0">
                <a:solidFill>
                  <a:schemeClr val="tx1"/>
                </a:solidFill>
              </a:rPr>
              <a:t>(förskolan). </a:t>
            </a:r>
            <a:endParaRPr lang="sv-SE" sz="1600" i="1" dirty="0">
              <a:solidFill>
                <a:schemeClr val="tx1"/>
              </a:solidFill>
              <a:ea typeface="Lato"/>
            </a:endParaRPr>
          </a:p>
          <a:p>
            <a:pPr marL="285750" indent="-285750">
              <a:buClr>
                <a:schemeClr val="tx2"/>
              </a:buClr>
              <a:buFont typeface="Arial" panose="020B0604020202020204" pitchFamily="34" charset="0"/>
              <a:buChar char="•"/>
            </a:pPr>
            <a:endParaRPr lang="sv-SE" sz="1600" dirty="0">
              <a:solidFill>
                <a:schemeClr val="tx1"/>
              </a:solidFill>
            </a:endParaRPr>
          </a:p>
          <a:p>
            <a:pPr marL="285750" indent="-285750">
              <a:buClr>
                <a:schemeClr val="tx2"/>
              </a:buClr>
              <a:buFont typeface="Arial" panose="020B0604020202020204" pitchFamily="34" charset="0"/>
              <a:buChar char="•"/>
            </a:pPr>
            <a:r>
              <a:rPr lang="sv-SE" sz="1600" i="1" dirty="0">
                <a:solidFill>
                  <a:schemeClr val="tx1"/>
                </a:solidFill>
              </a:rPr>
              <a:t>Nätsmart</a:t>
            </a:r>
            <a:r>
              <a:rPr lang="sv-SE" sz="1600" dirty="0">
                <a:solidFill>
                  <a:schemeClr val="tx1"/>
                </a:solidFill>
              </a:rPr>
              <a:t>. En vägledning för vuxna att prata om sexuella övergrepp på nätet </a:t>
            </a:r>
          </a:p>
          <a:p>
            <a:pPr marL="285750" indent="-285750">
              <a:buClr>
                <a:schemeClr val="tx2"/>
              </a:buClr>
              <a:buFont typeface="Arial" panose="020B0604020202020204" pitchFamily="34" charset="0"/>
              <a:buChar char="•"/>
            </a:pPr>
            <a:endParaRPr lang="sv-SE" sz="1800" dirty="0">
              <a:solidFill>
                <a:schemeClr val="tx1"/>
              </a:solidFill>
            </a:endParaRPr>
          </a:p>
          <a:p>
            <a:pPr marL="285750" indent="-285750">
              <a:buClr>
                <a:schemeClr val="tx2"/>
              </a:buClr>
              <a:buFont typeface="Arial" panose="020B0604020202020204" pitchFamily="34" charset="0"/>
              <a:buChar char="•"/>
            </a:pPr>
            <a:endParaRPr lang="sv-SE" sz="1800" dirty="0">
              <a:solidFill>
                <a:schemeClr val="tx1"/>
              </a:solidFill>
            </a:endParaRPr>
          </a:p>
        </p:txBody>
      </p:sp>
      <p:sp>
        <p:nvSpPr>
          <p:cNvPr id="5" name="Platshållare för bildnummer 4"/>
          <p:cNvSpPr>
            <a:spLocks noGrp="1"/>
          </p:cNvSpPr>
          <p:nvPr>
            <p:ph type="sldNum" sz="quarter" idx="12"/>
          </p:nvPr>
        </p:nvSpPr>
        <p:spPr/>
        <p:txBody>
          <a:bodyPr/>
          <a:lstStyle/>
          <a:p>
            <a:fld id="{C3FDE51E-0052-334C-A4B2-C567FE9F326F}" type="slidenum">
              <a:rPr lang="en-US" smtClean="0"/>
              <a:t>9</a:t>
            </a:fld>
            <a:endParaRPr lang="en-US"/>
          </a:p>
        </p:txBody>
      </p:sp>
      <p:sp>
        <p:nvSpPr>
          <p:cNvPr id="3" name="Platshållare för sidfot 2">
            <a:extLst>
              <a:ext uri="{FF2B5EF4-FFF2-40B4-BE49-F238E27FC236}">
                <a16:creationId xmlns:a16="http://schemas.microsoft.com/office/drawing/2014/main" id="{9012B6C5-192E-F38C-93F6-564E73B7E823}"/>
              </a:ext>
            </a:extLst>
          </p:cNvPr>
          <p:cNvSpPr>
            <a:spLocks noGrp="1"/>
          </p:cNvSpPr>
          <p:nvPr>
            <p:ph type="ftr" sz="quarter" idx="11"/>
          </p:nvPr>
        </p:nvSpPr>
        <p:spPr/>
        <p:txBody>
          <a:bodyPr/>
          <a:lstStyle/>
          <a:p>
            <a:r>
              <a:rPr lang="sv-SE"/>
              <a:t>Stopp! Min kropp!</a:t>
            </a:r>
            <a:endParaRPr lang="en-UK"/>
          </a:p>
        </p:txBody>
      </p:sp>
      <p:pic>
        <p:nvPicPr>
          <p:cNvPr id="4" name="Bildobjekt 3">
            <a:extLst>
              <a:ext uri="{FF2B5EF4-FFF2-40B4-BE49-F238E27FC236}">
                <a16:creationId xmlns:a16="http://schemas.microsoft.com/office/drawing/2014/main" id="{C51F0308-2975-5EB8-2F2A-46E7DE0A3917}"/>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8592639" y="541574"/>
            <a:ext cx="2778211" cy="3941627"/>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2243351149"/>
      </p:ext>
    </p:extLst>
  </p:cSld>
  <p:clrMapOvr>
    <a:masterClrMapping/>
  </p:clrMapOvr>
</p:sld>
</file>

<file path=ppt/theme/theme1.xml><?xml version="1.0" encoding="utf-8"?>
<a:theme xmlns:a="http://schemas.openxmlformats.org/drawingml/2006/main" name="Save the Children Theme">
  <a:themeElements>
    <a:clrScheme name="STC Colours">
      <a:dk1>
        <a:srgbClr val="000000"/>
      </a:dk1>
      <a:lt1>
        <a:srgbClr val="FFFFFF"/>
      </a:lt1>
      <a:dk2>
        <a:srgbClr val="A51414"/>
      </a:dk2>
      <a:lt2>
        <a:srgbClr val="F3F2EE"/>
      </a:lt2>
      <a:accent1>
        <a:srgbClr val="DA291C"/>
      </a:accent1>
      <a:accent2>
        <a:srgbClr val="D1CCBD"/>
      </a:accent2>
      <a:accent3>
        <a:srgbClr val="9A3324"/>
      </a:accent3>
      <a:accent4>
        <a:srgbClr val="FF6A39"/>
      </a:accent4>
      <a:accent5>
        <a:srgbClr val="F2A900"/>
      </a:accent5>
      <a:accent6>
        <a:srgbClr val="00B2A9"/>
      </a:accent6>
      <a:hlink>
        <a:srgbClr val="E1251B"/>
      </a:hlink>
      <a:folHlink>
        <a:srgbClr val="9A3324"/>
      </a:folHlink>
    </a:clrScheme>
    <a:fontScheme name="Save the Children fonts">
      <a:majorFont>
        <a:latin typeface="Oswald Medium"/>
        <a:ea typeface=""/>
        <a:cs typeface=""/>
      </a:majorFont>
      <a:minorFont>
        <a:latin typeface="Lato"/>
        <a:ea typeface=""/>
        <a:cs typeface=""/>
      </a:minorFont>
    </a:fontScheme>
    <a:fmtScheme name="Flat">
      <a:fillStyleLst>
        <a:solidFill>
          <a:schemeClr val="phClr"/>
        </a:solidFill>
        <a:solidFill>
          <a:schemeClr val="phClr">
            <a:tint val="50000"/>
          </a:schemeClr>
        </a:solidFill>
        <a:solidFill>
          <a:schemeClr val="phClr">
            <a:shade val="65000"/>
          </a:schemeClr>
        </a:solidFill>
      </a:fillStyleLst>
      <a:lnStyleLst>
        <a:ln w="3175" cap="flat" cmpd="sng" algn="ctr">
          <a:solidFill>
            <a:schemeClr val="phClr">
              <a:shade val="65000"/>
            </a:schemeClr>
          </a:solidFill>
          <a:prstDash val="solid"/>
        </a:ln>
        <a:ln w="3175" cap="flat" cmpd="sng" algn="ctr">
          <a:solidFill>
            <a:schemeClr val="phClr"/>
          </a:solidFill>
          <a:prstDash val="solid"/>
        </a:ln>
        <a:ln w="0" cap="flat" cmpd="sng" algn="ctr">
          <a:noFill/>
        </a:ln>
      </a:lnStyleLst>
      <a:effectStyleLst>
        <a:effectStyle>
          <a:effectLst>
            <a:blur/>
          </a:effectLst>
        </a:effectStyle>
        <a:effectStyle>
          <a:effectLst>
            <a:blur/>
          </a:effectLst>
        </a:effectStyle>
        <a:effectStyle>
          <a:effectLst>
            <a:fillOverlay blend="darken">
              <a:solidFill>
                <a:schemeClr val="phClr">
                  <a:shade val="30000"/>
                </a:schemeClr>
              </a:solidFill>
            </a:fillOverlay>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solidFill>
          <a:schemeClr val="accent1"/>
        </a:solidFill>
      </a:spPr>
      <a:bodyPr wrap="square" rtlCol="0">
        <a:spAutoFit/>
      </a:bodyPr>
      <a:lstStyle>
        <a:defPPr algn="l">
          <a:defRPr dirty="0" smtClean="0">
            <a:solidFill>
              <a:schemeClr val="bg1"/>
            </a:solidFill>
          </a:defRPr>
        </a:defPPr>
      </a:lstStyle>
    </a:txDef>
  </a:objectDefaults>
  <a:extraClrSchemeLst/>
  <a:custClrLst>
    <a:custClr name="Green">
      <a:srgbClr val="71CC98"/>
    </a:custClr>
    <a:custClr name="Pink">
      <a:srgbClr val="F8B5C4"/>
    </a:custClr>
    <a:custClr name="Purple">
      <a:srgbClr val="A57FB2"/>
    </a:custClr>
    <a:custClr name="Biscuit 25%">
      <a:srgbClr val="F3F2EE"/>
    </a:custClr>
    <a:custClr name="Light Grey">
      <a:srgbClr val="999999"/>
    </a:custClr>
    <a:custClr name="Dark Grey">
      <a:srgbClr val="4A4F53"/>
    </a:custClr>
  </a:custClrLst>
  <a:extLst>
    <a:ext uri="{05A4C25C-085E-4340-85A3-A5531E510DB2}">
      <thm15:themeFamily xmlns:thm15="http://schemas.microsoft.com/office/thememl/2012/main" name="Powerpointmall_SV_2023 (1).pptx" id="{B33447CA-2FF9-4951-BF04-56A363C7140D}" vid="{688067B6-F4CB-463E-9BD2-C0BA1FC9B2A5}"/>
    </a:ext>
  </a:extLst>
</a:theme>
</file>

<file path=ppt/theme/theme2.xml><?xml version="1.0" encoding="utf-8"?>
<a:theme xmlns:a="http://schemas.openxmlformats.org/drawingml/2006/main" name="1_Save the Children Theme">
  <a:themeElements>
    <a:clrScheme name="STC Colours">
      <a:dk1>
        <a:srgbClr val="000000"/>
      </a:dk1>
      <a:lt1>
        <a:srgbClr val="FFFFFF"/>
      </a:lt1>
      <a:dk2>
        <a:srgbClr val="A51414"/>
      </a:dk2>
      <a:lt2>
        <a:srgbClr val="F3F2EE"/>
      </a:lt2>
      <a:accent1>
        <a:srgbClr val="DA291C"/>
      </a:accent1>
      <a:accent2>
        <a:srgbClr val="D1CCBD"/>
      </a:accent2>
      <a:accent3>
        <a:srgbClr val="9A3324"/>
      </a:accent3>
      <a:accent4>
        <a:srgbClr val="FF6A39"/>
      </a:accent4>
      <a:accent5>
        <a:srgbClr val="F2A900"/>
      </a:accent5>
      <a:accent6>
        <a:srgbClr val="00B2A9"/>
      </a:accent6>
      <a:hlink>
        <a:srgbClr val="E1251B"/>
      </a:hlink>
      <a:folHlink>
        <a:srgbClr val="9A3324"/>
      </a:folHlink>
    </a:clrScheme>
    <a:fontScheme name="Save the Children fonts">
      <a:majorFont>
        <a:latin typeface="Oswald Medium"/>
        <a:ea typeface=""/>
        <a:cs typeface=""/>
      </a:majorFont>
      <a:minorFont>
        <a:latin typeface="Lato"/>
        <a:ea typeface=""/>
        <a:cs typeface=""/>
      </a:minorFont>
    </a:fontScheme>
    <a:fmtScheme name="Flat">
      <a:fillStyleLst>
        <a:solidFill>
          <a:schemeClr val="phClr"/>
        </a:solidFill>
        <a:solidFill>
          <a:schemeClr val="phClr">
            <a:tint val="50000"/>
          </a:schemeClr>
        </a:solidFill>
        <a:solidFill>
          <a:schemeClr val="phClr">
            <a:shade val="65000"/>
          </a:schemeClr>
        </a:solidFill>
      </a:fillStyleLst>
      <a:lnStyleLst>
        <a:ln w="3175" cap="flat" cmpd="sng" algn="ctr">
          <a:solidFill>
            <a:schemeClr val="phClr">
              <a:shade val="65000"/>
            </a:schemeClr>
          </a:solidFill>
          <a:prstDash val="solid"/>
        </a:ln>
        <a:ln w="3175" cap="flat" cmpd="sng" algn="ctr">
          <a:solidFill>
            <a:schemeClr val="phClr"/>
          </a:solidFill>
          <a:prstDash val="solid"/>
        </a:ln>
        <a:ln w="0" cap="flat" cmpd="sng" algn="ctr">
          <a:noFill/>
        </a:ln>
      </a:lnStyleLst>
      <a:effectStyleLst>
        <a:effectStyle>
          <a:effectLst>
            <a:blur/>
          </a:effectLst>
        </a:effectStyle>
        <a:effectStyle>
          <a:effectLst>
            <a:blur/>
          </a:effectLst>
        </a:effectStyle>
        <a:effectStyle>
          <a:effectLst>
            <a:fillOverlay blend="darken">
              <a:solidFill>
                <a:schemeClr val="phClr">
                  <a:shade val="30000"/>
                </a:schemeClr>
              </a:solidFill>
            </a:fillOverlay>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solidFill>
          <a:schemeClr val="accent1"/>
        </a:solidFill>
      </a:spPr>
      <a:bodyPr wrap="square" rtlCol="0">
        <a:spAutoFit/>
      </a:bodyPr>
      <a:lstStyle>
        <a:defPPr algn="l">
          <a:defRPr dirty="0" smtClean="0">
            <a:solidFill>
              <a:schemeClr val="bg1"/>
            </a:solidFill>
          </a:defRPr>
        </a:defPPr>
      </a:lstStyle>
    </a:txDef>
  </a:objectDefaults>
  <a:extraClrSchemeLst/>
  <a:custClrLst>
    <a:custClr name="Green">
      <a:srgbClr val="71CC98"/>
    </a:custClr>
    <a:custClr name="Pink">
      <a:srgbClr val="F8B5C4"/>
    </a:custClr>
    <a:custClr name="Purple">
      <a:srgbClr val="A57FB2"/>
    </a:custClr>
    <a:custClr name="Biscuit 25%">
      <a:srgbClr val="F3F2EE"/>
    </a:custClr>
    <a:custClr name="Light Grey">
      <a:srgbClr val="999999"/>
    </a:custClr>
    <a:custClr name="Dark Grey">
      <a:srgbClr val="4A4F53"/>
    </a:custClr>
  </a:custClrLst>
  <a:extLst>
    <a:ext uri="{05A4C25C-085E-4340-85A3-A5531E510DB2}">
      <thm15:themeFamily xmlns:thm15="http://schemas.microsoft.com/office/thememl/2012/main" name="Powerpointmall_SV_2023 (1).pptx" id="{B33447CA-2FF9-4951-BF04-56A363C7140D}" vid="{688067B6-F4CB-463E-9BD2-C0BA1FC9B2A5}"/>
    </a:ext>
  </a:extLst>
</a:theme>
</file>

<file path=ppt/theme/theme3.xml><?xml version="1.0" encoding="utf-8"?>
<a:theme xmlns:a="http://schemas.openxmlformats.org/drawingml/2006/main" name="Save the Children Theme">
  <a:themeElements>
    <a:clrScheme name="STC Colours">
      <a:dk1>
        <a:srgbClr val="000000"/>
      </a:dk1>
      <a:lt1>
        <a:srgbClr val="FFFFFF"/>
      </a:lt1>
      <a:dk2>
        <a:srgbClr val="A51414"/>
      </a:dk2>
      <a:lt2>
        <a:srgbClr val="F3F2EE"/>
      </a:lt2>
      <a:accent1>
        <a:srgbClr val="DA291C"/>
      </a:accent1>
      <a:accent2>
        <a:srgbClr val="D1CCBD"/>
      </a:accent2>
      <a:accent3>
        <a:srgbClr val="9A3324"/>
      </a:accent3>
      <a:accent4>
        <a:srgbClr val="FF6A39"/>
      </a:accent4>
      <a:accent5>
        <a:srgbClr val="F2A900"/>
      </a:accent5>
      <a:accent6>
        <a:srgbClr val="00B2A9"/>
      </a:accent6>
      <a:hlink>
        <a:srgbClr val="E1251B"/>
      </a:hlink>
      <a:folHlink>
        <a:srgbClr val="9A3324"/>
      </a:folHlink>
    </a:clrScheme>
    <a:fontScheme name="Save the Children fonts">
      <a:majorFont>
        <a:latin typeface="Oswald Medium"/>
        <a:ea typeface=""/>
        <a:cs typeface=""/>
      </a:majorFont>
      <a:minorFont>
        <a:latin typeface="Lato"/>
        <a:ea typeface=""/>
        <a:cs typeface=""/>
      </a:minorFont>
    </a:fontScheme>
    <a:fmtScheme name="Flat">
      <a:fillStyleLst>
        <a:solidFill>
          <a:schemeClr val="phClr"/>
        </a:solidFill>
        <a:solidFill>
          <a:schemeClr val="phClr">
            <a:tint val="50000"/>
          </a:schemeClr>
        </a:solidFill>
        <a:solidFill>
          <a:schemeClr val="phClr">
            <a:shade val="65000"/>
          </a:schemeClr>
        </a:solidFill>
      </a:fillStyleLst>
      <a:lnStyleLst>
        <a:ln w="3175" cap="flat" cmpd="sng" algn="ctr">
          <a:solidFill>
            <a:schemeClr val="phClr">
              <a:shade val="65000"/>
            </a:schemeClr>
          </a:solidFill>
          <a:prstDash val="solid"/>
        </a:ln>
        <a:ln w="3175" cap="flat" cmpd="sng" algn="ctr">
          <a:solidFill>
            <a:schemeClr val="phClr"/>
          </a:solidFill>
          <a:prstDash val="solid"/>
        </a:ln>
        <a:ln w="0" cap="flat" cmpd="sng" algn="ctr">
          <a:noFill/>
        </a:ln>
      </a:lnStyleLst>
      <a:effectStyleLst>
        <a:effectStyle>
          <a:effectLst>
            <a:blur/>
          </a:effectLst>
        </a:effectStyle>
        <a:effectStyle>
          <a:effectLst>
            <a:blur/>
          </a:effectLst>
        </a:effectStyle>
        <a:effectStyle>
          <a:effectLst>
            <a:fillOverlay blend="darken">
              <a:solidFill>
                <a:schemeClr val="phClr">
                  <a:shade val="30000"/>
                </a:schemeClr>
              </a:solidFill>
            </a:fillOverlay>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solidFill>
          <a:schemeClr val="accent1"/>
        </a:solidFill>
      </a:spPr>
      <a:bodyPr wrap="square" rtlCol="0">
        <a:spAutoFit/>
      </a:bodyPr>
      <a:lstStyle>
        <a:defPPr algn="l">
          <a:defRPr dirty="0" smtClean="0">
            <a:solidFill>
              <a:schemeClr val="bg1"/>
            </a:solidFill>
          </a:defRPr>
        </a:defPPr>
      </a:lstStyle>
    </a:txDef>
  </a:objectDefaults>
  <a:extraClrSchemeLst/>
  <a:custClrLst>
    <a:custClr name="Green">
      <a:srgbClr val="71CC98"/>
    </a:custClr>
    <a:custClr name="Pink">
      <a:srgbClr val="F8B5C4"/>
    </a:custClr>
    <a:custClr name="Purple">
      <a:srgbClr val="A57FB2"/>
    </a:custClr>
    <a:custClr name="Biscuit 25%">
      <a:srgbClr val="F3F2EE"/>
    </a:custClr>
    <a:custClr name="Light Grey">
      <a:srgbClr val="999999"/>
    </a:custClr>
    <a:custClr name="Dark Grey">
      <a:srgbClr val="4A4F53"/>
    </a:custClr>
  </a:custClrLst>
  <a:extLst>
    <a:ext uri="{05A4C25C-085E-4340-85A3-A5531E510DB2}">
      <thm15:themeFamily xmlns:thm15="http://schemas.microsoft.com/office/thememl/2012/main" name="SCUK 4.potx" id="{54C92407-FB20-455C-8653-A464E1A62228}" vid="{EE82997C-2C2B-4978-8C9F-A1B4E8F65C00}"/>
    </a:ext>
  </a:extLst>
</a:theme>
</file>

<file path=ppt/theme/theme4.xml><?xml version="1.0" encoding="utf-8"?>
<a:theme xmlns:a="http://schemas.openxmlformats.org/drawingml/2006/main" name="Save the Children Theme">
  <a:themeElements>
    <a:clrScheme name="STC Colours">
      <a:dk1>
        <a:srgbClr val="000000"/>
      </a:dk1>
      <a:lt1>
        <a:srgbClr val="FFFFFF"/>
      </a:lt1>
      <a:dk2>
        <a:srgbClr val="A51414"/>
      </a:dk2>
      <a:lt2>
        <a:srgbClr val="F3F2EE"/>
      </a:lt2>
      <a:accent1>
        <a:srgbClr val="DA291C"/>
      </a:accent1>
      <a:accent2>
        <a:srgbClr val="D1CCBD"/>
      </a:accent2>
      <a:accent3>
        <a:srgbClr val="9A3324"/>
      </a:accent3>
      <a:accent4>
        <a:srgbClr val="FF6A39"/>
      </a:accent4>
      <a:accent5>
        <a:srgbClr val="F2A900"/>
      </a:accent5>
      <a:accent6>
        <a:srgbClr val="00B2A9"/>
      </a:accent6>
      <a:hlink>
        <a:srgbClr val="E1251B"/>
      </a:hlink>
      <a:folHlink>
        <a:srgbClr val="9A3324"/>
      </a:folHlink>
    </a:clrScheme>
    <a:fontScheme name="Save the Children fonts">
      <a:majorFont>
        <a:latin typeface="Oswald Medium"/>
        <a:ea typeface=""/>
        <a:cs typeface=""/>
      </a:majorFont>
      <a:minorFont>
        <a:latin typeface="Lato"/>
        <a:ea typeface=""/>
        <a:cs typeface=""/>
      </a:minorFont>
    </a:fontScheme>
    <a:fmtScheme name="Flat">
      <a:fillStyleLst>
        <a:solidFill>
          <a:schemeClr val="phClr"/>
        </a:solidFill>
        <a:solidFill>
          <a:schemeClr val="phClr">
            <a:tint val="50000"/>
          </a:schemeClr>
        </a:solidFill>
        <a:solidFill>
          <a:schemeClr val="phClr">
            <a:shade val="65000"/>
          </a:schemeClr>
        </a:solidFill>
      </a:fillStyleLst>
      <a:lnStyleLst>
        <a:ln w="3175" cap="flat" cmpd="sng" algn="ctr">
          <a:solidFill>
            <a:schemeClr val="phClr">
              <a:shade val="65000"/>
            </a:schemeClr>
          </a:solidFill>
          <a:prstDash val="solid"/>
        </a:ln>
        <a:ln w="3175" cap="flat" cmpd="sng" algn="ctr">
          <a:solidFill>
            <a:schemeClr val="phClr"/>
          </a:solidFill>
          <a:prstDash val="solid"/>
        </a:ln>
        <a:ln w="0" cap="flat" cmpd="sng" algn="ctr">
          <a:noFill/>
        </a:ln>
      </a:lnStyleLst>
      <a:effectStyleLst>
        <a:effectStyle>
          <a:effectLst>
            <a:blur/>
          </a:effectLst>
        </a:effectStyle>
        <a:effectStyle>
          <a:effectLst>
            <a:blur/>
          </a:effectLst>
        </a:effectStyle>
        <a:effectStyle>
          <a:effectLst>
            <a:fillOverlay blend="darken">
              <a:solidFill>
                <a:schemeClr val="phClr">
                  <a:shade val="30000"/>
                </a:schemeClr>
              </a:solidFill>
            </a:fillOverlay>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solidFill>
          <a:schemeClr val="accent1"/>
        </a:solidFill>
      </a:spPr>
      <a:bodyPr wrap="square" rtlCol="0">
        <a:spAutoFit/>
      </a:bodyPr>
      <a:lstStyle>
        <a:defPPr algn="l">
          <a:defRPr dirty="0" smtClean="0">
            <a:solidFill>
              <a:schemeClr val="bg1"/>
            </a:solidFill>
          </a:defRPr>
        </a:defPPr>
      </a:lstStyle>
    </a:txDef>
  </a:objectDefaults>
  <a:extraClrSchemeLst/>
  <a:custClrLst>
    <a:custClr name="Green">
      <a:srgbClr val="71CC98"/>
    </a:custClr>
    <a:custClr name="Pink">
      <a:srgbClr val="F8B5C4"/>
    </a:custClr>
    <a:custClr name="Purple">
      <a:srgbClr val="A57FB2"/>
    </a:custClr>
    <a:custClr name="Biscuit 25%">
      <a:srgbClr val="F3F2EE"/>
    </a:custClr>
    <a:custClr name="Light Grey">
      <a:srgbClr val="999999"/>
    </a:custClr>
    <a:custClr name="Dark Grey">
      <a:srgbClr val="4A4F53"/>
    </a:custClr>
  </a:custClrLst>
  <a:extLst>
    <a:ext uri="{05A4C25C-085E-4340-85A3-A5531E510DB2}">
      <thm15:themeFamily xmlns:thm15="http://schemas.microsoft.com/office/thememl/2012/main" name="SCUK 4.potx" id="{54C92407-FB20-455C-8653-A464E1A62228}" vid="{EE82997C-2C2B-4978-8C9F-A1B4E8F65C00}"/>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8e7835d3-688c-41e8-8959-32819ba222ea" xsi:nil="true"/>
    <Notering xmlns="502b42c6-03af-4a44-b0e5-eeff57d6d627" xsi:nil="true"/>
    <lcf76f155ced4ddcb4097134ff3c332f xmlns="502b42c6-03af-4a44-b0e5-eeff57d6d627">
      <Terms xmlns="http://schemas.microsoft.com/office/infopath/2007/PartnerControls"/>
    </lcf76f155ced4ddcb4097134ff3c332f>
    <TaxKeywordTaxHTField xmlns="7a828fdc-ba97-4ac7-a0a0-0491a2024661">
      <Terms xmlns="http://schemas.microsoft.com/office/infopath/2007/PartnerControls"/>
    </TaxKeywordTaxHTField>
    <Va_x003f_ xmlns="502b42c6-03af-4a44-b0e5-eeff57d6d627" xsi:nil="true"/>
    <SharedWithUsers xmlns="7a828fdc-ba97-4ac7-a0a0-0491a2024661">
      <UserInfo>
        <DisplayName>Grenstedt, Elisabet</DisplayName>
        <AccountId>469</AccountId>
        <AccountType/>
      </UserInfo>
    </SharedWithUser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65413963550BA8498DFF5DDA113C74B9" ma:contentTypeVersion="23" ma:contentTypeDescription="Create a new document." ma:contentTypeScope="" ma:versionID="af89d4149d6637f853b33559dc64b2f4">
  <xsd:schema xmlns:xsd="http://www.w3.org/2001/XMLSchema" xmlns:xs="http://www.w3.org/2001/XMLSchema" xmlns:p="http://schemas.microsoft.com/office/2006/metadata/properties" xmlns:ns2="7a828fdc-ba97-4ac7-a0a0-0491a2024661" xmlns:ns3="502b42c6-03af-4a44-b0e5-eeff57d6d627" xmlns:ns4="8e7835d3-688c-41e8-8959-32819ba222ea" targetNamespace="http://schemas.microsoft.com/office/2006/metadata/properties" ma:root="true" ma:fieldsID="0bae5a63880c8cd0d2b48baa668d2f96" ns2:_="" ns3:_="" ns4:_="">
    <xsd:import namespace="7a828fdc-ba97-4ac7-a0a0-0491a2024661"/>
    <xsd:import namespace="502b42c6-03af-4a44-b0e5-eeff57d6d627"/>
    <xsd:import namespace="8e7835d3-688c-41e8-8959-32819ba222ea"/>
    <xsd:element name="properties">
      <xsd:complexType>
        <xsd:sequence>
          <xsd:element name="documentManagement">
            <xsd:complexType>
              <xsd:all>
                <xsd:element ref="ns2:SharedWithUsers" minOccurs="0"/>
                <xsd:element ref="ns2:SharedWithDetails" minOccurs="0"/>
                <xsd:element ref="ns3:Va_x003f_" minOccurs="0"/>
                <xsd:element ref="ns3:Notering" minOccurs="0"/>
                <xsd:element ref="ns3:MediaServiceMetadata" minOccurs="0"/>
                <xsd:element ref="ns3:MediaServiceFastMetadata" minOccurs="0"/>
                <xsd:element ref="ns3:MediaServiceDateTaken" minOccurs="0"/>
                <xsd:element ref="ns2:TaxKeywordTaxHTField" minOccurs="0"/>
                <xsd:element ref="ns4:TaxCatchAll" minOccurs="0"/>
                <xsd:element ref="ns3:MediaServiceGenerationTime" minOccurs="0"/>
                <xsd:element ref="ns3:MediaServiceEventHashCode" minOccurs="0"/>
                <xsd:element ref="ns3:MediaServiceOCR" minOccurs="0"/>
                <xsd:element ref="ns3:MediaServiceLocation" minOccurs="0"/>
                <xsd:element ref="ns3:MediaServiceAutoKeyPoints" minOccurs="0"/>
                <xsd:element ref="ns3:MediaServiceKeyPoints" minOccurs="0"/>
                <xsd:element ref="ns3:MediaLengthInSeconds" minOccurs="0"/>
                <xsd:element ref="ns3:lcf76f155ced4ddcb4097134ff3c332f" minOccurs="0"/>
                <xsd:element ref="ns3:MediaServiceSearchProperties" minOccurs="0"/>
                <xsd:element ref="ns3: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a828fdc-ba97-4ac7-a0a0-0491a2024661"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element name="TaxKeywordTaxHTField" ma:index="16" nillable="true" ma:taxonomy="true" ma:internalName="TaxKeywordTaxHTField" ma:taxonomyFieldName="TaxKeyword" ma:displayName="Enterprise Keywords" ma:fieldId="{23f27201-bee3-471e-b2e7-b64fd8b7ca38}" ma:taxonomyMulti="true" ma:sspId="9da4eca2-20da-42cb-bee0-8e6046d3349d" ma:termSetId="00000000-0000-0000-0000-000000000000" ma:anchorId="00000000-0000-0000-0000-000000000000" ma:open="true" ma:isKeyword="tru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502b42c6-03af-4a44-b0e5-eeff57d6d627" elementFormDefault="qualified">
    <xsd:import namespace="http://schemas.microsoft.com/office/2006/documentManagement/types"/>
    <xsd:import namespace="http://schemas.microsoft.com/office/infopath/2007/PartnerControls"/>
    <xsd:element name="Va_x003f_" ma:index="10" nillable="true" ma:displayName="Va?" ma:internalName="Va_x003f_">
      <xsd:simpleType>
        <xsd:restriction base="dms:Text"/>
      </xsd:simpleType>
    </xsd:element>
    <xsd:element name="Notering" ma:index="11" nillable="true" ma:displayName="Notering" ma:internalName="Notering">
      <xsd:simpleType>
        <xsd:restriction base="dms:Text"/>
      </xsd:simpleType>
    </xsd:element>
    <xsd:element name="MediaServiceMetadata" ma:index="12" nillable="true" ma:displayName="MediaServiceMetadata" ma:description="" ma:hidden="true" ma:internalName="MediaServiceMetadata" ma:readOnly="true">
      <xsd:simpleType>
        <xsd:restriction base="dms:Note"/>
      </xsd:simpleType>
    </xsd:element>
    <xsd:element name="MediaServiceFastMetadata" ma:index="13" nillable="true" ma:displayName="MediaServiceFastMetadata" ma:description="" ma:hidden="true" ma:internalName="MediaServiceFastMetadata" ma:readOnly="true">
      <xsd:simpleType>
        <xsd:restriction base="dms:Note"/>
      </xsd:simpleType>
    </xsd:element>
    <xsd:element name="MediaServiceDateTaken" ma:index="14" nillable="true" ma:displayName="MediaServiceDateTaken" ma:description="" ma:hidden="true" ma:internalName="MediaServiceDateTaken" ma:readOnly="true">
      <xsd:simpleType>
        <xsd:restriction base="dms:Text"/>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element name="MediaServiceOCR" ma:index="20" nillable="true" ma:displayName="Extracted Text" ma:internalName="MediaServiceOCR" ma:readOnly="true">
      <xsd:simpleType>
        <xsd:restriction base="dms:Note">
          <xsd:maxLength value="255"/>
        </xsd:restriction>
      </xsd:simpleType>
    </xsd:element>
    <xsd:element name="MediaServiceLocation" ma:index="21" nillable="true" ma:displayName="Location" ma:internalName="MediaServiceLocation" ma:readOnly="true">
      <xsd:simpleType>
        <xsd:restriction base="dms:Text"/>
      </xsd:simpleType>
    </xsd:element>
    <xsd:element name="MediaServiceAutoKeyPoints" ma:index="22" nillable="true" ma:displayName="MediaServiceAutoKeyPoints" ma:hidden="true" ma:internalName="MediaServiceAutoKeyPoints" ma:readOnly="true">
      <xsd:simpleType>
        <xsd:restriction base="dms:Note"/>
      </xsd:simpleType>
    </xsd:element>
    <xsd:element name="MediaServiceKeyPoints" ma:index="23" nillable="true" ma:displayName="KeyPoints" ma:internalName="MediaServiceKeyPoints" ma:readOnly="true">
      <xsd:simpleType>
        <xsd:restriction base="dms:Note">
          <xsd:maxLength value="255"/>
        </xsd:restriction>
      </xsd:simpleType>
    </xsd:element>
    <xsd:element name="MediaLengthInSeconds" ma:index="24" nillable="true" ma:displayName="Length (seconds)" ma:internalName="MediaLengthInSeconds" ma:readOnly="true">
      <xsd:simpleType>
        <xsd:restriction base="dms:Unknown"/>
      </xsd:simpleType>
    </xsd:element>
    <xsd:element name="lcf76f155ced4ddcb4097134ff3c332f" ma:index="26" nillable="true" ma:taxonomy="true" ma:internalName="lcf76f155ced4ddcb4097134ff3c332f" ma:taxonomyFieldName="MediaServiceImageTags" ma:displayName="Image Tags" ma:readOnly="false" ma:fieldId="{5cf76f15-5ced-4ddc-b409-7134ff3c332f}" ma:taxonomyMulti="true" ma:sspId="9da4eca2-20da-42cb-bee0-8e6046d3349d" ma:termSetId="09814cd3-568e-fe90-9814-8d621ff8fb84" ma:anchorId="fba54fb3-c3e1-fe81-a776-ca4b69148c4d" ma:open="true" ma:isKeyword="false">
      <xsd:complexType>
        <xsd:sequence>
          <xsd:element ref="pc:Terms" minOccurs="0" maxOccurs="1"/>
        </xsd:sequence>
      </xsd:complexType>
    </xsd:element>
    <xsd:element name="MediaServiceSearchProperties" ma:index="27" nillable="true" ma:displayName="MediaServiceSearchProperties" ma:hidden="true" ma:internalName="MediaServiceSearchProperties" ma:readOnly="true">
      <xsd:simpleType>
        <xsd:restriction base="dms:Note"/>
      </xsd:simpleType>
    </xsd:element>
    <xsd:element name="MediaServiceObjectDetectorVersions" ma:index="28" nillable="true" ma:displayName="MediaServiceObjectDetectorVersions" ma:description=""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8e7835d3-688c-41e8-8959-32819ba222ea" elementFormDefault="qualified">
    <xsd:import namespace="http://schemas.microsoft.com/office/2006/documentManagement/types"/>
    <xsd:import namespace="http://schemas.microsoft.com/office/infopath/2007/PartnerControls"/>
    <xsd:element name="TaxCatchAll" ma:index="17" nillable="true" ma:displayName="Taxonomy Catch All Column" ma:hidden="true" ma:list="{af1e0b56-badd-4151-8edc-b55a8fefad88}" ma:internalName="TaxCatchAll" ma:showField="CatchAllData" ma:web="7a828fdc-ba97-4ac7-a0a0-0491a202466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EC100087-3BD2-44B1-A0B4-40D3B21AFA4C}">
  <ds:schemaRefs>
    <ds:schemaRef ds:uri="http://www.w3.org/XML/1998/namespace"/>
    <ds:schemaRef ds:uri="http://purl.org/dc/terms/"/>
    <ds:schemaRef ds:uri="http://purl.org/dc/dcmitype/"/>
    <ds:schemaRef ds:uri="http://schemas.microsoft.com/office/2006/documentManagement/types"/>
    <ds:schemaRef ds:uri="http://schemas.microsoft.com/office/2006/metadata/properties"/>
    <ds:schemaRef ds:uri="http://purl.org/dc/elements/1.1/"/>
    <ds:schemaRef ds:uri="http://schemas.microsoft.com/office/infopath/2007/PartnerControls"/>
    <ds:schemaRef ds:uri="http://schemas.openxmlformats.org/package/2006/metadata/core-properties"/>
    <ds:schemaRef ds:uri="b1a25d56-6f3d-4cf9-8f75-af00573b6dbd"/>
    <ds:schemaRef ds:uri="8e7835d3-688c-41e8-8959-32819ba222ea"/>
    <ds:schemaRef ds:uri="502b42c6-03af-4a44-b0e5-eeff57d6d627"/>
    <ds:schemaRef ds:uri="7a828fdc-ba97-4ac7-a0a0-0491a2024661"/>
  </ds:schemaRefs>
</ds:datastoreItem>
</file>

<file path=customXml/itemProps2.xml><?xml version="1.0" encoding="utf-8"?>
<ds:datastoreItem xmlns:ds="http://schemas.openxmlformats.org/officeDocument/2006/customXml" ds:itemID="{C3652558-ED37-4259-9C3D-E0825547207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a828fdc-ba97-4ac7-a0a0-0491a2024661"/>
    <ds:schemaRef ds:uri="502b42c6-03af-4a44-b0e5-eeff57d6d627"/>
    <ds:schemaRef ds:uri="8e7835d3-688c-41e8-8959-32819ba222e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C444437D-3756-439E-B7E6-CB1503410090}">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Powerpointmall_SV_2024</Template>
  <TotalTime>4</TotalTime>
  <Words>6363</Words>
  <Application>Microsoft Office PowerPoint</Application>
  <PresentationFormat>Bredbild</PresentationFormat>
  <Paragraphs>653</Paragraphs>
  <Slides>58</Slides>
  <Notes>47</Notes>
  <HiddenSlides>1</HiddenSlides>
  <MMClips>0</MMClips>
  <ScaleCrop>false</ScaleCrop>
  <HeadingPairs>
    <vt:vector size="6" baseType="variant">
      <vt:variant>
        <vt:lpstr>Använt teckensnitt</vt:lpstr>
      </vt:variant>
      <vt:variant>
        <vt:i4>10</vt:i4>
      </vt:variant>
      <vt:variant>
        <vt:lpstr>Tema</vt:lpstr>
      </vt:variant>
      <vt:variant>
        <vt:i4>2</vt:i4>
      </vt:variant>
      <vt:variant>
        <vt:lpstr>Bildrubriker</vt:lpstr>
      </vt:variant>
      <vt:variant>
        <vt:i4>58</vt:i4>
      </vt:variant>
    </vt:vector>
  </HeadingPairs>
  <TitlesOfParts>
    <vt:vector size="70" baseType="lpstr">
      <vt:lpstr>Arial</vt:lpstr>
      <vt:lpstr>Calibri</vt:lpstr>
      <vt:lpstr>Gill Sans Infant Std</vt:lpstr>
      <vt:lpstr>Lato</vt:lpstr>
      <vt:lpstr>LatoBold</vt:lpstr>
      <vt:lpstr>Oswald Medium</vt:lpstr>
      <vt:lpstr>Segoe UI</vt:lpstr>
      <vt:lpstr>Times New Roman</vt:lpstr>
      <vt:lpstr>Wingdings</vt:lpstr>
      <vt:lpstr>WordVisiCarriageReturn_MSFontService</vt:lpstr>
      <vt:lpstr>Save the Children Theme</vt:lpstr>
      <vt:lpstr>1_Save the Children Theme</vt:lpstr>
      <vt:lpstr>LÄS MIG FÖRST</vt:lpstr>
      <vt:lpstr>PowerPoint-presentation</vt:lpstr>
      <vt:lpstr>INNEHÅLL</vt:lpstr>
      <vt:lpstr>PowerPoint-presentation</vt:lpstr>
      <vt:lpstr>Barn har rätt att växa upp utan våld</vt:lpstr>
      <vt:lpstr>Psykiskt våld är den vanligaste formen av våld mot barn i Sverige, följt av fysiskt våld och känslomässig samt ekonomisk försummelse.  Även om sexuellt våld förekommer i något mindre utsträckning, ökar det mest, särskilt på internet.</vt:lpstr>
      <vt:lpstr>Bakgrund till Stopp! Min kropp! </vt:lpstr>
      <vt:lpstr>PowerPoint-presentation</vt:lpstr>
      <vt:lpstr>PowerPoint-presentation</vt:lpstr>
      <vt:lpstr>Stopp! Min kropp!</vt:lpstr>
      <vt:lpstr>Alla barn har rätt till en trygg uppväxt!</vt:lpstr>
      <vt:lpstr>PowerPoint-presentation</vt:lpstr>
      <vt:lpstr>PowerPoint-presentation</vt:lpstr>
      <vt:lpstr>Att prata med barn om kroppen, känslor och gränser</vt:lpstr>
      <vt:lpstr>Vägledningen finns som folder</vt:lpstr>
      <vt:lpstr>PowerPoint-presentation</vt:lpstr>
      <vt:lpstr>Hit kan du vända dig om du är orolig</vt:lpstr>
      <vt:lpstr>PowerPoint-presentation</vt:lpstr>
      <vt:lpstr>PowerPoint-presentation</vt:lpstr>
      <vt:lpstr>Stopp! Min kropp! SKOLAN</vt:lpstr>
      <vt:lpstr>PowerPoint-presentation</vt:lpstr>
      <vt:lpstr>Förberedelser</vt:lpstr>
      <vt:lpstr>PowerPoint-presentation</vt:lpstr>
      <vt:lpstr>Att jobba i skola med kroppen och gränser</vt:lpstr>
      <vt:lpstr>PowerPoint-presentation</vt:lpstr>
      <vt:lpstr>Tema 1 – Lätta och jobbiga känslor</vt:lpstr>
      <vt:lpstr>Tema 1 – Faktablad, arbetsblad och frågelåda</vt:lpstr>
      <vt:lpstr>Tema 2 – Min alldeles egna kropp</vt:lpstr>
      <vt:lpstr>Tema 2 – Faktablad, arbetsblad och frågelåda</vt:lpstr>
      <vt:lpstr>Tema 3 – Stopp min kropp</vt:lpstr>
      <vt:lpstr>Tema 3 – Faktablad, arbetsblad och frågelåda</vt:lpstr>
      <vt:lpstr>Tema 4 – Det här är förbjudet</vt:lpstr>
      <vt:lpstr>Tema 4 – Faktablad, arbetsblad och frågelåda </vt:lpstr>
      <vt:lpstr>Tema 5 – Bra och dåliga hemligheter</vt:lpstr>
      <vt:lpstr>Tema 5 – Faktblad, arbetsblad och frågelåda</vt:lpstr>
      <vt:lpstr>Tema 6 – Trygg på nätet</vt:lpstr>
      <vt:lpstr>Tema 6 – Faktblad, arbetsblad och frågelåda</vt:lpstr>
      <vt:lpstr>Utvärdering</vt:lpstr>
      <vt:lpstr>Frågor eller reflektioner?</vt:lpstr>
      <vt:lpstr>PowerPoint-presentation</vt:lpstr>
      <vt:lpstr>Lilla RB- vår sida till barn i mellanstadiet</vt:lpstr>
      <vt:lpstr>Rädda Barnens andra material</vt:lpstr>
      <vt:lpstr>PowerPoint-presentation</vt:lpstr>
      <vt:lpstr>PowerPoint-presentation</vt:lpstr>
      <vt:lpstr>PowerPoint-presentation</vt:lpstr>
      <vt:lpstr>PowerPoint-presentation</vt:lpstr>
      <vt:lpstr>Material att prata med barn om nätet</vt:lpstr>
      <vt:lpstr>PowerPoint-presentation</vt:lpstr>
      <vt:lpstr>Stopp! Min kropp! veckans BARNSÄNDNINGAR</vt:lpstr>
      <vt:lpstr>PowerPoint-presentation</vt:lpstr>
      <vt:lpstr>Stopp! Min kropp! – veckan 2023</vt:lpstr>
      <vt:lpstr>Vad är Stopp! Min kropp! – veckan ? </vt:lpstr>
      <vt:lpstr>PowerPoint-presentation</vt:lpstr>
      <vt:lpstr>PowerPoint-presentation</vt:lpstr>
      <vt:lpstr>Utvärderingsstudie</vt:lpstr>
      <vt:lpstr>Omfattande vetenskaplig studie</vt:lpstr>
      <vt:lpstr>Forskningen visar att:</vt:lpstr>
      <vt:lpstr>Utvärdering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Elevant, Alexandra</dc:creator>
  <cp:lastModifiedBy>Elevant, Alexandra</cp:lastModifiedBy>
  <cp:revision>1</cp:revision>
  <dcterms:created xsi:type="dcterms:W3CDTF">2025-06-02T09:51:06Z</dcterms:created>
  <dcterms:modified xsi:type="dcterms:W3CDTF">2025-06-02T09:55:30Z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0x01010065413963550BA8498DFF5DDA113C74B9</vt:lpwstr>
  </property>
  <property fmtid="{D5CDD505-2E9C-101B-9397-08002B2CF9AE}" pid="3" name="SC Sweden Topic">
    <vt:lpwstr/>
  </property>
  <property fmtid="{D5CDD505-2E9C-101B-9397-08002B2CF9AE}" pid="4" name="MediaServiceImageTags">
    <vt:lpwstr/>
  </property>
  <property fmtid="{D5CDD505-2E9C-101B-9397-08002B2CF9AE}" pid="5" name="SC Sweden Location">
    <vt:lpwstr/>
  </property>
  <property fmtid="{D5CDD505-2E9C-101B-9397-08002B2CF9AE}" pid="6" name="SC Sweden Department">
    <vt:lpwstr>13;#Kommunikation och Insamling|023f9a7e-10da-44a3-9392-561a92d387a7</vt:lpwstr>
  </property>
  <property fmtid="{D5CDD505-2E9C-101B-9397-08002B2CF9AE}" pid="7" name="lcf76f155ced4ddcb4097134ff3c332f">
    <vt:lpwstr/>
  </property>
  <property fmtid="{D5CDD505-2E9C-101B-9397-08002B2CF9AE}" pid="8" name="Document type">
    <vt:lpwstr>14;#Mallar|a504c005-2948-42bb-8c75-558869c92acb</vt:lpwstr>
  </property>
  <property fmtid="{D5CDD505-2E9C-101B-9397-08002B2CF9AE}" pid="9" name="SharedWithUsers">
    <vt:lpwstr>469;#Grenstedt, Elisabet</vt:lpwstr>
  </property>
</Properties>
</file>