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7"/>
  </p:notesMasterIdLst>
  <p:handoutMasterIdLst>
    <p:handoutMasterId r:id="rId18"/>
  </p:handoutMasterIdLst>
  <p:sldIdLst>
    <p:sldId id="356" r:id="rId6"/>
    <p:sldId id="301" r:id="rId7"/>
    <p:sldId id="303" r:id="rId8"/>
    <p:sldId id="304" r:id="rId9"/>
    <p:sldId id="305" r:id="rId10"/>
    <p:sldId id="306" r:id="rId11"/>
    <p:sldId id="307" r:id="rId12"/>
    <p:sldId id="351" r:id="rId13"/>
    <p:sldId id="352" r:id="rId14"/>
    <p:sldId id="354" r:id="rId15"/>
    <p:sldId id="350" r:id="rId16"/>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CF106-27EC-41CB-9D4B-9750A9E0F4BC}" v="7" dt="2024-03-26T13:18:30.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1100" autoAdjust="0"/>
  </p:normalViewPr>
  <p:slideViewPr>
    <p:cSldViewPr snapToGrid="0">
      <p:cViewPr varScale="1">
        <p:scale>
          <a:sx n="126" d="100"/>
          <a:sy n="126" d="100"/>
        </p:scale>
        <p:origin x="1740" y="13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0AB2EF-4DBE-4DA4-8753-5CA18A4246F5}" type="datetime1">
              <a:rPr lang="LID4096" smtClean="0"/>
              <a:t>09/18/2024</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E2A10-B73A-4319-B1F0-1B918695A5AB}" type="datetime1">
              <a:rPr lang="LID4096" smtClean="0"/>
              <a:t>09/18/2024</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4F6E9DD0-2BB0-4089-B1FF-F35FE84A1EBB}" type="datetime1">
              <a:rPr lang="sv-SE" smtClean="0"/>
              <a:t>2024-09-18</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CB4BECF-B873-4BC6-979C-03EEDE82FB7D}" type="datetime1">
              <a:rPr lang="sv-SE" smtClean="0"/>
              <a:t>2024-09-18</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4A3F9C0E-DC37-4BC7-AD5E-084D8E5728D1}" type="datetime1">
              <a:rPr lang="sv-SE" smtClean="0"/>
              <a:t>2024-09-18</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D8871A7F-6925-432A-8F4F-145A9036BA77}" type="datetime1">
              <a:rPr lang="sv-SE" smtClean="0"/>
              <a:t>2024-09-18</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BB0A39AD-FF9A-4498-B92E-51E23E247CAA}" type="datetime1">
              <a:rPr lang="sv-SE" smtClean="0"/>
              <a:t>2024-09-18</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251CCD73-3E4B-47EA-9DE2-D7064DF73D84}" type="datetime1">
              <a:rPr lang="sv-SE" smtClean="0"/>
              <a:t>2024-09-18</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A75E37E4-9D28-4EFE-901D-2B31596D6B1C}" type="datetime1">
              <a:rPr lang="sv-SE" smtClean="0"/>
              <a:t>2024-09-18</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D8A8B569-5F93-4D87-AB7C-AAE70C007638}" type="datetime1">
              <a:rPr lang="sv-SE" smtClean="0"/>
              <a:t>2024-09-18</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4"/>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81E12D22-E618-4E11-840C-38FFBB6B2B1F}" type="datetime1">
              <a:rPr lang="sv-SE" smtClean="0"/>
              <a:t>2024-09-18</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9kunGdvMr4?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724593" y="3033934"/>
            <a:ext cx="11233150" cy="903288"/>
          </a:xfrm>
          <a:prstGeom prst="rect">
            <a:avLst/>
          </a:prstGeom>
          <a:noFill/>
        </p:spPr>
        <p:txBody>
          <a:bodyPr lIns="91440" tIns="72000" rIns="9144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dirty="0">
                <a:solidFill>
                  <a:schemeClr val="bg1"/>
                </a:solidFill>
                <a:latin typeface="Oswald Medium"/>
              </a:rPr>
              <a:t>Stopp! Min kropp!</a:t>
            </a:r>
          </a:p>
          <a:p>
            <a:pPr algn="ctr">
              <a:lnSpc>
                <a:spcPct val="120000"/>
              </a:lnSpc>
            </a:pPr>
            <a:r>
              <a:rPr lang="sv-SE" sz="1800" b="0" i="0" dirty="0">
                <a:solidFill>
                  <a:schemeClr val="bg1"/>
                </a:solidFill>
                <a:effectLst/>
                <a:latin typeface="Lato"/>
              </a:rPr>
              <a:t> </a:t>
            </a:r>
            <a:endParaRPr lang="en-UK" sz="6000" dirty="0">
              <a:solidFill>
                <a:schemeClr val="bg1"/>
              </a:solidFill>
              <a:latin typeface="Lato"/>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2"/>
          <a:srcRect/>
          <a:stretch/>
        </p:blipFill>
        <p:spPr>
          <a:xfrm>
            <a:off x="4197582" y="1149737"/>
            <a:ext cx="3796835" cy="1169255"/>
          </a:xfrm>
          <a:prstGeom prst="rect">
            <a:avLst/>
          </a:prstGeom>
        </p:spPr>
      </p:pic>
      <p:sp>
        <p:nvSpPr>
          <p:cNvPr id="3" name="Platshållare för sidfot 2">
            <a:extLst>
              <a:ext uri="{FF2B5EF4-FFF2-40B4-BE49-F238E27FC236}">
                <a16:creationId xmlns:a16="http://schemas.microsoft.com/office/drawing/2014/main" id="{3F428393-ACE2-0FC8-25DC-F8D40716C1A5}"/>
              </a:ext>
            </a:extLst>
          </p:cNvPr>
          <p:cNvSpPr>
            <a:spLocks noGrp="1"/>
          </p:cNvSpPr>
          <p:nvPr>
            <p:ph type="ftr" sz="quarter" idx="11"/>
          </p:nvPr>
        </p:nvSpPr>
        <p:spPr/>
        <p:txBody>
          <a:bodyPr/>
          <a:lstStyle/>
          <a:p>
            <a:r>
              <a:rPr lang="sv-SE" dirty="0"/>
              <a:t>Varje dag gör vi världen lite bättre för barn.</a:t>
            </a:r>
            <a:endParaRPr lang="en-UK" dirty="0"/>
          </a:p>
        </p:txBody>
      </p:sp>
    </p:spTree>
    <p:extLst>
      <p:ext uri="{BB962C8B-B14F-4D97-AF65-F5344CB8AC3E}">
        <p14:creationId xmlns:p14="http://schemas.microsoft.com/office/powerpoint/2010/main" val="206246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9676761-235F-D2CB-4F2D-25B6F28A22EE}"/>
              </a:ext>
            </a:extLst>
          </p:cNvPr>
          <p:cNvSpPr>
            <a:spLocks noGrp="1"/>
          </p:cNvSpPr>
          <p:nvPr>
            <p:ph idx="1"/>
          </p:nvPr>
        </p:nvSpPr>
        <p:spPr>
          <a:xfrm>
            <a:off x="811733" y="1805142"/>
            <a:ext cx="5560492" cy="4476750"/>
          </a:xfrm>
        </p:spPr>
        <p:txBody>
          <a:bodyPr/>
          <a:lstStyle/>
          <a:p>
            <a:pPr marL="342900" indent="-342900" algn="l" rtl="0" fontAlgn="base">
              <a:buFont typeface="Arial" panose="020B0604020202020204" pitchFamily="34" charset="0"/>
              <a:buChar char="•"/>
            </a:pPr>
            <a:r>
              <a:rPr lang="sv-SE" sz="2400" i="0" dirty="0">
                <a:effectLst/>
                <a:latin typeface="Lato" panose="020F0502020204030203" pitchFamily="34" charset="0"/>
              </a:rPr>
              <a:t>Gör en övning/något med ditt barn som är kopplat till Stopp! Mi</a:t>
            </a:r>
            <a:r>
              <a:rPr lang="sv-SE" dirty="0">
                <a:latin typeface="Lato" panose="020F0502020204030203" pitchFamily="34" charset="0"/>
              </a:rPr>
              <a:t>n kropp! Ex låna en av böckerna på biblioteket och läs med ditt barn, kolla på filmerna eller gör hjälpande handen med dem.</a:t>
            </a:r>
            <a:endParaRPr lang="sv-SE" i="0" dirty="0">
              <a:effectLst/>
              <a:latin typeface="Segoe UI" panose="020B0502040204020203" pitchFamily="34" charset="0"/>
            </a:endParaRPr>
          </a:p>
          <a:p>
            <a:endParaRPr lang="sv-SE" dirty="0"/>
          </a:p>
        </p:txBody>
      </p:sp>
      <p:sp>
        <p:nvSpPr>
          <p:cNvPr id="3" name="Rubrik 2">
            <a:extLst>
              <a:ext uri="{FF2B5EF4-FFF2-40B4-BE49-F238E27FC236}">
                <a16:creationId xmlns:a16="http://schemas.microsoft.com/office/drawing/2014/main" id="{45651A06-F4AE-3DCC-124A-E93B6B4FB209}"/>
              </a:ext>
            </a:extLst>
          </p:cNvPr>
          <p:cNvSpPr>
            <a:spLocks noGrp="1"/>
          </p:cNvSpPr>
          <p:nvPr>
            <p:ph type="title"/>
          </p:nvPr>
        </p:nvSpPr>
        <p:spPr/>
        <p:txBody>
          <a:bodyPr/>
          <a:lstStyle/>
          <a:p>
            <a:r>
              <a:rPr lang="sv-SE" dirty="0"/>
              <a:t>Att göra med barn</a:t>
            </a:r>
          </a:p>
        </p:txBody>
      </p:sp>
      <p:sp>
        <p:nvSpPr>
          <p:cNvPr id="4" name="Platshållare för sidfot 3">
            <a:extLst>
              <a:ext uri="{FF2B5EF4-FFF2-40B4-BE49-F238E27FC236}">
                <a16:creationId xmlns:a16="http://schemas.microsoft.com/office/drawing/2014/main" id="{AC00F416-2C46-AF44-4CB5-C368BF6A5757}"/>
              </a:ext>
            </a:extLst>
          </p:cNvPr>
          <p:cNvSpPr>
            <a:spLocks noGrp="1"/>
          </p:cNvSpPr>
          <p:nvPr>
            <p:ph type="ftr" sz="quarter" idx="11"/>
          </p:nvPr>
        </p:nvSpPr>
        <p:spPr/>
        <p:txBody>
          <a:bodyPr/>
          <a:lstStyle/>
          <a:p>
            <a:r>
              <a:rPr lang="sv-SE"/>
              <a:t>Varje dag gör vi världen lite bättre för barn.</a:t>
            </a:r>
            <a:endParaRPr lang="en-UK"/>
          </a:p>
        </p:txBody>
      </p:sp>
      <p:pic>
        <p:nvPicPr>
          <p:cNvPr id="8" name="Bildobjekt 7" descr="En bild som visar tecknad serie, pojke, rita, person&#10;&#10;Automatiskt genererad beskrivning">
            <a:extLst>
              <a:ext uri="{FF2B5EF4-FFF2-40B4-BE49-F238E27FC236}">
                <a16:creationId xmlns:a16="http://schemas.microsoft.com/office/drawing/2014/main" id="{7046FF57-319A-B9E0-09E1-446033B325D7}"/>
              </a:ext>
            </a:extLst>
          </p:cNvPr>
          <p:cNvPicPr>
            <a:picLocks noChangeAspect="1"/>
          </p:cNvPicPr>
          <p:nvPr/>
        </p:nvPicPr>
        <p:blipFill>
          <a:blip r:embed="rId2"/>
          <a:stretch>
            <a:fillRect/>
          </a:stretch>
        </p:blipFill>
        <p:spPr>
          <a:xfrm>
            <a:off x="6471739" y="460788"/>
            <a:ext cx="5456557" cy="5570111"/>
          </a:xfrm>
          <a:prstGeom prst="rect">
            <a:avLst/>
          </a:prstGeom>
        </p:spPr>
      </p:pic>
    </p:spTree>
    <p:extLst>
      <p:ext uri="{BB962C8B-B14F-4D97-AF65-F5344CB8AC3E}">
        <p14:creationId xmlns:p14="http://schemas.microsoft.com/office/powerpoint/2010/main" val="122278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AA965-A734-BC77-676D-FA2785089F17}"/>
            </a:ext>
          </a:extLst>
        </p:cNvPr>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52C32946-821A-FF3C-B15D-9A5790B46E0C}"/>
              </a:ext>
            </a:extLst>
          </p:cNvPr>
          <p:cNvSpPr>
            <a:spLocks noGrp="1"/>
          </p:cNvSpPr>
          <p:nvPr>
            <p:ph type="pic" sz="quarter" idx="10"/>
          </p:nvPr>
        </p:nvSpPr>
        <p:spPr/>
        <p:txBody>
          <a:bodyPr>
            <a:normAutofit/>
          </a:bodyPr>
          <a:lstStyle/>
          <a:p>
            <a:pPr algn="ctr"/>
            <a:r>
              <a:rPr lang="sv-SE" sz="4400" dirty="0">
                <a:latin typeface="+mj-lt"/>
              </a:rPr>
              <a:t>Tack för idag!</a:t>
            </a:r>
          </a:p>
        </p:txBody>
      </p:sp>
      <p:sp>
        <p:nvSpPr>
          <p:cNvPr id="4" name="Platshållare för sidfot 3">
            <a:extLst>
              <a:ext uri="{FF2B5EF4-FFF2-40B4-BE49-F238E27FC236}">
                <a16:creationId xmlns:a16="http://schemas.microsoft.com/office/drawing/2014/main" id="{D76C6C02-D593-5388-2907-1B5F0758383A}"/>
              </a:ext>
            </a:extLst>
          </p:cNvPr>
          <p:cNvSpPr>
            <a:spLocks noGrp="1"/>
          </p:cNvSpPr>
          <p:nvPr>
            <p:ph type="ftr" sz="quarter" idx="12"/>
          </p:nvPr>
        </p:nvSpPr>
        <p:spPr/>
        <p:txBody>
          <a:bodyPr/>
          <a:lstStyle/>
          <a:p>
            <a:r>
              <a:rPr lang="sv-SE"/>
              <a:t>Varje dag gör vi världen lite bättre för barn.</a:t>
            </a:r>
            <a:endParaRPr lang="en-UK"/>
          </a:p>
        </p:txBody>
      </p:sp>
      <p:pic>
        <p:nvPicPr>
          <p:cNvPr id="10" name="Bildobjekt 9" descr="En bild som visar klädsel, tecknad serie&#10;&#10;Automatiskt genererad beskrivning">
            <a:extLst>
              <a:ext uri="{FF2B5EF4-FFF2-40B4-BE49-F238E27FC236}">
                <a16:creationId xmlns:a16="http://schemas.microsoft.com/office/drawing/2014/main" id="{2A745C24-340E-9696-D44B-ABF0F0FAA216}"/>
              </a:ext>
            </a:extLst>
          </p:cNvPr>
          <p:cNvPicPr>
            <a:picLocks noChangeAspect="1"/>
          </p:cNvPicPr>
          <p:nvPr/>
        </p:nvPicPr>
        <p:blipFill rotWithShape="1">
          <a:blip r:embed="rId2"/>
          <a:srcRect l="17354" r="18227"/>
          <a:stretch/>
        </p:blipFill>
        <p:spPr>
          <a:xfrm>
            <a:off x="1566123" y="1129122"/>
            <a:ext cx="5553075" cy="4848214"/>
          </a:xfrm>
          <a:prstGeom prst="rect">
            <a:avLst/>
          </a:prstGeom>
        </p:spPr>
      </p:pic>
      <p:pic>
        <p:nvPicPr>
          <p:cNvPr id="14" name="Bildobjekt 13" descr="En bild som visar klädsel, pojke, fotbeklädnader, står&#10;&#10;Automatiskt genererad beskrivning">
            <a:extLst>
              <a:ext uri="{FF2B5EF4-FFF2-40B4-BE49-F238E27FC236}">
                <a16:creationId xmlns:a16="http://schemas.microsoft.com/office/drawing/2014/main" id="{44FF6DB0-FC88-DBA4-FFCE-819F6EAE15F9}"/>
              </a:ext>
            </a:extLst>
          </p:cNvPr>
          <p:cNvPicPr>
            <a:picLocks noChangeAspect="1"/>
          </p:cNvPicPr>
          <p:nvPr/>
        </p:nvPicPr>
        <p:blipFill>
          <a:blip r:embed="rId3"/>
          <a:stretch>
            <a:fillRect/>
          </a:stretch>
        </p:blipFill>
        <p:spPr>
          <a:xfrm>
            <a:off x="6969051" y="1678837"/>
            <a:ext cx="2692400" cy="4050041"/>
          </a:xfrm>
          <a:prstGeom prst="rect">
            <a:avLst/>
          </a:prstGeom>
        </p:spPr>
      </p:pic>
    </p:spTree>
    <p:extLst>
      <p:ext uri="{BB962C8B-B14F-4D97-AF65-F5344CB8AC3E}">
        <p14:creationId xmlns:p14="http://schemas.microsoft.com/office/powerpoint/2010/main" val="48118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47EF1B9-2FF0-3228-4062-06677A0F113F}"/>
              </a:ext>
            </a:extLst>
          </p:cNvPr>
          <p:cNvSpPr>
            <a:spLocks noGrp="1"/>
          </p:cNvSpPr>
          <p:nvPr>
            <p:ph idx="1"/>
          </p:nvPr>
        </p:nvSpPr>
        <p:spPr>
          <a:xfrm>
            <a:off x="811733" y="1805142"/>
            <a:ext cx="5179492" cy="4476750"/>
          </a:xfrm>
        </p:spPr>
        <p:txBody>
          <a:bodyPr/>
          <a:lstStyle/>
          <a:p>
            <a:endParaRPr lang="sv-SE" dirty="0"/>
          </a:p>
          <a:p>
            <a:pPr marL="342900" indent="-342900">
              <a:buFont typeface="Arial" panose="020B0604020202020204" pitchFamily="34" charset="0"/>
              <a:buChar char="•"/>
            </a:pPr>
            <a:r>
              <a:rPr lang="sv-SE" dirty="0"/>
              <a:t>Vad är Stopp! Min kropp! </a:t>
            </a:r>
          </a:p>
          <a:p>
            <a:pPr marL="342900" indent="-342900">
              <a:buFont typeface="Arial" panose="020B0604020202020204" pitchFamily="34" charset="0"/>
              <a:buChar char="•"/>
            </a:pPr>
            <a:r>
              <a:rPr lang="sv-SE" dirty="0"/>
              <a:t>Hur kan jag prata med mitt barn om kroppen och gränser?</a:t>
            </a:r>
          </a:p>
          <a:p>
            <a:pPr marL="342900" indent="-342900">
              <a:buFont typeface="Arial" panose="020B0604020202020204" pitchFamily="34" charset="0"/>
              <a:buChar char="•"/>
            </a:pPr>
            <a:r>
              <a:rPr lang="sv-SE" dirty="0"/>
              <a:t>Kroppsregler</a:t>
            </a:r>
          </a:p>
          <a:p>
            <a:pPr marL="342900" indent="-342900">
              <a:buFont typeface="Arial" panose="020B0604020202020204" pitchFamily="34" charset="0"/>
              <a:buChar char="•"/>
            </a:pPr>
            <a:r>
              <a:rPr lang="sv-SE" dirty="0"/>
              <a:t>Samtycke</a:t>
            </a:r>
          </a:p>
          <a:p>
            <a:pPr marL="342900" indent="-342900">
              <a:buFont typeface="Arial" panose="020B0604020202020204" pitchFamily="34" charset="0"/>
              <a:buChar char="•"/>
            </a:pPr>
            <a:r>
              <a:rPr lang="sv-SE" dirty="0"/>
              <a:t>Bra och dåliga hemligheter</a:t>
            </a:r>
          </a:p>
          <a:p>
            <a:pPr marL="342900" indent="-342900">
              <a:buFont typeface="Arial" panose="020B0604020202020204" pitchFamily="34" charset="0"/>
              <a:buChar char="•"/>
            </a:pPr>
            <a:r>
              <a:rPr lang="sv-SE" dirty="0"/>
              <a:t>Hjälpande handen</a:t>
            </a:r>
          </a:p>
          <a:p>
            <a:endParaRPr lang="sv-SE" dirty="0"/>
          </a:p>
          <a:p>
            <a:endParaRPr lang="sv-SE" dirty="0"/>
          </a:p>
        </p:txBody>
      </p:sp>
      <p:sp>
        <p:nvSpPr>
          <p:cNvPr id="3" name="Rubrik 2">
            <a:extLst>
              <a:ext uri="{FF2B5EF4-FFF2-40B4-BE49-F238E27FC236}">
                <a16:creationId xmlns:a16="http://schemas.microsoft.com/office/drawing/2014/main" id="{E3EFA53D-1F0E-CD48-1698-8A8DDDEE1086}"/>
              </a:ext>
            </a:extLst>
          </p:cNvPr>
          <p:cNvSpPr>
            <a:spLocks noGrp="1"/>
          </p:cNvSpPr>
          <p:nvPr>
            <p:ph type="title"/>
          </p:nvPr>
        </p:nvSpPr>
        <p:spPr/>
        <p:txBody>
          <a:bodyPr/>
          <a:lstStyle/>
          <a:p>
            <a:r>
              <a:rPr lang="sv-SE" dirty="0"/>
              <a:t>Stopp! Min kropp!</a:t>
            </a:r>
          </a:p>
        </p:txBody>
      </p:sp>
      <p:sp>
        <p:nvSpPr>
          <p:cNvPr id="5" name="Platshållare för sidfot 4">
            <a:extLst>
              <a:ext uri="{FF2B5EF4-FFF2-40B4-BE49-F238E27FC236}">
                <a16:creationId xmlns:a16="http://schemas.microsoft.com/office/drawing/2014/main" id="{45F36134-DE9F-9C40-91BA-CDB2A56FE661}"/>
              </a:ext>
            </a:extLst>
          </p:cNvPr>
          <p:cNvSpPr>
            <a:spLocks noGrp="1"/>
          </p:cNvSpPr>
          <p:nvPr>
            <p:ph type="ftr" sz="quarter" idx="11"/>
          </p:nvPr>
        </p:nvSpPr>
        <p:spPr/>
        <p:txBody>
          <a:bodyPr/>
          <a:lstStyle/>
          <a:p>
            <a:r>
              <a:rPr lang="sv-SE"/>
              <a:t>Varje dag gör vi världen lite bättre för barn.</a:t>
            </a:r>
            <a:endParaRPr lang="en-UK"/>
          </a:p>
        </p:txBody>
      </p:sp>
      <p:sp>
        <p:nvSpPr>
          <p:cNvPr id="8" name="Platshållare för text 7">
            <a:extLst>
              <a:ext uri="{FF2B5EF4-FFF2-40B4-BE49-F238E27FC236}">
                <a16:creationId xmlns:a16="http://schemas.microsoft.com/office/drawing/2014/main" id="{80D93D26-6660-37FF-0C70-3F1F881D0DAB}"/>
              </a:ext>
            </a:extLst>
          </p:cNvPr>
          <p:cNvSpPr txBox="1">
            <a:spLocks/>
          </p:cNvSpPr>
          <p:nvPr/>
        </p:nvSpPr>
        <p:spPr>
          <a:xfrm>
            <a:off x="928999" y="1360007"/>
            <a:ext cx="11042868" cy="363537"/>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200" dirty="0"/>
              <a:t>Nyckelord: Kroppsregler, samtycke, gränser, bra och dåliga hemligheter</a:t>
            </a:r>
          </a:p>
        </p:txBody>
      </p:sp>
      <p:pic>
        <p:nvPicPr>
          <p:cNvPr id="4" name="Bildobjekt 3" descr="En bild som visar text, tecknad serie, Kortspel, inomhus&#10;&#10;Automatiskt genererad beskrivning">
            <a:extLst>
              <a:ext uri="{FF2B5EF4-FFF2-40B4-BE49-F238E27FC236}">
                <a16:creationId xmlns:a16="http://schemas.microsoft.com/office/drawing/2014/main" id="{27A62E27-AE67-2788-A31E-38BBBF3ADC52}"/>
              </a:ext>
            </a:extLst>
          </p:cNvPr>
          <p:cNvPicPr>
            <a:picLocks noChangeAspect="1"/>
          </p:cNvPicPr>
          <p:nvPr/>
        </p:nvPicPr>
        <p:blipFill>
          <a:blip r:embed="rId2"/>
          <a:stretch>
            <a:fillRect/>
          </a:stretch>
        </p:blipFill>
        <p:spPr>
          <a:xfrm>
            <a:off x="5591577" y="1868793"/>
            <a:ext cx="6096000" cy="3807288"/>
          </a:xfrm>
          <a:prstGeom prst="rect">
            <a:avLst/>
          </a:prstGeom>
        </p:spPr>
      </p:pic>
    </p:spTree>
    <p:extLst>
      <p:ext uri="{BB962C8B-B14F-4D97-AF65-F5344CB8AC3E}">
        <p14:creationId xmlns:p14="http://schemas.microsoft.com/office/powerpoint/2010/main" val="239046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A07A465-A0D3-1982-C75B-08663AB87555}"/>
              </a:ext>
            </a:extLst>
          </p:cNvPr>
          <p:cNvSpPr>
            <a:spLocks noGrp="1"/>
          </p:cNvSpPr>
          <p:nvPr>
            <p:ph idx="1"/>
          </p:nvPr>
        </p:nvSpPr>
        <p:spPr>
          <a:xfrm>
            <a:off x="811734" y="1805142"/>
            <a:ext cx="5389042" cy="4476750"/>
          </a:xfrm>
        </p:spPr>
        <p:txBody>
          <a:bodyPr>
            <a:normAutofit fontScale="92500" lnSpcReduction="20000"/>
          </a:bodyPr>
          <a:lstStyle/>
          <a:p>
            <a:pPr marL="285750" indent="-285750" algn="l" rtl="0" fontAlgn="base">
              <a:buFont typeface="Arial" panose="020B0604020202020204" pitchFamily="34" charset="0"/>
              <a:buChar char="•"/>
            </a:pPr>
            <a:r>
              <a:rPr lang="sv-SE" sz="2400" b="0" i="0" dirty="0">
                <a:solidFill>
                  <a:srgbClr val="221E1F"/>
                </a:solidFill>
                <a:effectLst/>
                <a:latin typeface="Lato" panose="020F0502020204030203" pitchFamily="34" charset="0"/>
              </a:rPr>
              <a:t>Ett material som ska underlätta för vuxna att prata med barn om kroppen och gränser.</a:t>
            </a:r>
          </a:p>
          <a:p>
            <a:pPr marL="285750" indent="-285750" algn="l" rtl="0" fontAlgn="base">
              <a:buFont typeface="Arial" panose="020B0604020202020204" pitchFamily="34" charset="0"/>
              <a:buChar char="•"/>
            </a:pPr>
            <a:r>
              <a:rPr lang="sv-SE" b="0" dirty="0">
                <a:solidFill>
                  <a:srgbClr val="221E1F"/>
                </a:solidFill>
                <a:latin typeface="Lato" panose="020F0502020204030203" pitchFamily="34" charset="0"/>
              </a:rPr>
              <a:t>Finns material till förskolan, skolan, föreningslivet och föräldrar och viktiga vuxna.</a:t>
            </a:r>
          </a:p>
          <a:p>
            <a:pPr marL="285750" indent="-285750" algn="l" rtl="0" fontAlgn="base">
              <a:buFont typeface="Arial" panose="020B0604020202020204" pitchFamily="34" charset="0"/>
              <a:buChar char="•"/>
            </a:pPr>
            <a:r>
              <a:rPr lang="sv-SE" b="0" dirty="0">
                <a:solidFill>
                  <a:srgbClr val="221E1F"/>
                </a:solidFill>
                <a:latin typeface="Lato" panose="020F0502020204030203" pitchFamily="34" charset="0"/>
              </a:rPr>
              <a:t>Syftet är att barn ska veta vad som är okey och inte okey att göra med varandras kroppar.</a:t>
            </a:r>
          </a:p>
          <a:p>
            <a:pPr marL="285750" indent="-285750" algn="l" rtl="0" fontAlgn="base">
              <a:buFont typeface="Arial" panose="020B0604020202020204" pitchFamily="34" charset="0"/>
              <a:buChar char="•"/>
            </a:pPr>
            <a:r>
              <a:rPr lang="sv-SE" sz="2400" b="0" i="0" dirty="0">
                <a:solidFill>
                  <a:srgbClr val="221E1F"/>
                </a:solidFill>
                <a:effectLst/>
                <a:latin typeface="Lato" panose="020F0502020204030203" pitchFamily="34" charset="0"/>
              </a:rPr>
              <a:t>Att barn alltid ska kunna prata med vuxna om de har varit med om något som inte känts bra både i verkliga livet men också på nätet.</a:t>
            </a:r>
          </a:p>
          <a:p>
            <a:endParaRPr lang="sv-SE" dirty="0"/>
          </a:p>
        </p:txBody>
      </p:sp>
      <p:sp>
        <p:nvSpPr>
          <p:cNvPr id="3" name="Rubrik 2">
            <a:extLst>
              <a:ext uri="{FF2B5EF4-FFF2-40B4-BE49-F238E27FC236}">
                <a16:creationId xmlns:a16="http://schemas.microsoft.com/office/drawing/2014/main" id="{B91EA333-1C5F-A6EE-E8BF-4BFC9E543ECA}"/>
              </a:ext>
            </a:extLst>
          </p:cNvPr>
          <p:cNvSpPr>
            <a:spLocks noGrp="1"/>
          </p:cNvSpPr>
          <p:nvPr>
            <p:ph type="title"/>
          </p:nvPr>
        </p:nvSpPr>
        <p:spPr/>
        <p:txBody>
          <a:bodyPr/>
          <a:lstStyle/>
          <a:p>
            <a:r>
              <a:rPr lang="sv-SE" dirty="0"/>
              <a:t>Vad är Stopp! Min kropp!?</a:t>
            </a:r>
          </a:p>
        </p:txBody>
      </p:sp>
      <p:sp>
        <p:nvSpPr>
          <p:cNvPr id="5" name="Platshållare för sidfot 4">
            <a:extLst>
              <a:ext uri="{FF2B5EF4-FFF2-40B4-BE49-F238E27FC236}">
                <a16:creationId xmlns:a16="http://schemas.microsoft.com/office/drawing/2014/main" id="{1C0368EE-15E8-6C15-FC30-82DC6BC73F3B}"/>
              </a:ext>
            </a:extLst>
          </p:cNvPr>
          <p:cNvSpPr>
            <a:spLocks noGrp="1"/>
          </p:cNvSpPr>
          <p:nvPr>
            <p:ph type="ftr" sz="quarter" idx="11"/>
          </p:nvPr>
        </p:nvSpPr>
        <p:spPr/>
        <p:txBody>
          <a:bodyPr/>
          <a:lstStyle/>
          <a:p>
            <a:r>
              <a:rPr lang="sv-SE"/>
              <a:t>Varje dag gör vi världen lite bättre för barn.</a:t>
            </a:r>
            <a:endParaRPr lang="en-UK"/>
          </a:p>
        </p:txBody>
      </p:sp>
      <p:pic>
        <p:nvPicPr>
          <p:cNvPr id="21" name="Bildobjekt 20" descr="En bild som visar text, Pappersprodukt, inomhus&#10;&#10;Automatiskt genererad beskrivning">
            <a:extLst>
              <a:ext uri="{FF2B5EF4-FFF2-40B4-BE49-F238E27FC236}">
                <a16:creationId xmlns:a16="http://schemas.microsoft.com/office/drawing/2014/main" id="{E7507106-0E17-607E-811C-6CE2098E98B0}"/>
              </a:ext>
            </a:extLst>
          </p:cNvPr>
          <p:cNvPicPr>
            <a:picLocks noChangeAspect="1"/>
          </p:cNvPicPr>
          <p:nvPr/>
        </p:nvPicPr>
        <p:blipFill>
          <a:blip r:embed="rId2"/>
          <a:stretch>
            <a:fillRect/>
          </a:stretch>
        </p:blipFill>
        <p:spPr>
          <a:xfrm>
            <a:off x="6321928" y="1712413"/>
            <a:ext cx="5496991" cy="3433174"/>
          </a:xfrm>
          <a:prstGeom prst="rect">
            <a:avLst/>
          </a:prstGeom>
        </p:spPr>
      </p:pic>
    </p:spTree>
    <p:extLst>
      <p:ext uri="{BB962C8B-B14F-4D97-AF65-F5344CB8AC3E}">
        <p14:creationId xmlns:p14="http://schemas.microsoft.com/office/powerpoint/2010/main" val="90236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0CA2E10-9E6B-A3F1-34F4-061EA85B68A4}"/>
              </a:ext>
            </a:extLst>
          </p:cNvPr>
          <p:cNvSpPr>
            <a:spLocks noGrp="1"/>
          </p:cNvSpPr>
          <p:nvPr>
            <p:ph idx="1"/>
          </p:nvPr>
        </p:nvSpPr>
        <p:spPr>
          <a:xfrm>
            <a:off x="811733" y="1909917"/>
            <a:ext cx="5855767" cy="4476750"/>
          </a:xfrm>
        </p:spPr>
        <p:txBody>
          <a:bodyPr>
            <a:normAutofit/>
          </a:bodyPr>
          <a:lstStyle/>
          <a:p>
            <a:pPr marL="285750" indent="-285750">
              <a:buFont typeface="Arial" panose="020B0604020202020204" pitchFamily="34" charset="0"/>
              <a:buChar char="•"/>
            </a:pPr>
            <a:r>
              <a:rPr lang="sv-SE" sz="1900" dirty="0"/>
              <a:t>Använda våra barnböcker som hjälp, finns en bok för de små barnen som heter ”Lilla Stopp! Min kropp!” och en som riktar sig till barn på lågstadiet som heter ”Stopp! min kropp! – en kul och viktig handbok om kroppen, känslor och hemligheter.</a:t>
            </a:r>
          </a:p>
          <a:p>
            <a:pPr marL="285750" indent="-285750">
              <a:buFont typeface="Arial" panose="020B0604020202020204" pitchFamily="34" charset="0"/>
              <a:buChar char="•"/>
            </a:pPr>
            <a:r>
              <a:rPr lang="sv-SE" sz="1900" dirty="0"/>
              <a:t>Visa våra filmer som finns att se på vår hemsida. Riktar sig till barn i lågstadiet och sedan prata om det.</a:t>
            </a:r>
          </a:p>
          <a:p>
            <a:pPr marL="285750" indent="-285750">
              <a:buFont typeface="Arial" panose="020B0604020202020204" pitchFamily="34" charset="0"/>
              <a:buChar char="•"/>
            </a:pPr>
            <a:r>
              <a:rPr lang="sv-SE" sz="1900" dirty="0"/>
              <a:t>Använd tipsen som finns i vägledningen – Stopp! Min kropp! En vägledning för vuxna hur vi kan prata med barn om kroppen, gränser och sexuella övergrepp.</a:t>
            </a:r>
            <a:endParaRPr lang="sv-SE" dirty="0"/>
          </a:p>
          <a:p>
            <a:endParaRPr lang="sv-SE" dirty="0"/>
          </a:p>
        </p:txBody>
      </p:sp>
      <p:sp>
        <p:nvSpPr>
          <p:cNvPr id="3" name="Rubrik 2">
            <a:extLst>
              <a:ext uri="{FF2B5EF4-FFF2-40B4-BE49-F238E27FC236}">
                <a16:creationId xmlns:a16="http://schemas.microsoft.com/office/drawing/2014/main" id="{82790325-F667-4788-0E76-CB3680CC91A4}"/>
              </a:ext>
            </a:extLst>
          </p:cNvPr>
          <p:cNvSpPr>
            <a:spLocks noGrp="1"/>
          </p:cNvSpPr>
          <p:nvPr>
            <p:ph type="title"/>
          </p:nvPr>
        </p:nvSpPr>
        <p:spPr>
          <a:xfrm>
            <a:off x="832104" y="640184"/>
            <a:ext cx="10254996" cy="905256"/>
          </a:xfrm>
        </p:spPr>
        <p:txBody>
          <a:bodyPr>
            <a:normAutofit fontScale="90000"/>
          </a:bodyPr>
          <a:lstStyle/>
          <a:p>
            <a:r>
              <a:rPr lang="sv-SE" dirty="0"/>
              <a:t>Hur kan jag prata med mitt barn om kroppen och gränser?</a:t>
            </a:r>
          </a:p>
        </p:txBody>
      </p:sp>
      <p:sp>
        <p:nvSpPr>
          <p:cNvPr id="5" name="Platshållare för sidfot 4">
            <a:extLst>
              <a:ext uri="{FF2B5EF4-FFF2-40B4-BE49-F238E27FC236}">
                <a16:creationId xmlns:a16="http://schemas.microsoft.com/office/drawing/2014/main" id="{8F4399F6-4972-39F5-0197-BBE7CA8DFAA2}"/>
              </a:ext>
            </a:extLst>
          </p:cNvPr>
          <p:cNvSpPr>
            <a:spLocks noGrp="1"/>
          </p:cNvSpPr>
          <p:nvPr>
            <p:ph type="ftr" sz="quarter" idx="11"/>
          </p:nvPr>
        </p:nvSpPr>
        <p:spPr/>
        <p:txBody>
          <a:bodyPr/>
          <a:lstStyle/>
          <a:p>
            <a:r>
              <a:rPr lang="sv-SE"/>
              <a:t>Varje dag gör vi världen lite bättre för barn.</a:t>
            </a:r>
            <a:endParaRPr lang="en-UK"/>
          </a:p>
        </p:txBody>
      </p:sp>
      <p:pic>
        <p:nvPicPr>
          <p:cNvPr id="17" name="Bildobjekt 16" descr="En bild som visar text, tecknad serie, Människoansikte, leksak&#10;&#10;Automatiskt genererad beskrivning">
            <a:extLst>
              <a:ext uri="{FF2B5EF4-FFF2-40B4-BE49-F238E27FC236}">
                <a16:creationId xmlns:a16="http://schemas.microsoft.com/office/drawing/2014/main" id="{47908CCF-7E01-C5D3-C631-506A267D10B2}"/>
              </a:ext>
            </a:extLst>
          </p:cNvPr>
          <p:cNvPicPr>
            <a:picLocks noChangeAspect="1"/>
          </p:cNvPicPr>
          <p:nvPr/>
        </p:nvPicPr>
        <p:blipFill>
          <a:blip r:embed="rId2"/>
          <a:stretch>
            <a:fillRect/>
          </a:stretch>
        </p:blipFill>
        <p:spPr>
          <a:xfrm>
            <a:off x="6667500" y="2031714"/>
            <a:ext cx="5353050" cy="3343275"/>
          </a:xfrm>
          <a:prstGeom prst="rect">
            <a:avLst/>
          </a:prstGeom>
        </p:spPr>
      </p:pic>
    </p:spTree>
    <p:extLst>
      <p:ext uri="{BB962C8B-B14F-4D97-AF65-F5344CB8AC3E}">
        <p14:creationId xmlns:p14="http://schemas.microsoft.com/office/powerpoint/2010/main" val="316474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FA34709-284B-18A4-F4E1-0319DE4E2758}"/>
              </a:ext>
            </a:extLst>
          </p:cNvPr>
          <p:cNvSpPr>
            <a:spLocks noGrp="1"/>
          </p:cNvSpPr>
          <p:nvPr>
            <p:ph type="title"/>
          </p:nvPr>
        </p:nvSpPr>
        <p:spPr/>
        <p:txBody>
          <a:bodyPr>
            <a:normAutofit fontScale="90000"/>
          </a:bodyPr>
          <a:lstStyle/>
          <a:p>
            <a:r>
              <a:rPr lang="sv-SE" dirty="0"/>
              <a:t>Stopp! Min kropp! Tema 3 i lågstadiematerialet.</a:t>
            </a:r>
          </a:p>
        </p:txBody>
      </p:sp>
      <p:sp>
        <p:nvSpPr>
          <p:cNvPr id="4" name="Platshållare för sidfot 3">
            <a:extLst>
              <a:ext uri="{FF2B5EF4-FFF2-40B4-BE49-F238E27FC236}">
                <a16:creationId xmlns:a16="http://schemas.microsoft.com/office/drawing/2014/main" id="{A9ACCE59-B810-8D9B-CA93-4659FAC2FCB9}"/>
              </a:ext>
            </a:extLst>
          </p:cNvPr>
          <p:cNvSpPr>
            <a:spLocks noGrp="1"/>
          </p:cNvSpPr>
          <p:nvPr>
            <p:ph type="ftr" sz="quarter" idx="11"/>
          </p:nvPr>
        </p:nvSpPr>
        <p:spPr/>
        <p:txBody>
          <a:bodyPr/>
          <a:lstStyle/>
          <a:p>
            <a:r>
              <a:rPr lang="sv-SE"/>
              <a:t>Varje dag gör vi världen lite bättre för barn.</a:t>
            </a:r>
            <a:endParaRPr lang="en-UK"/>
          </a:p>
        </p:txBody>
      </p:sp>
      <p:pic>
        <p:nvPicPr>
          <p:cNvPr id="29" name="Onlinemedia 6" title="Tema 3: Stopp! Min kropp!">
            <a:hlinkClick r:id="" action="ppaction://media"/>
            <a:extLst>
              <a:ext uri="{FF2B5EF4-FFF2-40B4-BE49-F238E27FC236}">
                <a16:creationId xmlns:a16="http://schemas.microsoft.com/office/drawing/2014/main" id="{6FF3A6E7-C488-2A1A-7771-7A0EF3136A89}"/>
              </a:ext>
            </a:extLst>
          </p:cNvPr>
          <p:cNvPicPr>
            <a:picLocks noRot="1" noChangeAspect="1"/>
          </p:cNvPicPr>
          <p:nvPr>
            <a:videoFile r:link="rId1"/>
          </p:nvPr>
        </p:nvPicPr>
        <p:blipFill>
          <a:blip r:embed="rId3"/>
          <a:stretch>
            <a:fillRect/>
          </a:stretch>
        </p:blipFill>
        <p:spPr>
          <a:xfrm>
            <a:off x="2066925" y="1600200"/>
            <a:ext cx="8050213" cy="4548188"/>
          </a:xfrm>
          <a:prstGeom prst="rect">
            <a:avLst/>
          </a:prstGeom>
        </p:spPr>
      </p:pic>
    </p:spTree>
    <p:extLst>
      <p:ext uri="{BB962C8B-B14F-4D97-AF65-F5344CB8AC3E}">
        <p14:creationId xmlns:p14="http://schemas.microsoft.com/office/powerpoint/2010/main" val="351105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9"/>
                                        </p:tgtEl>
                                      </p:cBhvr>
                                    </p:cmd>
                                  </p:childTnLst>
                                </p:cTn>
                              </p:par>
                            </p:childTnLst>
                          </p:cTn>
                        </p:par>
                      </p:childTnLst>
                    </p:cTn>
                  </p:par>
                </p:childTnLst>
              </p:cTn>
              <p:nextCondLst>
                <p:cond evt="onClick" delay="0">
                  <p:tgtEl>
                    <p:spTgt spid="29"/>
                  </p:tgtEl>
                </p:cond>
              </p:nextCondLst>
            </p:seq>
            <p:video>
              <p:cMediaNode vol="80000">
                <p:cTn id="12" fill="hold" display="0">
                  <p:stCondLst>
                    <p:cond delay="indefinite"/>
                  </p:stCondLst>
                </p:cTn>
                <p:tgtEl>
                  <p:spTgt spid="2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ADF71E0-53DE-FB30-C848-D1783440F640}"/>
              </a:ext>
            </a:extLst>
          </p:cNvPr>
          <p:cNvSpPr>
            <a:spLocks noGrp="1"/>
          </p:cNvSpPr>
          <p:nvPr>
            <p:ph type="title"/>
          </p:nvPr>
        </p:nvSpPr>
        <p:spPr/>
        <p:txBody>
          <a:bodyPr/>
          <a:lstStyle/>
          <a:p>
            <a:r>
              <a:rPr lang="sv-SE" dirty="0"/>
              <a:t>Kroppsregler</a:t>
            </a:r>
          </a:p>
        </p:txBody>
      </p:sp>
      <p:sp>
        <p:nvSpPr>
          <p:cNvPr id="4" name="Platshållare för sidfot 3">
            <a:extLst>
              <a:ext uri="{FF2B5EF4-FFF2-40B4-BE49-F238E27FC236}">
                <a16:creationId xmlns:a16="http://schemas.microsoft.com/office/drawing/2014/main" id="{A06EB104-38BA-EAB3-C707-17E7B79E3265}"/>
              </a:ext>
            </a:extLst>
          </p:cNvPr>
          <p:cNvSpPr>
            <a:spLocks noGrp="1"/>
          </p:cNvSpPr>
          <p:nvPr>
            <p:ph type="ftr" sz="quarter" idx="11"/>
          </p:nvPr>
        </p:nvSpPr>
        <p:spPr/>
        <p:txBody>
          <a:bodyPr/>
          <a:lstStyle/>
          <a:p>
            <a:r>
              <a:rPr lang="sv-SE"/>
              <a:t>Varje dag gör vi världen lite bättre för barn.</a:t>
            </a:r>
            <a:endParaRPr lang="en-UK"/>
          </a:p>
        </p:txBody>
      </p:sp>
      <p:pic>
        <p:nvPicPr>
          <p:cNvPr id="22" name="Platshållare för innehåll 21" descr="En bild som visar text, affisch, tecknad serie, Människoansikte&#10;&#10;Automatiskt genererad beskrivning">
            <a:extLst>
              <a:ext uri="{FF2B5EF4-FFF2-40B4-BE49-F238E27FC236}">
                <a16:creationId xmlns:a16="http://schemas.microsoft.com/office/drawing/2014/main" id="{06436086-7A66-08D5-F3AE-AC1A57D79B9C}"/>
              </a:ext>
            </a:extLst>
          </p:cNvPr>
          <p:cNvPicPr>
            <a:picLocks noGrp="1" noChangeAspect="1"/>
          </p:cNvPicPr>
          <p:nvPr>
            <p:ph idx="1"/>
          </p:nvPr>
        </p:nvPicPr>
        <p:blipFill>
          <a:blip r:embed="rId2"/>
          <a:stretch>
            <a:fillRect/>
          </a:stretch>
        </p:blipFill>
        <p:spPr>
          <a:xfrm>
            <a:off x="5338294" y="563377"/>
            <a:ext cx="4555133" cy="5654439"/>
          </a:xfrm>
        </p:spPr>
      </p:pic>
    </p:spTree>
    <p:extLst>
      <p:ext uri="{BB962C8B-B14F-4D97-AF65-F5344CB8AC3E}">
        <p14:creationId xmlns:p14="http://schemas.microsoft.com/office/powerpoint/2010/main" val="405955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7FB67D6-9696-23FA-8C84-B44562969F2A}"/>
              </a:ext>
            </a:extLst>
          </p:cNvPr>
          <p:cNvSpPr>
            <a:spLocks noGrp="1"/>
          </p:cNvSpPr>
          <p:nvPr>
            <p:ph type="title"/>
          </p:nvPr>
        </p:nvSpPr>
        <p:spPr/>
        <p:txBody>
          <a:bodyPr/>
          <a:lstStyle/>
          <a:p>
            <a:r>
              <a:rPr lang="sv-SE" dirty="0"/>
              <a:t>Vad är samtycke?</a:t>
            </a:r>
          </a:p>
        </p:txBody>
      </p:sp>
      <p:sp>
        <p:nvSpPr>
          <p:cNvPr id="4" name="Platshållare för sidfot 3">
            <a:extLst>
              <a:ext uri="{FF2B5EF4-FFF2-40B4-BE49-F238E27FC236}">
                <a16:creationId xmlns:a16="http://schemas.microsoft.com/office/drawing/2014/main" id="{26E24566-7BBC-4575-CEE6-302C1928F72E}"/>
              </a:ext>
            </a:extLst>
          </p:cNvPr>
          <p:cNvSpPr>
            <a:spLocks noGrp="1"/>
          </p:cNvSpPr>
          <p:nvPr>
            <p:ph type="ftr" sz="quarter" idx="11"/>
          </p:nvPr>
        </p:nvSpPr>
        <p:spPr/>
        <p:txBody>
          <a:bodyPr/>
          <a:lstStyle/>
          <a:p>
            <a:r>
              <a:rPr lang="sv-SE"/>
              <a:t>Varje dag gör vi världen lite bättre för barn.</a:t>
            </a:r>
            <a:endParaRPr lang="en-UK"/>
          </a:p>
        </p:txBody>
      </p:sp>
      <p:sp>
        <p:nvSpPr>
          <p:cNvPr id="5" name="Platshållare för innehåll 4">
            <a:extLst>
              <a:ext uri="{FF2B5EF4-FFF2-40B4-BE49-F238E27FC236}">
                <a16:creationId xmlns:a16="http://schemas.microsoft.com/office/drawing/2014/main" id="{90A008DB-6EEA-0203-0F00-2142689452BC}"/>
              </a:ext>
            </a:extLst>
          </p:cNvPr>
          <p:cNvSpPr>
            <a:spLocks noGrp="1"/>
          </p:cNvSpPr>
          <p:nvPr>
            <p:ph idx="1"/>
          </p:nvPr>
        </p:nvSpPr>
        <p:spPr>
          <a:xfrm>
            <a:off x="811733" y="1805142"/>
            <a:ext cx="5989117" cy="4476750"/>
          </a:xfrm>
        </p:spPr>
        <p:txBody>
          <a:bodyPr>
            <a:normAutofit/>
          </a:bodyPr>
          <a:lstStyle/>
          <a:p>
            <a:pPr marL="285750" indent="-285750">
              <a:buFont typeface="Arial" panose="020B0604020202020204" pitchFamily="34" charset="0"/>
              <a:buChar char="•"/>
            </a:pPr>
            <a:r>
              <a:rPr lang="sv-SE" dirty="0"/>
              <a:t>Att tycka samma – vilja göra samma sak. Ex att vi båda vill leka den här leken.</a:t>
            </a:r>
          </a:p>
          <a:p>
            <a:pPr marL="285750" indent="-285750">
              <a:buFont typeface="Arial" panose="020B0604020202020204" pitchFamily="34" charset="0"/>
              <a:buChar char="•"/>
            </a:pPr>
            <a:r>
              <a:rPr lang="sv-SE" dirty="0"/>
              <a:t>Samtyckeslagen 2019 – Att alla parter vill ha sex och inte ska tvingas på något sätt.</a:t>
            </a:r>
          </a:p>
          <a:p>
            <a:pPr marL="285750" indent="-285750">
              <a:buFont typeface="Arial" panose="020B0604020202020204" pitchFamily="34" charset="0"/>
              <a:buChar char="•"/>
            </a:pPr>
            <a:r>
              <a:rPr lang="sv-SE" dirty="0"/>
              <a:t>Pratar vi om samtycke på ett enkelt sätt med små barn har de med sig det när de blir äldre.</a:t>
            </a:r>
          </a:p>
          <a:p>
            <a:endParaRPr lang="sv-SE" dirty="0"/>
          </a:p>
        </p:txBody>
      </p:sp>
      <p:pic>
        <p:nvPicPr>
          <p:cNvPr id="14" name="Bildobjekt 13" descr="En bild som visar clipart, illustration, rita, Tecknade serier&#10;&#10;Automatiskt genererad beskrivning">
            <a:extLst>
              <a:ext uri="{FF2B5EF4-FFF2-40B4-BE49-F238E27FC236}">
                <a16:creationId xmlns:a16="http://schemas.microsoft.com/office/drawing/2014/main" id="{61ECBE52-396B-695B-E975-0D218084CFD1}"/>
              </a:ext>
            </a:extLst>
          </p:cNvPr>
          <p:cNvPicPr>
            <a:picLocks noChangeAspect="1"/>
          </p:cNvPicPr>
          <p:nvPr/>
        </p:nvPicPr>
        <p:blipFill rotWithShape="1">
          <a:blip r:embed="rId2"/>
          <a:srcRect l="21813" r="23912"/>
          <a:stretch/>
        </p:blipFill>
        <p:spPr>
          <a:xfrm>
            <a:off x="7210425" y="1348214"/>
            <a:ext cx="4010025" cy="4614435"/>
          </a:xfrm>
          <a:prstGeom prst="rect">
            <a:avLst/>
          </a:prstGeom>
        </p:spPr>
      </p:pic>
    </p:spTree>
    <p:extLst>
      <p:ext uri="{BB962C8B-B14F-4D97-AF65-F5344CB8AC3E}">
        <p14:creationId xmlns:p14="http://schemas.microsoft.com/office/powerpoint/2010/main" val="262363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Grafik, cirkel, clipart&#10;&#10;Automatiskt genererad beskrivning">
            <a:extLst>
              <a:ext uri="{FF2B5EF4-FFF2-40B4-BE49-F238E27FC236}">
                <a16:creationId xmlns:a16="http://schemas.microsoft.com/office/drawing/2014/main" id="{9E260AD8-1A52-24D8-0A5A-E1FFB9DB7496}"/>
              </a:ext>
            </a:extLst>
          </p:cNvPr>
          <p:cNvPicPr>
            <a:picLocks noChangeAspect="1"/>
          </p:cNvPicPr>
          <p:nvPr/>
        </p:nvPicPr>
        <p:blipFill>
          <a:blip r:embed="rId2"/>
          <a:stretch>
            <a:fillRect/>
          </a:stretch>
        </p:blipFill>
        <p:spPr>
          <a:xfrm flipH="1">
            <a:off x="6096000" y="1545440"/>
            <a:ext cx="6423644" cy="4957608"/>
          </a:xfrm>
          <a:prstGeom prst="rect">
            <a:avLst/>
          </a:prstGeom>
        </p:spPr>
      </p:pic>
      <p:sp>
        <p:nvSpPr>
          <p:cNvPr id="2" name="Platshållare för innehåll 1">
            <a:extLst>
              <a:ext uri="{FF2B5EF4-FFF2-40B4-BE49-F238E27FC236}">
                <a16:creationId xmlns:a16="http://schemas.microsoft.com/office/drawing/2014/main" id="{B4D956AA-AA56-C201-8086-4D5532707CF6}"/>
              </a:ext>
            </a:extLst>
          </p:cNvPr>
          <p:cNvSpPr>
            <a:spLocks noGrp="1"/>
          </p:cNvSpPr>
          <p:nvPr>
            <p:ph idx="1"/>
          </p:nvPr>
        </p:nvSpPr>
        <p:spPr>
          <a:xfrm>
            <a:off x="811733" y="1805142"/>
            <a:ext cx="5550968" cy="4476750"/>
          </a:xfrm>
        </p:spPr>
        <p:txBody>
          <a:bodyPr>
            <a:normAutofit fontScale="92500" lnSpcReduction="20000"/>
          </a:bodyPr>
          <a:lstStyle/>
          <a:p>
            <a:r>
              <a:rPr lang="sv-SE" dirty="0"/>
              <a:t>Hur kan vi prata med våra barn om detta?</a:t>
            </a:r>
          </a:p>
          <a:p>
            <a:endParaRPr lang="sv-SE" dirty="0"/>
          </a:p>
          <a:p>
            <a:r>
              <a:rPr lang="sv-SE" dirty="0"/>
              <a:t>En bra hemlighet är något vi blir glada av att tänka på. De kan exempelvis vara att en överraskning, att vara kära mm. En bra hemlighet behöver vi inte berätta om vi inte vill.</a:t>
            </a:r>
          </a:p>
          <a:p>
            <a:endParaRPr lang="sv-SE" dirty="0"/>
          </a:p>
          <a:p>
            <a:r>
              <a:rPr lang="sv-SE" dirty="0"/>
              <a:t>En dålig hemlighet är något vi blir ledsna, oroliga eller rädda av att tänka på. Det kan exempelvis vara att vi råkat ut för något obehagligt eller jobbigt. En dålig hemlighet ska vi alltid berätta för en vuxen.</a:t>
            </a:r>
          </a:p>
          <a:p>
            <a:endParaRPr lang="sv-SE" dirty="0"/>
          </a:p>
        </p:txBody>
      </p:sp>
      <p:sp>
        <p:nvSpPr>
          <p:cNvPr id="3" name="Rubrik 2">
            <a:extLst>
              <a:ext uri="{FF2B5EF4-FFF2-40B4-BE49-F238E27FC236}">
                <a16:creationId xmlns:a16="http://schemas.microsoft.com/office/drawing/2014/main" id="{7069366B-9E75-404A-D28B-385DE74BD6C0}"/>
              </a:ext>
            </a:extLst>
          </p:cNvPr>
          <p:cNvSpPr>
            <a:spLocks noGrp="1"/>
          </p:cNvSpPr>
          <p:nvPr>
            <p:ph type="title"/>
          </p:nvPr>
        </p:nvSpPr>
        <p:spPr/>
        <p:txBody>
          <a:bodyPr/>
          <a:lstStyle/>
          <a:p>
            <a:r>
              <a:rPr lang="sv-SE" dirty="0"/>
              <a:t>Bra och dåliga hemligheter</a:t>
            </a:r>
          </a:p>
        </p:txBody>
      </p:sp>
      <p:sp>
        <p:nvSpPr>
          <p:cNvPr id="4" name="Platshållare för sidfot 3">
            <a:extLst>
              <a:ext uri="{FF2B5EF4-FFF2-40B4-BE49-F238E27FC236}">
                <a16:creationId xmlns:a16="http://schemas.microsoft.com/office/drawing/2014/main" id="{5380D352-F514-A225-BE70-39745F436368}"/>
              </a:ext>
            </a:extLst>
          </p:cNvPr>
          <p:cNvSpPr>
            <a:spLocks noGrp="1"/>
          </p:cNvSpPr>
          <p:nvPr>
            <p:ph type="ftr" sz="quarter" idx="11"/>
          </p:nvPr>
        </p:nvSpPr>
        <p:spPr/>
        <p:txBody>
          <a:bodyPr/>
          <a:lstStyle/>
          <a:p>
            <a:r>
              <a:rPr lang="sv-SE"/>
              <a:t>Varje dag gör vi världen lite bättre för barn.</a:t>
            </a:r>
            <a:endParaRPr lang="en-UK"/>
          </a:p>
        </p:txBody>
      </p:sp>
      <p:sp>
        <p:nvSpPr>
          <p:cNvPr id="6" name="textruta 5">
            <a:extLst>
              <a:ext uri="{FF2B5EF4-FFF2-40B4-BE49-F238E27FC236}">
                <a16:creationId xmlns:a16="http://schemas.microsoft.com/office/drawing/2014/main" id="{91D86636-B35D-A469-60D4-F75E4CD2EAD4}"/>
              </a:ext>
            </a:extLst>
          </p:cNvPr>
          <p:cNvSpPr txBox="1"/>
          <p:nvPr/>
        </p:nvSpPr>
        <p:spPr>
          <a:xfrm>
            <a:off x="7448549" y="2428875"/>
            <a:ext cx="4067175" cy="2585323"/>
          </a:xfrm>
          <a:prstGeom prst="rect">
            <a:avLst/>
          </a:prstGeom>
          <a:noFill/>
          <a:ln>
            <a:noFill/>
          </a:ln>
        </p:spPr>
        <p:txBody>
          <a:bodyPr wrap="square">
            <a:spAutoFit/>
          </a:bodyPr>
          <a:lstStyle/>
          <a:p>
            <a:pPr algn="ctr"/>
            <a:r>
              <a:rPr lang="sv-SE" dirty="0">
                <a:ea typeface="Lato"/>
                <a:cs typeface="Lato"/>
              </a:rPr>
              <a:t>Diskutera</a:t>
            </a:r>
          </a:p>
          <a:p>
            <a:pPr algn="ctr"/>
            <a:endParaRPr lang="sv-SE" sz="1800" b="0" dirty="0">
              <a:latin typeface="Lato"/>
              <a:ea typeface="Lato"/>
              <a:cs typeface="Lato"/>
            </a:endParaRPr>
          </a:p>
          <a:p>
            <a:pPr marL="285750" indent="-285750">
              <a:buFont typeface="Calibri"/>
              <a:buChar char="•"/>
            </a:pPr>
            <a:r>
              <a:rPr lang="sv-SE" sz="1800" b="0" dirty="0">
                <a:latin typeface="Lato"/>
                <a:ea typeface="Lato"/>
                <a:cs typeface="Lato"/>
              </a:rPr>
              <a:t>Tror ni att det finns saker som era barn inte berättar för er? Vad kan det vara i så fall?</a:t>
            </a:r>
          </a:p>
          <a:p>
            <a:pPr marL="285750" indent="-285750">
              <a:buFont typeface="Calibri"/>
              <a:buChar char="•"/>
            </a:pPr>
            <a:endParaRPr lang="sv-SE" sz="1800" b="0" dirty="0">
              <a:latin typeface="Lato"/>
              <a:ea typeface="Lato"/>
              <a:cs typeface="Lato"/>
            </a:endParaRPr>
          </a:p>
          <a:p>
            <a:pPr marL="285750" indent="-285750">
              <a:buFont typeface="Calibri"/>
              <a:buChar char="•"/>
            </a:pPr>
            <a:r>
              <a:rPr lang="sv-SE" sz="1800" b="0" dirty="0">
                <a:latin typeface="Lato"/>
                <a:ea typeface="Lato"/>
                <a:cs typeface="Lato"/>
              </a:rPr>
              <a:t>Hur kan vi försöka hjälpa våra barn att alltid våga berätta om dåliga </a:t>
            </a:r>
            <a:r>
              <a:rPr lang="sv-SE" sz="1800" b="0" dirty="0">
                <a:solidFill>
                  <a:srgbClr val="000000"/>
                </a:solidFill>
                <a:latin typeface="Lato"/>
                <a:ea typeface="Lato"/>
                <a:cs typeface="Lato"/>
              </a:rPr>
              <a:t>hemligheter?</a:t>
            </a:r>
          </a:p>
        </p:txBody>
      </p:sp>
    </p:spTree>
    <p:extLst>
      <p:ext uri="{BB962C8B-B14F-4D97-AF65-F5344CB8AC3E}">
        <p14:creationId xmlns:p14="http://schemas.microsoft.com/office/powerpoint/2010/main" val="75748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9703028-26AA-5B8F-70E1-1669D149E624}"/>
              </a:ext>
            </a:extLst>
          </p:cNvPr>
          <p:cNvSpPr>
            <a:spLocks noGrp="1"/>
          </p:cNvSpPr>
          <p:nvPr>
            <p:ph type="title"/>
          </p:nvPr>
        </p:nvSpPr>
        <p:spPr/>
        <p:txBody>
          <a:bodyPr/>
          <a:lstStyle/>
          <a:p>
            <a:r>
              <a:rPr lang="sv-SE" dirty="0"/>
              <a:t>Övning - Handen</a:t>
            </a:r>
          </a:p>
        </p:txBody>
      </p:sp>
      <p:sp>
        <p:nvSpPr>
          <p:cNvPr id="4" name="Platshållare för sidfot 3">
            <a:extLst>
              <a:ext uri="{FF2B5EF4-FFF2-40B4-BE49-F238E27FC236}">
                <a16:creationId xmlns:a16="http://schemas.microsoft.com/office/drawing/2014/main" id="{F4556264-D07D-FAEA-0E0A-78079604D365}"/>
              </a:ext>
            </a:extLst>
          </p:cNvPr>
          <p:cNvSpPr>
            <a:spLocks noGrp="1"/>
          </p:cNvSpPr>
          <p:nvPr>
            <p:ph type="ftr" sz="quarter" idx="11"/>
          </p:nvPr>
        </p:nvSpPr>
        <p:spPr/>
        <p:txBody>
          <a:bodyPr/>
          <a:lstStyle/>
          <a:p>
            <a:r>
              <a:rPr lang="sv-SE"/>
              <a:t>Varje dag gör vi världen lite bättre för barn.</a:t>
            </a:r>
            <a:endParaRPr lang="en-UK"/>
          </a:p>
        </p:txBody>
      </p:sp>
      <p:pic>
        <p:nvPicPr>
          <p:cNvPr id="12" name="Bildobjekt 11" descr="En bild som visar text, skiss, diagram, design&#10;&#10;Automatiskt genererad beskrivning">
            <a:extLst>
              <a:ext uri="{FF2B5EF4-FFF2-40B4-BE49-F238E27FC236}">
                <a16:creationId xmlns:a16="http://schemas.microsoft.com/office/drawing/2014/main" id="{43ABE9FA-04A5-1DE7-D3FD-8ADC6833BD42}"/>
              </a:ext>
            </a:extLst>
          </p:cNvPr>
          <p:cNvPicPr>
            <a:picLocks noChangeAspect="1"/>
          </p:cNvPicPr>
          <p:nvPr/>
        </p:nvPicPr>
        <p:blipFill rotWithShape="1">
          <a:blip r:embed="rId2"/>
          <a:srcRect r="3331" b="8361"/>
          <a:stretch/>
        </p:blipFill>
        <p:spPr>
          <a:xfrm>
            <a:off x="5305425" y="86090"/>
            <a:ext cx="4791075" cy="6372650"/>
          </a:xfrm>
          <a:prstGeom prst="rect">
            <a:avLst/>
          </a:prstGeom>
        </p:spPr>
      </p:pic>
    </p:spTree>
    <p:extLst>
      <p:ext uri="{BB962C8B-B14F-4D97-AF65-F5344CB8AC3E}">
        <p14:creationId xmlns:p14="http://schemas.microsoft.com/office/powerpoint/2010/main" val="275819559"/>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23ec234-cbf3-4cc2-a0ae-2bfafc310c72" ContentTypeId="0x0101003D6C73BB38D93149870CDC6EBA8F17DD01" PreviousValue="false" LastSyncTimeStamp="2023-04-26T13:37:44.54Z"/>
</file>

<file path=customXml/item2.xml><?xml version="1.0" encoding="utf-8"?>
<p:properties xmlns:p="http://schemas.microsoft.com/office/2006/metadata/properties" xmlns:xsi="http://www.w3.org/2001/XMLSchema-instance" xmlns:pc="http://schemas.microsoft.com/office/infopath/2007/PartnerControls">
  <documentManagement>
    <TaxCatchAll xmlns="b1a25d56-6f3d-4cf9-8f75-af00573b6dbd">
      <Value>146</Value>
      <Value>144</Value>
      <Value>11</Value>
      <Value>15</Value>
    </TaxCatchAll>
    <oe7e8237376448b4af4198949de0dfe3 xmlns="b1a25d56-6f3d-4cf9-8f75-af00573b6dbd">
      <Terms xmlns="http://schemas.microsoft.com/office/infopath/2007/PartnerControls">
        <TermInfo xmlns="http://schemas.microsoft.com/office/infopath/2007/PartnerControls">
          <TermName xmlns="http://schemas.microsoft.com/office/infopath/2007/PartnerControls">Utbildningsmaterial</TermName>
          <TermId xmlns="http://schemas.microsoft.com/office/infopath/2007/PartnerControls">609b15e0-2801-4a59-ae75-cc1b04869aee</TermId>
        </TermInfo>
      </Terms>
    </oe7e8237376448b4af4198949de0dfe3>
    <db028a2fbc7244c5a85184a5efa17af6 xmlns="b1a25d56-6f3d-4cf9-8f75-af00573b6dbd">
      <Terms xmlns="http://schemas.microsoft.com/office/infopath/2007/PartnerControls">
        <TermInfo xmlns="http://schemas.microsoft.com/office/infopath/2007/PartnerControls">
          <TermName xmlns="http://schemas.microsoft.com/office/infopath/2007/PartnerControls">Europe</TermName>
          <TermId xmlns="http://schemas.microsoft.com/office/infopath/2007/PartnerControls">45e427c4-557f-4367-9132-632bbf52d2da</TermId>
        </TermInfo>
      </Terms>
    </db028a2fbc7244c5a85184a5efa17af6>
    <j2351b834a64409da4ac57155d65a460 xmlns="b1a25d56-6f3d-4cf9-8f75-af00573b6dbd">
      <Terms xmlns="http://schemas.microsoft.com/office/infopath/2007/PartnerControls">
        <TermInfo xmlns="http://schemas.microsoft.com/office/infopath/2007/PartnerControls">
          <TermName xmlns="http://schemas.microsoft.com/office/infopath/2007/PartnerControls">Sverigeprogrammet</TermName>
          <TermId xmlns="http://schemas.microsoft.com/office/infopath/2007/PartnerControls">3ea391bc-895d-40a8-95ce-1653aa33c01f</TermId>
        </TermInfo>
      </Terms>
    </j2351b834a64409da4ac57155d65a460>
    <i3d8ba90306245149dba62c7a83dc29e xmlns="b1a25d56-6f3d-4cf9-8f75-af00573b6dbd">
      <Terms xmlns="http://schemas.microsoft.com/office/infopath/2007/PartnerControls">
        <TermInfo xmlns="http://schemas.microsoft.com/office/infopath/2007/PartnerControls">
          <TermName xmlns="http://schemas.microsoft.com/office/infopath/2007/PartnerControls">Trygghet</TermName>
          <TermId xmlns="http://schemas.microsoft.com/office/infopath/2007/PartnerControls">96f222f7-9141-4974-8360-6f3872463970</TermId>
        </TermInfo>
      </Terms>
    </i3d8ba90306245149dba62c7a83dc29e>
    <Document_x0020_owner1 xmlns="b1a25d56-6f3d-4cf9-8f75-af00573b6dbd">
      <UserInfo>
        <DisplayName>i:0#.f|membership|helene.olsson@rb.se,#i:0#.f|membership|helene.olsson@rb.se,#helene.olsson@rb.se,#,#Olsson, Helene,#,#Sverigeprogrammet,#Rådgivare metod</DisplayName>
        <AccountId>34</AccountId>
        <AccountType/>
      </UserInfo>
    </Document_x0020_owner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Official Document" ma:contentTypeID="0x0101003D6C73BB38D93149870CDC6EBA8F17DD0100ACFC6EC96228324C8A794917E69D58EA" ma:contentTypeVersion="4" ma:contentTypeDescription="Acts as the default content type on all sharepoint sites within the Swedish organization " ma:contentTypeScope="" ma:versionID="ae18495909cd5b6df491abb92c3ce04e">
  <xsd:schema xmlns:xsd="http://www.w3.org/2001/XMLSchema" xmlns:xs="http://www.w3.org/2001/XMLSchema" xmlns:p="http://schemas.microsoft.com/office/2006/metadata/properties" xmlns:ns2="b1a25d56-6f3d-4cf9-8f75-af00573b6dbd" targetNamespace="http://schemas.microsoft.com/office/2006/metadata/properties" ma:root="true" ma:fieldsID="5718a85cc9b0ab32daea9bfb73b50e99" ns2:_="">
    <xsd:import namespace="b1a25d56-6f3d-4cf9-8f75-af00573b6dbd"/>
    <xsd:element name="properties">
      <xsd:complexType>
        <xsd:sequence>
          <xsd:element name="documentManagement">
            <xsd:complexType>
              <xsd:all>
                <xsd:element ref="ns2:oe7e8237376448b4af4198949de0dfe3" minOccurs="0"/>
                <xsd:element ref="ns2:TaxCatchAll" minOccurs="0"/>
                <xsd:element ref="ns2:TaxCatchAllLabel" minOccurs="0"/>
                <xsd:element ref="ns2:j2351b834a64409da4ac57155d65a460" minOccurs="0"/>
                <xsd:element ref="ns2:db028a2fbc7244c5a85184a5efa17af6" minOccurs="0"/>
                <xsd:element ref="ns2:Document_x0020_owner1"/>
                <xsd:element ref="ns2:i3d8ba90306245149dba62c7a83dc2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oe7e8237376448b4af4198949de0dfe3" ma:index="7" ma:taxonomy="true" ma:internalName="oe7e8237376448b4af4198949de0dfe3" ma:taxonomyFieldName="Document_x0020_type" ma:displayName="Document type" ma:default="" ma:fieldId="{8e7e8237-3764-48b4-af41-98949de0dfe3}" ma:sspId="b23ec234-cbf3-4cc2-a0ae-2bfafc310c72" ma:termSetId="c094f469-fd93-4906-bc43-4d6ba822429d"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f4108233-d372-409b-9236-399fe389b0a2}" ma:internalName="TaxCatchAll" ma:showField="CatchAllData" ma:web="0b342f20-b4b6-4d39-933c-8add63253cea">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4108233-d372-409b-9236-399fe389b0a2}" ma:internalName="TaxCatchAllLabel" ma:readOnly="true" ma:showField="CatchAllDataLabel" ma:web="0b342f20-b4b6-4d39-933c-8add63253cea">
      <xsd:complexType>
        <xsd:complexContent>
          <xsd:extension base="dms:MultiChoiceLookup">
            <xsd:sequence>
              <xsd:element name="Value" type="dms:Lookup" maxOccurs="unbounded" minOccurs="0" nillable="true"/>
            </xsd:sequence>
          </xsd:extension>
        </xsd:complexContent>
      </xsd:complexType>
    </xsd:element>
    <xsd:element name="j2351b834a64409da4ac57155d65a460" ma:index="12" ma:taxonomy="true" ma:internalName="j2351b834a64409da4ac57155d65a460" ma:taxonomyFieldName="SC_x0020_Sweden_x0020_Department" ma:displayName="SC Sweden Department" ma:default="" ma:fieldId="{32351b83-4a64-409d-a4ac-57155d65a460}" ma:taxonomyMulti="true" ma:sspId="b23ec234-cbf3-4cc2-a0ae-2bfafc310c72" ma:termSetId="b7d48c98-e67c-4447-9543-c5b8a08f28eb" ma:anchorId="00000000-0000-0000-0000-000000000000" ma:open="false" ma:isKeyword="false">
      <xsd:complexType>
        <xsd:sequence>
          <xsd:element ref="pc:Terms" minOccurs="0" maxOccurs="1"/>
        </xsd:sequence>
      </xsd:complexType>
    </xsd:element>
    <xsd:element name="db028a2fbc7244c5a85184a5efa17af6" ma:index="14" nillable="true" ma:taxonomy="true" ma:internalName="db028a2fbc7244c5a85184a5efa17af6" ma:taxonomyFieldName="SC_x0020_Sweden_x0020_Location" ma:displayName="SC Sweden Location" ma:default="" ma:fieldId="{db028a2f-bc72-44c5-a851-84a5efa17af6}" ma:taxonomyMulti="true" ma:sspId="b23ec234-cbf3-4cc2-a0ae-2bfafc310c72" ma:termSetId="02773def-fa13-4e48-837d-69cbfe233fcd" ma:anchorId="00000000-0000-0000-0000-000000000000" ma:open="false" ma:isKeyword="false">
      <xsd:complexType>
        <xsd:sequence>
          <xsd:element ref="pc:Terms" minOccurs="0" maxOccurs="1"/>
        </xsd:sequence>
      </xsd:complexType>
    </xsd:element>
    <xsd:element name="Document_x0020_owner1" ma:index="16" ma:displayName="Document owner" ma:description="Field to indicate ownership of material." ma:list="UserInfo" ma:internalName="Document_x0020_owner1">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3d8ba90306245149dba62c7a83dc29e" ma:index="17" nillable="true" ma:taxonomy="true" ma:internalName="i3d8ba90306245149dba62c7a83dc29e" ma:taxonomyFieldName="SC_x0020_Sweden_x0020_Topic" ma:displayName="SC Sweden Topic" ma:default="" ma:fieldId="{23d8ba90-3062-4514-9dba-62c7a83dc29e}" ma:taxonomyMulti="true" ma:sspId="b23ec234-cbf3-4cc2-a0ae-2bfafc310c72" ma:termSetId="6b3b590f-c4e8-4023-a802-2e6d4774eab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98F1E-2261-442E-9463-4285936E086A}">
  <ds:schemaRefs>
    <ds:schemaRef ds:uri="Microsoft.SharePoint.Taxonomy.ContentTypeSync"/>
  </ds:schemaRefs>
</ds:datastoreItem>
</file>

<file path=customXml/itemProps2.xml><?xml version="1.0" encoding="utf-8"?>
<ds:datastoreItem xmlns:ds="http://schemas.openxmlformats.org/officeDocument/2006/customXml" ds:itemID="{EC100087-3BD2-44B1-A0B4-40D3B21AFA4C}">
  <ds:schemaRefs>
    <ds:schemaRef ds:uri="http://schemas.microsoft.com/office/infopath/2007/PartnerControls"/>
    <ds:schemaRef ds:uri="6f2ecf57-ee56-4392-8748-0cf823e5c42b"/>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 ds:uri="04ba8a4c-1655-4ef8-811a-f8408fe84b19"/>
    <ds:schemaRef ds:uri="http://www.w3.org/XML/1998/namespace"/>
    <ds:schemaRef ds:uri="http://purl.org/dc/dcmitype/"/>
    <ds:schemaRef ds:uri="b1a25d56-6f3d-4cf9-8f75-af00573b6dbd"/>
  </ds:schemaRefs>
</ds:datastoreItem>
</file>

<file path=customXml/itemProps3.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4.xml><?xml version="1.0" encoding="utf-8"?>
<ds:datastoreItem xmlns:ds="http://schemas.openxmlformats.org/officeDocument/2006/customXml" ds:itemID="{35D660DF-3DBD-498F-AD9E-30345D943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25d56-6f3d-4cf9-8f75-af00573b6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Powerpointmall_SV_2024</Template>
  <TotalTime>3028</TotalTime>
  <Words>616</Words>
  <Application>Microsoft Office PowerPoint</Application>
  <PresentationFormat>Bredbild</PresentationFormat>
  <Paragraphs>52</Paragraphs>
  <Slides>11</Slides>
  <Notes>0</Notes>
  <HiddenSlides>0</HiddenSlides>
  <MMClips>1</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Arial</vt:lpstr>
      <vt:lpstr>Calibri</vt:lpstr>
      <vt:lpstr>Gill Sans Infant Std</vt:lpstr>
      <vt:lpstr>Lato</vt:lpstr>
      <vt:lpstr>Oswald Medium</vt:lpstr>
      <vt:lpstr>Segoe UI</vt:lpstr>
      <vt:lpstr>Save the Children Theme</vt:lpstr>
      <vt:lpstr>PowerPoint-presentation</vt:lpstr>
      <vt:lpstr>Stopp! Min kropp!</vt:lpstr>
      <vt:lpstr>Vad är Stopp! Min kropp!?</vt:lpstr>
      <vt:lpstr>Hur kan jag prata med mitt barn om kroppen och gränser?</vt:lpstr>
      <vt:lpstr>Stopp! Min kropp! Tema 3 i lågstadiematerialet.</vt:lpstr>
      <vt:lpstr>Kroppsregler</vt:lpstr>
      <vt:lpstr>Vad är samtycke?</vt:lpstr>
      <vt:lpstr>Bra och dåliga hemligheter</vt:lpstr>
      <vt:lpstr>Övning - Handen</vt:lpstr>
      <vt:lpstr>Att göra med barn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Westman, Emma</dc:creator>
  <cp:lastModifiedBy>Olsson, Helene</cp:lastModifiedBy>
  <cp:revision>12</cp:revision>
  <dcterms:created xsi:type="dcterms:W3CDTF">2024-03-13T11:44:11Z</dcterms:created>
  <dcterms:modified xsi:type="dcterms:W3CDTF">2024-09-18T08:28:27Z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0x0101003D6C73BB38D93149870CDC6EBA8F17DD0100ACFC6EC96228324C8A794917E69D58EA</vt:lpwstr>
  </property>
  <property fmtid="{D5CDD505-2E9C-101B-9397-08002B2CF9AE}" pid="3" name="SC Sweden Topic">
    <vt:lpwstr>146;#Trygghet|96f222f7-9141-4974-8360-6f3872463970</vt:lpwstr>
  </property>
  <property fmtid="{D5CDD505-2E9C-101B-9397-08002B2CF9AE}" pid="4" name="MediaServiceImageTags">
    <vt:lpwstr/>
  </property>
  <property fmtid="{D5CDD505-2E9C-101B-9397-08002B2CF9AE}" pid="5" name="SC Sweden Location">
    <vt:lpwstr>144;#Europe|45e427c4-557f-4367-9132-632bbf52d2da</vt:lpwstr>
  </property>
  <property fmtid="{D5CDD505-2E9C-101B-9397-08002B2CF9AE}" pid="6" name="SC Sweden Department">
    <vt:lpwstr>11;#Sverigeprogrammet|3ea391bc-895d-40a8-95ce-1653aa33c01f</vt:lpwstr>
  </property>
  <property fmtid="{D5CDD505-2E9C-101B-9397-08002B2CF9AE}" pid="7" name="lcf76f155ced4ddcb4097134ff3c332f">
    <vt:lpwstr/>
  </property>
  <property fmtid="{D5CDD505-2E9C-101B-9397-08002B2CF9AE}" pid="8" name="Document type">
    <vt:lpwstr>15;#Utbildningsmaterial|609b15e0-2801-4a59-ae75-cc1b04869aee</vt:lpwstr>
  </property>
  <property fmtid="{D5CDD505-2E9C-101B-9397-08002B2CF9AE}" pid="9" name="SharedWithUsers">
    <vt:lpwstr>469;#Grenstedt, Elisabet</vt:lpwstr>
  </property>
</Properties>
</file>