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Lst>
  <p:notesMasterIdLst>
    <p:notesMasterId r:id="rId44"/>
  </p:notesMasterIdLst>
  <p:handoutMasterIdLst>
    <p:handoutMasterId r:id="rId45"/>
  </p:handoutMasterIdLst>
  <p:sldIdLst>
    <p:sldId id="2142533206" r:id="rId6"/>
    <p:sldId id="2142533225" r:id="rId7"/>
    <p:sldId id="258" r:id="rId8"/>
    <p:sldId id="2142533215" r:id="rId9"/>
    <p:sldId id="2142533212" r:id="rId10"/>
    <p:sldId id="2142533202" r:id="rId11"/>
    <p:sldId id="2142533200" r:id="rId12"/>
    <p:sldId id="2142533198" r:id="rId13"/>
    <p:sldId id="333" r:id="rId14"/>
    <p:sldId id="2142532978" r:id="rId15"/>
    <p:sldId id="302" r:id="rId16"/>
    <p:sldId id="2142532980" r:id="rId17"/>
    <p:sldId id="2142532979" r:id="rId18"/>
    <p:sldId id="2142533194" r:id="rId19"/>
    <p:sldId id="2142533199" r:id="rId20"/>
    <p:sldId id="2142533226" r:id="rId21"/>
    <p:sldId id="263" r:id="rId22"/>
    <p:sldId id="300" r:id="rId23"/>
    <p:sldId id="256" r:id="rId24"/>
    <p:sldId id="2142533208" r:id="rId25"/>
    <p:sldId id="334" r:id="rId26"/>
    <p:sldId id="299" r:id="rId27"/>
    <p:sldId id="2142533209" r:id="rId28"/>
    <p:sldId id="286" r:id="rId29"/>
    <p:sldId id="295" r:id="rId30"/>
    <p:sldId id="296" r:id="rId31"/>
    <p:sldId id="297" r:id="rId32"/>
    <p:sldId id="298" r:id="rId33"/>
    <p:sldId id="2142533210" r:id="rId34"/>
    <p:sldId id="2142533211" r:id="rId35"/>
    <p:sldId id="2142533195" r:id="rId36"/>
    <p:sldId id="2142533152" r:id="rId37"/>
    <p:sldId id="330" r:id="rId38"/>
    <p:sldId id="332" r:id="rId39"/>
    <p:sldId id="281" r:id="rId40"/>
    <p:sldId id="2142533213" r:id="rId41"/>
    <p:sldId id="2142533223" r:id="rId42"/>
    <p:sldId id="2142533214" r:id="rId43"/>
  </p:sldIdLst>
  <p:sldSz cx="12192000" cy="6858000"/>
  <p:notesSz cx="6858000" cy="9144000"/>
  <p:defaultText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52B8C994-5CF3-4277-A024-F19A830972DE}">
          <p14:sldIdLst>
            <p14:sldId id="2142533206"/>
            <p14:sldId id="2142533225"/>
            <p14:sldId id="258"/>
          </p14:sldIdLst>
        </p14:section>
        <p14:section name="Varför jobbar Räddar Barnen med Stopp! Min kropp!" id="{8C5AF896-4D7C-4CAB-A1B5-AA84F449F3C2}">
          <p14:sldIdLst>
            <p14:sldId id="2142533215"/>
            <p14:sldId id="2142533212"/>
            <p14:sldId id="2142533202"/>
          </p14:sldIdLst>
        </p14:section>
        <p14:section name="Bakgrund till Stopp! Min kropp!" id="{C4D0BEF6-60B4-45C5-A97F-94A44DBD237D}">
          <p14:sldIdLst>
            <p14:sldId id="2142533200"/>
            <p14:sldId id="2142533198"/>
            <p14:sldId id="333"/>
            <p14:sldId id="2142532978"/>
            <p14:sldId id="302"/>
            <p14:sldId id="2142532980"/>
            <p14:sldId id="2142532979"/>
          </p14:sldIdLst>
        </p14:section>
        <p14:section name="Vägledning Stopp! Min kropp!" id="{162DDD4A-1B8F-473F-A155-4C5E6C146A09}">
          <p14:sldIdLst>
            <p14:sldId id="2142533194"/>
            <p14:sldId id="2142533199"/>
            <p14:sldId id="2142533226"/>
            <p14:sldId id="263"/>
          </p14:sldIdLst>
        </p14:section>
        <p14:section name="Stopp! Min kropp! på fritiden" id="{69FFC9B0-88ED-480D-8447-431ABB2E29C4}">
          <p14:sldIdLst>
            <p14:sldId id="300"/>
            <p14:sldId id="256"/>
            <p14:sldId id="2142533208"/>
            <p14:sldId id="334"/>
            <p14:sldId id="299"/>
            <p14:sldId id="2142533209"/>
            <p14:sldId id="286"/>
            <p14:sldId id="295"/>
            <p14:sldId id="296"/>
            <p14:sldId id="297"/>
            <p14:sldId id="298"/>
            <p14:sldId id="2142533210"/>
            <p14:sldId id="2142533211"/>
          </p14:sldIdLst>
        </p14:section>
        <p14:section name="Stopp! Min kropp! - veckan" id="{FF2DBF83-C401-49FF-AD8D-2D1F7E1F98D0}">
          <p14:sldIdLst>
            <p14:sldId id="2142533195"/>
            <p14:sldId id="2142533152"/>
            <p14:sldId id="330"/>
            <p14:sldId id="332"/>
            <p14:sldId id="281"/>
          </p14:sldIdLst>
        </p14:section>
        <p14:section name="Utvärdering" id="{C48673F4-C213-4D87-9367-0C24143928DC}">
          <p14:sldIdLst>
            <p14:sldId id="2142533213"/>
            <p14:sldId id="2142533223"/>
            <p14:sldId id="2142533214"/>
          </p14:sldIdLst>
        </p14:section>
      </p14:sectionLst>
    </p:ex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EFD8C9-0099-47C8-9006-698BD9052378}" v="16" dt="2025-05-19T12:08:59.9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5" autoAdjust="0"/>
    <p:restoredTop sz="76879" autoAdjust="0"/>
  </p:normalViewPr>
  <p:slideViewPr>
    <p:cSldViewPr snapToGrid="0">
      <p:cViewPr varScale="1">
        <p:scale>
          <a:sx n="78" d="100"/>
          <a:sy n="78" d="100"/>
        </p:scale>
        <p:origin x="1890" y="90"/>
      </p:cViewPr>
      <p:guideLst>
        <p:guide orient="horz" pos="2160"/>
        <p:guide pos="3863"/>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C5FF01-0D94-45B5-A6AA-51FA22C2D7C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a:extLst>
              <a:ext uri="{FF2B5EF4-FFF2-40B4-BE49-F238E27FC236}">
                <a16:creationId xmlns:a16="http://schemas.microsoft.com/office/drawing/2014/main" id="{DEBE48C1-6ABD-41A7-94C6-4068055F5D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4480E40-0158-4947-88BE-4096E261C128}" type="datetime1">
              <a:rPr lang="LID4096" smtClean="0"/>
              <a:t>05/27/2025</a:t>
            </a:fld>
            <a:endParaRPr lang="en-UK"/>
          </a:p>
        </p:txBody>
      </p:sp>
      <p:sp>
        <p:nvSpPr>
          <p:cNvPr id="4" name="Footer Placeholder 3">
            <a:extLst>
              <a:ext uri="{FF2B5EF4-FFF2-40B4-BE49-F238E27FC236}">
                <a16:creationId xmlns:a16="http://schemas.microsoft.com/office/drawing/2014/main" id="{CCD394F4-9201-492F-B8CE-18E39EC1BF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5" name="Slide Number Placeholder 4">
            <a:extLst>
              <a:ext uri="{FF2B5EF4-FFF2-40B4-BE49-F238E27FC236}">
                <a16:creationId xmlns:a16="http://schemas.microsoft.com/office/drawing/2014/main" id="{C08ED2BF-2B65-42C4-97F8-F99B793B91B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CF2DD2-20A7-4DD7-8E44-09CE7E29F5C4}" type="slidenum">
              <a:rPr lang="en-UK" smtClean="0"/>
              <a:t>‹#›</a:t>
            </a:fld>
            <a:endParaRPr lang="en-UK"/>
          </a:p>
        </p:txBody>
      </p:sp>
    </p:spTree>
    <p:extLst>
      <p:ext uri="{BB962C8B-B14F-4D97-AF65-F5344CB8AC3E}">
        <p14:creationId xmlns:p14="http://schemas.microsoft.com/office/powerpoint/2010/main" val="211721891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4F1BF6-F156-4F53-915D-F11A3F1C7538}" type="datetime1">
              <a:rPr lang="LID4096" smtClean="0"/>
              <a:t>05/27/2025</a:t>
            </a:fld>
            <a:endParaRPr lang="en-U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63DF67-57A7-4E60-B412-2E26C2D4287B}" type="slidenum">
              <a:rPr lang="en-UK" smtClean="0"/>
              <a:t>‹#›</a:t>
            </a:fld>
            <a:endParaRPr lang="en-UK"/>
          </a:p>
        </p:txBody>
      </p:sp>
    </p:spTree>
    <p:extLst>
      <p:ext uri="{BB962C8B-B14F-4D97-AF65-F5344CB8AC3E}">
        <p14:creationId xmlns:p14="http://schemas.microsoft.com/office/powerpoint/2010/main" val="3929256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raddabarnen.se/rad-och-kunskap/stopp-min-kropp/"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raddabarnen.se/rad-och-kunskap/foralder/stopp-min-krop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raddabarnen.atta45.se/System/TemplateNavigate.aspx?p=Online&amp;l=t&amp;view=14&amp;cat=%2FStopp%21%20Min%20kropp%21"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raddabarnen.se/rad-och-kunskap/foralder/stopp-min-krop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raddabarnen.atta45.se/System/TemplateNavigate.aspx?p=Online&amp;l=t&amp;view=14&amp;cat=%2FStopp%21%20Min%20kropp%21"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raddabarnen.se/rad-och-kunskap/en-trygg-och-inkluderande-fritid/foreningsliv/trygg-verksamhet/stopp-min-kropp-pa-fritide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raddabarnen.se/rad-och-kunskap/arbetar-med-barn/orolig-for-ett-barn/"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youtu.be/G_r13TklIq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netigate.se/a/s.aspx?s=1231157X1100&amp;t=1"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raddabarnen.onlineacademy.se/external/listing/9244"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youtu.be/cnamCNuIIe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addabarnen.se/rad-och-kunskap/stopp-min-kropp/"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resourcecentre.savethechildren.net/document/utvardering-av-stopp-min-kropp"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Välkommen till den här presentationen som är ett stöd för dig att presentera Stopp! Min kropp! på fritiden.  </a:t>
            </a:r>
          </a:p>
          <a:p>
            <a:endParaRPr lang="sv-SE" dirty="0"/>
          </a:p>
          <a:p>
            <a:pPr marL="171450" indent="-171450">
              <a:buFont typeface="Arial" panose="020B0604020202020204" pitchFamily="34" charset="0"/>
              <a:buChar char="•"/>
            </a:pPr>
            <a:r>
              <a:rPr lang="sv-SE" dirty="0"/>
              <a:t>Detta är en mall – du får anpassa så det passar dig bäst. </a:t>
            </a:r>
          </a:p>
          <a:p>
            <a:pPr marL="171450" indent="-171450">
              <a:buFont typeface="Arial" panose="020B0604020202020204" pitchFamily="34" charset="0"/>
              <a:buChar char="•"/>
            </a:pPr>
            <a:r>
              <a:rPr lang="sv-SE" dirty="0"/>
              <a:t>Talarmanus/underlag finns till nästan alla bilder i anteckningarna </a:t>
            </a:r>
          </a:p>
          <a:p>
            <a:pPr marL="171450" indent="-171450">
              <a:buFont typeface="Arial" panose="020B0604020202020204" pitchFamily="34" charset="0"/>
              <a:buChar char="•"/>
            </a:pPr>
            <a:r>
              <a:rPr lang="sv-SE" dirty="0"/>
              <a:t>Spara ner en egen version av presentationen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Dölj de bilder du inte vill visa – då visas de inte i presentationsläge – eller ta bort de sidor som inte är relevanta, till exempel den här!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t>Sist i bildspelet finns en QR-kod till en utvärdering, jättebra om så många som möjligt kan svara på den.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dirty="0"/>
          </a:p>
          <a:p>
            <a:endParaRPr lang="sv-SE" dirty="0"/>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a:t>
            </a:fld>
            <a:endParaRPr lang="en-UK"/>
          </a:p>
        </p:txBody>
      </p:sp>
    </p:spTree>
    <p:extLst>
      <p:ext uri="{BB962C8B-B14F-4D97-AF65-F5344CB8AC3E}">
        <p14:creationId xmlns:p14="http://schemas.microsoft.com/office/powerpoint/2010/main" val="36380780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00" dirty="0">
                <a:effectLst/>
                <a:latin typeface="Lato" panose="020F0502020204030203" pitchFamily="34" charset="0"/>
                <a:ea typeface="Times New Roman" panose="02020603050405020304" pitchFamily="18" charset="0"/>
                <a:cs typeface="Times New Roman" panose="02020603050405020304" pitchFamily="18" charset="0"/>
              </a:rPr>
              <a:t>”Stopp! Min kropp!” är ett verktyg för barn och vuxna att prata om kroppen, känslor och gränser. Det är en del av Rädda Barnens arbete för barn utsatta för våld och övergrepp -att göra ämnet mer </a:t>
            </a:r>
            <a:r>
              <a:rPr lang="sv-SE" sz="1200" kern="100" dirty="0" err="1">
                <a:effectLst/>
                <a:latin typeface="Lato" panose="020F0502020204030203" pitchFamily="34" charset="0"/>
                <a:ea typeface="Times New Roman" panose="02020603050405020304" pitchFamily="18" charset="0"/>
                <a:cs typeface="Times New Roman" panose="02020603050405020304" pitchFamily="18" charset="0"/>
              </a:rPr>
              <a:t>pratbart</a:t>
            </a:r>
            <a:r>
              <a:rPr lang="sv-SE" sz="1200" kern="100" dirty="0">
                <a:effectLst/>
                <a:latin typeface="Lato" panose="020F0502020204030203" pitchFamily="34" charset="0"/>
                <a:ea typeface="Times New Roman" panose="02020603050405020304" pitchFamily="18" charset="0"/>
                <a:cs typeface="Times New Roman" panose="02020603050405020304" pitchFamily="18" charset="0"/>
              </a:rPr>
              <a:t> för både barn och vuxna,  men även hur man kan agera när något har hänt.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Lato" panose="020F0502020204030203"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00" dirty="0">
              <a:effectLst/>
              <a:latin typeface="Lato" panose="020F0502020204030203" pitchFamily="34" charset="0"/>
              <a:ea typeface="Times New Roman" panose="02020603050405020304" pitchFamily="18" charset="0"/>
              <a:cs typeface="Times New Roman" panose="02020603050405020304" pitchFamily="18" charset="0"/>
            </a:endParaRPr>
          </a:p>
          <a:p>
            <a:r>
              <a:rPr lang="sv-SE" dirty="0">
                <a:ea typeface="Calibri"/>
                <a:cs typeface="Calibri"/>
              </a:rPr>
              <a:t>Här finns allt på webben: </a:t>
            </a:r>
            <a:r>
              <a:rPr lang="sv-SE" dirty="0">
                <a:hlinkClick r:id="rId3"/>
              </a:rPr>
              <a:t>Stopp! Min kropp! - Rädda Barnen</a:t>
            </a:r>
            <a:endParaRPr lang="sv-SE" dirty="0"/>
          </a:p>
          <a:p>
            <a:endParaRPr lang="sv-SE" dirty="0">
              <a:ea typeface="Calibri"/>
              <a:cs typeface="Calibri"/>
            </a:endParaRPr>
          </a:p>
          <a:p>
            <a:endParaRPr lang="sv-SE" dirty="0"/>
          </a:p>
        </p:txBody>
      </p:sp>
      <p:sp>
        <p:nvSpPr>
          <p:cNvPr id="4" name="Platshållare för datum 3"/>
          <p:cNvSpPr>
            <a:spLocks noGrp="1"/>
          </p:cNvSpPr>
          <p:nvPr>
            <p:ph type="dt" idx="1"/>
          </p:nvPr>
        </p:nvSpPr>
        <p:spPr/>
        <p:txBody>
          <a:bodyPr/>
          <a:lstStyle/>
          <a:p>
            <a:fld id="{4AE69C5E-2747-4C14-BAB7-719E0D2534A2}"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10</a:t>
            </a:fld>
            <a:endParaRPr lang="en-UK"/>
          </a:p>
        </p:txBody>
      </p:sp>
    </p:spTree>
    <p:extLst>
      <p:ext uri="{BB962C8B-B14F-4D97-AF65-F5344CB8AC3E}">
        <p14:creationId xmlns:p14="http://schemas.microsoft.com/office/powerpoint/2010/main" val="25172414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vi pratar om Stopp! Min kropp! behöver vi alltid vara tydliga med vuxenansvaret: här är det formulerat på denna bild.</a:t>
            </a:r>
          </a:p>
          <a:p>
            <a:endParaRPr lang="sv-SE"/>
          </a:p>
          <a:p>
            <a:pPr marL="0" marR="0" lvl="0" indent="0" algn="l" defTabSz="914400" rtl="0" eaLnBrk="1" fontAlgn="auto" latinLnBrk="0" hangingPunct="1">
              <a:lnSpc>
                <a:spcPct val="100000"/>
              </a:lnSpc>
              <a:spcBef>
                <a:spcPts val="0"/>
              </a:spcBef>
              <a:spcAft>
                <a:spcPts val="0"/>
              </a:spcAft>
              <a:buClrTx/>
              <a:buSzTx/>
              <a:buFontTx/>
              <a:buNone/>
              <a:tabLst/>
              <a:defRPr/>
            </a:pPr>
            <a:r>
              <a:rPr lang="sv-SE"/>
              <a:t>Stopp! Min kropp! syftar inte till att barn själva ska stoppa kränkningar och sexuella övergrepp. </a:t>
            </a:r>
            <a:r>
              <a:rPr lang="sv-SE" b="1"/>
              <a:t>Det ansvaret måste vuxna ta och kan aldrig läggas på ett barn</a:t>
            </a:r>
            <a:r>
              <a:rPr lang="sv-SE"/>
              <a:t>. Men genom att göra ämnet </a:t>
            </a:r>
            <a:r>
              <a:rPr lang="sv-SE" err="1"/>
              <a:t>pratbart</a:t>
            </a:r>
            <a:r>
              <a:rPr lang="sv-SE"/>
              <a:t> blir det lättare för vuxenvärlden att veta vad barn behöver och upplever.</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11</a:t>
            </a:fld>
            <a:endParaRPr lang="en-UK"/>
          </a:p>
        </p:txBody>
      </p:sp>
    </p:spTree>
    <p:extLst>
      <p:ext uri="{BB962C8B-B14F-4D97-AF65-F5344CB8AC3E}">
        <p14:creationId xmlns:p14="http://schemas.microsoft.com/office/powerpoint/2010/main" val="304569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DBFC539-C179-43B1-B4A5-01031AE9A2F4}"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13</a:t>
            </a:fld>
            <a:endParaRPr lang="en-UK"/>
          </a:p>
        </p:txBody>
      </p:sp>
    </p:spTree>
    <p:extLst>
      <p:ext uri="{BB962C8B-B14F-4D97-AF65-F5344CB8AC3E}">
        <p14:creationId xmlns:p14="http://schemas.microsoft.com/office/powerpoint/2010/main" val="18545225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222221"/>
                </a:solidFill>
                <a:effectLst/>
                <a:latin typeface="LatoBold"/>
              </a:rPr>
              <a:t>Det här är Rädda Barnens vägledning för föräldrar och andra viktiga vuxna. </a:t>
            </a:r>
          </a:p>
          <a:p>
            <a:r>
              <a:rPr lang="sv-SE" b="0" i="0" dirty="0">
                <a:solidFill>
                  <a:srgbClr val="222221"/>
                </a:solidFill>
                <a:effectLst/>
                <a:latin typeface="LatoBold"/>
              </a:rPr>
              <a:t>Den finns på svenska, engelska och Ukrainska (endast för nedladdning). </a:t>
            </a:r>
          </a:p>
          <a:p>
            <a:r>
              <a:rPr lang="sv-SE" b="0" i="0" dirty="0">
                <a:solidFill>
                  <a:srgbClr val="222221"/>
                </a:solidFill>
                <a:effectLst/>
                <a:latin typeface="LatoBold"/>
              </a:rPr>
              <a:t>Här finns tips och råd om hur man kan prata med barn i olika åldrar om kroppen, gränser och sexuella övergrepp.</a:t>
            </a:r>
          </a:p>
          <a:p>
            <a:r>
              <a:rPr lang="sv-SE" b="0" i="0" baseline="0" dirty="0">
                <a:solidFill>
                  <a:srgbClr val="222221"/>
                </a:solidFill>
                <a:effectLst/>
                <a:latin typeface="LatoBold"/>
              </a:rPr>
              <a:t>Går att ladda ner eller beställa i webbshop</a:t>
            </a:r>
          </a:p>
          <a:p>
            <a:r>
              <a:rPr lang="sv-SE" dirty="0">
                <a:hlinkClick r:id="rId3"/>
              </a:rPr>
              <a:t>Stopp! Min kropp! vägledning - Rädda Barnen</a:t>
            </a:r>
            <a:endParaRPr lang="sv-SE" dirty="0"/>
          </a:p>
          <a:p>
            <a:r>
              <a:rPr lang="sv-SE" dirty="0">
                <a:hlinkClick r:id="rId4"/>
              </a:rPr>
              <a:t>Stopp! Min kropp! | Online</a:t>
            </a:r>
            <a:br>
              <a:rPr lang="sv-SE" baseline="0" dirty="0"/>
            </a:br>
            <a:br>
              <a:rPr lang="sv-SE" baseline="0" dirty="0"/>
            </a:br>
            <a:r>
              <a:rPr lang="sv-SE" baseline="0" dirty="0"/>
              <a:t>- Vuxna är vana vid att prata om normer, värderingar och rätt eller fel, till exempel att det är fel att slåss, att ta andras saker och säga fula ord. Vi är också vana vid att prata om kompisrelationer, till exempel om hur man är en bra vän och hur man kan lösa konflikter. Många vuxna tycker det är svårare att prata om sexualitet och kroppslig integritet, alltså vad man får och inte får göra med andras kroppar och om kroppens privata områden. </a:t>
            </a:r>
          </a:p>
          <a:p>
            <a:endParaRPr lang="sv-SE" baseline="0" dirty="0">
              <a:solidFill>
                <a:srgbClr val="FF0000"/>
              </a:solidFill>
            </a:endParaRPr>
          </a:p>
          <a:p>
            <a:pPr marL="171450" indent="-171450">
              <a:buFontTx/>
              <a:buChar char="-"/>
            </a:pPr>
            <a:r>
              <a:rPr lang="sv-SE" baseline="0" dirty="0">
                <a:solidFill>
                  <a:srgbClr val="FF0000"/>
                </a:solidFill>
              </a:rPr>
              <a:t>Det finns mycket vi vuxna kan göra för att stötta barnen i att bli medvetna om kroppens värde och lära sig att prata och tänka om kroppen på naturligt och avslappnat sätt. Vi kan prata med barnen om kroppens funktioner, om positiv beröring, om rätten att säga ja och nej och ge dem en känsla av vad som är rätt och fel. Det är dock viktigt att tänka på att det inte finns någon  pedagogisk metod för att förebygga trakasserier och sexuella övergrepp, det här är istället ett </a:t>
            </a:r>
            <a:r>
              <a:rPr lang="sv-SE" b="1" baseline="0" dirty="0">
                <a:solidFill>
                  <a:srgbClr val="FF0000"/>
                </a:solidFill>
              </a:rPr>
              <a:t>förhållningssätt</a:t>
            </a:r>
            <a:r>
              <a:rPr lang="sv-SE" baseline="0" dirty="0">
                <a:solidFill>
                  <a:srgbClr val="FF0000"/>
                </a:solidFill>
              </a:rPr>
              <a:t> som vi tror ökar kommunikation om kroppen och kroppsberöring mellan barn och vuxna. </a:t>
            </a:r>
          </a:p>
          <a:p>
            <a:pPr marL="171450" indent="-171450">
              <a:buFontTx/>
              <a:buChar char="-"/>
            </a:pPr>
            <a:endParaRPr lang="sv-SE" baseline="0" dirty="0">
              <a:solidFill>
                <a:srgbClr val="FF0000"/>
              </a:solidFill>
            </a:endParaRPr>
          </a:p>
          <a:p>
            <a:pPr marL="171450" indent="-171450">
              <a:buFontTx/>
              <a:buChar char="-"/>
            </a:pPr>
            <a:r>
              <a:rPr lang="sv-SE" baseline="0" dirty="0">
                <a:solidFill>
                  <a:srgbClr val="FF0000"/>
                </a:solidFill>
              </a:rPr>
              <a:t> Vanligt att vuxna uttrycker rädsla för att väcka ”fel” tankar hos barnet eller råka skrämma barnet i samtal om sexualitet. Att hitta rätt ord i rätt sammanhang kan utgöra ett hinder för samtalet. Det är en utmaning att lägga sig på rätt nivå. Relevant att fråga sig: Vad är mitt barn mottagligt för? Gör jag det för avancerat nu? Hur ska jag förklara detta? MEN: Även om vi snubblar på orden och tvingas börja om för att vi hamnade på fel nivå så är huvudsaken att vi vågar öppna upp för intima ämnen och visar barnet att vi är villiga att fortsätta prata. </a:t>
            </a:r>
          </a:p>
          <a:p>
            <a:pPr marL="171450" indent="-171450">
              <a:buFontTx/>
              <a:buChar char="-"/>
            </a:pPr>
            <a:endParaRPr lang="sv-SE" baseline="0" dirty="0">
              <a:solidFill>
                <a:srgbClr val="FF0000"/>
              </a:solidFill>
            </a:endParaRPr>
          </a:p>
          <a:p>
            <a:pPr marL="171450" indent="-171450">
              <a:buFontTx/>
              <a:buChar char="-"/>
            </a:pPr>
            <a:r>
              <a:rPr lang="sv-SE" baseline="0" dirty="0"/>
              <a:t>Många vuxna frågar sig när det är läge att prata med barnen om det här. En kanske föreställer sig att det gäller att ha ett enskilt, allvarligt samtal med barnet. Vi föreslår istället att se samtal om de här frågorna som ett förhållningssätt där vi tar vara på små möjligheter i vardagen då det kan vara läge att prata. Och att göra det kontinuerligt genom hela uppväxten. Det finns ingen speciell metod utan det kan göras på lite olika sätt, det viktigaste är att vi vuxna vågar pröva!</a:t>
            </a:r>
          </a:p>
          <a:p>
            <a:endParaRPr lang="sv-SE" baseline="0" dirty="0"/>
          </a:p>
          <a:p>
            <a:endParaRPr lang="sv-SE" baseline="0" dirty="0"/>
          </a:p>
          <a:p>
            <a:r>
              <a:rPr lang="sv-SE" baseline="0" dirty="0"/>
              <a:t> </a:t>
            </a:r>
            <a:endParaRPr lang="sv-SE" dirty="0"/>
          </a:p>
          <a:p>
            <a:endParaRPr lang="sv-SE"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14</a:t>
            </a:fld>
            <a:endParaRPr lang="en-US"/>
          </a:p>
        </p:txBody>
      </p:sp>
    </p:spTree>
    <p:extLst>
      <p:ext uri="{BB962C8B-B14F-4D97-AF65-F5344CB8AC3E}">
        <p14:creationId xmlns:p14="http://schemas.microsoft.com/office/powerpoint/2010/main" val="1797074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solidFill>
                  <a:srgbClr val="222221"/>
                </a:solidFill>
                <a:effectLst/>
                <a:latin typeface="Lato" panose="020F0502020204030203" pitchFamily="34" charset="0"/>
              </a:rPr>
              <a:t>Kortversion av vägledningen. </a:t>
            </a:r>
          </a:p>
          <a:p>
            <a:r>
              <a:rPr lang="sv-SE" b="0" i="0">
                <a:solidFill>
                  <a:srgbClr val="222221"/>
                </a:solidFill>
                <a:effectLst/>
                <a:latin typeface="Lato" panose="020F0502020204030203" pitchFamily="34" charset="0"/>
              </a:rPr>
              <a:t>Den finns översatt till somaliska, arabiska, ukrainska, polsk romani, romani </a:t>
            </a:r>
            <a:r>
              <a:rPr lang="sv-SE" b="0" i="0" err="1">
                <a:solidFill>
                  <a:srgbClr val="222221"/>
                </a:solidFill>
                <a:effectLst/>
                <a:latin typeface="Lato" panose="020F0502020204030203" pitchFamily="34" charset="0"/>
              </a:rPr>
              <a:t>arli</a:t>
            </a:r>
            <a:r>
              <a:rPr lang="sv-SE" b="0" i="0">
                <a:solidFill>
                  <a:srgbClr val="222221"/>
                </a:solidFill>
                <a:effectLst/>
                <a:latin typeface="Lato" panose="020F0502020204030203" pitchFamily="34" charset="0"/>
              </a:rPr>
              <a:t> och romani </a:t>
            </a:r>
            <a:r>
              <a:rPr lang="sv-SE" b="0" i="0" err="1">
                <a:solidFill>
                  <a:srgbClr val="222221"/>
                </a:solidFill>
                <a:effectLst/>
                <a:latin typeface="Lato" panose="020F0502020204030203" pitchFamily="34" charset="0"/>
              </a:rPr>
              <a:t>lovari</a:t>
            </a:r>
            <a:r>
              <a:rPr lang="sv-SE" b="0" i="0">
                <a:solidFill>
                  <a:srgbClr val="222221"/>
                </a:solidFill>
                <a:effectLst/>
                <a:latin typeface="Lato" panose="020F0502020204030203"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baseline="0">
                <a:solidFill>
                  <a:srgbClr val="222221"/>
                </a:solidFill>
                <a:effectLst/>
                <a:latin typeface="LatoBold"/>
              </a:rPr>
              <a:t>Går att ladda ner </a:t>
            </a:r>
            <a:r>
              <a:rPr lang="sv-SE">
                <a:hlinkClick r:id="rId3"/>
              </a:rPr>
              <a:t>Stopp! Min kropp! vägledning - Rädda Barnen</a:t>
            </a:r>
            <a:endParaRPr lang="sv-SE"/>
          </a:p>
          <a:p>
            <a:r>
              <a:rPr lang="sv-SE" b="0" i="0" baseline="0">
                <a:solidFill>
                  <a:srgbClr val="222221"/>
                </a:solidFill>
                <a:effectLst/>
                <a:latin typeface="LatoBold"/>
              </a:rPr>
              <a:t>eller beställa från </a:t>
            </a:r>
            <a:r>
              <a:rPr lang="sv-SE" b="0" i="0" baseline="0" err="1">
                <a:solidFill>
                  <a:srgbClr val="222221"/>
                </a:solidFill>
                <a:effectLst/>
                <a:latin typeface="LatoBold"/>
              </a:rPr>
              <a:t>webshop</a:t>
            </a:r>
            <a:r>
              <a:rPr lang="sv-SE" b="0" i="0" baseline="0">
                <a:solidFill>
                  <a:srgbClr val="222221"/>
                </a:solidFill>
                <a:effectLst/>
                <a:latin typeface="LatoBold"/>
              </a:rPr>
              <a:t> (arabiska, somaliska och svenska) </a:t>
            </a:r>
            <a:r>
              <a:rPr lang="sv-SE">
                <a:hlinkClick r:id="rId4"/>
              </a:rPr>
              <a:t>Stopp! Min kropp! | Online</a:t>
            </a:r>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15</a:t>
            </a:fld>
            <a:endParaRPr lang="en-UK"/>
          </a:p>
        </p:txBody>
      </p:sp>
    </p:spTree>
    <p:extLst>
      <p:ext uri="{BB962C8B-B14F-4D97-AF65-F5344CB8AC3E}">
        <p14:creationId xmlns:p14="http://schemas.microsoft.com/office/powerpoint/2010/main" val="804913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berättar Rädda Barnens psykolog, Hanna </a:t>
            </a:r>
            <a:r>
              <a:rPr lang="sv-SE" dirty="0" err="1"/>
              <a:t>Thermenius</a:t>
            </a:r>
            <a:r>
              <a:rPr lang="sv-SE" dirty="0"/>
              <a:t>, om fem tips för vuxna. </a:t>
            </a:r>
          </a:p>
          <a:p>
            <a:r>
              <a:rPr lang="sv-SE" dirty="0"/>
              <a:t>Klicka på bilden eller använda länken för att komma åt filmen (2 min): </a:t>
            </a:r>
          </a:p>
          <a:p>
            <a:r>
              <a:rPr lang="sv-SE" dirty="0"/>
              <a:t>https://youtu.be/gy27SVMqi80</a:t>
            </a:r>
          </a:p>
          <a:p>
            <a:endParaRPr lang="sv-SE" dirty="0"/>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16</a:t>
            </a:fld>
            <a:endParaRPr lang="en-UK"/>
          </a:p>
        </p:txBody>
      </p:sp>
    </p:spTree>
    <p:extLst>
      <p:ext uri="{BB962C8B-B14F-4D97-AF65-F5344CB8AC3E}">
        <p14:creationId xmlns:p14="http://schemas.microsoft.com/office/powerpoint/2010/main" val="25504572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Tipsa</a:t>
            </a:r>
            <a:r>
              <a:rPr lang="sv-SE" baseline="0"/>
              <a:t> även om att tonåringar kan vända sig direkt till ungdomsmottagning (UMO). Ge även tips på nätsidor såsom: </a:t>
            </a:r>
          </a:p>
          <a:p>
            <a:endParaRPr lang="sv-SE" baseline="0"/>
          </a:p>
          <a:p>
            <a:r>
              <a:rPr lang="sv-SE" baseline="0"/>
              <a:t>www.jagvillveta.se (Brottsoffermyndigheten)</a:t>
            </a:r>
          </a:p>
          <a:p>
            <a:r>
              <a:rPr lang="sv-SE" baseline="0"/>
              <a:t>w</a:t>
            </a:r>
          </a:p>
          <a:p>
            <a:r>
              <a:rPr lang="sv-SE" baseline="0"/>
              <a:t>www.polisen.se/kom-till-oss/ (Polismyndigheten)</a:t>
            </a:r>
          </a:p>
          <a:p>
            <a:endParaRPr lang="sv-SE" baseline="0"/>
          </a:p>
          <a:p>
            <a:r>
              <a:rPr lang="sv-SE" baseline="0"/>
              <a:t>www.dagsattprataom.se  (Allmänna barnhuset)</a:t>
            </a:r>
          </a:p>
          <a:p>
            <a:endParaRPr lang="sv-SE" baseline="0"/>
          </a:p>
          <a:p>
            <a:r>
              <a:rPr lang="sv-SE" baseline="0"/>
              <a:t>www.bup.se (Stockholms läns landsting)</a:t>
            </a:r>
          </a:p>
          <a:p>
            <a:endParaRPr lang="sv-SE" baseline="0"/>
          </a:p>
          <a:p>
            <a:r>
              <a:rPr lang="sv-SE" baseline="0"/>
              <a:t>www.umo.se (ungdomsmottagning på nätet)</a:t>
            </a:r>
          </a:p>
          <a:p>
            <a:endParaRPr lang="sv-SE" baseline="0"/>
          </a:p>
          <a:p>
            <a:r>
              <a:rPr lang="sv-SE" baseline="0"/>
              <a:t>www.ungaboj.se (Brottsofferjouren)</a:t>
            </a:r>
          </a:p>
          <a:p>
            <a:endParaRPr lang="sv-SE" baseline="0"/>
          </a:p>
          <a:p>
            <a:r>
              <a:rPr lang="sv-SE" baseline="0"/>
              <a:t>www.tjejzonen.se</a:t>
            </a:r>
          </a:p>
          <a:p>
            <a:endParaRPr lang="sv-SE" baseline="0"/>
          </a:p>
          <a:p>
            <a:r>
              <a:rPr lang="sv-SE" baseline="0"/>
              <a:t>www.bris.se</a:t>
            </a:r>
          </a:p>
          <a:p>
            <a:endParaRPr lang="sv-SE" baseline="0"/>
          </a:p>
          <a:p>
            <a:r>
              <a:rPr lang="sv-SE" baseline="0"/>
              <a:t>www.mind.se</a:t>
            </a:r>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17</a:t>
            </a:fld>
            <a:endParaRPr lang="en-US"/>
          </a:p>
        </p:txBody>
      </p:sp>
    </p:spTree>
    <p:extLst>
      <p:ext uri="{BB962C8B-B14F-4D97-AF65-F5344CB8AC3E}">
        <p14:creationId xmlns:p14="http://schemas.microsoft.com/office/powerpoint/2010/main" val="4058717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bildspelet är för dig som vill sprida information för viktiga vuxna om just </a:t>
            </a:r>
            <a:r>
              <a:rPr lang="sv-SE" b="1" dirty="0"/>
              <a:t>Stopp! Min kropp! på fritiden</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bild tre ser du hela bildspelets innehåll och du kan välja vilka delar du vill använda.  </a:t>
            </a:r>
          </a:p>
          <a:p>
            <a:endParaRPr lang="sv-SE" dirty="0"/>
          </a:p>
        </p:txBody>
      </p:sp>
      <p:sp>
        <p:nvSpPr>
          <p:cNvPr id="4" name="Platshållare för datum 3"/>
          <p:cNvSpPr>
            <a:spLocks noGrp="1"/>
          </p:cNvSpPr>
          <p:nvPr>
            <p:ph type="dt" idx="1"/>
          </p:nvPr>
        </p:nvSpPr>
        <p:spPr/>
        <p:txBody>
          <a:bodyPr/>
          <a:lstStyle/>
          <a:p>
            <a:fld id="{97AC80B5-CC56-44F3-B550-81421C745315}"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18</a:t>
            </a:fld>
            <a:endParaRPr lang="en-UK"/>
          </a:p>
        </p:txBody>
      </p:sp>
    </p:spTree>
    <p:extLst>
      <p:ext uri="{BB962C8B-B14F-4D97-AF65-F5344CB8AC3E}">
        <p14:creationId xmlns:p14="http://schemas.microsoft.com/office/powerpoint/2010/main" val="39852693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ea typeface="Calibri"/>
                <a:cs typeface="Calibri"/>
              </a:rPr>
              <a:t>Bra </a:t>
            </a:r>
            <a:r>
              <a:rPr lang="sv-SE" dirty="0" err="1">
                <a:ea typeface="Calibri"/>
                <a:cs typeface="Calibri"/>
              </a:rPr>
              <a:t>PDFer</a:t>
            </a:r>
            <a:r>
              <a:rPr lang="sv-SE" dirty="0">
                <a:ea typeface="Calibri"/>
                <a:cs typeface="Calibri"/>
              </a:rPr>
              <a:t> att läsa innan och även att dela ut: </a:t>
            </a:r>
          </a:p>
          <a:p>
            <a:r>
              <a:rPr lang="sv-SE" dirty="0">
                <a:ea typeface="Calibri"/>
                <a:cs typeface="Calibri"/>
              </a:rPr>
              <a:t>Sammanfattning/paketering av allt material till idrott/föreningsliv (se längst ner på webbsidan om fritiden). </a:t>
            </a:r>
          </a:p>
          <a:p>
            <a:r>
              <a:rPr lang="sv-SE" dirty="0">
                <a:ea typeface="Calibri"/>
                <a:cs typeface="Calibri"/>
              </a:rPr>
              <a:t>Sammanfattning av syfte och översikt gällande allt Stopp! Min kropp! - material. </a:t>
            </a:r>
          </a:p>
          <a:p>
            <a:endParaRPr lang="sv-SE" dirty="0">
              <a:ea typeface="Calibri"/>
              <a:cs typeface="Calibri"/>
            </a:endParaRPr>
          </a:p>
          <a:p>
            <a:r>
              <a:rPr lang="sv-SE" dirty="0"/>
              <a:t>Syftet med Stopp! Min kropp! är att göra ämnet mer </a:t>
            </a:r>
            <a:r>
              <a:rPr lang="sv-SE" dirty="0" err="1"/>
              <a:t>pratbart</a:t>
            </a:r>
            <a:r>
              <a:rPr lang="sv-SE" dirty="0"/>
              <a:t> för barn och vuxna. Att barn ska förstå vad vuxna och andra barn inte får göra med deras kroppar, att det aldrig är barnets fel om något händer samt att de alltid kan prata med en vuxen vid behov. </a:t>
            </a:r>
          </a:p>
          <a:p>
            <a:pPr marL="171450" indent="-171450">
              <a:buFontTx/>
              <a:buChar char="-"/>
            </a:pPr>
            <a:r>
              <a:rPr lang="sv-SE" dirty="0"/>
              <a:t>Genom att på olika </a:t>
            </a:r>
            <a:r>
              <a:rPr lang="sv-SE" dirty="0" err="1"/>
              <a:t>krativa</a:t>
            </a:r>
            <a:r>
              <a:rPr lang="sv-SE" dirty="0"/>
              <a:t> sätt prata med barn om kroppen, gränser och känslor får barn lättare att sätta ord på saker de är med om och underlättar för barn att tidigt be om hjälp. </a:t>
            </a:r>
          </a:p>
          <a:p>
            <a:pPr marL="171450" indent="-171450">
              <a:buFontTx/>
              <a:buChar char="-"/>
            </a:pPr>
            <a:r>
              <a:rPr lang="sv-SE" dirty="0"/>
              <a:t>Materialet syftar inte till att barn själva ska stoppa kränkningar, våld och övergrepp. Det ansvaret ligger aldrig på ett barn utan är ALLTID vuxnas ansvar. Genom att göra ämnet </a:t>
            </a:r>
            <a:r>
              <a:rPr lang="sv-SE" dirty="0" err="1"/>
              <a:t>pratbart</a:t>
            </a:r>
            <a:r>
              <a:rPr lang="sv-SE" dirty="0"/>
              <a:t> kan vuxenvärlden lättare veta vad barn behöver och upplever. På det sättet hoppas Rädda Barnen att vi tidigare kan hjälpa barn som riskerar att bli utsatta på olika sätt, men också medvetandegöra för barn vad de får och inte får göra mot varandra. </a:t>
            </a:r>
          </a:p>
          <a:p>
            <a:endParaRPr lang="sv-SE" dirty="0">
              <a:ea typeface="Calibri"/>
              <a:cs typeface="Calibri"/>
            </a:endParaRPr>
          </a:p>
          <a:p>
            <a:endParaRPr lang="sv-SE" dirty="0"/>
          </a:p>
        </p:txBody>
      </p:sp>
      <p:sp>
        <p:nvSpPr>
          <p:cNvPr id="4" name="Platshållare för bildnummer 3"/>
          <p:cNvSpPr>
            <a:spLocks noGrp="1"/>
          </p:cNvSpPr>
          <p:nvPr>
            <p:ph type="sldNum" sz="quarter" idx="5"/>
          </p:nvPr>
        </p:nvSpPr>
        <p:spPr/>
        <p:txBody>
          <a:bodyPr/>
          <a:lstStyle/>
          <a:p>
            <a:fld id="{23FFFF08-BA74-3E4E-B67B-CFCBDE5D9836}" type="slidenum">
              <a:rPr lang="en-US" smtClean="0"/>
              <a:t>19</a:t>
            </a:fld>
            <a:endParaRPr lang="en-US"/>
          </a:p>
        </p:txBody>
      </p:sp>
    </p:spTree>
    <p:extLst>
      <p:ext uri="{BB962C8B-B14F-4D97-AF65-F5344CB8AC3E}">
        <p14:creationId xmlns:p14="http://schemas.microsoft.com/office/powerpoint/2010/main" val="779734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kern="1200" dirty="0">
                <a:solidFill>
                  <a:schemeClr val="tx1"/>
                </a:solidFill>
                <a:effectLst/>
                <a:latin typeface="+mn-lt"/>
                <a:ea typeface="+mn-ea"/>
                <a:cs typeface="+mn-cs"/>
              </a:rPr>
              <a:t>Stopp! Min kropp! </a:t>
            </a:r>
            <a:r>
              <a:rPr lang="sv-SE" sz="1200" b="1" i="1" kern="1200" dirty="0">
                <a:solidFill>
                  <a:schemeClr val="tx1"/>
                </a:solidFill>
                <a:effectLst/>
                <a:latin typeface="+mn-lt"/>
                <a:ea typeface="+mn-ea"/>
                <a:cs typeface="+mn-cs"/>
              </a:rPr>
              <a:t>På fritiden </a:t>
            </a:r>
            <a:r>
              <a:rPr lang="sv-SE" sz="1200" b="0" i="0" kern="1200" dirty="0">
                <a:solidFill>
                  <a:schemeClr val="tx1"/>
                </a:solidFill>
                <a:effectLst/>
                <a:latin typeface="+mn-lt"/>
                <a:ea typeface="+mn-ea"/>
                <a:cs typeface="+mn-cs"/>
              </a:rPr>
              <a:t>består av en animerad film som är ca 5 min och vänder sig till barn i åldern 7-12 år. </a:t>
            </a:r>
          </a:p>
          <a:p>
            <a:pPr rtl="0" fontAlgn="base"/>
            <a:r>
              <a:rPr lang="sv-SE" sz="1200" b="0" i="0" kern="1200" dirty="0">
                <a:solidFill>
                  <a:schemeClr val="tx1"/>
                </a:solidFill>
                <a:effectLst/>
                <a:latin typeface="+mn-lt"/>
                <a:ea typeface="+mn-ea"/>
                <a:cs typeface="+mn-cs"/>
              </a:rPr>
              <a:t>Filmen berör flera olika ämnen som till exempel k</a:t>
            </a:r>
            <a:r>
              <a:rPr lang="sv-SE" sz="1200" b="0" i="1" kern="1200" dirty="0">
                <a:solidFill>
                  <a:schemeClr val="tx1"/>
                </a:solidFill>
                <a:effectLst/>
                <a:latin typeface="+mn-lt"/>
                <a:ea typeface="+mn-ea"/>
                <a:cs typeface="+mn-cs"/>
              </a:rPr>
              <a:t>roppsregler, privata områden</a:t>
            </a:r>
            <a:r>
              <a:rPr lang="sv-SE" sz="1200" b="0" i="0" kern="1200" dirty="0">
                <a:solidFill>
                  <a:schemeClr val="tx1"/>
                </a:solidFill>
                <a:effectLst/>
                <a:latin typeface="+mn-lt"/>
                <a:ea typeface="+mn-ea"/>
                <a:cs typeface="+mn-cs"/>
              </a:rPr>
              <a:t>, s</a:t>
            </a:r>
            <a:r>
              <a:rPr lang="sv-SE" sz="1200" b="0" i="1" kern="1200" dirty="0">
                <a:solidFill>
                  <a:schemeClr val="tx1"/>
                </a:solidFill>
                <a:effectLst/>
                <a:latin typeface="+mn-lt"/>
                <a:ea typeface="+mn-ea"/>
                <a:cs typeface="+mn-cs"/>
              </a:rPr>
              <a:t>amtycke och vem barn kan prata med när något har hänt eller inte känns bra</a:t>
            </a:r>
            <a:r>
              <a:rPr lang="sv-SE" sz="1200" b="0" i="0" kern="1200" dirty="0">
                <a:solidFill>
                  <a:schemeClr val="tx1"/>
                </a:solidFill>
                <a:effectLst/>
                <a:latin typeface="+mn-lt"/>
                <a:ea typeface="+mn-ea"/>
                <a:cs typeface="+mn-cs"/>
              </a:rPr>
              <a:t>. Till filmen finns en handledning med samtalsfrågor, arbetsblad och affischer som riktar sig både till barn och till vuxna.  </a:t>
            </a:r>
          </a:p>
          <a:p>
            <a:pPr rtl="0" fontAlgn="base"/>
            <a:r>
              <a:rPr lang="sv-SE" sz="1200" b="0" i="0" kern="1200" dirty="0">
                <a:solidFill>
                  <a:schemeClr val="tx1"/>
                </a:solidFill>
                <a:effectLst/>
                <a:latin typeface="+mn-lt"/>
                <a:ea typeface="+mn-ea"/>
                <a:cs typeface="+mn-cs"/>
              </a:rPr>
              <a:t>Vi hoppas att barnen kommer tycka att materialet är lärorikt, kul och spännande  – och att det ska vara enkelt att använda för dig som ledare i en idrottsförening eller ledare i annan fritidsaktivitet.  </a:t>
            </a:r>
          </a:p>
          <a:p>
            <a:pPr rtl="0" fontAlgn="base"/>
            <a:endParaRPr lang="sv-SE" sz="1200" b="0" i="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20</a:t>
            </a:fld>
            <a:endParaRPr lang="en-US"/>
          </a:p>
        </p:txBody>
      </p:sp>
    </p:spTree>
    <p:extLst>
      <p:ext uri="{BB962C8B-B14F-4D97-AF65-F5344CB8AC3E}">
        <p14:creationId xmlns:p14="http://schemas.microsoft.com/office/powerpoint/2010/main" val="238330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CB30ED-95EE-749A-FAA8-2503E9995D3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E6DFFDFF-BD21-05D8-12C0-F01A0414FA6F}"/>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C1AA97-3ABA-C5BD-0165-C507736DDB3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Det här bildspelet är för dig som vill sprida information för viktiga vuxna om just </a:t>
            </a:r>
            <a:r>
              <a:rPr lang="sv-SE" b="1" dirty="0"/>
              <a:t>Stopp! Min kropp! på fritiden</a:t>
            </a:r>
            <a:r>
              <a:rPr lang="sv-SE"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På bild tre ser du hela bildspelets innehåll och du kan välja vilka delar du vill använda.  </a:t>
            </a:r>
          </a:p>
          <a:p>
            <a:endParaRPr lang="sv-SE" dirty="0"/>
          </a:p>
        </p:txBody>
      </p:sp>
      <p:sp>
        <p:nvSpPr>
          <p:cNvPr id="4" name="Platshållare för datum 3">
            <a:extLst>
              <a:ext uri="{FF2B5EF4-FFF2-40B4-BE49-F238E27FC236}">
                <a16:creationId xmlns:a16="http://schemas.microsoft.com/office/drawing/2014/main" id="{CD61EF55-355A-EF1B-3C1F-74B1A5106245}"/>
              </a:ext>
            </a:extLst>
          </p:cNvPr>
          <p:cNvSpPr>
            <a:spLocks noGrp="1"/>
          </p:cNvSpPr>
          <p:nvPr>
            <p:ph type="dt" idx="1"/>
          </p:nvPr>
        </p:nvSpPr>
        <p:spPr/>
        <p:txBody>
          <a:bodyPr/>
          <a:lstStyle/>
          <a:p>
            <a:fld id="{97AC80B5-CC56-44F3-B550-81421C745315}" type="datetime1">
              <a:rPr lang="LID4096" smtClean="0"/>
              <a:t>05/27/2025</a:t>
            </a:fld>
            <a:endParaRPr lang="en-UK"/>
          </a:p>
        </p:txBody>
      </p:sp>
      <p:sp>
        <p:nvSpPr>
          <p:cNvPr id="5" name="Platshållare för bildnummer 4">
            <a:extLst>
              <a:ext uri="{FF2B5EF4-FFF2-40B4-BE49-F238E27FC236}">
                <a16:creationId xmlns:a16="http://schemas.microsoft.com/office/drawing/2014/main" id="{AE389308-488D-C7AB-19AA-48BC7AAE308D}"/>
              </a:ext>
            </a:extLst>
          </p:cNvPr>
          <p:cNvSpPr>
            <a:spLocks noGrp="1"/>
          </p:cNvSpPr>
          <p:nvPr>
            <p:ph type="sldNum" sz="quarter" idx="5"/>
          </p:nvPr>
        </p:nvSpPr>
        <p:spPr/>
        <p:txBody>
          <a:bodyPr/>
          <a:lstStyle/>
          <a:p>
            <a:fld id="{B963DF67-57A7-4E60-B412-2E26C2D4287B}" type="slidenum">
              <a:rPr lang="en-UK" smtClean="0"/>
              <a:t>2</a:t>
            </a:fld>
            <a:endParaRPr lang="en-UK"/>
          </a:p>
        </p:txBody>
      </p:sp>
    </p:spTree>
    <p:extLst>
      <p:ext uri="{BB962C8B-B14F-4D97-AF65-F5344CB8AC3E}">
        <p14:creationId xmlns:p14="http://schemas.microsoft.com/office/powerpoint/2010/main" val="2165396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en-US" dirty="0">
                <a:ea typeface="Calibri"/>
                <a:cs typeface="Calibri"/>
              </a:rPr>
              <a:t>Det </a:t>
            </a:r>
            <a:r>
              <a:rPr lang="en-US" dirty="0" err="1">
                <a:ea typeface="Calibri"/>
                <a:cs typeface="Calibri"/>
              </a:rPr>
              <a:t>här</a:t>
            </a:r>
            <a:r>
              <a:rPr lang="en-US" dirty="0">
                <a:ea typeface="Calibri"/>
                <a:cs typeface="Calibri"/>
              </a:rPr>
              <a:t> </a:t>
            </a:r>
            <a:r>
              <a:rPr lang="en-US" dirty="0" err="1">
                <a:ea typeface="Calibri"/>
                <a:cs typeface="Calibri"/>
              </a:rPr>
              <a:t>är</a:t>
            </a:r>
            <a:r>
              <a:rPr lang="en-US" dirty="0">
                <a:ea typeface="Calibri"/>
                <a:cs typeface="Calibri"/>
              </a:rPr>
              <a:t> </a:t>
            </a:r>
            <a:r>
              <a:rPr lang="en-US" dirty="0" err="1">
                <a:ea typeface="Calibri"/>
                <a:cs typeface="Calibri"/>
              </a:rPr>
              <a:t>en</a:t>
            </a:r>
            <a:r>
              <a:rPr lang="en-US" dirty="0">
                <a:ea typeface="Calibri"/>
                <a:cs typeface="Calibri"/>
              </a:rPr>
              <a:t> slide </a:t>
            </a:r>
            <a:r>
              <a:rPr lang="en-US" dirty="0" err="1">
                <a:ea typeface="Calibri"/>
                <a:cs typeface="Calibri"/>
              </a:rPr>
              <a:t>som</a:t>
            </a:r>
            <a:r>
              <a:rPr lang="en-US" dirty="0">
                <a:ea typeface="Calibri"/>
                <a:cs typeface="Calibri"/>
              </a:rPr>
              <a:t> </a:t>
            </a:r>
            <a:r>
              <a:rPr lang="en-US" dirty="0" err="1">
                <a:ea typeface="Calibri"/>
                <a:cs typeface="Calibri"/>
              </a:rPr>
              <a:t>visar</a:t>
            </a:r>
            <a:r>
              <a:rPr lang="en-US" dirty="0">
                <a:ea typeface="Calibri"/>
                <a:cs typeface="Calibri"/>
              </a:rPr>
              <a:t> </a:t>
            </a:r>
            <a:r>
              <a:rPr lang="en-US" dirty="0" err="1">
                <a:ea typeface="Calibri"/>
                <a:cs typeface="Calibri"/>
              </a:rPr>
              <a:t>vilken</a:t>
            </a:r>
            <a:r>
              <a:rPr lang="en-US" dirty="0">
                <a:ea typeface="Calibri"/>
                <a:cs typeface="Calibri"/>
              </a:rPr>
              <a:t> </a:t>
            </a:r>
            <a:r>
              <a:rPr lang="en-US" dirty="0" err="1">
                <a:ea typeface="Calibri"/>
                <a:cs typeface="Calibri"/>
              </a:rPr>
              <a:t>förberedelse</a:t>
            </a:r>
            <a:r>
              <a:rPr lang="en-US" dirty="0">
                <a:ea typeface="Calibri"/>
                <a:cs typeface="Calibri"/>
              </a:rPr>
              <a:t> </a:t>
            </a:r>
            <a:r>
              <a:rPr lang="en-US" dirty="0" err="1">
                <a:ea typeface="Calibri"/>
                <a:cs typeface="Calibri"/>
              </a:rPr>
              <a:t>som</a:t>
            </a:r>
            <a:r>
              <a:rPr lang="en-US" dirty="0">
                <a:ea typeface="Calibri"/>
                <a:cs typeface="Calibri"/>
              </a:rPr>
              <a:t> </a:t>
            </a:r>
            <a:r>
              <a:rPr lang="en-US" dirty="0" err="1">
                <a:ea typeface="Calibri"/>
                <a:cs typeface="Calibri"/>
              </a:rPr>
              <a:t>kan</a:t>
            </a:r>
            <a:r>
              <a:rPr lang="en-US" dirty="0">
                <a:ea typeface="Calibri"/>
                <a:cs typeface="Calibri"/>
              </a:rPr>
              <a:t> (</a:t>
            </a:r>
            <a:r>
              <a:rPr lang="en-US" dirty="0" err="1">
                <a:ea typeface="Calibri"/>
                <a:cs typeface="Calibri"/>
              </a:rPr>
              <a:t>bör</a:t>
            </a:r>
            <a:r>
              <a:rPr lang="en-US" dirty="0">
                <a:ea typeface="Calibri"/>
                <a:cs typeface="Calibri"/>
              </a:rPr>
              <a:t>) </a:t>
            </a:r>
            <a:r>
              <a:rPr lang="en-US" dirty="0" err="1">
                <a:ea typeface="Calibri"/>
                <a:cs typeface="Calibri"/>
              </a:rPr>
              <a:t>göras</a:t>
            </a:r>
            <a:r>
              <a:rPr lang="en-US" dirty="0">
                <a:ea typeface="Calibri"/>
                <a:cs typeface="Calibri"/>
              </a:rPr>
              <a:t> för </a:t>
            </a:r>
            <a:r>
              <a:rPr lang="en-US" dirty="0" err="1">
                <a:ea typeface="Calibri"/>
                <a:cs typeface="Calibri"/>
              </a:rPr>
              <a:t>ledare</a:t>
            </a:r>
            <a:r>
              <a:rPr lang="en-US" dirty="0">
                <a:ea typeface="Calibri"/>
                <a:cs typeface="Calibri"/>
              </a:rPr>
              <a:t> I </a:t>
            </a:r>
            <a:r>
              <a:rPr lang="en-US" dirty="0" err="1">
                <a:ea typeface="Calibri"/>
                <a:cs typeface="Calibri"/>
              </a:rPr>
              <a:t>föreningslivet</a:t>
            </a:r>
            <a:r>
              <a:rPr lang="en-US" dirty="0">
                <a:ea typeface="Calibri"/>
                <a:cs typeface="Calibri"/>
              </a:rPr>
              <a:t> </a:t>
            </a:r>
            <a:r>
              <a:rPr lang="en-US" dirty="0" err="1">
                <a:ea typeface="Calibri"/>
                <a:cs typeface="Calibri"/>
              </a:rPr>
              <a:t>innan</a:t>
            </a:r>
            <a:r>
              <a:rPr lang="en-US" dirty="0">
                <a:ea typeface="Calibri"/>
                <a:cs typeface="Calibri"/>
              </a:rPr>
              <a:t> de </a:t>
            </a:r>
            <a:r>
              <a:rPr lang="en-US" dirty="0" err="1">
                <a:ea typeface="Calibri"/>
                <a:cs typeface="Calibri"/>
              </a:rPr>
              <a:t>börjar</a:t>
            </a:r>
            <a:r>
              <a:rPr lang="en-US" dirty="0">
                <a:ea typeface="Calibri"/>
                <a:cs typeface="Calibri"/>
              </a:rPr>
              <a:t> </a:t>
            </a:r>
            <a:r>
              <a:rPr lang="en-US" dirty="0" err="1">
                <a:ea typeface="Calibri"/>
                <a:cs typeface="Calibri"/>
              </a:rPr>
              <a:t>jobba</a:t>
            </a:r>
            <a:r>
              <a:rPr lang="en-US" dirty="0">
                <a:ea typeface="Calibri"/>
                <a:cs typeface="Calibri"/>
              </a:rPr>
              <a:t> med </a:t>
            </a:r>
            <a:r>
              <a:rPr lang="en-US" dirty="0" err="1">
                <a:ea typeface="Calibri"/>
                <a:cs typeface="Calibri"/>
              </a:rPr>
              <a:t>barnen</a:t>
            </a:r>
            <a:endParaRPr lang="en-US" dirty="0">
              <a:ea typeface="Calibri"/>
              <a:cs typeface="Calibri"/>
            </a:endParaRPr>
          </a:p>
          <a:p>
            <a:endParaRPr lang="en-US" dirty="0">
              <a:ea typeface="Calibri"/>
              <a:cs typeface="Calibri"/>
            </a:endParaRPr>
          </a:p>
          <a:p>
            <a:r>
              <a:rPr lang="en-US" dirty="0" err="1">
                <a:ea typeface="Calibri"/>
                <a:cs typeface="Calibri"/>
              </a:rPr>
              <a:t>Handledning</a:t>
            </a:r>
            <a:endParaRPr lang="en-US" dirty="0">
              <a:ea typeface="Calibri"/>
              <a:cs typeface="Calibri"/>
            </a:endParaRPr>
          </a:p>
          <a:p>
            <a:r>
              <a:rPr lang="en-US" dirty="0">
                <a:ea typeface="Calibri"/>
                <a:cs typeface="Calibri"/>
              </a:rPr>
              <a:t>Mall för </a:t>
            </a:r>
            <a:r>
              <a:rPr lang="en-US" dirty="0" err="1">
                <a:ea typeface="Calibri"/>
                <a:cs typeface="Calibri"/>
              </a:rPr>
              <a:t>att</a:t>
            </a:r>
            <a:r>
              <a:rPr lang="en-US" dirty="0">
                <a:ea typeface="Calibri"/>
                <a:cs typeface="Calibri"/>
              </a:rPr>
              <a:t> </a:t>
            </a:r>
            <a:r>
              <a:rPr lang="en-US" dirty="0" err="1">
                <a:ea typeface="Calibri"/>
                <a:cs typeface="Calibri"/>
              </a:rPr>
              <a:t>informera</a:t>
            </a:r>
            <a:r>
              <a:rPr lang="en-US" dirty="0">
                <a:ea typeface="Calibri"/>
                <a:cs typeface="Calibri"/>
              </a:rPr>
              <a:t> </a:t>
            </a:r>
            <a:r>
              <a:rPr lang="en-US" dirty="0" err="1">
                <a:ea typeface="Calibri"/>
                <a:cs typeface="Calibri"/>
              </a:rPr>
              <a:t>vårdnadshavare</a:t>
            </a:r>
            <a:endParaRPr lang="en-US" dirty="0">
              <a:ea typeface="Calibri"/>
              <a:cs typeface="Calibri"/>
            </a:endParaRPr>
          </a:p>
          <a:p>
            <a:r>
              <a:rPr lang="en-US" dirty="0" err="1">
                <a:ea typeface="Calibri"/>
                <a:cs typeface="Calibri"/>
              </a:rPr>
              <a:t>Föreläsningen</a:t>
            </a:r>
            <a:r>
              <a:rPr lang="en-US" dirty="0">
                <a:ea typeface="Calibri"/>
                <a:cs typeface="Calibri"/>
              </a:rPr>
              <a:t> om </a:t>
            </a:r>
            <a:r>
              <a:rPr lang="en-US" dirty="0" err="1">
                <a:ea typeface="Calibri"/>
                <a:cs typeface="Calibri"/>
              </a:rPr>
              <a:t>materialet</a:t>
            </a:r>
            <a:endParaRPr lang="en-US" dirty="0">
              <a:ea typeface="Calibri"/>
              <a:cs typeface="Calibri"/>
            </a:endParaRPr>
          </a:p>
          <a:p>
            <a:r>
              <a:rPr lang="en-US" dirty="0">
                <a:ea typeface="Calibri"/>
                <a:cs typeface="Calibri"/>
              </a:rPr>
              <a:t>Finns </a:t>
            </a:r>
            <a:r>
              <a:rPr lang="en-US" dirty="0" err="1">
                <a:ea typeface="Calibri"/>
                <a:cs typeface="Calibri"/>
              </a:rPr>
              <a:t>på</a:t>
            </a:r>
            <a:r>
              <a:rPr lang="en-US" dirty="0">
                <a:ea typeface="Calibri"/>
                <a:cs typeface="Calibri"/>
              </a:rPr>
              <a:t> </a:t>
            </a:r>
            <a:r>
              <a:rPr lang="en-US" dirty="0" err="1">
                <a:ea typeface="Calibri"/>
                <a:cs typeface="Calibri"/>
              </a:rPr>
              <a:t>webbsidan</a:t>
            </a:r>
            <a:r>
              <a:rPr lang="en-US" dirty="0">
                <a:ea typeface="Calibri"/>
                <a:cs typeface="Calibri"/>
              </a:rPr>
              <a:t> för </a:t>
            </a:r>
            <a:r>
              <a:rPr lang="en-US" dirty="0" err="1">
                <a:ea typeface="Calibri"/>
                <a:cs typeface="Calibri"/>
              </a:rPr>
              <a:t>materialet</a:t>
            </a:r>
            <a:endParaRPr lang="en-US" dirty="0">
              <a:ea typeface="Calibri"/>
              <a:cs typeface="Calibri"/>
            </a:endParaRPr>
          </a:p>
          <a:p>
            <a:endParaRPr lang="en-US" dirty="0">
              <a:ea typeface="Calibri"/>
              <a:cs typeface="Calibri"/>
            </a:endParaRPr>
          </a:p>
          <a:p>
            <a:r>
              <a:rPr lang="sv-SE" dirty="0">
                <a:hlinkClick r:id="rId3"/>
              </a:rPr>
              <a:t>Stopp! Min kropp! - på fritiden (raddabarnen.se)</a:t>
            </a:r>
            <a:endParaRPr lang="en-US" dirty="0">
              <a:ea typeface="Calibri"/>
              <a:cs typeface="Calibri"/>
            </a:endParaRPr>
          </a:p>
          <a:p>
            <a:endParaRPr lang="en-US" dirty="0">
              <a:ea typeface="Calibri"/>
              <a:cs typeface="Calibri"/>
            </a:endParaRPr>
          </a:p>
          <a:p>
            <a:r>
              <a:rPr lang="en-US" dirty="0">
                <a:ea typeface="Calibri"/>
                <a:cs typeface="Calibri"/>
              </a:rPr>
              <a:t>Se </a:t>
            </a:r>
            <a:r>
              <a:rPr lang="en-US" dirty="0" err="1">
                <a:ea typeface="Calibri"/>
                <a:cs typeface="Calibri"/>
              </a:rPr>
              <a:t>över</a:t>
            </a:r>
            <a:r>
              <a:rPr lang="en-US" dirty="0">
                <a:ea typeface="Calibri"/>
                <a:cs typeface="Calibri"/>
              </a:rPr>
              <a:t> </a:t>
            </a:r>
            <a:r>
              <a:rPr lang="en-US" dirty="0" err="1">
                <a:ea typeface="Calibri"/>
                <a:cs typeface="Calibri"/>
              </a:rPr>
              <a:t>rutiner</a:t>
            </a:r>
            <a:r>
              <a:rPr lang="en-US" dirty="0">
                <a:ea typeface="Calibri"/>
                <a:cs typeface="Calibri"/>
              </a:rPr>
              <a:t> och </a:t>
            </a:r>
            <a:r>
              <a:rPr lang="en-US" dirty="0" err="1">
                <a:ea typeface="Calibri"/>
                <a:cs typeface="Calibri"/>
              </a:rPr>
              <a:t>annat</a:t>
            </a:r>
            <a:r>
              <a:rPr lang="en-US" dirty="0">
                <a:ea typeface="Calibri"/>
                <a:cs typeface="Calibri"/>
              </a:rPr>
              <a:t> om </a:t>
            </a:r>
            <a:r>
              <a:rPr lang="en-US" dirty="0" err="1">
                <a:ea typeface="Calibri"/>
                <a:cs typeface="Calibri"/>
              </a:rPr>
              <a:t>ett</a:t>
            </a:r>
            <a:r>
              <a:rPr lang="en-US" dirty="0">
                <a:ea typeface="Calibri"/>
                <a:cs typeface="Calibri"/>
              </a:rPr>
              <a:t> barn </a:t>
            </a:r>
            <a:r>
              <a:rPr lang="en-US" dirty="0" err="1">
                <a:ea typeface="Calibri"/>
                <a:cs typeface="Calibri"/>
              </a:rPr>
              <a:t>berättar</a:t>
            </a:r>
            <a:r>
              <a:rPr lang="en-US" dirty="0">
                <a:ea typeface="Calibri"/>
                <a:cs typeface="Calibri"/>
              </a:rPr>
              <a:t> och </a:t>
            </a:r>
            <a:r>
              <a:rPr lang="en-US" dirty="0" err="1">
                <a:ea typeface="Calibri"/>
                <a:cs typeface="Calibri"/>
              </a:rPr>
              <a:t>hur</a:t>
            </a:r>
            <a:r>
              <a:rPr lang="en-US" dirty="0">
                <a:ea typeface="Calibri"/>
                <a:cs typeface="Calibri"/>
              </a:rPr>
              <a:t> </a:t>
            </a:r>
            <a:r>
              <a:rPr lang="en-US" dirty="0" err="1">
                <a:ea typeface="Calibri"/>
                <a:cs typeface="Calibri"/>
              </a:rPr>
              <a:t>ni</a:t>
            </a:r>
            <a:r>
              <a:rPr lang="en-US" dirty="0">
                <a:ea typeface="Calibri"/>
                <a:cs typeface="Calibri"/>
              </a:rPr>
              <a:t> </a:t>
            </a:r>
            <a:r>
              <a:rPr lang="en-US" dirty="0" err="1">
                <a:ea typeface="Calibri"/>
                <a:cs typeface="Calibri"/>
              </a:rPr>
              <a:t>anmäler</a:t>
            </a:r>
            <a:r>
              <a:rPr lang="en-US" dirty="0">
                <a:ea typeface="Calibri"/>
                <a:cs typeface="Calibri"/>
              </a:rPr>
              <a:t> </a:t>
            </a:r>
            <a:r>
              <a:rPr lang="en-US" dirty="0" err="1">
                <a:ea typeface="Calibri"/>
                <a:cs typeface="Calibri"/>
              </a:rPr>
              <a:t>oro</a:t>
            </a:r>
            <a:r>
              <a:rPr lang="en-US" dirty="0">
                <a:ea typeface="Calibri"/>
                <a:cs typeface="Calibri"/>
              </a:rPr>
              <a:t> för </a:t>
            </a:r>
            <a:r>
              <a:rPr lang="en-US" dirty="0" err="1">
                <a:ea typeface="Calibri"/>
                <a:cs typeface="Calibri"/>
              </a:rPr>
              <a:t>ett</a:t>
            </a:r>
            <a:r>
              <a:rPr lang="en-US" dirty="0">
                <a:ea typeface="Calibri"/>
                <a:cs typeface="Calibri"/>
              </a:rPr>
              <a:t> barn. </a:t>
            </a:r>
          </a:p>
          <a:p>
            <a:endParaRPr lang="en-US" dirty="0">
              <a:ea typeface="Calibri"/>
              <a:cs typeface="Calibri"/>
            </a:endParaRPr>
          </a:p>
          <a:p>
            <a:r>
              <a:rPr lang="en-US" dirty="0" err="1">
                <a:hlinkClick r:id="rId4"/>
              </a:rPr>
              <a:t>Vägledning:Vid</a:t>
            </a:r>
            <a:r>
              <a:rPr lang="en-US" dirty="0">
                <a:hlinkClick r:id="rId4"/>
              </a:rPr>
              <a:t> </a:t>
            </a:r>
            <a:r>
              <a:rPr lang="en-US" dirty="0" err="1">
                <a:hlinkClick r:id="rId4"/>
              </a:rPr>
              <a:t>oro</a:t>
            </a:r>
            <a:r>
              <a:rPr lang="en-US" dirty="0">
                <a:hlinkClick r:id="rId4"/>
              </a:rPr>
              <a:t> för </a:t>
            </a:r>
            <a:r>
              <a:rPr lang="en-US" dirty="0" err="1">
                <a:hlinkClick r:id="rId4"/>
              </a:rPr>
              <a:t>ett</a:t>
            </a:r>
            <a:r>
              <a:rPr lang="en-US" dirty="0">
                <a:hlinkClick r:id="rId4"/>
              </a:rPr>
              <a:t> barn (raddabarnen.se)</a:t>
            </a:r>
            <a:endParaRPr lang="en-US" dirty="0"/>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21</a:t>
            </a:fld>
            <a:endParaRPr lang="en-US"/>
          </a:p>
        </p:txBody>
      </p:sp>
    </p:spTree>
    <p:extLst>
      <p:ext uri="{BB962C8B-B14F-4D97-AF65-F5344CB8AC3E}">
        <p14:creationId xmlns:p14="http://schemas.microsoft.com/office/powerpoint/2010/main" val="553083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err="1">
                <a:latin typeface="Trade Gothic LT Com Cn" panose="020B0806040303020004" pitchFamily="34" charset="0"/>
              </a:rPr>
              <a:t>Årshjul</a:t>
            </a:r>
            <a:endParaRPr lang="sv-SE" sz="1200" dirty="0">
              <a:latin typeface="Trade Gothic LT Com Cn" panose="020B08060403030200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latin typeface="Trade Gothic LT Com Cn" panose="020B0806040303020004" pitchFamily="34" charset="0"/>
              </a:rPr>
              <a:t>Återkommande info</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200" dirty="0">
              <a:latin typeface="Trade Gothic LT Com Cn" panose="020B08060403030200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sv-SE" sz="1200" dirty="0">
                <a:latin typeface="Trade Gothic LT Com Cn" panose="020B0806040303020004" pitchFamily="34" charset="0"/>
              </a:rPr>
              <a:t>I handledningen finns hänvisningar till RB:s webb och där kan man bland</a:t>
            </a:r>
            <a:r>
              <a:rPr lang="sv-SE" sz="1200" baseline="0" dirty="0">
                <a:latin typeface="Trade Gothic LT Com Cn" panose="020B0806040303020004" pitchFamily="34" charset="0"/>
              </a:rPr>
              <a:t> annat hitta en </a:t>
            </a:r>
            <a:r>
              <a:rPr lang="sv-SE" sz="1200" dirty="0" err="1">
                <a:latin typeface="Trade Gothic LT Com Cn" panose="020B0806040303020004" pitchFamily="34" charset="0"/>
              </a:rPr>
              <a:t>en</a:t>
            </a:r>
            <a:r>
              <a:rPr lang="sv-SE" sz="1200" dirty="0">
                <a:latin typeface="Trade Gothic LT Com Cn" panose="020B0806040303020004" pitchFamily="34" charset="0"/>
              </a:rPr>
              <a:t> checklista som föreningar kan använda när</a:t>
            </a:r>
            <a:r>
              <a:rPr lang="sv-SE" sz="1200" baseline="0" dirty="0">
                <a:latin typeface="Trade Gothic LT Com Cn" panose="020B0806040303020004" pitchFamily="34" charset="0"/>
              </a:rPr>
              <a:t> det gäller hur man ska agera vid oro för ett barn.</a:t>
            </a:r>
            <a:r>
              <a:rPr lang="sv-SE" sz="1200" dirty="0">
                <a:latin typeface="Trade Gothic LT Com Cn" panose="020B0806040303020004" pitchFamily="34" charset="0"/>
              </a:rPr>
              <a:t>.</a:t>
            </a:r>
            <a:r>
              <a:rPr lang="sv-SE" sz="1200" baseline="0" dirty="0">
                <a:latin typeface="Trade Gothic LT Com Cn" panose="020B0806040303020004" pitchFamily="34" charset="0"/>
              </a:rPr>
              <a:t> </a:t>
            </a:r>
            <a:endParaRPr lang="sv-SE" sz="1200" dirty="0">
              <a:latin typeface="Trade Gothic LT Com Cn" panose="020B0806040303020004" pitchFamily="34" charset="0"/>
            </a:endParaRP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22</a:t>
            </a:fld>
            <a:endParaRPr lang="en-US"/>
          </a:p>
        </p:txBody>
      </p:sp>
    </p:spTree>
    <p:extLst>
      <p:ext uri="{BB962C8B-B14F-4D97-AF65-F5344CB8AC3E}">
        <p14:creationId xmlns:p14="http://schemas.microsoft.com/office/powerpoint/2010/main" val="1723155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rtl="0" fontAlgn="base"/>
            <a:r>
              <a:rPr lang="sv-SE" sz="1200" b="0" i="0" kern="1200" dirty="0">
                <a:solidFill>
                  <a:schemeClr val="tx1"/>
                </a:solidFill>
                <a:effectLst/>
                <a:latin typeface="+mn-lt"/>
                <a:ea typeface="+mn-ea"/>
                <a:cs typeface="+mn-cs"/>
              </a:rPr>
              <a:t>Låt oss börja med att titta på vad barnkonventionen säger.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En barndom fri från våld och övergrepp är en rättighet, men inte alltid en självklarhet. </a:t>
            </a:r>
          </a:p>
          <a:p>
            <a:pPr rtl="0" fontAlgn="base"/>
            <a:r>
              <a:rPr lang="sv-SE" sz="1200" b="0" i="0" kern="1200" dirty="0">
                <a:solidFill>
                  <a:schemeClr val="tx1"/>
                </a:solidFill>
                <a:effectLst/>
                <a:latin typeface="+mn-lt"/>
                <a:ea typeface="+mn-ea"/>
                <a:cs typeface="+mn-cs"/>
              </a:rPr>
              <a:t>I Barnkonventionen artikel 19 står det </a:t>
            </a:r>
            <a:r>
              <a:rPr lang="sv-SE" sz="1200" b="0" i="1" kern="1200" dirty="0">
                <a:solidFill>
                  <a:schemeClr val="tx1"/>
                </a:solidFill>
                <a:effectLst/>
                <a:latin typeface="+mn-lt"/>
                <a:ea typeface="+mn-ea"/>
                <a:cs typeface="+mn-cs"/>
              </a:rPr>
              <a:t>barn ska skyddas mot alla former av fysiskt eller psykiskt våld, skada eller övergrepp, vanvård eller försumlig behandling, misshandel eller utnyttjande, inklusive sexuella övergrepp.</a:t>
            </a:r>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 </a:t>
            </a:r>
          </a:p>
          <a:p>
            <a:pPr rtl="0" fontAlgn="base"/>
            <a:r>
              <a:rPr lang="sv-SE" sz="1200" b="0" i="1" kern="1200" dirty="0">
                <a:solidFill>
                  <a:schemeClr val="tx1"/>
                </a:solidFill>
                <a:effectLst/>
                <a:latin typeface="+mn-lt"/>
                <a:ea typeface="+mn-ea"/>
                <a:cs typeface="+mn-cs"/>
              </a:rPr>
              <a:t>Det här betyder bland annat att personer</a:t>
            </a:r>
            <a:r>
              <a:rPr lang="sv-SE" sz="1200" b="0" i="1" kern="1200" baseline="0" dirty="0">
                <a:solidFill>
                  <a:schemeClr val="tx1"/>
                </a:solidFill>
                <a:effectLst/>
                <a:latin typeface="+mn-lt"/>
                <a:ea typeface="+mn-ea"/>
                <a:cs typeface="+mn-cs"/>
              </a:rPr>
              <a:t> som finns i barns närhet har kunskap om vad våld är och hur man kan förebygga det.  </a:t>
            </a:r>
            <a:endParaRPr lang="sv-SE" sz="1200" b="0" i="0" kern="1200" dirty="0">
              <a:solidFill>
                <a:schemeClr val="tx1"/>
              </a:solidFill>
              <a:effectLst/>
              <a:latin typeface="+mn-lt"/>
              <a:ea typeface="+mn-ea"/>
              <a:cs typeface="+mn-cs"/>
            </a:endParaRPr>
          </a:p>
          <a:p>
            <a:pPr rtl="0" fontAlgn="base"/>
            <a:r>
              <a:rPr lang="sv-SE" sz="1200" b="0" i="0" kern="1200" dirty="0">
                <a:solidFill>
                  <a:schemeClr val="tx1"/>
                </a:solidFill>
                <a:effectLst/>
                <a:latin typeface="+mn-lt"/>
                <a:ea typeface="+mn-ea"/>
                <a:cs typeface="+mn-cs"/>
              </a:rPr>
              <a:t> </a:t>
            </a:r>
          </a:p>
          <a:p>
            <a:pPr rtl="0" fontAlgn="base"/>
            <a:r>
              <a:rPr lang="sv-SE" sz="1200" b="0" i="0" kern="1200" dirty="0">
                <a:solidFill>
                  <a:schemeClr val="tx1"/>
                </a:solidFill>
                <a:effectLst/>
                <a:latin typeface="+mn-lt"/>
                <a:ea typeface="+mn-ea"/>
                <a:cs typeface="+mn-cs"/>
              </a:rPr>
              <a:t>Som ledare för barn och unga kan du bidra till att barns rättigheter efterlevs.  </a:t>
            </a:r>
          </a:p>
          <a:p>
            <a:endParaRPr lang="sv-SE" dirty="0"/>
          </a:p>
        </p:txBody>
      </p:sp>
      <p:sp>
        <p:nvSpPr>
          <p:cNvPr id="4" name="Platshållare för bildnummer 3"/>
          <p:cNvSpPr>
            <a:spLocks noGrp="1"/>
          </p:cNvSpPr>
          <p:nvPr>
            <p:ph type="sldNum" sz="quarter" idx="10"/>
          </p:nvPr>
        </p:nvSpPr>
        <p:spPr/>
        <p:txBody>
          <a:bodyPr/>
          <a:lstStyle/>
          <a:p>
            <a:fld id="{23FFFF08-BA74-3E4E-B67B-CFCBDE5D9836}" type="slidenum">
              <a:rPr lang="en-US" smtClean="0"/>
              <a:t>23</a:t>
            </a:fld>
            <a:endParaRPr lang="en-US"/>
          </a:p>
        </p:txBody>
      </p:sp>
    </p:spTree>
    <p:extLst>
      <p:ext uri="{BB962C8B-B14F-4D97-AF65-F5344CB8AC3E}">
        <p14:creationId xmlns:p14="http://schemas.microsoft.com/office/powerpoint/2010/main" val="30482635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buNone/>
            </a:pPr>
            <a:r>
              <a:rPr lang="en-US" sz="1800" dirty="0">
                <a:effectLst/>
                <a:latin typeface="Lato" panose="020F0502020204030203" pitchFamily="34" charset="0"/>
              </a:rPr>
              <a:t>Den </a:t>
            </a:r>
            <a:r>
              <a:rPr lang="en-US" sz="1800" dirty="0" err="1">
                <a:effectLst/>
                <a:latin typeface="Lato" panose="020F0502020204030203" pitchFamily="34" charset="0"/>
              </a:rPr>
              <a:t>här</a:t>
            </a:r>
            <a:r>
              <a:rPr lang="en-US" sz="1800" dirty="0">
                <a:effectLst/>
                <a:latin typeface="Lato" panose="020F0502020204030203" pitchFamily="34" charset="0"/>
              </a:rPr>
              <a:t> </a:t>
            </a:r>
            <a:r>
              <a:rPr lang="en-US" sz="1800" dirty="0" err="1">
                <a:effectLst/>
                <a:latin typeface="Lato" panose="020F0502020204030203" pitchFamily="34" charset="0"/>
              </a:rPr>
              <a:t>filmen</a:t>
            </a:r>
            <a:r>
              <a:rPr lang="en-US" sz="1800" dirty="0">
                <a:effectLst/>
                <a:latin typeface="Lato" panose="020F0502020204030203" pitchFamily="34" charset="0"/>
              </a:rPr>
              <a:t> </a:t>
            </a:r>
            <a:r>
              <a:rPr lang="en-US" sz="1800" dirty="0" err="1">
                <a:effectLst/>
                <a:latin typeface="Lato" panose="020F0502020204030203" pitchFamily="34" charset="0"/>
              </a:rPr>
              <a:t>är</a:t>
            </a:r>
            <a:r>
              <a:rPr lang="en-US" sz="1800" dirty="0">
                <a:effectLst/>
                <a:latin typeface="Lato" panose="020F0502020204030203" pitchFamily="34" charset="0"/>
              </a:rPr>
              <a:t> ca 5 min </a:t>
            </a:r>
            <a:r>
              <a:rPr lang="en-US" sz="1800" dirty="0" err="1">
                <a:effectLst/>
                <a:latin typeface="Lato" panose="020F0502020204030203" pitchFamily="34" charset="0"/>
              </a:rPr>
              <a:t>lång</a:t>
            </a:r>
            <a:r>
              <a:rPr lang="en-US" sz="1800" dirty="0">
                <a:effectLst/>
                <a:latin typeface="Lato" panose="020F0502020204030203" pitchFamily="34" charset="0"/>
              </a:rPr>
              <a:t> </a:t>
            </a:r>
            <a:r>
              <a:rPr lang="en-US" sz="1800" dirty="0" err="1">
                <a:effectLst/>
                <a:latin typeface="Lato" panose="020F0502020204030203" pitchFamily="34" charset="0"/>
              </a:rPr>
              <a:t>och</a:t>
            </a:r>
            <a:r>
              <a:rPr lang="en-US" sz="1800" dirty="0">
                <a:effectLst/>
                <a:latin typeface="Lato" panose="020F0502020204030203" pitchFamily="34" charset="0"/>
              </a:rPr>
              <a:t> det </a:t>
            </a:r>
            <a:r>
              <a:rPr lang="en-US" sz="1800" dirty="0" err="1">
                <a:effectLst/>
                <a:latin typeface="Lato" panose="020F0502020204030203" pitchFamily="34" charset="0"/>
              </a:rPr>
              <a:t>är</a:t>
            </a:r>
            <a:r>
              <a:rPr lang="en-US" sz="1800" dirty="0">
                <a:effectLst/>
                <a:latin typeface="Lato" panose="020F0502020204030203" pitchFamily="34" charset="0"/>
              </a:rPr>
              <a:t> </a:t>
            </a:r>
            <a:r>
              <a:rPr lang="en-US" sz="1800" dirty="0" err="1">
                <a:effectLst/>
                <a:latin typeface="Lato" panose="020F0502020204030203" pitchFamily="34" charset="0"/>
              </a:rPr>
              <a:t>viktigt</a:t>
            </a:r>
            <a:r>
              <a:rPr lang="en-US" sz="1800" dirty="0">
                <a:effectLst/>
                <a:latin typeface="Lato" panose="020F0502020204030203" pitchFamily="34" charset="0"/>
              </a:rPr>
              <a:t> </a:t>
            </a:r>
            <a:r>
              <a:rPr lang="en-US" sz="1800" dirty="0" err="1">
                <a:effectLst/>
                <a:latin typeface="Lato" panose="020F0502020204030203" pitchFamily="34" charset="0"/>
              </a:rPr>
              <a:t>att</a:t>
            </a:r>
            <a:r>
              <a:rPr lang="en-US" sz="1800" dirty="0">
                <a:effectLst/>
                <a:latin typeface="Lato" panose="020F0502020204030203" pitchFamily="34" charset="0"/>
              </a:rPr>
              <a:t> du </a:t>
            </a:r>
            <a:r>
              <a:rPr lang="en-US" sz="1800" dirty="0" err="1">
                <a:effectLst/>
                <a:latin typeface="Lato" panose="020F0502020204030203" pitchFamily="34" charset="0"/>
              </a:rPr>
              <a:t>som</a:t>
            </a:r>
            <a:r>
              <a:rPr lang="en-US" sz="1800" dirty="0">
                <a:effectLst/>
                <a:latin typeface="Lato" panose="020F0502020204030203" pitchFamily="34" charset="0"/>
              </a:rPr>
              <a:t> </a:t>
            </a:r>
            <a:r>
              <a:rPr lang="en-US" sz="1800" dirty="0" err="1">
                <a:effectLst/>
                <a:latin typeface="Lato" panose="020F0502020204030203" pitchFamily="34" charset="0"/>
              </a:rPr>
              <a:t>ledare</a:t>
            </a:r>
            <a:r>
              <a:rPr lang="en-US" sz="1800" dirty="0">
                <a:effectLst/>
                <a:latin typeface="Lato" panose="020F0502020204030203" pitchFamily="34" charset="0"/>
              </a:rPr>
              <a:t> </a:t>
            </a:r>
            <a:r>
              <a:rPr lang="en-US" sz="1800" dirty="0" err="1">
                <a:effectLst/>
                <a:latin typeface="Lato" panose="020F0502020204030203" pitchFamily="34" charset="0"/>
              </a:rPr>
              <a:t>har</a:t>
            </a:r>
            <a:r>
              <a:rPr lang="en-US" sz="1800" dirty="0">
                <a:effectLst/>
                <a:latin typeface="Lato" panose="020F0502020204030203" pitchFamily="34" charset="0"/>
              </a:rPr>
              <a:t> </a:t>
            </a:r>
            <a:r>
              <a:rPr lang="en-US" sz="1800" dirty="0" err="1">
                <a:effectLst/>
                <a:latin typeface="Lato" panose="020F0502020204030203" pitchFamily="34" charset="0"/>
              </a:rPr>
              <a:t>tittat</a:t>
            </a:r>
            <a:r>
              <a:rPr lang="en-US" sz="1800" dirty="0">
                <a:effectLst/>
                <a:latin typeface="Lato" panose="020F0502020204030203" pitchFamily="34" charset="0"/>
              </a:rPr>
              <a:t> </a:t>
            </a:r>
            <a:r>
              <a:rPr lang="en-US" sz="1800" dirty="0" err="1">
                <a:effectLst/>
                <a:latin typeface="Lato" panose="020F0502020204030203" pitchFamily="34" charset="0"/>
              </a:rPr>
              <a:t>på</a:t>
            </a:r>
            <a:r>
              <a:rPr lang="en-US" sz="1800" dirty="0">
                <a:effectLst/>
                <a:latin typeface="Lato" panose="020F0502020204030203" pitchFamily="34" charset="0"/>
              </a:rPr>
              <a:t> den </a:t>
            </a:r>
            <a:r>
              <a:rPr lang="en-US" sz="1800" dirty="0" err="1">
                <a:effectLst/>
                <a:latin typeface="Lato" panose="020F0502020204030203" pitchFamily="34" charset="0"/>
              </a:rPr>
              <a:t>innan</a:t>
            </a:r>
            <a:r>
              <a:rPr lang="en-US" sz="1800" dirty="0">
                <a:effectLst/>
                <a:latin typeface="Lato" panose="020F0502020204030203" pitchFamily="34" charset="0"/>
              </a:rPr>
              <a:t> den visas för </a:t>
            </a:r>
            <a:r>
              <a:rPr lang="en-US" sz="1800" dirty="0" err="1">
                <a:effectLst/>
                <a:latin typeface="Lato" panose="020F0502020204030203" pitchFamily="34" charset="0"/>
              </a:rPr>
              <a:t>barnen</a:t>
            </a:r>
            <a:r>
              <a:rPr lang="en-US" sz="1800" dirty="0">
                <a:effectLst/>
                <a:latin typeface="Lato" panose="020F0502020204030203" pitchFamily="34" charset="0"/>
              </a:rPr>
              <a:t>. </a:t>
            </a:r>
          </a:p>
          <a:p>
            <a:pPr marL="0" marR="0">
              <a:buNone/>
            </a:pPr>
            <a:r>
              <a:rPr lang="sv-SE" sz="1800" dirty="0">
                <a:effectLst/>
                <a:latin typeface="Calibri" panose="020F0502020204030204" pitchFamily="34" charset="0"/>
              </a:rPr>
              <a:t> </a:t>
            </a:r>
          </a:p>
          <a:p>
            <a:pPr marL="0" marR="0"/>
            <a:r>
              <a:rPr lang="en-US" sz="1800" dirty="0">
                <a:effectLst/>
                <a:latin typeface="Lato" panose="020F0502020204030203" pitchFamily="34" charset="0"/>
                <a:hlinkClick r:id="rId3"/>
              </a:rPr>
              <a:t>Klicka </a:t>
            </a:r>
            <a:r>
              <a:rPr lang="en-US" sz="1800" dirty="0" err="1">
                <a:effectLst/>
                <a:latin typeface="Lato" panose="020F0502020204030203" pitchFamily="34" charset="0"/>
                <a:hlinkClick r:id="rId3"/>
              </a:rPr>
              <a:t>på</a:t>
            </a:r>
            <a:r>
              <a:rPr lang="en-US" sz="1800" dirty="0">
                <a:effectLst/>
                <a:latin typeface="Lato" panose="020F0502020204030203" pitchFamily="34" charset="0"/>
                <a:hlinkClick r:id="rId3"/>
              </a:rPr>
              <a:t> </a:t>
            </a:r>
            <a:r>
              <a:rPr lang="en-US" sz="1800" dirty="0" err="1">
                <a:effectLst/>
                <a:latin typeface="Lato" panose="020F0502020204030203" pitchFamily="34" charset="0"/>
                <a:hlinkClick r:id="rId3"/>
              </a:rPr>
              <a:t>filmen</a:t>
            </a:r>
            <a:r>
              <a:rPr lang="en-US" sz="1800" dirty="0">
                <a:effectLst/>
                <a:latin typeface="Lato" panose="020F0502020204030203" pitchFamily="34" charset="0"/>
                <a:hlinkClick r:id="rId3"/>
              </a:rPr>
              <a:t> </a:t>
            </a:r>
            <a:r>
              <a:rPr lang="en-US" sz="1800" dirty="0" err="1">
                <a:effectLst/>
                <a:latin typeface="Lato" panose="020F0502020204030203" pitchFamily="34" charset="0"/>
                <a:hlinkClick r:id="rId3"/>
              </a:rPr>
              <a:t>eller</a:t>
            </a:r>
            <a:r>
              <a:rPr lang="en-US" sz="1800" dirty="0">
                <a:effectLst/>
                <a:latin typeface="Lato" panose="020F0502020204030203" pitchFamily="34" charset="0"/>
                <a:hlinkClick r:id="rId3"/>
              </a:rPr>
              <a:t> </a:t>
            </a:r>
            <a:r>
              <a:rPr lang="en-US" sz="1800" dirty="0" err="1">
                <a:effectLst/>
                <a:latin typeface="Lato" panose="020F0502020204030203" pitchFamily="34" charset="0"/>
                <a:hlinkClick r:id="rId3"/>
              </a:rPr>
              <a:t>gå</a:t>
            </a:r>
            <a:r>
              <a:rPr lang="en-US" sz="1800" dirty="0">
                <a:effectLst/>
                <a:latin typeface="Lato" panose="020F0502020204030203" pitchFamily="34" charset="0"/>
                <a:hlinkClick r:id="rId3"/>
              </a:rPr>
              <a:t> in </a:t>
            </a:r>
            <a:r>
              <a:rPr lang="en-US" sz="1800" dirty="0" err="1">
                <a:effectLst/>
                <a:latin typeface="Lato" panose="020F0502020204030203" pitchFamily="34" charset="0"/>
                <a:hlinkClick r:id="rId3"/>
              </a:rPr>
              <a:t>på</a:t>
            </a:r>
            <a:r>
              <a:rPr lang="en-US" sz="1800" dirty="0">
                <a:effectLst/>
                <a:latin typeface="Lato" panose="020F0502020204030203" pitchFamily="34" charset="0"/>
                <a:hlinkClick r:id="rId3"/>
              </a:rPr>
              <a:t> </a:t>
            </a:r>
            <a:r>
              <a:rPr lang="en-US" sz="1800" dirty="0" err="1">
                <a:effectLst/>
                <a:latin typeface="Lato" panose="020F0502020204030203" pitchFamily="34" charset="0"/>
                <a:hlinkClick r:id="rId3"/>
              </a:rPr>
              <a:t>länken</a:t>
            </a:r>
            <a:r>
              <a:rPr lang="en-US" sz="1800" dirty="0">
                <a:effectLst/>
                <a:latin typeface="Lato" panose="020F0502020204030203" pitchFamily="34" charset="0"/>
                <a:hlinkClick r:id="rId3"/>
              </a:rPr>
              <a:t>. </a:t>
            </a:r>
            <a:endParaRPr lang="en-US" sz="1800" dirty="0">
              <a:effectLst/>
              <a:latin typeface="Lato" panose="020F0502020204030203" pitchFamily="34" charset="0"/>
            </a:endParaRPr>
          </a:p>
          <a:p>
            <a:endParaRPr lang="en-US" dirty="0">
              <a:solidFill>
                <a:srgbClr val="E1251B"/>
              </a:solidFill>
              <a:hlinkClick r:id="rId3">
                <a:extLst>
                  <a:ext uri="{A12FA001-AC4F-418D-AE19-62706E023703}">
                    <ahyp:hlinkClr xmlns:ahyp="http://schemas.microsoft.com/office/drawing/2018/hyperlinkcolor" val="tx"/>
                  </a:ext>
                </a:extLst>
              </a:hlinkClick>
            </a:endParaRPr>
          </a:p>
          <a:p>
            <a:r>
              <a:rPr lang="en-US" dirty="0">
                <a:solidFill>
                  <a:srgbClr val="E1251B"/>
                </a:solidFill>
                <a:hlinkClick r:id="rId3">
                  <a:extLst>
                    <a:ext uri="{A12FA001-AC4F-418D-AE19-62706E023703}">
                      <ahyp:hlinkClr xmlns:ahyp="http://schemas.microsoft.com/office/drawing/2018/hyperlinkcolor" val="tx"/>
                    </a:ext>
                  </a:extLst>
                </a:hlinkClick>
              </a:rPr>
              <a:t>https://youtu.be/G_r13TklIqs</a:t>
            </a:r>
            <a:endParaRPr lang="en-US" dirty="0"/>
          </a:p>
          <a:p>
            <a:endParaRPr lang="en-US" dirty="0">
              <a:ea typeface="Calibri"/>
              <a:cs typeface="Calibri"/>
            </a:endParaRPr>
          </a:p>
        </p:txBody>
      </p:sp>
      <p:sp>
        <p:nvSpPr>
          <p:cNvPr id="4" name="Slide Number Placeholder 3"/>
          <p:cNvSpPr>
            <a:spLocks noGrp="1"/>
          </p:cNvSpPr>
          <p:nvPr>
            <p:ph type="sldNum" sz="quarter" idx="5"/>
          </p:nvPr>
        </p:nvSpPr>
        <p:spPr/>
        <p:txBody>
          <a:bodyPr/>
          <a:lstStyle/>
          <a:p>
            <a:fld id="{23FFFF08-BA74-3E4E-B67B-CFCBDE5D9836}" type="slidenum">
              <a:rPr lang="en-US" smtClean="0"/>
              <a:t>24</a:t>
            </a:fld>
            <a:endParaRPr lang="en-US"/>
          </a:p>
        </p:txBody>
      </p:sp>
    </p:spTree>
    <p:extLst>
      <p:ext uri="{BB962C8B-B14F-4D97-AF65-F5344CB8AC3E}">
        <p14:creationId xmlns:p14="http://schemas.microsoft.com/office/powerpoint/2010/main" val="39781754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aseline="0"/>
              <a:t> Jag ska ge några av de rubriker och diskussionsfrågorna som finns i handledningen som tillhör filmen. </a:t>
            </a:r>
          </a:p>
          <a:p>
            <a:endParaRPr lang="sv-SE" baseline="0"/>
          </a:p>
          <a:p>
            <a:r>
              <a:rPr lang="sv-SE" baseline="0"/>
              <a:t>Exempel på frågorna</a:t>
            </a:r>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25</a:t>
            </a:fld>
            <a:endParaRPr lang="en-US"/>
          </a:p>
        </p:txBody>
      </p:sp>
    </p:spTree>
    <p:extLst>
      <p:ext uri="{BB962C8B-B14F-4D97-AF65-F5344CB8AC3E}">
        <p14:creationId xmlns:p14="http://schemas.microsoft.com/office/powerpoint/2010/main" val="42128723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När vi har</a:t>
            </a:r>
            <a:r>
              <a:rPr lang="sv-SE" baseline="0"/>
              <a:t> pratat om privata områden, samtycke och kroppsregler blir det sedan lite enklare att komma tillbaka till det om det skulle vara så att något uppstår. </a:t>
            </a:r>
          </a:p>
          <a:p>
            <a:endParaRPr lang="sv-SE" baseline="0"/>
          </a:p>
          <a:p>
            <a:r>
              <a:rPr lang="sv-SE" baseline="0"/>
              <a:t>Vi rustar oss för att kunna hantera sånt som kan komma upp någon annan gång</a:t>
            </a:r>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26</a:t>
            </a:fld>
            <a:endParaRPr lang="en-US"/>
          </a:p>
        </p:txBody>
      </p:sp>
    </p:spTree>
    <p:extLst>
      <p:ext uri="{BB962C8B-B14F-4D97-AF65-F5344CB8AC3E}">
        <p14:creationId xmlns:p14="http://schemas.microsoft.com/office/powerpoint/2010/main" val="2290405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200"/>
              <a:t>Ett arbetsblad där barnen skriver vilka personer de känner att de kan vända sig till om någon inte känns bra.</a:t>
            </a:r>
            <a:r>
              <a:rPr lang="sv-SE" sz="1200" baseline="0"/>
              <a:t> Kopiera upp. </a:t>
            </a:r>
            <a:endParaRPr lang="sv-SE"/>
          </a:p>
          <a:p>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27</a:t>
            </a:fld>
            <a:endParaRPr lang="en-US"/>
          </a:p>
        </p:txBody>
      </p:sp>
    </p:spTree>
    <p:extLst>
      <p:ext uri="{BB962C8B-B14F-4D97-AF65-F5344CB8AC3E}">
        <p14:creationId xmlns:p14="http://schemas.microsoft.com/office/powerpoint/2010/main" val="4023577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Använd det</a:t>
            </a:r>
            <a:r>
              <a:rPr lang="sv-SE" baseline="0"/>
              <a:t> tomma arbetsbladet och formulera vilka trygghetsregler som gäller för er. Här finns möjlighet att lägga in det som ni kan ha bestämt sedan tidigare och nya idéer som kommit. </a:t>
            </a:r>
          </a:p>
          <a:p>
            <a:endParaRPr lang="sv-SE" baseline="0"/>
          </a:p>
          <a:p>
            <a:r>
              <a:rPr lang="sv-SE" baseline="0"/>
              <a:t>Sätt gärna trygghetsreglerna ihop med kroppsreglerna. </a:t>
            </a:r>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28</a:t>
            </a:fld>
            <a:endParaRPr lang="en-US"/>
          </a:p>
        </p:txBody>
      </p:sp>
    </p:spTree>
    <p:extLst>
      <p:ext uri="{BB962C8B-B14F-4D97-AF65-F5344CB8AC3E}">
        <p14:creationId xmlns:p14="http://schemas.microsoft.com/office/powerpoint/2010/main" val="10355655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är nästan alla Rädda Barnens material om Stopp! Min kropp!</a:t>
            </a:r>
          </a:p>
        </p:txBody>
      </p:sp>
      <p:sp>
        <p:nvSpPr>
          <p:cNvPr id="4" name="Platshållare för bildnummer 3"/>
          <p:cNvSpPr>
            <a:spLocks noGrp="1"/>
          </p:cNvSpPr>
          <p:nvPr>
            <p:ph type="sldNum" sz="quarter" idx="10"/>
          </p:nvPr>
        </p:nvSpPr>
        <p:spPr/>
        <p:txBody>
          <a:bodyPr/>
          <a:lstStyle/>
          <a:p>
            <a:fld id="{23FFFF08-BA74-3E4E-B67B-CFCBDE5D9836}" type="slidenum">
              <a:rPr lang="en-US" smtClean="0"/>
              <a:t>29</a:t>
            </a:fld>
            <a:endParaRPr lang="en-US"/>
          </a:p>
        </p:txBody>
      </p:sp>
    </p:spTree>
    <p:extLst>
      <p:ext uri="{BB962C8B-B14F-4D97-AF65-F5344CB8AC3E}">
        <p14:creationId xmlns:p14="http://schemas.microsoft.com/office/powerpoint/2010/main" val="17878916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t>Stort lycka till med Stopp! Min</a:t>
            </a:r>
            <a:r>
              <a:rPr lang="sv-SE" baseline="0"/>
              <a:t> kropp! – på fritiden. </a:t>
            </a:r>
            <a:endParaRPr lang="sv-SE"/>
          </a:p>
        </p:txBody>
      </p:sp>
      <p:sp>
        <p:nvSpPr>
          <p:cNvPr id="4" name="Platshållare för bildnummer 3"/>
          <p:cNvSpPr>
            <a:spLocks noGrp="1"/>
          </p:cNvSpPr>
          <p:nvPr>
            <p:ph type="sldNum" sz="quarter" idx="10"/>
          </p:nvPr>
        </p:nvSpPr>
        <p:spPr/>
        <p:txBody>
          <a:bodyPr/>
          <a:lstStyle/>
          <a:p>
            <a:fld id="{23FFFF08-BA74-3E4E-B67B-CFCBDE5D9836}" type="slidenum">
              <a:rPr lang="en-US" smtClean="0"/>
              <a:t>30</a:t>
            </a:fld>
            <a:endParaRPr lang="en-US"/>
          </a:p>
        </p:txBody>
      </p:sp>
    </p:spTree>
    <p:extLst>
      <p:ext uri="{BB962C8B-B14F-4D97-AF65-F5344CB8AC3E}">
        <p14:creationId xmlns:p14="http://schemas.microsoft.com/office/powerpoint/2010/main" val="270317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DF535DEE-74D3-4935-B357-61DB4604CCB6}"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a:t>
            </a:fld>
            <a:endParaRPr lang="en-UK"/>
          </a:p>
        </p:txBody>
      </p:sp>
    </p:spTree>
    <p:extLst>
      <p:ext uri="{BB962C8B-B14F-4D97-AF65-F5344CB8AC3E}">
        <p14:creationId xmlns:p14="http://schemas.microsoft.com/office/powerpoint/2010/main" val="1858125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685800" y="1143000"/>
            <a:ext cx="5486400" cy="3086100"/>
          </a:xfrm>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04AF462D-EA98-4C83-9C05-4AE854A1594A}"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32</a:t>
            </a:fld>
            <a:endParaRPr lang="en-UK"/>
          </a:p>
        </p:txBody>
      </p:sp>
    </p:spTree>
    <p:extLst>
      <p:ext uri="{BB962C8B-B14F-4D97-AF65-F5344CB8AC3E}">
        <p14:creationId xmlns:p14="http://schemas.microsoft.com/office/powerpoint/2010/main" val="30522590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dirty="0">
                <a:solidFill>
                  <a:schemeClr val="tx1"/>
                </a:solidFill>
                <a:effectLst/>
              </a:rPr>
              <a:t>Vi hoppas att viktiga vuxna, förskolor, lågstadier och föreningsliv ska jobba med Stopp! Min kropp! året om, </a:t>
            </a:r>
            <a:r>
              <a:rPr lang="sv-SE" sz="1200" b="1" i="0" dirty="0">
                <a:solidFill>
                  <a:schemeClr val="accent1"/>
                </a:solidFill>
                <a:effectLst/>
              </a:rPr>
              <a:t>men under vecka 42 i oktober, lyfter vi Stopp! Min kropp!-frågorna lite extra.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dirty="0">
              <a:solidFill>
                <a:schemeClr val="accent1"/>
              </a:solidFill>
              <a:effectLst/>
            </a:endParaRPr>
          </a:p>
          <a:p>
            <a:pPr algn="l" rtl="0" fontAlgn="base"/>
            <a:r>
              <a:rPr lang="sv-SE" sz="1200" b="1" i="0" dirty="0">
                <a:solidFill>
                  <a:schemeClr val="tx1"/>
                </a:solidFill>
                <a:effectLst/>
              </a:rPr>
              <a:t>Vi vill att barn och vuxna ska prata om kroppen, känslor och gränser för att bättre kunna upptäcka och hantera våld och sexuella övergrepp. </a:t>
            </a:r>
            <a:br>
              <a:rPr lang="sv-SE" sz="1200" b="1" i="0" dirty="0">
                <a:solidFill>
                  <a:schemeClr val="tx1"/>
                </a:solidFill>
                <a:effectLst/>
              </a:rPr>
            </a:br>
            <a:endParaRPr lang="sv-SE" sz="1200" b="1" i="0" dirty="0">
              <a:solidFill>
                <a:schemeClr val="tx1"/>
              </a:solidFill>
              <a:effectLst/>
            </a:endParaRPr>
          </a:p>
          <a:p>
            <a:pPr algn="l" rtl="0" fontAlgn="base"/>
            <a:r>
              <a:rPr lang="sv-SE" sz="1200" b="1" i="0" dirty="0">
                <a:solidFill>
                  <a:schemeClr val="tx1"/>
                </a:solidFill>
                <a:effectLst/>
              </a:rPr>
              <a:t>Att barn ska förstå vad vuxna och andra barn får och inte får göra med deras kroppar, att det aldrig är barnets fel om något händer samt att de ska veta att de alltid kan prata med en vuxen vid behov. </a:t>
            </a:r>
          </a:p>
          <a:p>
            <a:endParaRPr lang="sv-SE" dirty="0"/>
          </a:p>
        </p:txBody>
      </p:sp>
      <p:sp>
        <p:nvSpPr>
          <p:cNvPr id="4" name="Platshållare för datum 3"/>
          <p:cNvSpPr>
            <a:spLocks noGrp="1"/>
          </p:cNvSpPr>
          <p:nvPr>
            <p:ph type="dt" idx="1"/>
          </p:nvPr>
        </p:nvSpPr>
        <p:spPr/>
        <p:txBody>
          <a:bodyPr/>
          <a:lstStyle/>
          <a:p>
            <a:fld id="{FF08B37D-9868-4532-A7F0-B72E4C70877B}"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33</a:t>
            </a:fld>
            <a:endParaRPr lang="en-UK"/>
          </a:p>
        </p:txBody>
      </p:sp>
    </p:spTree>
    <p:extLst>
      <p:ext uri="{BB962C8B-B14F-4D97-AF65-F5344CB8AC3E}">
        <p14:creationId xmlns:p14="http://schemas.microsoft.com/office/powerpoint/2010/main" val="9465642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dirty="0">
                <a:solidFill>
                  <a:srgbClr val="000000"/>
                </a:solidFill>
                <a:effectLst/>
                <a:latin typeface="Lato" panose="020F0502020204030203" pitchFamily="34" charset="0"/>
              </a:rPr>
              <a:t>Uppmana deltagare att gå in på länken alternativt scanna QR-koden för att utvärdera tillfället och hjälpa Rädda Barnen att utveckla arbetet. </a:t>
            </a:r>
          </a:p>
          <a:p>
            <a:endParaRPr lang="sv-SE" sz="1800" b="1" i="1" dirty="0">
              <a:solidFill>
                <a:srgbClr val="000000"/>
              </a:solidFill>
              <a:effectLst/>
              <a:latin typeface="Lato" panose="020F0502020204030203" pitchFamily="34" charset="0"/>
            </a:endParaRPr>
          </a:p>
          <a:p>
            <a:r>
              <a:rPr lang="sv-SE" sz="1800" b="1" i="1" dirty="0">
                <a:solidFill>
                  <a:srgbClr val="000000"/>
                </a:solidFill>
                <a:effectLst/>
                <a:latin typeface="Lato" panose="020F0502020204030203" pitchFamily="34" charset="0"/>
              </a:rPr>
              <a:t>LÄNK TILL TEST</a:t>
            </a:r>
            <a:r>
              <a:rPr lang="sv-SE" sz="1800" b="0" i="1" dirty="0">
                <a:solidFill>
                  <a:srgbClr val="000000"/>
                </a:solidFill>
                <a:effectLst/>
                <a:latin typeface="Lato" panose="020F0502020204030203" pitchFamily="34" charset="0"/>
              </a:rPr>
              <a:t>:</a:t>
            </a:r>
            <a:r>
              <a:rPr lang="sv-SE" sz="1800" b="0" i="0" dirty="0">
                <a:solidFill>
                  <a:srgbClr val="000000"/>
                </a:solidFill>
                <a:effectLst/>
                <a:latin typeface="WordVisiCarriageReturn_MSFontService"/>
              </a:rPr>
              <a:t> </a:t>
            </a:r>
            <a:br>
              <a:rPr lang="sv-SE" sz="1800" b="0" i="0" dirty="0">
                <a:solidFill>
                  <a:srgbClr val="000000"/>
                </a:solidFill>
                <a:effectLst/>
                <a:latin typeface="WordVisiCarriageReturn_MSFontService"/>
              </a:rPr>
            </a:br>
            <a:r>
              <a:rPr lang="sv-SE" sz="1800" b="0" i="0" dirty="0">
                <a:solidFill>
                  <a:srgbClr val="000000"/>
                </a:solidFill>
                <a:effectLst/>
                <a:latin typeface="Lato" panose="020F0502020204030203" pitchFamily="34" charset="0"/>
              </a:rPr>
              <a:t>Om du vill in och se hur enkäten är utformad är du välkommen att gå in via följande länk: </a:t>
            </a:r>
            <a:r>
              <a:rPr lang="sv-SE" sz="1800" b="0" i="1" u="sng" strike="noStrike" dirty="0">
                <a:solidFill>
                  <a:srgbClr val="9A3324"/>
                </a:solidFill>
                <a:effectLst/>
                <a:latin typeface="Lato" panose="020F0502020204030203" pitchFamily="34" charset="0"/>
                <a:hlinkClick r:id="rId3"/>
              </a:rPr>
              <a:t>https://www.netigate.se/a/s.aspx?s=1231157X1100&amp;t=1</a:t>
            </a:r>
            <a:r>
              <a:rPr lang="sv-SE" sz="1800" b="0" i="1" dirty="0">
                <a:solidFill>
                  <a:srgbClr val="000000"/>
                </a:solidFill>
                <a:effectLst/>
                <a:latin typeface="Lato" panose="020F0502020204030203" pitchFamily="34" charset="0"/>
              </a:rPr>
              <a:t> </a:t>
            </a:r>
            <a:r>
              <a:rPr lang="sv-SE" sz="1800" b="0" i="0" dirty="0">
                <a:solidFill>
                  <a:srgbClr val="000000"/>
                </a:solidFill>
                <a:effectLst/>
                <a:latin typeface="Lato" panose="020F0502020204030203" pitchFamily="34" charset="0"/>
              </a:rPr>
              <a:t> </a:t>
            </a:r>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36</a:t>
            </a:fld>
            <a:endParaRPr lang="en-UK"/>
          </a:p>
        </p:txBody>
      </p:sp>
    </p:spTree>
    <p:extLst>
      <p:ext uri="{BB962C8B-B14F-4D97-AF65-F5344CB8AC3E}">
        <p14:creationId xmlns:p14="http://schemas.microsoft.com/office/powerpoint/2010/main" val="11520200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0" i="0" kern="1200" dirty="0">
                <a:solidFill>
                  <a:schemeClr val="tx1"/>
                </a:solidFill>
                <a:effectLst/>
                <a:latin typeface="+mn-lt"/>
                <a:ea typeface="+mn-ea"/>
                <a:cs typeface="+mn-cs"/>
              </a:rPr>
              <a:t>Tryggare tillsammans förening kan stärka dig som ledare i att skapa en trygg föreningsverksamhet för barn och ungdomar.</a:t>
            </a:r>
          </a:p>
          <a:p>
            <a:r>
              <a:rPr lang="sv-SE" sz="1200" b="0" i="0" kern="1200" dirty="0">
                <a:solidFill>
                  <a:schemeClr val="tx1"/>
                </a:solidFill>
                <a:effectLst/>
                <a:latin typeface="+mn-lt"/>
                <a:ea typeface="+mn-ea"/>
                <a:cs typeface="+mn-cs"/>
              </a:rPr>
              <a:t>Tryggare tillsammans förening:</a:t>
            </a:r>
          </a:p>
          <a:p>
            <a:r>
              <a:rPr lang="sv-SE" sz="1200" b="0" i="0" kern="1200" dirty="0">
                <a:solidFill>
                  <a:schemeClr val="tx1"/>
                </a:solidFill>
                <a:effectLst/>
                <a:latin typeface="+mn-lt"/>
                <a:ea typeface="+mn-ea"/>
                <a:cs typeface="+mn-cs"/>
              </a:rPr>
              <a:t>- är uppbyggd så att ledare får möjlighet att reflektera över sitt ledarskap i olika situationer som är vanligt förekommande inom föreningslivet.</a:t>
            </a:r>
          </a:p>
          <a:p>
            <a:r>
              <a:rPr lang="sv-SE" sz="1200" b="0" i="0" kern="1200" dirty="0">
                <a:solidFill>
                  <a:schemeClr val="tx1"/>
                </a:solidFill>
                <a:effectLst/>
                <a:latin typeface="+mn-lt"/>
                <a:ea typeface="+mn-ea"/>
                <a:cs typeface="+mn-cs"/>
              </a:rPr>
              <a:t>- handlar bland annat om att öka medvetenheten kring risker, arbeta förebyggande, agera när något barn far illa eller när oro finns kring ett barn.</a:t>
            </a:r>
          </a:p>
          <a:p>
            <a:r>
              <a:rPr lang="sv-SE" sz="1200" b="0" i="0" kern="1200" dirty="0">
                <a:solidFill>
                  <a:schemeClr val="tx1"/>
                </a:solidFill>
                <a:effectLst/>
                <a:latin typeface="+mn-lt"/>
                <a:ea typeface="+mn-ea"/>
                <a:cs typeface="+mn-cs"/>
              </a:rPr>
              <a:t>- består av fem kapitel som alla bidrar till att skapa en tryggare verksamhet för barn.</a:t>
            </a:r>
          </a:p>
          <a:p>
            <a:r>
              <a:rPr lang="sv-SE" sz="1200" b="0" i="0" kern="1200" dirty="0">
                <a:solidFill>
                  <a:schemeClr val="tx1"/>
                </a:solidFill>
                <a:effectLst/>
                <a:latin typeface="+mn-lt"/>
                <a:ea typeface="+mn-ea"/>
                <a:cs typeface="+mn-cs"/>
              </a:rPr>
              <a:t>- har konkreta checklistor och metoder att använda i den egna föreningen.</a:t>
            </a:r>
          </a:p>
          <a:p>
            <a:r>
              <a:rPr lang="sv-SE" sz="1200" b="0" i="0" kern="1200" dirty="0">
                <a:solidFill>
                  <a:schemeClr val="tx1"/>
                </a:solidFill>
                <a:effectLst/>
                <a:latin typeface="+mn-lt"/>
                <a:ea typeface="+mn-ea"/>
                <a:cs typeface="+mn-cs"/>
              </a:rPr>
              <a:t>- bygger på barnkonventionen.</a:t>
            </a:r>
          </a:p>
          <a:p>
            <a:r>
              <a:rPr lang="sv-SE" sz="1200" b="0" i="0" kern="1200" dirty="0">
                <a:solidFill>
                  <a:schemeClr val="tx1"/>
                </a:solidFill>
                <a:effectLst/>
                <a:latin typeface="+mn-lt"/>
                <a:ea typeface="+mn-ea"/>
                <a:cs typeface="+mn-cs"/>
              </a:rPr>
              <a:t>- tar ungefär 30 minuter att genomföra.</a:t>
            </a:r>
          </a:p>
          <a:p>
            <a:pPr marL="171450" indent="-171450">
              <a:buFontTx/>
              <a:buChar char="-"/>
            </a:pPr>
            <a:r>
              <a:rPr lang="sv-SE" sz="1200" b="0" i="0" kern="1200" dirty="0">
                <a:solidFill>
                  <a:schemeClr val="tx1"/>
                </a:solidFill>
                <a:effectLst/>
                <a:latin typeface="+mn-lt"/>
                <a:ea typeface="+mn-ea"/>
                <a:cs typeface="+mn-cs"/>
              </a:rPr>
              <a:t>är kostnadsfri.</a:t>
            </a:r>
          </a:p>
          <a:p>
            <a:pPr marL="171450" indent="-171450">
              <a:buFontTx/>
              <a:buChar char="-"/>
            </a:pPr>
            <a:endParaRPr lang="sv-SE" sz="1200" b="0" i="0" kern="1200" dirty="0">
              <a:solidFill>
                <a:schemeClr val="tx1"/>
              </a:solidFill>
              <a:effectLst/>
              <a:latin typeface="+mn-lt"/>
              <a:ea typeface="+mn-ea"/>
              <a:cs typeface="+mn-cs"/>
            </a:endParaRPr>
          </a:p>
          <a:p>
            <a:pPr marL="0" indent="0">
              <a:buFontTx/>
              <a:buNone/>
            </a:pPr>
            <a:r>
              <a:rPr lang="sv-SE" sz="1200" b="0" i="0" kern="1200" dirty="0">
                <a:solidFill>
                  <a:schemeClr val="tx1"/>
                </a:solidFill>
                <a:effectLst/>
                <a:latin typeface="+mn-lt"/>
                <a:ea typeface="+mn-ea"/>
                <a:cs typeface="+mn-cs"/>
              </a:rPr>
              <a:t>Här är webbutbildningen: </a:t>
            </a:r>
            <a:r>
              <a:rPr lang="sv-SE" dirty="0">
                <a:hlinkClick r:id="rId3"/>
              </a:rPr>
              <a:t>Rädda Barnen</a:t>
            </a:r>
            <a:endParaRPr lang="sv-SE" sz="1200" b="0" i="0" kern="1200" dirty="0">
              <a:solidFill>
                <a:schemeClr val="tx1"/>
              </a:solidFill>
              <a:effectLst/>
              <a:latin typeface="+mn-lt"/>
              <a:ea typeface="+mn-ea"/>
              <a:cs typeface="+mn-cs"/>
            </a:endParaRPr>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38</a:t>
            </a:fld>
            <a:endParaRPr lang="en-UK"/>
          </a:p>
        </p:txBody>
      </p:sp>
    </p:spTree>
    <p:extLst>
      <p:ext uri="{BB962C8B-B14F-4D97-AF65-F5344CB8AC3E}">
        <p14:creationId xmlns:p14="http://schemas.microsoft.com/office/powerpoint/2010/main" val="3699737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Varför jobbar Rädda Barnen med Stopp! Min kropp!?</a:t>
            </a:r>
          </a:p>
          <a:p>
            <a:r>
              <a:rPr lang="sv-SE" dirty="0"/>
              <a:t>Det står tydligt i Barnkonvention – som också är svensk lag. </a:t>
            </a:r>
          </a:p>
          <a:p>
            <a:endParaRPr lang="sv-SE" dirty="0"/>
          </a:p>
          <a:p>
            <a:r>
              <a:rPr lang="sv-SE" sz="1200" dirty="0">
                <a:ea typeface="Times New Roman" panose="02020603050405020304" pitchFamily="18" charset="0"/>
                <a:cs typeface="Times New Roman" panose="02020603050405020304" pitchFamily="18" charset="0"/>
              </a:rPr>
              <a:t>En barndom fri från våld och övergrepp är en rättighet, men inte alltid en självklarhet.</a:t>
            </a:r>
          </a:p>
          <a:p>
            <a:r>
              <a:rPr lang="sv-SE" sz="1200" dirty="0">
                <a:cs typeface="Times New Roman" panose="02020603050405020304" pitchFamily="18" charset="0"/>
              </a:rPr>
              <a:t>Varje barn </a:t>
            </a:r>
            <a:r>
              <a:rPr lang="sv-SE" sz="1200" b="1" dirty="0">
                <a:cs typeface="Times New Roman" panose="02020603050405020304" pitchFamily="18" charset="0"/>
              </a:rPr>
              <a:t>har rätt </a:t>
            </a:r>
            <a:r>
              <a:rPr lang="sv-SE" sz="1200" dirty="0">
                <a:cs typeface="Times New Roman" panose="02020603050405020304" pitchFamily="18" charset="0"/>
              </a:rPr>
              <a:t>att skyddas mot alla former av våld. </a:t>
            </a:r>
          </a:p>
          <a:p>
            <a:endParaRPr lang="sv-SE" sz="1200" dirty="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bg1"/>
                </a:solidFill>
                <a:latin typeface="+mn-lt"/>
                <a:ea typeface="+mn-ea"/>
                <a:cs typeface="+mn-cs"/>
              </a:rPr>
              <a:t>Rädda Barnen arbetar för att förebygga, synliggöra och stoppa våld mot barn – i hemmet, skolan, på nätet och i samhället.</a:t>
            </a:r>
          </a:p>
          <a:p>
            <a:endParaRPr lang="sv-SE" sz="1200" dirty="0">
              <a:cs typeface="Times New Roman" panose="02020603050405020304" pitchFamily="18" charset="0"/>
            </a:endParaRPr>
          </a:p>
          <a:p>
            <a:endParaRPr lang="sv-SE" sz="1200" dirty="0">
              <a:cs typeface="Times New Roman" panose="02020603050405020304" pitchFamily="18" charset="0"/>
            </a:endParaRPr>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4</a:t>
            </a:fld>
            <a:endParaRPr lang="en-UK"/>
          </a:p>
        </p:txBody>
      </p:sp>
    </p:spTree>
    <p:extLst>
      <p:ext uri="{BB962C8B-B14F-4D97-AF65-F5344CB8AC3E}">
        <p14:creationId xmlns:p14="http://schemas.microsoft.com/office/powerpoint/2010/main" val="1604763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cs typeface="Times New Roman" panose="02020603050405020304" pitchFamily="18" charset="0"/>
              </a:rPr>
              <a:t>Varför jobbar Rädda Barnen med Stopp! Min kropp?</a:t>
            </a:r>
          </a:p>
          <a:p>
            <a:endParaRPr lang="sv-SE"/>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5</a:t>
            </a:fld>
            <a:endParaRPr lang="en-UK"/>
          </a:p>
        </p:txBody>
      </p:sp>
    </p:spTree>
    <p:extLst>
      <p:ext uri="{BB962C8B-B14F-4D97-AF65-F5344CB8AC3E}">
        <p14:creationId xmlns:p14="http://schemas.microsoft.com/office/powerpoint/2010/main" val="3888291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D57245-24F3-1717-CD71-2431378329C0}"/>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B66C6C5F-810C-D950-B912-18DC4ED9EDA7}"/>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203886A-9B2E-954A-BAB6-B39FF53096E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Vad är våld?</a:t>
            </a:r>
          </a:p>
          <a:p>
            <a:pPr marL="0" indent="0">
              <a:buNone/>
            </a:pPr>
            <a:r>
              <a:rPr lang="sv-SE" sz="1200" dirty="0"/>
              <a:t>Våld är varje handling riktad mot en annan person, som skadar, smärtar, skrämmer eller kränker, eller får personen att göra något mot sin vilja."</a:t>
            </a:r>
          </a:p>
          <a:p>
            <a:endParaRPr lang="sv-SE" sz="1200" dirty="0"/>
          </a:p>
          <a:p>
            <a:pPr marL="0" indent="0">
              <a:buNone/>
            </a:pPr>
            <a:r>
              <a:rPr lang="sv-SE" sz="1200" dirty="0"/>
              <a:t>Våld sker inte i ett vakuum – det påverkas av normer, relationer och samhälle.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Våld mot barn –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"All form av fysiskt eller mentalt våld, skada, övergrepp, försummelse eller exploatering som orsakar eller kan orsaka skada för barnets hälsa, utveckling eller välbefinnande." (WHO, FN)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r>
              <a:rPr lang="sv-SE" dirty="0"/>
              <a:t>Hur vanligt är våld mot barn? </a:t>
            </a:r>
          </a:p>
          <a:p>
            <a:endParaRPr lang="sv-SE" dirty="0"/>
          </a:p>
          <a:p>
            <a:pPr marL="0" indent="0">
              <a:buNone/>
            </a:pPr>
            <a:r>
              <a:rPr lang="sv-SE" dirty="0"/>
              <a:t>Över hälften av alla barn i Sverige uppger sig ha utsatts för våld:</a:t>
            </a:r>
          </a:p>
          <a:p>
            <a:endParaRPr lang="sv-SE" dirty="0"/>
          </a:p>
          <a:p>
            <a:r>
              <a:rPr lang="sv-SE" dirty="0"/>
              <a:t>• 57,4 % av elever i årskurs 9 har utsatts för någon form av våld under uppväxten.</a:t>
            </a:r>
          </a:p>
          <a:p>
            <a:r>
              <a:rPr lang="sv-SE" dirty="0"/>
              <a:t>• 39,9 % har utsatts för våld av en vuxen person.</a:t>
            </a:r>
          </a:p>
          <a:p>
            <a:r>
              <a:rPr lang="sv-SE" dirty="0"/>
              <a:t>• 28,6 % har utsatts för sexuella övergrepp.</a:t>
            </a:r>
          </a:p>
          <a:p>
            <a:r>
              <a:rPr lang="sv-SE" dirty="0"/>
              <a:t>• 8,3 % har varit utsatta för tre eller fler former av våld av vuxna (så kallad multiutsatthet).</a:t>
            </a:r>
          </a:p>
          <a:p>
            <a:endParaRPr lang="sv-SE" dirty="0"/>
          </a:p>
          <a:p>
            <a:r>
              <a:rPr lang="sv-SE" dirty="0"/>
              <a:t>Källa: Stiftelsen Allmänna Barnhuset, Våld mot barn 2022 – En nationell kartläggning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a:extLst>
              <a:ext uri="{FF2B5EF4-FFF2-40B4-BE49-F238E27FC236}">
                <a16:creationId xmlns:a16="http://schemas.microsoft.com/office/drawing/2014/main" id="{58C7157C-6642-A125-0330-63A45005E691}"/>
              </a:ext>
            </a:extLst>
          </p:cNvPr>
          <p:cNvSpPr>
            <a:spLocks noGrp="1"/>
          </p:cNvSpPr>
          <p:nvPr>
            <p:ph type="sldNum" sz="quarter" idx="10"/>
          </p:nvPr>
        </p:nvSpPr>
        <p:spPr/>
        <p:txBody>
          <a:bodyPr/>
          <a:lstStyle/>
          <a:p>
            <a:fld id="{23FFFF08-BA74-3E4E-B67B-CFCBDE5D9836}" type="slidenum">
              <a:rPr lang="en-US" smtClean="0"/>
              <a:t>6</a:t>
            </a:fld>
            <a:endParaRPr lang="en-US"/>
          </a:p>
        </p:txBody>
      </p:sp>
    </p:spTree>
    <p:extLst>
      <p:ext uri="{BB962C8B-B14F-4D97-AF65-F5344CB8AC3E}">
        <p14:creationId xmlns:p14="http://schemas.microsoft.com/office/powerpoint/2010/main" val="3081914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4AA73-160B-B6E2-1F56-99564629D8C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3DD7B555-DC6E-592E-107D-AED85DB923C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120414C-9711-58BA-8F70-17AB7483E6BF}"/>
              </a:ext>
            </a:extLst>
          </p:cNvPr>
          <p:cNvSpPr>
            <a:spLocks noGrp="1"/>
          </p:cNvSpPr>
          <p:nvPr>
            <p:ph type="body" idx="1"/>
          </p:nvPr>
        </p:nvSpPr>
        <p:spPr/>
        <p:txBody>
          <a:bodyPr/>
          <a:lstStyle/>
          <a:p>
            <a:pPr algn="l"/>
            <a:endParaRPr lang="sv-SE" sz="1400" b="0" i="0" u="none" strike="noStrike" baseline="0">
              <a:solidFill>
                <a:srgbClr val="000000"/>
              </a:solidFill>
            </a:endParaRP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Rädda Barnen har under lång tid arbetat med barn som har varit utsatta för våld och sexuella övergrepp. I det arbetet märkte vi att många barn inte visste vad som var rätt och fel att göra mot deras kroppar. De saknade ofta ord för att prata om vad de hade varit utsatta för, vågade sällan prata med en vuxen och behöll därför ofta sina upplevelser för sig själva.</a:t>
            </a: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Många vuxna uttryckte också att de tyckte att det var svårt att prata om detta tema med barn. De kände sig osäkra på hur de skulle göra och undvek därför ofta ämnet.</a:t>
            </a:r>
          </a:p>
          <a:p>
            <a:pPr>
              <a:lnSpc>
                <a:spcPct val="110000"/>
              </a:lnSpc>
              <a:spcAft>
                <a:spcPts val="800"/>
              </a:spcAft>
              <a:buNone/>
            </a:pPr>
            <a:r>
              <a:rPr lang="sv-SE" sz="1200">
                <a:effectLst/>
                <a:latin typeface="Lato" panose="020F0502020204030203" pitchFamily="34" charset="0"/>
                <a:ea typeface="Lato" panose="020F0502020204030203" pitchFamily="34" charset="0"/>
                <a:cs typeface="Times New Roman" panose="02020603050405020304" pitchFamily="18" charset="0"/>
              </a:rPr>
              <a:t>2013 skapades därför materialet </a:t>
            </a:r>
            <a:r>
              <a:rPr lang="sv-SE" sz="1200" i="1">
                <a:effectLst/>
                <a:latin typeface="Lato" panose="020F0502020204030203" pitchFamily="34" charset="0"/>
                <a:ea typeface="Lato" panose="020F0502020204030203" pitchFamily="34" charset="0"/>
                <a:cs typeface="Times New Roman" panose="02020603050405020304" pitchFamily="18" charset="0"/>
              </a:rPr>
              <a:t>”Stopp! Min Kropp! – en vägledning för vuxna i hur man pratar med barn om kroppen, gränser och sexuella övergrepp”.</a:t>
            </a:r>
          </a:p>
          <a:p>
            <a:pPr>
              <a:lnSpc>
                <a:spcPct val="110000"/>
              </a:lnSpc>
              <a:spcAft>
                <a:spcPts val="800"/>
              </a:spcAft>
            </a:pPr>
            <a:r>
              <a:rPr lang="sv-SE" sz="1200">
                <a:effectLst/>
                <a:latin typeface="Lato" panose="020F0502020204030203" pitchFamily="34" charset="0"/>
                <a:ea typeface="Lato" panose="020F0502020204030203" pitchFamily="34" charset="0"/>
                <a:cs typeface="Times New Roman" panose="02020603050405020304" pitchFamily="18" charset="0"/>
              </a:rPr>
              <a:t>Vägledningen fick en enorm spridning och den användes både inom förskola, skola och som guidning för föräldrar kring att samtala om ämnet med sina barn.</a:t>
            </a:r>
          </a:p>
          <a:p>
            <a:endParaRPr lang="sv-SE"/>
          </a:p>
        </p:txBody>
      </p:sp>
      <p:sp>
        <p:nvSpPr>
          <p:cNvPr id="4" name="Platshållare för datum 3">
            <a:extLst>
              <a:ext uri="{FF2B5EF4-FFF2-40B4-BE49-F238E27FC236}">
                <a16:creationId xmlns:a16="http://schemas.microsoft.com/office/drawing/2014/main" id="{A517864B-DFEE-4073-66CE-31BD0351AF00}"/>
              </a:ext>
            </a:extLst>
          </p:cNvPr>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a:extLst>
              <a:ext uri="{FF2B5EF4-FFF2-40B4-BE49-F238E27FC236}">
                <a16:creationId xmlns:a16="http://schemas.microsoft.com/office/drawing/2014/main" id="{F9139662-394C-4485-79F5-79AE00DE207A}"/>
              </a:ext>
            </a:extLst>
          </p:cNvPr>
          <p:cNvSpPr>
            <a:spLocks noGrp="1"/>
          </p:cNvSpPr>
          <p:nvPr>
            <p:ph type="sldNum" sz="quarter" idx="5"/>
          </p:nvPr>
        </p:nvSpPr>
        <p:spPr/>
        <p:txBody>
          <a:bodyPr/>
          <a:lstStyle/>
          <a:p>
            <a:fld id="{B963DF67-57A7-4E60-B412-2E26C2D4287B}" type="slidenum">
              <a:rPr lang="en-UK" smtClean="0"/>
              <a:t>7</a:t>
            </a:fld>
            <a:endParaRPr lang="en-UK"/>
          </a:p>
        </p:txBody>
      </p:sp>
    </p:spTree>
    <p:extLst>
      <p:ext uri="{BB962C8B-B14F-4D97-AF65-F5344CB8AC3E}">
        <p14:creationId xmlns:p14="http://schemas.microsoft.com/office/powerpoint/2010/main" val="923857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du klicka på bilden för att visa en kort film på 1 min om Stopp! Min kropp!</a:t>
            </a:r>
          </a:p>
          <a:p>
            <a:r>
              <a:rPr lang="sv-SE" dirty="0"/>
              <a:t>Här är också länken: </a:t>
            </a:r>
            <a:r>
              <a:rPr lang="sv-SE" dirty="0">
                <a:hlinkClick r:id="rId3" tooltip="https://youtu.be/cnamcnuiiee"/>
              </a:rPr>
              <a:t>https://youtu.be/cnamCNuIIeE</a:t>
            </a:r>
            <a:r>
              <a:rPr lang="sv-SE" dirty="0"/>
              <a:t> </a:t>
            </a:r>
          </a:p>
          <a:p>
            <a:endParaRPr lang="sv-SE" dirty="0"/>
          </a:p>
        </p:txBody>
      </p:sp>
      <p:sp>
        <p:nvSpPr>
          <p:cNvPr id="4" name="Platshållare för datum 3"/>
          <p:cNvSpPr>
            <a:spLocks noGrp="1"/>
          </p:cNvSpPr>
          <p:nvPr>
            <p:ph type="dt" idx="1"/>
          </p:nvPr>
        </p:nvSpPr>
        <p:spPr/>
        <p:txBody>
          <a:bodyPr/>
          <a:lstStyle/>
          <a:p>
            <a:fld id="{694F1BF6-F156-4F53-915D-F11A3F1C7538}" type="datetime1">
              <a:rPr lang="LID4096" smtClean="0"/>
              <a:t>05/27/2025</a:t>
            </a:fld>
            <a:endParaRPr lang="en-UK"/>
          </a:p>
        </p:txBody>
      </p:sp>
      <p:sp>
        <p:nvSpPr>
          <p:cNvPr id="5" name="Platshållare för bildnummer 4"/>
          <p:cNvSpPr>
            <a:spLocks noGrp="1"/>
          </p:cNvSpPr>
          <p:nvPr>
            <p:ph type="sldNum" sz="quarter" idx="5"/>
          </p:nvPr>
        </p:nvSpPr>
        <p:spPr/>
        <p:txBody>
          <a:bodyPr/>
          <a:lstStyle/>
          <a:p>
            <a:fld id="{B963DF67-57A7-4E60-B412-2E26C2D4287B}" type="slidenum">
              <a:rPr lang="en-UK" smtClean="0"/>
              <a:t>8</a:t>
            </a:fld>
            <a:endParaRPr lang="en-UK"/>
          </a:p>
        </p:txBody>
      </p:sp>
    </p:spTree>
    <p:extLst>
      <p:ext uri="{BB962C8B-B14F-4D97-AF65-F5344CB8AC3E}">
        <p14:creationId xmlns:p14="http://schemas.microsoft.com/office/powerpoint/2010/main" val="1580491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Clr>
                <a:schemeClr val="tx2"/>
              </a:buClr>
              <a:buFont typeface="Arial" panose="020B0604020202020204" pitchFamily="34" charset="0"/>
              <a:buNone/>
            </a:pPr>
            <a:endParaRPr lang="sv-SE" sz="1400" dirty="0">
              <a:solidFill>
                <a:schemeClr val="tx1"/>
              </a:solidFill>
            </a:endParaRPr>
          </a:p>
          <a:p>
            <a:r>
              <a:rPr lang="sv-SE" dirty="0">
                <a:ea typeface="Calibri"/>
                <a:cs typeface="Calibri"/>
              </a:rPr>
              <a:t>Så här började det</a:t>
            </a:r>
            <a:endParaRPr lang="en-US" dirty="0"/>
          </a:p>
          <a:p>
            <a:endParaRPr lang="sv-SE" dirty="0">
              <a:ea typeface="Calibri"/>
              <a:cs typeface="Calibri"/>
            </a:endParaRPr>
          </a:p>
          <a:p>
            <a:r>
              <a:rPr lang="sv-SE" dirty="0"/>
              <a:t>2013 togs vägledningen ”Stopp min kropp” fram av psykologer på Rädda Barnens Centrum för stöd och behandling. Det var deras erfarenhet av att arbeta med stöd och behandling av barn och unga som var drivkraften till att ta fram vägledningen. </a:t>
            </a:r>
            <a:br>
              <a:rPr lang="sv-SE" dirty="0">
                <a:cs typeface="+mn-lt"/>
              </a:rPr>
            </a:br>
            <a:r>
              <a:rPr lang="sv-SE" dirty="0"/>
              <a:t>Barn som varit utsatta för sexuella trakasserier och sexuellt våld beskriver allt för ofta att de inte  berättar för vuxna vad de varit med om. Utsattheten kan ha pågått, så varför berättar inte barnen</a:t>
            </a:r>
            <a:r>
              <a:rPr lang="sv-SE" b="1" dirty="0"/>
              <a:t>?</a:t>
            </a:r>
            <a:endParaRPr lang="sv-SE" dirty="0"/>
          </a:p>
          <a:p>
            <a:pPr marL="171450" indent="-171450">
              <a:buFont typeface="Calibri"/>
              <a:buChar char="-"/>
            </a:pPr>
            <a:r>
              <a:rPr lang="sv-SE" dirty="0"/>
              <a:t>Barn kan tro att sexuella handlingar hör till normalt umgänge.</a:t>
            </a:r>
            <a:endParaRPr lang="sv-SE" dirty="0">
              <a:ea typeface="Calibri"/>
              <a:cs typeface="Calibri"/>
            </a:endParaRPr>
          </a:p>
          <a:p>
            <a:pPr marL="171450" indent="-171450">
              <a:buFont typeface="Calibri"/>
              <a:buChar char="-"/>
            </a:pPr>
            <a:r>
              <a:rPr lang="sv-SE" dirty="0"/>
              <a:t>Den vuxna förövaren kan utsätta barn för sexuellt våld genom att låtsas att det är en lek, och då förstår barn inte att det är orätt och skadligt.</a:t>
            </a:r>
            <a:endParaRPr lang="sv-SE" dirty="0">
              <a:ea typeface="Calibri"/>
              <a:cs typeface="Calibri"/>
            </a:endParaRPr>
          </a:p>
          <a:p>
            <a:pPr marL="171450" indent="-171450">
              <a:buFont typeface="Calibri"/>
              <a:buChar char="-"/>
            </a:pPr>
            <a:r>
              <a:rPr lang="sv-SE" dirty="0"/>
              <a:t>Barn kan uppleva sig vara ensamma och tro att ingen kan förstå eller hjälpa.</a:t>
            </a:r>
            <a:endParaRPr lang="sv-SE" dirty="0">
              <a:ea typeface="Calibri"/>
              <a:cs typeface="Calibri"/>
            </a:endParaRPr>
          </a:p>
          <a:p>
            <a:pPr marL="171450" indent="-171450">
              <a:buFont typeface="Calibri"/>
              <a:buChar char="-"/>
            </a:pPr>
            <a:r>
              <a:rPr lang="sv-SE" dirty="0"/>
              <a:t>Skam och rädsla hindrar ofta barn från att berätta om sexuellt våld.</a:t>
            </a:r>
            <a:endParaRPr lang="sv-SE" dirty="0">
              <a:ea typeface="Calibri"/>
              <a:cs typeface="Calibri"/>
            </a:endParaRPr>
          </a:p>
          <a:p>
            <a:pPr marL="171450" indent="-171450">
              <a:buFont typeface="Calibri"/>
              <a:buChar char="-"/>
            </a:pPr>
            <a:r>
              <a:rPr lang="sv-SE" dirty="0"/>
              <a:t>Barn kan vara rädda att ingen lyssnar eller tror på det de berättar.</a:t>
            </a:r>
            <a:endParaRPr lang="sv-SE" dirty="0">
              <a:ea typeface="Calibri"/>
              <a:cs typeface="Calibri"/>
            </a:endParaRPr>
          </a:p>
          <a:p>
            <a:pPr marL="171450" indent="-171450">
              <a:buFont typeface="Calibri"/>
              <a:buChar char="-"/>
            </a:pPr>
            <a:r>
              <a:rPr lang="sv-SE" dirty="0"/>
              <a:t>Barn kan också bli hotade eller utpressade att hålla det sexuella våldet hemligt.</a:t>
            </a:r>
            <a:endParaRPr lang="sv-SE" dirty="0">
              <a:ea typeface="Calibri"/>
              <a:cs typeface="Calibri"/>
            </a:endParaRPr>
          </a:p>
          <a:p>
            <a:endParaRPr lang="sv-SE" dirty="0"/>
          </a:p>
          <a:p>
            <a:r>
              <a:rPr lang="sv-SE" dirty="0"/>
              <a:t>Sedan 2013 har skriften ”Stopp! Min kropp! läst och spridits (uppdaterades 2019). Det har inspirerat andra verksamheter i Sverige och våra Nordiska grannländer, föräldrar har läst den, men även professionella som psykologer och inte minst pedagoger och andra vuxna inom förskola och skola. </a:t>
            </a:r>
          </a:p>
          <a:p>
            <a:r>
              <a:rPr lang="sv-SE" dirty="0"/>
              <a:t>Uttrycket ”Stopp! min kropp!” som myntades 2013  används idag flitigt av barn och vuxna kring barn.</a:t>
            </a:r>
            <a:endParaRPr lang="sv-SE" dirty="0">
              <a:ea typeface="Calibri"/>
              <a:cs typeface="Calibri"/>
            </a:endParaRPr>
          </a:p>
          <a:p>
            <a:br>
              <a:rPr lang="sv-SE" dirty="0"/>
            </a:br>
            <a:r>
              <a:rPr lang="sv-SE" dirty="0"/>
              <a:t>En viktig fråga för Rädda Barnen är att kämpa för barns rättigheter, inte mist rätten till kunskap och information. Kunskapen hjälper barn med vad som är okej och inte, att det alltid är okej att berätta och att det aldrig är barnets fel. </a:t>
            </a:r>
          </a:p>
          <a:p>
            <a:endParaRPr lang="sv-SE" dirty="0">
              <a:ea typeface="Calibri"/>
              <a:cs typeface="Calibri"/>
            </a:endParaRPr>
          </a:p>
          <a:p>
            <a:r>
              <a:rPr lang="sv-SE" dirty="0">
                <a:ea typeface="Calibri"/>
                <a:cs typeface="Calibri"/>
              </a:rPr>
              <a:t>Under en lång period av år har Rädda Barnen tagit fram en mängd olika material för olika målgrupper</a:t>
            </a:r>
          </a:p>
          <a:p>
            <a:r>
              <a:rPr lang="sv-SE" dirty="0">
                <a:ea typeface="Calibri"/>
                <a:cs typeface="Calibri"/>
              </a:rPr>
              <a:t>Här finns allt på webben: </a:t>
            </a:r>
            <a:r>
              <a:rPr lang="sv-SE" dirty="0">
                <a:hlinkClick r:id="rId3"/>
              </a:rPr>
              <a:t>Stopp! Min kropp! - Rädda Barnen</a:t>
            </a:r>
            <a:endParaRPr lang="sv-SE" dirty="0">
              <a:ea typeface="Calibri"/>
              <a:cs typeface="Calibri"/>
            </a:endParaRPr>
          </a:p>
          <a:p>
            <a:endParaRPr lang="sv-SE" dirty="0">
              <a:ea typeface="Calibri"/>
              <a:cs typeface="Calibri"/>
            </a:endParaRPr>
          </a:p>
          <a:p>
            <a:r>
              <a:rPr lang="sv-SE" dirty="0">
                <a:ea typeface="Calibri"/>
                <a:cs typeface="Calibri"/>
              </a:rPr>
              <a:t>Vill du läsa mer om utvärderingsstudien finns den på </a:t>
            </a:r>
            <a:r>
              <a:rPr lang="sv-SE" dirty="0" err="1">
                <a:ea typeface="Calibri"/>
                <a:cs typeface="Calibri"/>
              </a:rPr>
              <a:t>resource</a:t>
            </a:r>
            <a:r>
              <a:rPr lang="sv-SE" dirty="0">
                <a:ea typeface="Calibri"/>
                <a:cs typeface="Calibri"/>
              </a:rPr>
              <a:t> center: </a:t>
            </a:r>
            <a:r>
              <a:rPr lang="sv-SE" dirty="0">
                <a:hlinkClick r:id="rId4"/>
              </a:rPr>
              <a:t>Utvärdering av STOPP! MIN KROPP! - Save the </a:t>
            </a:r>
            <a:r>
              <a:rPr lang="sv-SE" dirty="0" err="1">
                <a:hlinkClick r:id="rId4"/>
              </a:rPr>
              <a:t>Children’s</a:t>
            </a:r>
            <a:r>
              <a:rPr lang="sv-SE" dirty="0">
                <a:hlinkClick r:id="rId4"/>
              </a:rPr>
              <a:t> </a:t>
            </a:r>
            <a:r>
              <a:rPr lang="sv-SE" dirty="0" err="1">
                <a:hlinkClick r:id="rId4"/>
              </a:rPr>
              <a:t>Resource</a:t>
            </a:r>
            <a:r>
              <a:rPr lang="sv-SE" dirty="0">
                <a:hlinkClick r:id="rId4"/>
              </a:rPr>
              <a:t> Centre</a:t>
            </a:r>
            <a:endParaRPr lang="sv-SE" dirty="0">
              <a:ea typeface="Calibri"/>
              <a:cs typeface="Calibri"/>
            </a:endParaRPr>
          </a:p>
          <a:p>
            <a:endParaRPr lang="sv-SE" dirty="0">
              <a:ea typeface="Calibri"/>
              <a:cs typeface="Calibri"/>
            </a:endParaRPr>
          </a:p>
          <a:p>
            <a:r>
              <a:rPr lang="sv-SE" dirty="0"/>
              <a:t> </a:t>
            </a:r>
            <a:endParaRPr lang="sv-SE" dirty="0">
              <a:ea typeface="Calibri"/>
              <a:cs typeface="Calibri"/>
            </a:endParaRPr>
          </a:p>
          <a:p>
            <a:endParaRPr lang="sv-SE" dirty="0">
              <a:ea typeface="Calibri"/>
              <a:cs typeface="Calibri"/>
            </a:endParaRPr>
          </a:p>
          <a:p>
            <a:endParaRPr lang="sv-SE" dirty="0">
              <a:ea typeface="Calibri"/>
              <a:cs typeface="Calibri"/>
            </a:endParaRPr>
          </a:p>
        </p:txBody>
      </p:sp>
      <p:sp>
        <p:nvSpPr>
          <p:cNvPr id="4" name="Platshållare för bildnummer 3"/>
          <p:cNvSpPr>
            <a:spLocks noGrp="1"/>
          </p:cNvSpPr>
          <p:nvPr>
            <p:ph type="sldNum" sz="quarter" idx="5"/>
          </p:nvPr>
        </p:nvSpPr>
        <p:spPr/>
        <p:txBody>
          <a:bodyPr/>
          <a:lstStyle/>
          <a:p>
            <a:fld id="{23FFFF08-BA74-3E4E-B67B-CFCBDE5D9836}" type="slidenum">
              <a:rPr lang="en-US" smtClean="0"/>
              <a:t>9</a:t>
            </a:fld>
            <a:endParaRPr lang="en-US"/>
          </a:p>
        </p:txBody>
      </p:sp>
    </p:spTree>
    <p:extLst>
      <p:ext uri="{BB962C8B-B14F-4D97-AF65-F5344CB8AC3E}">
        <p14:creationId xmlns:p14="http://schemas.microsoft.com/office/powerpoint/2010/main" val="3099188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7EBDF8-3294-F243-8E02-B6435E5E5394}"/>
              </a:ext>
            </a:extLst>
          </p:cNvPr>
          <p:cNvSpPr>
            <a:spLocks noGrp="1"/>
          </p:cNvSpPr>
          <p:nvPr>
            <p:ph type="ctrTitle"/>
          </p:nvPr>
        </p:nvSpPr>
        <p:spPr>
          <a:xfrm>
            <a:off x="1524000" y="1268413"/>
            <a:ext cx="9144000" cy="2241550"/>
          </a:xfrm>
          <a:prstGeom prst="rect">
            <a:avLst/>
          </a:prstGeom>
        </p:spPr>
        <p:txBody>
          <a:bodyPr anchor="b"/>
          <a:lstStyle>
            <a:lvl1pPr algn="ctr">
              <a:defRPr sz="6000"/>
            </a:lvl1pPr>
          </a:lstStyle>
          <a:p>
            <a:r>
              <a:rPr lang="en-GB"/>
              <a:t>Click to edit Master title style</a:t>
            </a:r>
            <a:endParaRPr lang="en-UK"/>
          </a:p>
        </p:txBody>
      </p:sp>
      <p:sp>
        <p:nvSpPr>
          <p:cNvPr id="3" name="Subtitle 2">
            <a:extLst>
              <a:ext uri="{FF2B5EF4-FFF2-40B4-BE49-F238E27FC236}">
                <a16:creationId xmlns:a16="http://schemas.microsoft.com/office/drawing/2014/main" id="{2E6F2B1C-7582-114C-B870-5C836A68055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K"/>
          </a:p>
        </p:txBody>
      </p:sp>
      <p:sp>
        <p:nvSpPr>
          <p:cNvPr id="4" name="Platshållare för datum 3">
            <a:extLst>
              <a:ext uri="{FF2B5EF4-FFF2-40B4-BE49-F238E27FC236}">
                <a16:creationId xmlns:a16="http://schemas.microsoft.com/office/drawing/2014/main" id="{11006A92-8224-65D5-A67B-D7D7B290E885}"/>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6851FB78-34C1-EE06-E26C-F903DFE978E7}"/>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9207808F-9FA4-9F6B-D8ED-9CFF8BF67CBF}"/>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237088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2">
    <p:bg>
      <p:bgPr>
        <a:solidFill>
          <a:schemeClr val="accent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C0FC662E-5766-3987-B567-276D1CE5127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4019852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EA29B1-FF2C-5D44-9076-0C2ECB267F4A}"/>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UK"/>
          </a:p>
        </p:txBody>
      </p:sp>
      <p:sp>
        <p:nvSpPr>
          <p:cNvPr id="3" name="Vertical Text Placeholder 2">
            <a:extLst>
              <a:ext uri="{FF2B5EF4-FFF2-40B4-BE49-F238E27FC236}">
                <a16:creationId xmlns:a16="http://schemas.microsoft.com/office/drawing/2014/main" id="{4712C061-2248-9248-9E14-C827AD0EA249}"/>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pic>
        <p:nvPicPr>
          <p:cNvPr id="8" name="Picture 7">
            <a:extLst>
              <a:ext uri="{FF2B5EF4-FFF2-40B4-BE49-F238E27FC236}">
                <a16:creationId xmlns:a16="http://schemas.microsoft.com/office/drawing/2014/main" id="{A38B412C-FF15-0145-9A45-54D2DADA8F4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5400000">
            <a:off x="-439372" y="5614935"/>
            <a:ext cx="1539875" cy="396979"/>
          </a:xfrm>
          <a:prstGeom prst="rect">
            <a:avLst/>
          </a:prstGeom>
        </p:spPr>
      </p:pic>
    </p:spTree>
    <p:extLst>
      <p:ext uri="{BB962C8B-B14F-4D97-AF65-F5344CB8AC3E}">
        <p14:creationId xmlns:p14="http://schemas.microsoft.com/office/powerpoint/2010/main" val="3016031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25D86D15-51D2-A24C-B04F-939835159E13}"/>
              </a:ext>
            </a:extLst>
          </p:cNvPr>
          <p:cNvSpPr>
            <a:spLocks noGrp="1"/>
          </p:cNvSpPr>
          <p:nvPr>
            <p:ph type="body" orient="vert" idx="1"/>
          </p:nvPr>
        </p:nvSpPr>
        <p:spPr>
          <a:xfrm>
            <a:off x="479425" y="576470"/>
            <a:ext cx="11233150" cy="5600493"/>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Tree>
    <p:extLst>
      <p:ext uri="{BB962C8B-B14F-4D97-AF65-F5344CB8AC3E}">
        <p14:creationId xmlns:p14="http://schemas.microsoft.com/office/powerpoint/2010/main" val="41625783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Mellansida 2">
    <p:spTree>
      <p:nvGrpSpPr>
        <p:cNvPr id="1" name=""/>
        <p:cNvGrpSpPr/>
        <p:nvPr/>
      </p:nvGrpSpPr>
      <p:grpSpPr>
        <a:xfrm>
          <a:off x="0" y="0"/>
          <a:ext cx="0" cy="0"/>
          <a:chOff x="0" y="0"/>
          <a:chExt cx="0" cy="0"/>
        </a:xfrm>
      </p:grpSpPr>
      <p:sp>
        <p:nvSpPr>
          <p:cNvPr id="15" name="Rectangle 14"/>
          <p:cNvSpPr/>
          <p:nvPr userDrawn="1"/>
        </p:nvSpPr>
        <p:spPr>
          <a:xfrm>
            <a:off x="0" y="0"/>
            <a:ext cx="12192000" cy="1172308"/>
          </a:xfrm>
          <a:prstGeom prst="rect">
            <a:avLst/>
          </a:prstGeom>
          <a:gradFill flip="none" rotWithShape="1">
            <a:gsLst>
              <a:gs pos="40000">
                <a:srgbClr val="FA0007"/>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2" name="Title 1"/>
          <p:cNvSpPr>
            <a:spLocks noGrp="1"/>
          </p:cNvSpPr>
          <p:nvPr>
            <p:ph type="title"/>
          </p:nvPr>
        </p:nvSpPr>
        <p:spPr>
          <a:xfrm>
            <a:off x="566351" y="310836"/>
            <a:ext cx="11043524" cy="1348102"/>
          </a:xfrm>
        </p:spPr>
        <p:txBody>
          <a:bodyPr anchor="t">
            <a:normAutofit/>
          </a:bodyPr>
          <a:lstStyle>
            <a:lvl1pPr algn="l">
              <a:lnSpc>
                <a:spcPct val="85000"/>
              </a:lnSpc>
              <a:defRPr sz="4800" b="0" i="0" cap="none">
                <a:solidFill>
                  <a:schemeClr val="tx1"/>
                </a:solidFill>
                <a:latin typeface="Trade Gothic LT Com Cn" panose="020B0806040303020004" pitchFamily="34" charset="0"/>
                <a:cs typeface="Trade Gothic LT Com Cn" panose="020B0806040303020004" pitchFamily="34" charset="0"/>
              </a:defRPr>
            </a:lvl1pPr>
          </a:lstStyle>
          <a:p>
            <a:r>
              <a:rPr lang="sv-SE"/>
              <a:t>Klicka här för att ändra format</a:t>
            </a:r>
            <a:endParaRPr lang="en-US"/>
          </a:p>
        </p:txBody>
      </p:sp>
      <p:cxnSp>
        <p:nvCxnSpPr>
          <p:cNvPr id="9" name="Straight Connector 8"/>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Picture Placeholder 11"/>
          <p:cNvSpPr>
            <a:spLocks noGrp="1"/>
          </p:cNvSpPr>
          <p:nvPr>
            <p:ph type="pic" sz="quarter" idx="13"/>
          </p:nvPr>
        </p:nvSpPr>
        <p:spPr>
          <a:xfrm>
            <a:off x="207651" y="2200274"/>
            <a:ext cx="11766333" cy="4106864"/>
          </a:xfrm>
        </p:spPr>
        <p:txBody>
          <a:bodyPr/>
          <a:lstStyle/>
          <a:p>
            <a:r>
              <a:rPr lang="sv-SE"/>
              <a:t>Klicka på ikonen för att lägga till en bild</a:t>
            </a:r>
            <a:endParaRPr lang="en-US"/>
          </a:p>
        </p:txBody>
      </p:sp>
      <p:pic>
        <p:nvPicPr>
          <p:cNvPr id="16" name="Bildobjekt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7176" y="6329139"/>
            <a:ext cx="1724568" cy="517174"/>
          </a:xfrm>
          <a:prstGeom prst="rect">
            <a:avLst/>
          </a:prstGeom>
        </p:spPr>
      </p:pic>
    </p:spTree>
    <p:extLst>
      <p:ext uri="{BB962C8B-B14F-4D97-AF65-F5344CB8AC3E}">
        <p14:creationId xmlns:p14="http://schemas.microsoft.com/office/powerpoint/2010/main" val="170858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3"/>
          <p:cNvSpPr/>
          <p:nvPr userDrawn="1"/>
        </p:nvSpPr>
        <p:spPr>
          <a:xfrm>
            <a:off x="208411" y="149795"/>
            <a:ext cx="11766495" cy="10811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4" name="Bildobjekt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7176" y="6329139"/>
            <a:ext cx="1724568" cy="517174"/>
          </a:xfrm>
          <a:prstGeom prst="rect">
            <a:avLst/>
          </a:prstGeom>
        </p:spPr>
      </p:pic>
      <p:sp>
        <p:nvSpPr>
          <p:cNvPr id="15" name="Title 1"/>
          <p:cNvSpPr>
            <a:spLocks noGrp="1"/>
          </p:cNvSpPr>
          <p:nvPr>
            <p:ph type="title"/>
          </p:nvPr>
        </p:nvSpPr>
        <p:spPr>
          <a:xfrm>
            <a:off x="566351" y="310836"/>
            <a:ext cx="11043524" cy="861472"/>
          </a:xfrm>
        </p:spPr>
        <p:txBody>
          <a:bodyPr anchor="t">
            <a:normAutofit/>
          </a:bodyPr>
          <a:lstStyle>
            <a:lvl1pPr algn="l">
              <a:lnSpc>
                <a:spcPct val="85000"/>
              </a:lnSpc>
              <a:defRPr sz="4800" b="0" i="0" cap="none">
                <a:solidFill>
                  <a:schemeClr val="tx1"/>
                </a:solidFill>
                <a:latin typeface="Oswald Medium" pitchFamily="2" charset="0"/>
                <a:cs typeface="Oswald Medium" pitchFamily="2" charset="0"/>
              </a:defRPr>
            </a:lvl1pPr>
          </a:lstStyle>
          <a:p>
            <a:r>
              <a:rPr lang="sv-SE"/>
              <a:t>Klicka här för att ändra format</a:t>
            </a:r>
            <a:endParaRPr lang="en-US"/>
          </a:p>
        </p:txBody>
      </p:sp>
    </p:spTree>
    <p:extLst>
      <p:ext uri="{BB962C8B-B14F-4D97-AF65-F5344CB8AC3E}">
        <p14:creationId xmlns:p14="http://schemas.microsoft.com/office/powerpoint/2010/main" val="15514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cSld name="Agenda">
    <p:spTree>
      <p:nvGrpSpPr>
        <p:cNvPr id="1" name=""/>
        <p:cNvGrpSpPr/>
        <p:nvPr/>
      </p:nvGrpSpPr>
      <p:grpSpPr>
        <a:xfrm>
          <a:off x="0" y="0"/>
          <a:ext cx="0" cy="0"/>
          <a:chOff x="0" y="0"/>
          <a:chExt cx="0" cy="0"/>
        </a:xfrm>
      </p:grpSpPr>
      <p:sp>
        <p:nvSpPr>
          <p:cNvPr id="12" name="Rectangle 11"/>
          <p:cNvSpPr/>
          <p:nvPr userDrawn="1"/>
        </p:nvSpPr>
        <p:spPr>
          <a:xfrm>
            <a:off x="0" y="0"/>
            <a:ext cx="12192000" cy="117230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Rectangle 8"/>
          <p:cNvSpPr/>
          <p:nvPr userDrawn="1"/>
        </p:nvSpPr>
        <p:spPr>
          <a:xfrm>
            <a:off x="196851" y="1171575"/>
            <a:ext cx="11777133" cy="513556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566179" y="202995"/>
            <a:ext cx="11043520" cy="787605"/>
          </a:xfrm>
        </p:spPr>
        <p:txBody>
          <a:bodyPr anchor="t">
            <a:noAutofit/>
          </a:bodyPr>
          <a:lstStyle>
            <a:lvl1pPr>
              <a:defRPr sz="4800" b="0" i="0" cap="none">
                <a:solidFill>
                  <a:schemeClr val="bg1"/>
                </a:solidFill>
                <a:latin typeface="Oswald Medium" pitchFamily="2" charset="0"/>
                <a:cs typeface="Oswald Medium" pitchFamily="2" charset="0"/>
              </a:defRPr>
            </a:lvl1pPr>
          </a:lstStyle>
          <a:p>
            <a:r>
              <a:rPr lang="sv-SE"/>
              <a:t>Klicka här för att ändra format</a:t>
            </a:r>
            <a:endParaRPr lang="en-US"/>
          </a:p>
        </p:txBody>
      </p:sp>
      <p:sp>
        <p:nvSpPr>
          <p:cNvPr id="3" name="Content Placeholder 2"/>
          <p:cNvSpPr>
            <a:spLocks noGrp="1"/>
          </p:cNvSpPr>
          <p:nvPr>
            <p:ph idx="1"/>
          </p:nvPr>
        </p:nvSpPr>
        <p:spPr>
          <a:xfrm>
            <a:off x="574863" y="1600201"/>
            <a:ext cx="11034836" cy="4547903"/>
          </a:xfrm>
        </p:spPr>
        <p:txBody>
          <a:bodyPr/>
          <a:lstStyle>
            <a:lvl1pPr>
              <a:defRPr b="0">
                <a:solidFill>
                  <a:schemeClr val="tx1"/>
                </a:solidFill>
              </a:defRPr>
            </a:lvl1pPr>
            <a:lvl2pPr marL="266700" indent="-266700">
              <a:buClr>
                <a:schemeClr val="tx2"/>
              </a:buClr>
              <a:buFont typeface="Arial"/>
              <a:buChar char="•"/>
              <a:defRPr sz="1800"/>
            </a:lvl2pPr>
            <a:lvl3pPr marL="266700" indent="-266700">
              <a:defRPr sz="1800"/>
            </a:lvl3pPr>
            <a:lvl4pPr marL="266700" indent="-266700">
              <a:buClr>
                <a:schemeClr val="tx2"/>
              </a:buClr>
              <a:buFont typeface="Arial"/>
              <a:buChar char="•"/>
              <a:defRPr sz="1800"/>
            </a:lvl4pPr>
            <a:lvl5pPr marL="266700" indent="-266700">
              <a:defRPr sz="18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1 Maj 2022</a:t>
            </a:r>
            <a:endParaRPr lang="en-US"/>
          </a:p>
        </p:txBody>
      </p:sp>
      <p:sp>
        <p:nvSpPr>
          <p:cNvPr id="5" name="Footer Placeholder 4"/>
          <p:cNvSpPr>
            <a:spLocks noGrp="1"/>
          </p:cNvSpPr>
          <p:nvPr>
            <p:ph type="ftr" sz="quarter" idx="11"/>
          </p:nvPr>
        </p:nvSpPr>
        <p:spPr/>
        <p:txBody>
          <a:bodyPr/>
          <a:lstStyle/>
          <a:p>
            <a:r>
              <a:rPr lang="sv-SE"/>
              <a:t>Stopp! Min kropp!</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cxnSp>
        <p:nvCxnSpPr>
          <p:cNvPr id="10" name="Straight Connector 9"/>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3" name="Bild 12">
            <a:extLst>
              <a:ext uri="{FF2B5EF4-FFF2-40B4-BE49-F238E27FC236}">
                <a16:creationId xmlns:a16="http://schemas.microsoft.com/office/drawing/2014/main" id="{A77C6330-C3DF-D775-F959-E1C238F67C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2334566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åstående 2">
    <p:spTree>
      <p:nvGrpSpPr>
        <p:cNvPr id="1" name=""/>
        <p:cNvGrpSpPr/>
        <p:nvPr/>
      </p:nvGrpSpPr>
      <p:grpSpPr>
        <a:xfrm>
          <a:off x="0" y="0"/>
          <a:ext cx="0" cy="0"/>
          <a:chOff x="0" y="0"/>
          <a:chExt cx="0" cy="0"/>
        </a:xfrm>
      </p:grpSpPr>
      <p:sp>
        <p:nvSpPr>
          <p:cNvPr id="13" name="Rectangle 12"/>
          <p:cNvSpPr/>
          <p:nvPr userDrawn="1"/>
        </p:nvSpPr>
        <p:spPr>
          <a:xfrm>
            <a:off x="0" y="0"/>
            <a:ext cx="12192000" cy="6307138"/>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Stopp! Min kropp!</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Tree>
    <p:extLst>
      <p:ext uri="{BB962C8B-B14F-4D97-AF65-F5344CB8AC3E}">
        <p14:creationId xmlns:p14="http://schemas.microsoft.com/office/powerpoint/2010/main" val="3758924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åstående 3">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gradFill flip="none" rotWithShape="1">
            <a:gsLst>
              <a:gs pos="40000">
                <a:schemeClr val="bg2"/>
              </a:gs>
              <a:gs pos="100000">
                <a:srgbClr val="761706"/>
              </a:gs>
            </a:gsLst>
            <a:lin ang="189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6" name="Picture Placeholder 5"/>
          <p:cNvSpPr>
            <a:spLocks noGrp="1"/>
          </p:cNvSpPr>
          <p:nvPr>
            <p:ph type="pic" sz="quarter" idx="14"/>
          </p:nvPr>
        </p:nvSpPr>
        <p:spPr>
          <a:xfrm>
            <a:off x="6547556" y="4233416"/>
            <a:ext cx="3005179" cy="625148"/>
          </a:xfrm>
          <a:prstGeom prst="roundRect">
            <a:avLst>
              <a:gd name="adj" fmla="val 7650"/>
            </a:avLst>
          </a:prstGeom>
        </p:spPr>
        <p:txBody>
          <a:bodyPr/>
          <a:lstStyle>
            <a:lvl1pPr>
              <a:defRPr b="0">
                <a:solidFill>
                  <a:srgbClr val="222221"/>
                </a:solidFill>
                <a:latin typeface="Lato Black" panose="020F0A02020204030203" pitchFamily="34" charset="0"/>
              </a:defRPr>
            </a:lvl1pPr>
          </a:lstStyle>
          <a:p>
            <a:r>
              <a:rPr lang="sv-SE"/>
              <a:t>Klicka på ikonen för att lägga till en bild</a:t>
            </a:r>
            <a:endParaRPr lang="en-US"/>
          </a:p>
        </p:txBody>
      </p:sp>
    </p:spTree>
    <p:extLst>
      <p:ext uri="{BB962C8B-B14F-4D97-AF65-F5344CB8AC3E}">
        <p14:creationId xmlns:p14="http://schemas.microsoft.com/office/powerpoint/2010/main" val="274448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åstående 1">
    <p:spTree>
      <p:nvGrpSpPr>
        <p:cNvPr id="1" name=""/>
        <p:cNvGrpSpPr/>
        <p:nvPr/>
      </p:nvGrpSpPr>
      <p:grpSpPr>
        <a:xfrm>
          <a:off x="0" y="0"/>
          <a:ext cx="0" cy="0"/>
          <a:chOff x="0" y="0"/>
          <a:chExt cx="0" cy="0"/>
        </a:xfrm>
      </p:grpSpPr>
      <p:sp>
        <p:nvSpPr>
          <p:cNvPr id="8" name="Rectangle 7"/>
          <p:cNvSpPr/>
          <p:nvPr userDrawn="1"/>
        </p:nvSpPr>
        <p:spPr>
          <a:xfrm>
            <a:off x="0" y="1171574"/>
            <a:ext cx="12192000" cy="568642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5" name="Rectangle 4"/>
          <p:cNvSpPr/>
          <p:nvPr userDrawn="1"/>
        </p:nvSpPr>
        <p:spPr>
          <a:xfrm>
            <a:off x="196851" y="147638"/>
            <a:ext cx="11777133" cy="6710362"/>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Date Placeholder 1"/>
          <p:cNvSpPr>
            <a:spLocks noGrp="1"/>
          </p:cNvSpPr>
          <p:nvPr>
            <p:ph type="dt" sz="half" idx="10"/>
          </p:nvPr>
        </p:nvSpPr>
        <p:spPr/>
        <p:txBody>
          <a:bodyPr/>
          <a:lstStyle/>
          <a:p>
            <a:r>
              <a:rPr lang="sv-SE"/>
              <a:t>1 Maj 2022</a:t>
            </a:r>
            <a:endParaRPr lang="en-US"/>
          </a:p>
        </p:txBody>
      </p:sp>
      <p:sp>
        <p:nvSpPr>
          <p:cNvPr id="3" name="Footer Placeholder 2"/>
          <p:cNvSpPr>
            <a:spLocks noGrp="1"/>
          </p:cNvSpPr>
          <p:nvPr>
            <p:ph type="ftr" sz="quarter" idx="11"/>
          </p:nvPr>
        </p:nvSpPr>
        <p:spPr/>
        <p:txBody>
          <a:bodyPr/>
          <a:lstStyle/>
          <a:p>
            <a:r>
              <a:rPr lang="sv-SE"/>
              <a:t>Stopp! Min kropp!</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cxnSp>
        <p:nvCxnSpPr>
          <p:cNvPr id="13" name="Straight Connector 12"/>
          <p:cNvCxnSpPr/>
          <p:nvPr userDrawn="1"/>
        </p:nvCxnSpPr>
        <p:spPr>
          <a:xfrm flipH="1">
            <a:off x="3288541"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flipH="1">
            <a:off x="8520499" y="6432216"/>
            <a:ext cx="8684" cy="365125"/>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0" name="Bild 9">
            <a:extLst>
              <a:ext uri="{FF2B5EF4-FFF2-40B4-BE49-F238E27FC236}">
                <a16:creationId xmlns:a16="http://schemas.microsoft.com/office/drawing/2014/main" id="{346177FF-6F41-FDD5-299E-CEEA82A2A4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506" y="6388033"/>
            <a:ext cx="1675509" cy="413483"/>
          </a:xfrm>
          <a:prstGeom prst="rect">
            <a:avLst/>
          </a:prstGeom>
        </p:spPr>
      </p:pic>
    </p:spTree>
    <p:extLst>
      <p:ext uri="{BB962C8B-B14F-4D97-AF65-F5344CB8AC3E}">
        <p14:creationId xmlns:p14="http://schemas.microsoft.com/office/powerpoint/2010/main" val="117714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94B965C-407C-BC41-87BC-86ACE7D19FF8}"/>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1FB1775-1403-8045-8FF3-76734F8438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582BD517-2EC0-2748-9ED2-3A869AF810F5}"/>
              </a:ext>
            </a:extLst>
          </p:cNvPr>
          <p:cNvSpPr>
            <a:spLocks noGrp="1"/>
          </p:cNvSpPr>
          <p:nvPr>
            <p:ph type="dt" sz="half" idx="10"/>
          </p:nvPr>
        </p:nvSpPr>
        <p:spPr/>
        <p:txBody>
          <a:bodyPr/>
          <a:lstStyle/>
          <a:p>
            <a:fld id="{F0942D58-FE8F-254D-8DC1-83D6EA16F377}" type="datetimeFigureOut">
              <a:rPr lang="sv-SE" smtClean="0"/>
              <a:t>2025-05-27</a:t>
            </a:fld>
            <a:endParaRPr lang="sv-SE"/>
          </a:p>
        </p:txBody>
      </p:sp>
      <p:sp>
        <p:nvSpPr>
          <p:cNvPr id="5" name="Platshållare för sidfot 4">
            <a:extLst>
              <a:ext uri="{FF2B5EF4-FFF2-40B4-BE49-F238E27FC236}">
                <a16:creationId xmlns:a16="http://schemas.microsoft.com/office/drawing/2014/main" id="{FE5B3B26-09A8-254D-B756-E4D5324A39C4}"/>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EB50304-130C-5149-B4A8-D244A2B79AEA}"/>
              </a:ext>
            </a:extLst>
          </p:cNvPr>
          <p:cNvSpPr>
            <a:spLocks noGrp="1"/>
          </p:cNvSpPr>
          <p:nvPr>
            <p:ph type="sldNum" sz="quarter" idx="12"/>
          </p:nvPr>
        </p:nvSpPr>
        <p:spPr/>
        <p:txBody>
          <a:bodyPr/>
          <a:lstStyle/>
          <a:p>
            <a:fld id="{997423EC-B294-F74F-82BF-550FB64AE2D8}" type="slidenum">
              <a:rPr lang="sv-SE" smtClean="0"/>
              <a:t>‹#›</a:t>
            </a:fld>
            <a:endParaRPr lang="sv-SE"/>
          </a:p>
        </p:txBody>
      </p:sp>
    </p:spTree>
    <p:extLst>
      <p:ext uri="{BB962C8B-B14F-4D97-AF65-F5344CB8AC3E}">
        <p14:creationId xmlns:p14="http://schemas.microsoft.com/office/powerpoint/2010/main" val="2722373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FB7A2149-42B2-ABD1-DCE7-EF150FA5BD5A}"/>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ED6C876F-838D-EC8F-2C54-252C07A82DF6}"/>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A20DD810-B813-6A4A-F642-17894DD36C7D}"/>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617742718"/>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sv-SE"/>
              <a:t>26 April 2016</a:t>
            </a:r>
            <a:endParaRPr lang="en-US"/>
          </a:p>
        </p:txBody>
      </p:sp>
      <p:sp>
        <p:nvSpPr>
          <p:cNvPr id="3" name="Footer Placeholder 2"/>
          <p:cNvSpPr>
            <a:spLocks noGrp="1"/>
          </p:cNvSpPr>
          <p:nvPr>
            <p:ph type="ftr" sz="quarter" idx="11"/>
          </p:nvPr>
        </p:nvSpPr>
        <p:spPr/>
        <p:txBody>
          <a:bodyPr/>
          <a:lstStyle/>
          <a:p>
            <a:r>
              <a:rPr lang="sv-SE"/>
              <a:t>Ändra presentationens namn i Sidhuvud och Använd för alla</a:t>
            </a:r>
            <a:endParaRPr lang="en-US"/>
          </a:p>
        </p:txBody>
      </p:sp>
      <p:sp>
        <p:nvSpPr>
          <p:cNvPr id="4" name="Slide Number Placeholder 3"/>
          <p:cNvSpPr>
            <a:spLocks noGrp="1"/>
          </p:cNvSpPr>
          <p:nvPr>
            <p:ph type="sldNum" sz="quarter" idx="12"/>
          </p:nvPr>
        </p:nvSpPr>
        <p:spPr/>
        <p:txBody>
          <a:bodyPr/>
          <a:lstStyle/>
          <a:p>
            <a:fld id="{C3FDE51E-0052-334C-A4B2-C567FE9F326F}" type="slidenum">
              <a:rPr lang="en-US" smtClean="0"/>
              <a:t>‹#›</a:t>
            </a:fld>
            <a:endParaRPr lang="en-US"/>
          </a:p>
        </p:txBody>
      </p:sp>
      <p:sp>
        <p:nvSpPr>
          <p:cNvPr id="5" name="Rectangle 4"/>
          <p:cNvSpPr/>
          <p:nvPr userDrawn="1"/>
        </p:nvSpPr>
        <p:spPr>
          <a:xfrm>
            <a:off x="460239" y="1081129"/>
            <a:ext cx="11278472" cy="182359"/>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597793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format</a:t>
            </a:r>
            <a:endParaRPr lang="en-US"/>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r>
              <a:rPr lang="sv-SE"/>
              <a:t>26 April 2016</a:t>
            </a:r>
            <a:endParaRPr lang="en-US"/>
          </a:p>
        </p:txBody>
      </p:sp>
      <p:sp>
        <p:nvSpPr>
          <p:cNvPr id="5" name="Footer Placeholder 4"/>
          <p:cNvSpPr>
            <a:spLocks noGrp="1"/>
          </p:cNvSpPr>
          <p:nvPr>
            <p:ph type="ftr" sz="quarter" idx="11"/>
          </p:nvPr>
        </p:nvSpPr>
        <p:spPr/>
        <p:txBody>
          <a:bodyPr/>
          <a:lstStyle/>
          <a:p>
            <a:r>
              <a:rPr lang="sv-SE"/>
              <a:t>Ändra presentationens namn i Sidhuvud och Använd för alla</a:t>
            </a:r>
            <a:endParaRPr lang="en-US"/>
          </a:p>
        </p:txBody>
      </p:sp>
      <p:sp>
        <p:nvSpPr>
          <p:cNvPr id="6" name="Slide Number Placeholder 5"/>
          <p:cNvSpPr>
            <a:spLocks noGrp="1"/>
          </p:cNvSpPr>
          <p:nvPr>
            <p:ph type="sldNum" sz="quarter" idx="12"/>
          </p:nvPr>
        </p:nvSpPr>
        <p:spPr/>
        <p:txBody>
          <a:bodyPr/>
          <a:lstStyle/>
          <a:p>
            <a:fld id="{C3FDE51E-0052-334C-A4B2-C567FE9F326F}" type="slidenum">
              <a:rPr lang="en-US" smtClean="0"/>
              <a:t>‹#›</a:t>
            </a:fld>
            <a:endParaRPr lang="en-US"/>
          </a:p>
        </p:txBody>
      </p:sp>
      <p:sp>
        <p:nvSpPr>
          <p:cNvPr id="8" name="Text Placeholder 7"/>
          <p:cNvSpPr>
            <a:spLocks noGrp="1"/>
          </p:cNvSpPr>
          <p:nvPr>
            <p:ph type="body" sz="quarter" idx="13"/>
          </p:nvPr>
        </p:nvSpPr>
        <p:spPr>
          <a:xfrm>
            <a:off x="567049" y="837805"/>
            <a:ext cx="11042868" cy="363537"/>
          </a:xfrm>
        </p:spPr>
        <p:txBody>
          <a:bodyPr>
            <a:noAutofit/>
          </a:bodyPr>
          <a:lstStyle>
            <a:lvl1pPr>
              <a:defRPr sz="1800" b="0">
                <a:solidFill>
                  <a:srgbClr val="222221"/>
                </a:solidFill>
              </a:defRPr>
            </a:lvl1pPr>
            <a:lvl2pPr>
              <a:defRPr sz="2500"/>
            </a:lvl2pPr>
            <a:lvl3pPr marL="0" indent="0">
              <a:buNone/>
              <a:defRPr sz="2500"/>
            </a:lvl3pPr>
            <a:lvl4pPr marL="0" indent="0">
              <a:buNone/>
              <a:defRPr sz="2500"/>
            </a:lvl4pPr>
            <a:lvl5pPr marL="0" indent="0">
              <a:buNone/>
              <a:defRPr sz="2500"/>
            </a:lvl5pPr>
            <a:lvl6pPr marL="1588" indent="0">
              <a:buNone/>
              <a:defRPr sz="2500" b="0" i="0">
                <a:latin typeface="Gill Sans Infant MT"/>
                <a:cs typeface="Gill Sans Infant MT"/>
              </a:defRPr>
            </a:lvl6pPr>
          </a:lstStyle>
          <a:p>
            <a:pPr lvl="0"/>
            <a:r>
              <a:rPr lang="sv-SE"/>
              <a:t>Redigera format för bakgrundstext</a:t>
            </a:r>
          </a:p>
        </p:txBody>
      </p:sp>
    </p:spTree>
    <p:extLst>
      <p:ext uri="{BB962C8B-B14F-4D97-AF65-F5344CB8AC3E}">
        <p14:creationId xmlns:p14="http://schemas.microsoft.com/office/powerpoint/2010/main" val="432349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9505CB6B-B954-8D4C-A951-369C766E6EC5}"/>
              </a:ext>
            </a:extLst>
          </p:cNvPr>
          <p:cNvSpPr>
            <a:spLocks noGrp="1"/>
          </p:cNvSpPr>
          <p:nvPr>
            <p:ph idx="1"/>
          </p:nvPr>
        </p:nvSpPr>
        <p:spPr>
          <a:xfrm>
            <a:off x="811733" y="1805142"/>
            <a:ext cx="9523556" cy="4476750"/>
          </a:xfrm>
          <a:prstGeom prst="rect">
            <a:avLst/>
          </a:prstGeo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K"/>
          </a:p>
        </p:txBody>
      </p:sp>
      <p:sp>
        <p:nvSpPr>
          <p:cNvPr id="2" name="Title 1">
            <a:extLst>
              <a:ext uri="{FF2B5EF4-FFF2-40B4-BE49-F238E27FC236}">
                <a16:creationId xmlns:a16="http://schemas.microsoft.com/office/drawing/2014/main" id="{B2A6A816-062C-43A9-9196-6111219BE960}"/>
              </a:ext>
            </a:extLst>
          </p:cNvPr>
          <p:cNvSpPr>
            <a:spLocks noGrp="1"/>
          </p:cNvSpPr>
          <p:nvPr>
            <p:ph type="title"/>
          </p:nvPr>
        </p:nvSpPr>
        <p:spPr/>
        <p:txBody>
          <a:bodyPr/>
          <a:lstStyle/>
          <a:p>
            <a:r>
              <a:rPr lang="fi-FI"/>
              <a:t>Muokkaa ots. perustyyl. napsautt.</a:t>
            </a:r>
            <a:endParaRPr lang="en-UK"/>
          </a:p>
        </p:txBody>
      </p:sp>
    </p:spTree>
    <p:extLst>
      <p:ext uri="{BB962C8B-B14F-4D97-AF65-F5344CB8AC3E}">
        <p14:creationId xmlns:p14="http://schemas.microsoft.com/office/powerpoint/2010/main" val="2626892116"/>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507C89-5F1B-9D47-9498-3C7F4510D874}"/>
              </a:ext>
            </a:extLst>
          </p:cNvPr>
          <p:cNvSpPr/>
          <p:nvPr userDrawn="1"/>
        </p:nvSpPr>
        <p:spPr>
          <a:xfrm>
            <a:off x="0" y="0"/>
            <a:ext cx="479425"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E5923481-21D1-8E46-828B-4243BA1244B4}"/>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E6386036-21EF-4A07-A6CE-792BE9344D37}"/>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B6283D99-B745-688D-7639-7C9D20C57E12}"/>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0E9055B7-0423-2822-88EC-3E5E81711C78}"/>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CBC1150C-52F3-83D1-2406-250FC05DA8C0}"/>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4508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5BC083B-0971-EE44-8965-5C1B1EAA73A2}"/>
              </a:ext>
            </a:extLst>
          </p:cNvPr>
          <p:cNvSpPr/>
          <p:nvPr userDrawn="1"/>
        </p:nvSpPr>
        <p:spPr>
          <a:xfrm>
            <a:off x="0" y="0"/>
            <a:ext cx="479425" cy="6858000"/>
          </a:xfrm>
          <a:prstGeom prst="rect">
            <a:avLst/>
          </a:prstGeom>
          <a:solidFill>
            <a:srgbClr val="A57FB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A93DC165-D8C6-2C4D-87D0-E01DC0039D82}"/>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BF869DD1-EE61-4EBD-99D0-03078588FC7A}"/>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450494A5-5071-613A-F185-BB758E992AA2}"/>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A5942E38-2138-2C34-C891-B644B4B158F8}"/>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0CE47A2E-309D-6E43-D026-B41347898292}"/>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671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7A1ED10-E662-2740-A36A-71074A6507B1}"/>
              </a:ext>
            </a:extLst>
          </p:cNvPr>
          <p:cNvSpPr/>
          <p:nvPr userDrawn="1"/>
        </p:nvSpPr>
        <p:spPr>
          <a:xfrm>
            <a:off x="0" y="0"/>
            <a:ext cx="479425" cy="6858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51C3D6C7-3B5C-BB42-9770-788A38938171}"/>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A84D9912-D5BE-49AD-A7AB-3DC8A9B05312}"/>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EA97099A-4EF8-D112-FBF8-76BBEE3742D9}"/>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AEA82478-A06D-E705-7081-1C39C7C96E65}"/>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F334D6C2-EA05-7152-6ABE-B2BC14C9EC33}"/>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4105626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5">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504226F4-18C7-4D48-8BBF-042243518ECB}"/>
              </a:ext>
            </a:extLst>
          </p:cNvPr>
          <p:cNvSpPr/>
          <p:nvPr userDrawn="1"/>
        </p:nvSpPr>
        <p:spPr>
          <a:xfrm>
            <a:off x="0" y="0"/>
            <a:ext cx="479425" cy="6858000"/>
          </a:xfrm>
          <a:prstGeom prst="rect">
            <a:avLst/>
          </a:prstGeom>
          <a:solidFill>
            <a:srgbClr val="71CC9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3" name="Content Placeholder 2">
            <a:extLst>
              <a:ext uri="{FF2B5EF4-FFF2-40B4-BE49-F238E27FC236}">
                <a16:creationId xmlns:a16="http://schemas.microsoft.com/office/drawing/2014/main" id="{30D888EF-8511-8447-84C9-54FE5B1BCC73}"/>
              </a:ext>
            </a:extLst>
          </p:cNvPr>
          <p:cNvSpPr>
            <a:spLocks noGrp="1"/>
          </p:cNvSpPr>
          <p:nvPr>
            <p:ph idx="1"/>
          </p:nvPr>
        </p:nvSpPr>
        <p:spPr>
          <a:xfrm>
            <a:off x="811733" y="1805142"/>
            <a:ext cx="9523556" cy="4476750"/>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K"/>
          </a:p>
        </p:txBody>
      </p:sp>
      <p:sp>
        <p:nvSpPr>
          <p:cNvPr id="2" name="Title 1">
            <a:extLst>
              <a:ext uri="{FF2B5EF4-FFF2-40B4-BE49-F238E27FC236}">
                <a16:creationId xmlns:a16="http://schemas.microsoft.com/office/drawing/2014/main" id="{555AA1C7-A8C7-4EE0-83BE-36035D8460C5}"/>
              </a:ext>
            </a:extLst>
          </p:cNvPr>
          <p:cNvSpPr>
            <a:spLocks noGrp="1"/>
          </p:cNvSpPr>
          <p:nvPr>
            <p:ph type="title"/>
          </p:nvPr>
        </p:nvSpPr>
        <p:spPr/>
        <p:txBody>
          <a:bodyPr/>
          <a:lstStyle/>
          <a:p>
            <a:r>
              <a:rPr lang="en-UK"/>
              <a:t>Click to edit Master title style</a:t>
            </a:r>
          </a:p>
        </p:txBody>
      </p:sp>
      <p:sp>
        <p:nvSpPr>
          <p:cNvPr id="4" name="Platshållare för datum 3">
            <a:extLst>
              <a:ext uri="{FF2B5EF4-FFF2-40B4-BE49-F238E27FC236}">
                <a16:creationId xmlns:a16="http://schemas.microsoft.com/office/drawing/2014/main" id="{15C0AE6D-61CF-C1C3-8EB2-5109426A4F8E}"/>
              </a:ext>
            </a:extLst>
          </p:cNvPr>
          <p:cNvSpPr>
            <a:spLocks noGrp="1"/>
          </p:cNvSpPr>
          <p:nvPr>
            <p:ph type="dt" sz="half" idx="10"/>
          </p:nvPr>
        </p:nvSpPr>
        <p:spPr/>
        <p:txBody>
          <a:bodyPr/>
          <a:lstStyle/>
          <a:p>
            <a:r>
              <a:rPr lang="sv-SE"/>
              <a:t>1 Maj 2022</a:t>
            </a:r>
            <a:endParaRPr lang="en-UK"/>
          </a:p>
        </p:txBody>
      </p:sp>
      <p:sp>
        <p:nvSpPr>
          <p:cNvPr id="5" name="Platshållare för sidfot 4">
            <a:extLst>
              <a:ext uri="{FF2B5EF4-FFF2-40B4-BE49-F238E27FC236}">
                <a16:creationId xmlns:a16="http://schemas.microsoft.com/office/drawing/2014/main" id="{61C0D0F3-949B-B8EA-DDF7-6E4C90E5340C}"/>
              </a:ext>
            </a:extLst>
          </p:cNvPr>
          <p:cNvSpPr>
            <a:spLocks noGrp="1"/>
          </p:cNvSpPr>
          <p:nvPr>
            <p:ph type="ftr" sz="quarter" idx="11"/>
          </p:nvPr>
        </p:nvSpPr>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68EA7938-E8F7-4765-1E3E-46CC3375CA6A}"/>
              </a:ext>
            </a:extLst>
          </p:cNvPr>
          <p:cNvSpPr>
            <a:spLocks noGrp="1"/>
          </p:cNvSpPr>
          <p:nvPr>
            <p:ph type="sldNum" sz="quarter" idx="12"/>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255199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Pictur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34830938-9E79-4F9C-AB82-F47C6100B0F1}"/>
              </a:ext>
            </a:extLst>
          </p:cNvPr>
          <p:cNvSpPr>
            <a:spLocks noGrp="1"/>
          </p:cNvSpPr>
          <p:nvPr>
            <p:ph type="pic" sz="quarter" idx="10"/>
          </p:nvPr>
        </p:nvSpPr>
        <p:spPr>
          <a:xfrm>
            <a:off x="479425" y="257175"/>
            <a:ext cx="11501438" cy="6051550"/>
          </a:xfrm>
        </p:spPr>
        <p:txBody>
          <a:bodyPr/>
          <a:lstStyle/>
          <a:p>
            <a:endParaRPr lang="en-UK"/>
          </a:p>
        </p:txBody>
      </p:sp>
      <p:sp>
        <p:nvSpPr>
          <p:cNvPr id="7" name="Rectangle 6">
            <a:extLst>
              <a:ext uri="{FF2B5EF4-FFF2-40B4-BE49-F238E27FC236}">
                <a16:creationId xmlns:a16="http://schemas.microsoft.com/office/drawing/2014/main" id="{D24DC62C-F264-B946-B162-E7602E2A3E60}"/>
              </a:ext>
            </a:extLst>
          </p:cNvPr>
          <p:cNvSpPr/>
          <p:nvPr userDrawn="1"/>
        </p:nvSpPr>
        <p:spPr>
          <a:xfrm>
            <a:off x="0" y="0"/>
            <a:ext cx="479425"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latin typeface="Gill Sans Infant Std"/>
              <a:cs typeface="Gill Sans Infant Std"/>
            </a:endParaRPr>
          </a:p>
        </p:txBody>
      </p:sp>
      <p:sp>
        <p:nvSpPr>
          <p:cNvPr id="2" name="Platshållare för datum 1">
            <a:extLst>
              <a:ext uri="{FF2B5EF4-FFF2-40B4-BE49-F238E27FC236}">
                <a16:creationId xmlns:a16="http://schemas.microsoft.com/office/drawing/2014/main" id="{C9D8F49B-F7EC-1E90-FD39-27BEEF011021}"/>
              </a:ext>
            </a:extLst>
          </p:cNvPr>
          <p:cNvSpPr>
            <a:spLocks noGrp="1"/>
          </p:cNvSpPr>
          <p:nvPr>
            <p:ph type="dt" sz="half" idx="11"/>
          </p:nvPr>
        </p:nvSpPr>
        <p:spPr/>
        <p:txBody>
          <a:bodyPr/>
          <a:lstStyle/>
          <a:p>
            <a:r>
              <a:rPr lang="sv-SE"/>
              <a:t>1 Maj 2022</a:t>
            </a:r>
            <a:endParaRPr lang="en-UK"/>
          </a:p>
        </p:txBody>
      </p:sp>
      <p:sp>
        <p:nvSpPr>
          <p:cNvPr id="3" name="Platshållare för sidfot 2">
            <a:extLst>
              <a:ext uri="{FF2B5EF4-FFF2-40B4-BE49-F238E27FC236}">
                <a16:creationId xmlns:a16="http://schemas.microsoft.com/office/drawing/2014/main" id="{3D010ACD-7185-81EF-185D-2EEEF7D60886}"/>
              </a:ext>
            </a:extLst>
          </p:cNvPr>
          <p:cNvSpPr>
            <a:spLocks noGrp="1"/>
          </p:cNvSpPr>
          <p:nvPr>
            <p:ph type="ftr" sz="quarter" idx="12"/>
          </p:nvPr>
        </p:nvSpPr>
        <p:spPr/>
        <p:txBody>
          <a:bodyPr/>
          <a:lstStyle/>
          <a:p>
            <a:r>
              <a:rPr lang="sv-SE"/>
              <a:t>Stopp! Min kropp!</a:t>
            </a:r>
            <a:endParaRPr lang="en-UK"/>
          </a:p>
        </p:txBody>
      </p:sp>
      <p:sp>
        <p:nvSpPr>
          <p:cNvPr id="4" name="Platshållare för bildnummer 3">
            <a:extLst>
              <a:ext uri="{FF2B5EF4-FFF2-40B4-BE49-F238E27FC236}">
                <a16:creationId xmlns:a16="http://schemas.microsoft.com/office/drawing/2014/main" id="{C59CF382-FEA4-69D1-8BD5-421AB7B704C0}"/>
              </a:ext>
            </a:extLst>
          </p:cNvPr>
          <p:cNvSpPr>
            <a:spLocks noGrp="1"/>
          </p:cNvSpPr>
          <p:nvPr>
            <p:ph type="sldNum" sz="quarter" idx="13"/>
          </p:nvPr>
        </p:nvSpPr>
        <p:spPr/>
        <p:txBody>
          <a:bodyPr/>
          <a:lstStyle/>
          <a:p>
            <a:fld id="{BF413B3B-BFB3-42E3-B409-FAAF558C2ACC}" type="slidenum">
              <a:rPr lang="en-UK" smtClean="0"/>
              <a:pPr/>
              <a:t>‹#›</a:t>
            </a:fld>
            <a:endParaRPr lang="en-UK"/>
          </a:p>
        </p:txBody>
      </p:sp>
    </p:spTree>
    <p:extLst>
      <p:ext uri="{BB962C8B-B14F-4D97-AF65-F5344CB8AC3E}">
        <p14:creationId xmlns:p14="http://schemas.microsoft.com/office/powerpoint/2010/main" val="340067206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ave the Children">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71B573-4064-4E6C-AB4B-578B45CB4EF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854196" y="2204357"/>
            <a:ext cx="6496524" cy="2000638"/>
          </a:xfrm>
          <a:prstGeom prst="rect">
            <a:avLst/>
          </a:prstGeom>
        </p:spPr>
      </p:pic>
      <p:sp>
        <p:nvSpPr>
          <p:cNvPr id="2" name="Platshållare för datum 1">
            <a:extLst>
              <a:ext uri="{FF2B5EF4-FFF2-40B4-BE49-F238E27FC236}">
                <a16:creationId xmlns:a16="http://schemas.microsoft.com/office/drawing/2014/main" id="{34887711-FA48-FC94-E31C-3BFC0863D145}"/>
              </a:ext>
            </a:extLst>
          </p:cNvPr>
          <p:cNvSpPr>
            <a:spLocks noGrp="1"/>
          </p:cNvSpPr>
          <p:nvPr>
            <p:ph type="dt" sz="half" idx="10"/>
          </p:nvPr>
        </p:nvSpPr>
        <p:spPr/>
        <p:txBody>
          <a:bodyPr/>
          <a:lstStyle>
            <a:lvl1pPr>
              <a:defRPr>
                <a:solidFill>
                  <a:schemeClr val="bg1"/>
                </a:solidFill>
              </a:defRPr>
            </a:lvl1pPr>
          </a:lstStyle>
          <a:p>
            <a:r>
              <a:rPr lang="sv-SE"/>
              <a:t>1 Maj 2022</a:t>
            </a:r>
            <a:endParaRPr lang="en-UK"/>
          </a:p>
        </p:txBody>
      </p:sp>
      <p:sp>
        <p:nvSpPr>
          <p:cNvPr id="4" name="Platshållare för sidfot 3">
            <a:extLst>
              <a:ext uri="{FF2B5EF4-FFF2-40B4-BE49-F238E27FC236}">
                <a16:creationId xmlns:a16="http://schemas.microsoft.com/office/drawing/2014/main" id="{C7E5F012-C191-CC22-28FF-B934292B14A2}"/>
              </a:ext>
            </a:extLst>
          </p:cNvPr>
          <p:cNvSpPr>
            <a:spLocks noGrp="1"/>
          </p:cNvSpPr>
          <p:nvPr>
            <p:ph type="ftr" sz="quarter" idx="11"/>
          </p:nvPr>
        </p:nvSpPr>
        <p:spPr/>
        <p:txBody>
          <a:bodyPr/>
          <a:lstStyle>
            <a:lvl1pPr>
              <a:defRPr>
                <a:solidFill>
                  <a:schemeClr val="bg1"/>
                </a:solidFill>
              </a:defRPr>
            </a:lvl1pPr>
          </a:lstStyle>
          <a:p>
            <a:r>
              <a:rPr lang="sv-SE"/>
              <a:t>Stopp! Min kropp!</a:t>
            </a:r>
            <a:endParaRPr lang="en-UK"/>
          </a:p>
        </p:txBody>
      </p:sp>
      <p:sp>
        <p:nvSpPr>
          <p:cNvPr id="5" name="Platshållare för bildnummer 4">
            <a:extLst>
              <a:ext uri="{FF2B5EF4-FFF2-40B4-BE49-F238E27FC236}">
                <a16:creationId xmlns:a16="http://schemas.microsoft.com/office/drawing/2014/main" id="{B44BFF11-A334-8939-0324-0E61D63053D6}"/>
              </a:ext>
            </a:extLst>
          </p:cNvPr>
          <p:cNvSpPr>
            <a:spLocks noGrp="1"/>
          </p:cNvSpPr>
          <p:nvPr>
            <p:ph type="sldNum" sz="quarter" idx="12"/>
          </p:nvPr>
        </p:nvSpPr>
        <p:spPr/>
        <p:txBody>
          <a:bodyPr/>
          <a:lstStyle>
            <a:lvl1pPr>
              <a:defRPr>
                <a:solidFill>
                  <a:schemeClr val="bg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14145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bg>
      <p:bgPr>
        <a:solidFill>
          <a:schemeClr val="tx1"/>
        </a:solidFill>
        <a:effectLst/>
      </p:bgPr>
    </p:bg>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B3A9DF24-DAC3-2CF9-E9C2-3BFD5E46244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349907" y="6349706"/>
            <a:ext cx="1431763" cy="440918"/>
          </a:xfrm>
          <a:prstGeom prst="rect">
            <a:avLst/>
          </a:prstGeom>
        </p:spPr>
      </p:pic>
    </p:spTree>
    <p:extLst>
      <p:ext uri="{BB962C8B-B14F-4D97-AF65-F5344CB8AC3E}">
        <p14:creationId xmlns:p14="http://schemas.microsoft.com/office/powerpoint/2010/main" val="89195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A18A-3EF3-4F77-BA84-CFDEC376884C}"/>
              </a:ext>
            </a:extLst>
          </p:cNvPr>
          <p:cNvPicPr>
            <a:picLocks noChangeAspect="1"/>
          </p:cNvPicPr>
          <p:nvPr userDrawn="1"/>
        </p:nvPicPr>
        <p:blipFill>
          <a:blip r:embed="rId24" cstate="email">
            <a:extLst>
              <a:ext uri="{28A0092B-C50C-407E-A947-70E740481C1C}">
                <a14:useLocalDpi xmlns:a14="http://schemas.microsoft.com/office/drawing/2010/main"/>
              </a:ext>
            </a:extLst>
          </a:blip>
          <a:srcRect/>
          <a:stretch/>
        </p:blipFill>
        <p:spPr>
          <a:xfrm>
            <a:off x="10349907" y="6349706"/>
            <a:ext cx="1431763" cy="440919"/>
          </a:xfrm>
          <a:prstGeom prst="rect">
            <a:avLst/>
          </a:prstGeom>
        </p:spPr>
      </p:pic>
      <p:sp>
        <p:nvSpPr>
          <p:cNvPr id="2" name="Title Placeholder 1">
            <a:extLst>
              <a:ext uri="{FF2B5EF4-FFF2-40B4-BE49-F238E27FC236}">
                <a16:creationId xmlns:a16="http://schemas.microsoft.com/office/drawing/2014/main" id="{ADB3B62D-B5F3-43D5-AF61-262F4EDB8658}"/>
              </a:ext>
            </a:extLst>
          </p:cNvPr>
          <p:cNvSpPr>
            <a:spLocks noGrp="1"/>
          </p:cNvSpPr>
          <p:nvPr>
            <p:ph type="title"/>
          </p:nvPr>
        </p:nvSpPr>
        <p:spPr>
          <a:xfrm>
            <a:off x="832104" y="640184"/>
            <a:ext cx="9528048" cy="905256"/>
          </a:xfrm>
          <a:prstGeom prst="rect">
            <a:avLst/>
          </a:prstGeom>
        </p:spPr>
        <p:txBody>
          <a:bodyPr vert="horz" lIns="91440" tIns="45720" rIns="91440" bIns="45720" rtlCol="0" anchor="ctr">
            <a:normAutofit/>
          </a:bodyPr>
          <a:lstStyle/>
          <a:p>
            <a:r>
              <a:rPr lang="en-UK"/>
              <a:t>Click to edit Master title style</a:t>
            </a:r>
          </a:p>
        </p:txBody>
      </p:sp>
      <p:sp>
        <p:nvSpPr>
          <p:cNvPr id="3" name="Text Placeholder 2">
            <a:extLst>
              <a:ext uri="{FF2B5EF4-FFF2-40B4-BE49-F238E27FC236}">
                <a16:creationId xmlns:a16="http://schemas.microsoft.com/office/drawing/2014/main" id="{7782A019-0712-4C58-B69B-2E930E508FE7}"/>
              </a:ext>
            </a:extLst>
          </p:cNvPr>
          <p:cNvSpPr>
            <a:spLocks noGrp="1"/>
          </p:cNvSpPr>
          <p:nvPr>
            <p:ph type="body" idx="1"/>
          </p:nvPr>
        </p:nvSpPr>
        <p:spPr>
          <a:xfrm>
            <a:off x="813816" y="1673351"/>
            <a:ext cx="9528048" cy="4635373"/>
          </a:xfrm>
          <a:prstGeom prst="rect">
            <a:avLst/>
          </a:prstGeom>
        </p:spPr>
        <p:txBody>
          <a:bodyPr vert="horz" lIns="91440" tIns="45720" rIns="91440" bIns="45720" rtlCol="0">
            <a:normAutofit/>
          </a:bodyPr>
          <a:lstStyle/>
          <a:p>
            <a:pPr lvl="0"/>
            <a:r>
              <a:rPr lang="en-UK"/>
              <a:t>Click to edit Master text styles</a:t>
            </a:r>
          </a:p>
          <a:p>
            <a:pPr lvl="1"/>
            <a:r>
              <a:rPr lang="en-UK"/>
              <a:t>Second level</a:t>
            </a:r>
          </a:p>
          <a:p>
            <a:pPr lvl="2"/>
            <a:r>
              <a:rPr lang="en-UK"/>
              <a:t>Third level</a:t>
            </a:r>
          </a:p>
          <a:p>
            <a:pPr lvl="3"/>
            <a:r>
              <a:rPr lang="en-UK"/>
              <a:t>Fourth level</a:t>
            </a:r>
          </a:p>
          <a:p>
            <a:pPr lvl="4"/>
            <a:r>
              <a:rPr lang="en-UK"/>
              <a:t>Fifth level</a:t>
            </a:r>
          </a:p>
        </p:txBody>
      </p:sp>
      <p:sp>
        <p:nvSpPr>
          <p:cNvPr id="4" name="Date Placeholder 3">
            <a:extLst>
              <a:ext uri="{FF2B5EF4-FFF2-40B4-BE49-F238E27FC236}">
                <a16:creationId xmlns:a16="http://schemas.microsoft.com/office/drawing/2014/main" id="{E6990B4C-104C-4581-BE11-4D52BE864CF9}"/>
              </a:ext>
            </a:extLst>
          </p:cNvPr>
          <p:cNvSpPr>
            <a:spLocks noGrp="1"/>
          </p:cNvSpPr>
          <p:nvPr>
            <p:ph type="dt" sz="half" idx="2"/>
          </p:nvPr>
        </p:nvSpPr>
        <p:spPr>
          <a:xfrm>
            <a:off x="813816" y="6458740"/>
            <a:ext cx="1716733" cy="182880"/>
          </a:xfrm>
          <a:prstGeom prst="rect">
            <a:avLst/>
          </a:prstGeom>
        </p:spPr>
        <p:txBody>
          <a:bodyPr vert="horz" lIns="91440" tIns="45720" rIns="91440" bIns="45720" rtlCol="0" anchor="ctr"/>
          <a:lstStyle>
            <a:lvl1pPr algn="l">
              <a:defRPr sz="1200">
                <a:solidFill>
                  <a:schemeClr val="tx1"/>
                </a:solidFill>
              </a:defRPr>
            </a:lvl1pPr>
          </a:lstStyle>
          <a:p>
            <a:r>
              <a:rPr lang="sv-SE"/>
              <a:t>1 Maj 2022</a:t>
            </a:r>
            <a:endParaRPr lang="en-UK"/>
          </a:p>
        </p:txBody>
      </p:sp>
      <p:sp>
        <p:nvSpPr>
          <p:cNvPr id="5" name="Footer Placeholder 4">
            <a:extLst>
              <a:ext uri="{FF2B5EF4-FFF2-40B4-BE49-F238E27FC236}">
                <a16:creationId xmlns:a16="http://schemas.microsoft.com/office/drawing/2014/main" id="{DB45E446-7590-4BB6-A46F-9F209928531A}"/>
              </a:ext>
            </a:extLst>
          </p:cNvPr>
          <p:cNvSpPr>
            <a:spLocks noGrp="1"/>
          </p:cNvSpPr>
          <p:nvPr>
            <p:ph type="ftr" sz="quarter" idx="3"/>
          </p:nvPr>
        </p:nvSpPr>
        <p:spPr>
          <a:xfrm>
            <a:off x="2530549" y="6458740"/>
            <a:ext cx="7130902" cy="182880"/>
          </a:xfrm>
          <a:prstGeom prst="rect">
            <a:avLst/>
          </a:prstGeom>
        </p:spPr>
        <p:txBody>
          <a:bodyPr vert="horz" lIns="91440" tIns="45720" rIns="91440" bIns="45720" rtlCol="0" anchor="ctr"/>
          <a:lstStyle>
            <a:lvl1pPr algn="ctr">
              <a:defRPr sz="1200">
                <a:solidFill>
                  <a:schemeClr val="tx1"/>
                </a:solidFill>
              </a:defRPr>
            </a:lvl1pPr>
          </a:lstStyle>
          <a:p>
            <a:r>
              <a:rPr lang="sv-SE"/>
              <a:t>Stopp! Min kropp!</a:t>
            </a:r>
            <a:endParaRPr lang="en-UK"/>
          </a:p>
        </p:txBody>
      </p:sp>
      <p:sp>
        <p:nvSpPr>
          <p:cNvPr id="6" name="Slide Number Placeholder 5">
            <a:extLst>
              <a:ext uri="{FF2B5EF4-FFF2-40B4-BE49-F238E27FC236}">
                <a16:creationId xmlns:a16="http://schemas.microsoft.com/office/drawing/2014/main" id="{55B05C91-E720-47F5-88B2-1B7D578E38F5}"/>
              </a:ext>
            </a:extLst>
          </p:cNvPr>
          <p:cNvSpPr>
            <a:spLocks noGrp="1"/>
          </p:cNvSpPr>
          <p:nvPr>
            <p:ph type="sldNum" sz="quarter" idx="4"/>
          </p:nvPr>
        </p:nvSpPr>
        <p:spPr>
          <a:xfrm>
            <a:off x="9661451" y="6458740"/>
            <a:ext cx="640589" cy="182880"/>
          </a:xfrm>
          <a:prstGeom prst="rect">
            <a:avLst/>
          </a:prstGeom>
        </p:spPr>
        <p:txBody>
          <a:bodyPr vert="horz" lIns="91440" tIns="45720" rIns="91440" bIns="45720" rtlCol="0" anchor="ctr"/>
          <a:lstStyle>
            <a:lvl1pPr algn="r">
              <a:defRPr sz="1200">
                <a:solidFill>
                  <a:schemeClr val="tx1"/>
                </a:solidFill>
              </a:defRPr>
            </a:lvl1pPr>
          </a:lstStyle>
          <a:p>
            <a:fld id="{BF413B3B-BFB3-42E3-B409-FAAF558C2ACC}" type="slidenum">
              <a:rPr lang="en-UK" smtClean="0"/>
              <a:pPr/>
              <a:t>‹#›</a:t>
            </a:fld>
            <a:endParaRPr lang="en-UK"/>
          </a:p>
        </p:txBody>
      </p:sp>
    </p:spTree>
    <p:extLst>
      <p:ext uri="{BB962C8B-B14F-4D97-AF65-F5344CB8AC3E}">
        <p14:creationId xmlns:p14="http://schemas.microsoft.com/office/powerpoint/2010/main" val="37466456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7" r:id="rId5"/>
    <p:sldLayoutId id="2147483653" r:id="rId6"/>
    <p:sldLayoutId id="2147483660" r:id="rId7"/>
    <p:sldLayoutId id="2147483654" r:id="rId8"/>
    <p:sldLayoutId id="2147483655" r:id="rId9"/>
    <p:sldLayoutId id="2147483656" r:id="rId10"/>
    <p:sldLayoutId id="2147483659" r:id="rId11"/>
    <p:sldLayoutId id="2147483658" r:id="rId12"/>
    <p:sldLayoutId id="2147483664" r:id="rId13"/>
    <p:sldLayoutId id="2147483667" r:id="rId14"/>
    <p:sldLayoutId id="2147483668" r:id="rId15"/>
    <p:sldLayoutId id="2147483672" r:id="rId16"/>
    <p:sldLayoutId id="2147483673" r:id="rId17"/>
    <p:sldLayoutId id="2147483674" r:id="rId18"/>
    <p:sldLayoutId id="2147483676" r:id="rId19"/>
    <p:sldLayoutId id="2147483677" r:id="rId20"/>
    <p:sldLayoutId id="2147483678" r:id="rId21"/>
    <p:sldLayoutId id="2147483679" r:id="rId2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120000"/>
        </a:lnSpc>
        <a:spcBef>
          <a:spcPts val="0"/>
        </a:spcBef>
        <a:buFontTx/>
        <a:buNone/>
        <a:defRPr sz="2400" b="0" i="0" kern="1200">
          <a:solidFill>
            <a:schemeClr val="tx1"/>
          </a:solidFill>
          <a:latin typeface="+mn-lt"/>
          <a:ea typeface="Lato" panose="020F0502020204030203" pitchFamily="34" charset="0"/>
          <a:cs typeface="Lato" panose="020F0502020204030203" pitchFamily="34" charset="0"/>
        </a:defRPr>
      </a:lvl1pPr>
      <a:lvl2pPr marL="228600" indent="-228600" algn="l" defTabSz="914400" rtl="0" eaLnBrk="1" latinLnBrk="0" hangingPunct="1">
        <a:lnSpc>
          <a:spcPct val="120000"/>
        </a:lnSpc>
        <a:spcBef>
          <a:spcPts val="1000"/>
        </a:spcBef>
        <a:buFont typeface="Arial" panose="020B0604020202020204" pitchFamily="34" charset="0"/>
        <a:buChar char="•"/>
        <a:defRPr sz="2400" b="0" i="0" kern="1200">
          <a:solidFill>
            <a:schemeClr val="tx1"/>
          </a:solidFill>
          <a:latin typeface="+mn-lt"/>
          <a:ea typeface="Lato" panose="020F0502020204030203" pitchFamily="34" charset="0"/>
          <a:cs typeface="Lato" panose="020F0502020204030203" pitchFamily="34" charset="0"/>
        </a:defRPr>
      </a:lvl2pPr>
      <a:lvl3pPr marL="457200" indent="-228600" algn="l" defTabSz="914400" rtl="0" eaLnBrk="1" latinLnBrk="0" hangingPunct="1">
        <a:lnSpc>
          <a:spcPct val="120000"/>
        </a:lnSpc>
        <a:spcBef>
          <a:spcPts val="1000"/>
        </a:spcBef>
        <a:buFont typeface="Arial" panose="020B0604020202020204" pitchFamily="34" charset="0"/>
        <a:buChar char="•"/>
        <a:defRPr sz="2200" b="0" i="0" kern="1200">
          <a:solidFill>
            <a:schemeClr val="tx1"/>
          </a:solidFill>
          <a:latin typeface="+mn-lt"/>
          <a:ea typeface="Lato" panose="020F0502020204030203" pitchFamily="34" charset="0"/>
          <a:cs typeface="Lato" panose="020F0502020204030203" pitchFamily="34" charset="0"/>
        </a:defRPr>
      </a:lvl3pPr>
      <a:lvl4pPr marL="685800" indent="-228600" algn="l" defTabSz="914400" rtl="0" eaLnBrk="1" latinLnBrk="0" hangingPunct="1">
        <a:lnSpc>
          <a:spcPct val="120000"/>
        </a:lnSpc>
        <a:spcBef>
          <a:spcPts val="10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4pPr>
      <a:lvl5pPr marL="914400" indent="-228600" algn="l" defTabSz="914400" rtl="0" eaLnBrk="1" latinLnBrk="0" hangingPunct="1">
        <a:lnSpc>
          <a:spcPct val="120000"/>
        </a:lnSpc>
        <a:spcBef>
          <a:spcPts val="500"/>
        </a:spcBef>
        <a:buFont typeface="Arial" panose="020B0604020202020204" pitchFamily="34" charset="0"/>
        <a:buChar char="•"/>
        <a:defRPr sz="1800" b="0" i="0" kern="1200">
          <a:solidFill>
            <a:schemeClr val="tx1"/>
          </a:solidFill>
          <a:latin typeface="+mn-lt"/>
          <a:ea typeface="Lato" panose="020F0502020204030203" pitchFamily="34" charset="0"/>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99" userDrawn="1">
          <p15:clr>
            <a:srgbClr val="F26B43"/>
          </p15:clr>
        </p15:guide>
        <p15:guide id="2" pos="3840" userDrawn="1">
          <p15:clr>
            <a:srgbClr val="F26B43"/>
          </p15:clr>
        </p15:guide>
        <p15:guide id="3" orient="horz" pos="1049" userDrawn="1">
          <p15:clr>
            <a:srgbClr val="F26B43"/>
          </p15:clr>
        </p15:guide>
        <p15:guide id="4" orient="horz" pos="3974" userDrawn="1">
          <p15:clr>
            <a:srgbClr val="F26B43"/>
          </p15:clr>
        </p15:guide>
        <p15:guide id="5" pos="302" userDrawn="1">
          <p15:clr>
            <a:srgbClr val="F26B43"/>
          </p15:clr>
        </p15:guide>
        <p15:guide id="6" pos="7378" userDrawn="1">
          <p15:clr>
            <a:srgbClr val="F26B43"/>
          </p15:clr>
        </p15:guide>
        <p15:guide id="7" pos="506" userDrawn="1">
          <p15:clr>
            <a:srgbClr val="F26B43"/>
          </p15:clr>
        </p15:guide>
        <p15:guide id="8" orient="horz" pos="417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raddabarnen.se/stopp-min-krop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ideo" Target="https://www.youtube.com/embed/gy27SVMqi80?feature=oembed"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video" Target="https://www.youtube.com/embed/G_r13TklIqs?feature=oembed" TargetMode="External"/><Relationship Id="rId5" Type="http://schemas.openxmlformats.org/officeDocument/2006/relationships/image" Target="../media/image23.jpe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3" Type="http://schemas.openxmlformats.org/officeDocument/2006/relationships/image" Target="../media/image29.pn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notesSlide" Target="../notesSlides/notesSlide28.xml"/><Relationship Id="rId16" Type="http://schemas.openxmlformats.org/officeDocument/2006/relationships/image" Target="../media/image41.png"/><Relationship Id="rId1" Type="http://schemas.openxmlformats.org/officeDocument/2006/relationships/slideLayout" Target="../slideLayouts/slideLayout12.xml"/><Relationship Id="rId6" Type="http://schemas.openxmlformats.org/officeDocument/2006/relationships/hyperlink" Target="http://www.raddabarnen.se/stopp-min-kropp" TargetMode="External"/><Relationship Id="rId11" Type="http://schemas.openxmlformats.org/officeDocument/2006/relationships/image" Target="../media/image36.png"/><Relationship Id="rId5" Type="http://schemas.openxmlformats.org/officeDocument/2006/relationships/image" Target="../media/image31.png"/><Relationship Id="rId15" Type="http://schemas.openxmlformats.org/officeDocument/2006/relationships/image" Target="../media/image40.jpe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jpeg"/><Relationship Id="rId14"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www.netigate.se/a/s.aspx?s=1231157X445102224X99681"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s://youtu.be/ReBkw8N9KuI" TargetMode="Externa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cnamCNuIIeE?feature=oembed" TargetMode="Externa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B94822C3-7252-F632-D52B-EE98BC924801}"/>
              </a:ext>
            </a:extLst>
          </p:cNvPr>
          <p:cNvSpPr>
            <a:spLocks noGrp="1"/>
          </p:cNvSpPr>
          <p:nvPr>
            <p:ph type="ctrTitle"/>
          </p:nvPr>
        </p:nvSpPr>
        <p:spPr>
          <a:xfrm>
            <a:off x="1524000" y="479425"/>
            <a:ext cx="9144000" cy="2241550"/>
          </a:xfrm>
        </p:spPr>
        <p:txBody>
          <a:bodyPr/>
          <a:lstStyle/>
          <a:p>
            <a:r>
              <a:rPr lang="sv-SE"/>
              <a:t>LÄS MIG FÖRST</a:t>
            </a:r>
          </a:p>
        </p:txBody>
      </p:sp>
      <p:sp>
        <p:nvSpPr>
          <p:cNvPr id="5" name="Underrubrik 4">
            <a:extLst>
              <a:ext uri="{FF2B5EF4-FFF2-40B4-BE49-F238E27FC236}">
                <a16:creationId xmlns:a16="http://schemas.microsoft.com/office/drawing/2014/main" id="{063C2780-02AB-66C1-1A0F-A3C7D0C72E90}"/>
              </a:ext>
            </a:extLst>
          </p:cNvPr>
          <p:cNvSpPr>
            <a:spLocks noGrp="1"/>
          </p:cNvSpPr>
          <p:nvPr>
            <p:ph type="subTitle" idx="1"/>
          </p:nvPr>
        </p:nvSpPr>
        <p:spPr>
          <a:xfrm>
            <a:off x="1740130" y="3309145"/>
            <a:ext cx="9144000" cy="1655762"/>
          </a:xfrm>
        </p:spPr>
        <p:txBody>
          <a:bodyPr/>
          <a:lstStyle/>
          <a:p>
            <a:r>
              <a:rPr lang="sv-SE"/>
              <a:t>I anteckningarna för denna bild hittar du en guide för hur du  använder denna presentation</a:t>
            </a:r>
          </a:p>
        </p:txBody>
      </p:sp>
      <p:sp>
        <p:nvSpPr>
          <p:cNvPr id="2" name="Platshållare för sidfot 1">
            <a:extLst>
              <a:ext uri="{FF2B5EF4-FFF2-40B4-BE49-F238E27FC236}">
                <a16:creationId xmlns:a16="http://schemas.microsoft.com/office/drawing/2014/main" id="{C71F0BD0-675E-7DDC-3CD0-58A090C1DB17}"/>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B8F1BCB8-56AF-CA19-3369-2329FD6246B7}"/>
              </a:ext>
            </a:extLst>
          </p:cNvPr>
          <p:cNvSpPr>
            <a:spLocks noGrp="1"/>
          </p:cNvSpPr>
          <p:nvPr>
            <p:ph type="sldNum" sz="quarter" idx="12"/>
          </p:nvPr>
        </p:nvSpPr>
        <p:spPr/>
        <p:txBody>
          <a:bodyPr/>
          <a:lstStyle/>
          <a:p>
            <a:fld id="{BF413B3B-BFB3-42E3-B409-FAAF558C2ACC}" type="slidenum">
              <a:rPr lang="en-UK" smtClean="0"/>
              <a:pPr/>
              <a:t>1</a:t>
            </a:fld>
            <a:endParaRPr lang="en-UK"/>
          </a:p>
        </p:txBody>
      </p:sp>
    </p:spTree>
    <p:extLst>
      <p:ext uri="{BB962C8B-B14F-4D97-AF65-F5344CB8AC3E}">
        <p14:creationId xmlns:p14="http://schemas.microsoft.com/office/powerpoint/2010/main" val="4137308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10</a:t>
            </a:fld>
            <a:endParaRPr lang="en-UK"/>
          </a:p>
        </p:txBody>
      </p:sp>
      <p:sp>
        <p:nvSpPr>
          <p:cNvPr id="9" name="textruta 8">
            <a:extLst>
              <a:ext uri="{FF2B5EF4-FFF2-40B4-BE49-F238E27FC236}">
                <a16:creationId xmlns:a16="http://schemas.microsoft.com/office/drawing/2014/main" id="{012983AF-A975-58F8-30B5-8C876B4C6FCA}"/>
              </a:ext>
            </a:extLst>
          </p:cNvPr>
          <p:cNvSpPr txBox="1"/>
          <p:nvPr/>
        </p:nvSpPr>
        <p:spPr>
          <a:xfrm>
            <a:off x="945303" y="1764727"/>
            <a:ext cx="4691221" cy="4093428"/>
          </a:xfrm>
          <a:prstGeom prst="rect">
            <a:avLst/>
          </a:prstGeom>
          <a:solidFill>
            <a:schemeClr val="bg1"/>
          </a:solidFill>
        </p:spPr>
        <p:txBody>
          <a:bodyPr wrap="square">
            <a:spAutoFit/>
          </a:bodyPr>
          <a:lstStyle/>
          <a:p>
            <a:r>
              <a:rPr lang="sv-SE" sz="2000" i="0" u="none" strike="noStrike" baseline="0">
                <a:ln w="0"/>
                <a:solidFill>
                  <a:schemeClr val="accent1"/>
                </a:solidFill>
                <a:effectLst>
                  <a:outerShdw blurRad="38100" dist="25400" dir="5400000" algn="ctr" rotWithShape="0">
                    <a:srgbClr val="6E747A">
                      <a:alpha val="43000"/>
                    </a:srgbClr>
                  </a:outerShdw>
                </a:effectLst>
                <a:latin typeface="Lato" panose="020F0502020204030203" pitchFamily="34" charset="0"/>
              </a:rPr>
              <a:t> </a:t>
            </a:r>
          </a:p>
          <a:p>
            <a:r>
              <a:rPr lang="sv-SE" sz="2000" kern="100">
                <a:effectLst/>
                <a:latin typeface="Lato" panose="020F0502020204030203" pitchFamily="34" charset="0"/>
                <a:ea typeface="Times New Roman" panose="02020603050405020304" pitchFamily="18" charset="0"/>
                <a:cs typeface="Times New Roman" panose="02020603050405020304" pitchFamily="18" charset="0"/>
              </a:rPr>
              <a:t>”Stopp! Min kropp!” är ett verktyg för barn och vuxna att prata om kroppen, känslor och gränser. Det är en del av Rädda Barnens arbete för barn utsatta för våld och övergrepp -att göra ämnet mer </a:t>
            </a:r>
            <a:r>
              <a:rPr lang="sv-SE" sz="2000" kern="100" err="1">
                <a:effectLst/>
                <a:latin typeface="Lato" panose="020F0502020204030203" pitchFamily="34" charset="0"/>
                <a:ea typeface="Times New Roman" panose="02020603050405020304" pitchFamily="18" charset="0"/>
                <a:cs typeface="Times New Roman" panose="02020603050405020304" pitchFamily="18" charset="0"/>
              </a:rPr>
              <a:t>pratbart</a:t>
            </a:r>
            <a:r>
              <a:rPr lang="sv-SE" sz="2000" kern="100">
                <a:effectLst/>
                <a:latin typeface="Lato" panose="020F0502020204030203" pitchFamily="34" charset="0"/>
                <a:ea typeface="Times New Roman" panose="02020603050405020304" pitchFamily="18" charset="0"/>
                <a:cs typeface="Times New Roman" panose="02020603050405020304" pitchFamily="18" charset="0"/>
              </a:rPr>
              <a:t> för både barn och vuxna,  men även hur man kan agera när något har hänt.</a:t>
            </a:r>
          </a:p>
          <a:p>
            <a:endParaRPr lang="sv-SE" sz="2000" kern="100">
              <a:latin typeface="Lato" panose="020F0502020204030203" pitchFamily="34" charset="0"/>
              <a:ea typeface="Calibri" panose="020F0502020204030204" pitchFamily="34" charset="0"/>
              <a:cs typeface="Times New Roman" panose="02020603050405020304" pitchFamily="18" charset="0"/>
            </a:endParaRPr>
          </a:p>
          <a:p>
            <a:endParaRPr lang="sv-SE" sz="2000" kern="100">
              <a:effectLst/>
              <a:latin typeface="Lato" panose="020F0502020204030203" pitchFamily="34" charset="0"/>
              <a:ea typeface="Calibri" panose="020F0502020204030204" pitchFamily="34" charset="0"/>
              <a:cs typeface="Times New Roman" panose="02020603050405020304" pitchFamily="18" charset="0"/>
            </a:endParaRPr>
          </a:p>
          <a:p>
            <a:r>
              <a:rPr lang="sv-SE" sz="2000" kern="100">
                <a:latin typeface="Lato" panose="020F0502020204030203" pitchFamily="34" charset="0"/>
                <a:ea typeface="Calibri" panose="020F0502020204030204" pitchFamily="34" charset="0"/>
                <a:cs typeface="Times New Roman" panose="02020603050405020304" pitchFamily="18" charset="0"/>
                <a:hlinkClick r:id="rId3"/>
              </a:rPr>
              <a:t>www.raddabarnen.se/stopp-min-kropp</a:t>
            </a:r>
            <a:endParaRPr lang="sv-SE" sz="2000" kern="100">
              <a:latin typeface="Lato" panose="020F0502020204030203" pitchFamily="34" charset="0"/>
              <a:ea typeface="Calibri" panose="020F0502020204030204" pitchFamily="34" charset="0"/>
              <a:cs typeface="Times New Roman" panose="02020603050405020304" pitchFamily="18" charset="0"/>
            </a:endParaRPr>
          </a:p>
          <a:p>
            <a:endParaRPr lang="sv-SE" sz="2000" kern="100">
              <a:effectLst/>
              <a:latin typeface="Lato" panose="020F0502020204030203" pitchFamily="34" charset="0"/>
              <a:ea typeface="Calibri" panose="020F0502020204030204" pitchFamily="34" charset="0"/>
              <a:cs typeface="Arial" panose="020B0604020202020204" pitchFamily="34" charset="0"/>
            </a:endParaRPr>
          </a:p>
        </p:txBody>
      </p:sp>
      <p:sp>
        <p:nvSpPr>
          <p:cNvPr id="15" name="Rubrik 14">
            <a:extLst>
              <a:ext uri="{FF2B5EF4-FFF2-40B4-BE49-F238E27FC236}">
                <a16:creationId xmlns:a16="http://schemas.microsoft.com/office/drawing/2014/main" id="{283F8691-50B2-D9D3-5A19-1431063E0B72}"/>
              </a:ext>
            </a:extLst>
          </p:cNvPr>
          <p:cNvSpPr>
            <a:spLocks noGrp="1"/>
          </p:cNvSpPr>
          <p:nvPr>
            <p:ph type="title"/>
          </p:nvPr>
        </p:nvSpPr>
        <p:spPr/>
        <p:txBody>
          <a:bodyPr/>
          <a:lstStyle/>
          <a:p>
            <a:r>
              <a:rPr lang="sv-SE"/>
              <a:t>Stopp! Min kropp!</a:t>
            </a:r>
          </a:p>
        </p:txBody>
      </p:sp>
      <p:pic>
        <p:nvPicPr>
          <p:cNvPr id="16" name="Platshållare för bild 6">
            <a:extLst>
              <a:ext uri="{FF2B5EF4-FFF2-40B4-BE49-F238E27FC236}">
                <a16:creationId xmlns:a16="http://schemas.microsoft.com/office/drawing/2014/main" id="{30ADD706-FF6F-AD70-397B-7089EF4947E1}"/>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636524" y="1545440"/>
            <a:ext cx="5949482" cy="3130355"/>
          </a:xfrm>
          <a:prstGeom prst="rect">
            <a:avLst/>
          </a:prstGeom>
        </p:spPr>
      </p:pic>
    </p:spTree>
    <p:extLst>
      <p:ext uri="{BB962C8B-B14F-4D97-AF65-F5344CB8AC3E}">
        <p14:creationId xmlns:p14="http://schemas.microsoft.com/office/powerpoint/2010/main" val="2312725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1094018" y="1990989"/>
            <a:ext cx="10215665" cy="3524132"/>
          </a:xfrm>
        </p:spPr>
        <p:txBody>
          <a:bodyPr>
            <a:noAutofit/>
          </a:bodyPr>
          <a:lstStyle/>
          <a:p>
            <a:r>
              <a:rPr lang="sv-SE" sz="2800"/>
              <a:t>Stopp! Min kropp! syftar inte till att barn själva ska stoppa kränkningar och sexuella övergrepp.</a:t>
            </a:r>
          </a:p>
          <a:p>
            <a:r>
              <a:rPr lang="sv-SE" sz="2800" b="1"/>
              <a:t>Det ansvaret måste vuxna ta och kan aldrig läggas på ett barn</a:t>
            </a:r>
            <a:r>
              <a:rPr lang="sv-SE" sz="2800"/>
              <a:t>. </a:t>
            </a:r>
          </a:p>
          <a:p>
            <a:r>
              <a:rPr lang="sv-SE" sz="2800"/>
              <a:t>Men genom att göra ämnet </a:t>
            </a:r>
            <a:r>
              <a:rPr lang="sv-SE" sz="2800" err="1"/>
              <a:t>pratbart</a:t>
            </a:r>
            <a:r>
              <a:rPr lang="sv-SE" sz="2800"/>
              <a:t> blir det lättare för vuxenvärlden att veta vad barn behöver och upplever.</a:t>
            </a:r>
          </a:p>
          <a:p>
            <a:endParaRPr lang="sv-SE" sz="2000"/>
          </a:p>
          <a:p>
            <a:endParaRPr lang="sv-SE" sz="200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1094019" y="642630"/>
            <a:ext cx="7845265" cy="905256"/>
          </a:xfrm>
        </p:spPr>
        <p:txBody>
          <a:bodyPr>
            <a:noAutofit/>
          </a:bodyPr>
          <a:lstStyle/>
          <a:p>
            <a:r>
              <a:rPr lang="sv-SE" sz="3600"/>
              <a:t>Alla barn har rätt till en trygg uppväxt!</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11</a:t>
            </a:fld>
            <a:endParaRPr lang="en-UK"/>
          </a:p>
        </p:txBody>
      </p:sp>
    </p:spTree>
    <p:extLst>
      <p:ext uri="{BB962C8B-B14F-4D97-AF65-F5344CB8AC3E}">
        <p14:creationId xmlns:p14="http://schemas.microsoft.com/office/powerpoint/2010/main" val="3442137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AB6C601-1471-82BA-8DB1-CC975017F2D8}"/>
              </a:ext>
            </a:extLst>
          </p:cNvPr>
          <p:cNvSpPr>
            <a:spLocks noGrp="1"/>
          </p:cNvSpPr>
          <p:nvPr>
            <p:ph idx="1"/>
          </p:nvPr>
        </p:nvSpPr>
        <p:spPr>
          <a:xfrm>
            <a:off x="811733" y="1805142"/>
            <a:ext cx="9523556" cy="4824258"/>
          </a:xfrm>
        </p:spPr>
        <p:txBody>
          <a:bodyPr vert="horz" lIns="91440" tIns="45720" rIns="91440" bIns="45720" rtlCol="0" anchor="t">
            <a:normAutofit/>
          </a:bodyPr>
          <a:lstStyle/>
          <a:p>
            <a:pPr fontAlgn="base">
              <a:spcBef>
                <a:spcPts val="1000"/>
              </a:spcBef>
            </a:pPr>
            <a:endParaRPr lang="en-US" sz="1600" b="1">
              <a:ea typeface="+mn-lt"/>
              <a:cs typeface="+mn-lt"/>
            </a:endParaRPr>
          </a:p>
          <a:p>
            <a:pPr lvl="1">
              <a:lnSpc>
                <a:spcPct val="114999"/>
              </a:lnSpc>
            </a:pPr>
            <a:endParaRPr lang="en" sz="1800">
              <a:solidFill>
                <a:srgbClr val="000000"/>
              </a:solidFill>
            </a:endParaRPr>
          </a:p>
        </p:txBody>
      </p:sp>
      <p:sp>
        <p:nvSpPr>
          <p:cNvPr id="9" name="Tekstiruutu 8">
            <a:extLst>
              <a:ext uri="{FF2B5EF4-FFF2-40B4-BE49-F238E27FC236}">
                <a16:creationId xmlns:a16="http://schemas.microsoft.com/office/drawing/2014/main" id="{D473ABD0-7A87-092F-94BC-A8693F742E7B}"/>
              </a:ext>
            </a:extLst>
          </p:cNvPr>
          <p:cNvSpPr txBox="1"/>
          <p:nvPr/>
        </p:nvSpPr>
        <p:spPr>
          <a:xfrm>
            <a:off x="1687301" y="2019976"/>
            <a:ext cx="5303323" cy="3046988"/>
          </a:xfrm>
          <a:prstGeom prst="rect">
            <a:avLst/>
          </a:prstGeom>
          <a:noFill/>
        </p:spPr>
        <p:txBody>
          <a:bodyPr wrap="square">
            <a:spAutoFit/>
          </a:bodyPr>
          <a:lstStyle/>
          <a:p>
            <a:endParaRPr lang="en-US" sz="2400">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som är okej och inte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jag har rätt att inte utsättas för våld och övergrepp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det är helt okej att berätta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Vem jag kan prata med om det hänt något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Att det aldrig är mitt fel. </a:t>
            </a:r>
          </a:p>
        </p:txBody>
      </p:sp>
      <p:pic>
        <p:nvPicPr>
          <p:cNvPr id="7" name="Bildobjekt 6">
            <a:extLst>
              <a:ext uri="{FF2B5EF4-FFF2-40B4-BE49-F238E27FC236}">
                <a16:creationId xmlns:a16="http://schemas.microsoft.com/office/drawing/2014/main" id="{D97D9798-B267-E60D-5D4D-20E3327E718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90624" y="2953353"/>
            <a:ext cx="2296195" cy="2113611"/>
          </a:xfrm>
          <a:prstGeom prst="ellipse">
            <a:avLst/>
          </a:prstGeom>
        </p:spPr>
      </p:pic>
      <p:sp>
        <p:nvSpPr>
          <p:cNvPr id="3" name="Rubrik 7">
            <a:extLst>
              <a:ext uri="{FF2B5EF4-FFF2-40B4-BE49-F238E27FC236}">
                <a16:creationId xmlns:a16="http://schemas.microsoft.com/office/drawing/2014/main" id="{2841CAB0-38C7-941E-31C6-9875AF053EFB}"/>
              </a:ext>
            </a:extLst>
          </p:cNvPr>
          <p:cNvSpPr txBox="1">
            <a:spLocks/>
          </p:cNvSpPr>
          <p:nvPr/>
        </p:nvSpPr>
        <p:spPr>
          <a:xfrm>
            <a:off x="1017241" y="948116"/>
            <a:ext cx="11174759" cy="1197787"/>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Vi vill att </a:t>
            </a:r>
            <a:r>
              <a:rPr lang="sv-SE" sz="4400" b="0">
                <a:solidFill>
                  <a:schemeClr val="accent5"/>
                </a:solidFill>
                <a:latin typeface="+mj-lt"/>
              </a:rPr>
              <a:t>barn ska veta:</a:t>
            </a:r>
            <a:endParaRPr lang="sv-SE" sz="4400" b="0">
              <a:latin typeface="+mj-lt"/>
            </a:endParaRPr>
          </a:p>
        </p:txBody>
      </p:sp>
    </p:spTree>
    <p:extLst>
      <p:ext uri="{BB962C8B-B14F-4D97-AF65-F5344CB8AC3E}">
        <p14:creationId xmlns:p14="http://schemas.microsoft.com/office/powerpoint/2010/main" val="3279784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AB6C601-1471-82BA-8DB1-CC975017F2D8}"/>
              </a:ext>
            </a:extLst>
          </p:cNvPr>
          <p:cNvSpPr>
            <a:spLocks noGrp="1"/>
          </p:cNvSpPr>
          <p:nvPr>
            <p:ph idx="1"/>
          </p:nvPr>
        </p:nvSpPr>
        <p:spPr>
          <a:xfrm>
            <a:off x="811733" y="1805142"/>
            <a:ext cx="9523556" cy="4824258"/>
          </a:xfrm>
        </p:spPr>
        <p:txBody>
          <a:bodyPr vert="horz" lIns="91440" tIns="45720" rIns="91440" bIns="45720" rtlCol="0" anchor="t">
            <a:normAutofit/>
          </a:bodyPr>
          <a:lstStyle/>
          <a:p>
            <a:pPr fontAlgn="base">
              <a:spcBef>
                <a:spcPts val="1000"/>
              </a:spcBef>
            </a:pPr>
            <a:endParaRPr lang="en-US" sz="1600" b="1">
              <a:ea typeface="+mn-lt"/>
              <a:cs typeface="+mn-lt"/>
            </a:endParaRPr>
          </a:p>
          <a:p>
            <a:pPr lvl="1">
              <a:lnSpc>
                <a:spcPct val="114999"/>
              </a:lnSpc>
            </a:pPr>
            <a:endParaRPr lang="en" sz="1800">
              <a:solidFill>
                <a:srgbClr val="000000"/>
              </a:solidFill>
            </a:endParaRPr>
          </a:p>
        </p:txBody>
      </p:sp>
      <p:sp>
        <p:nvSpPr>
          <p:cNvPr id="11" name="Tekstiruutu 10">
            <a:extLst>
              <a:ext uri="{FF2B5EF4-FFF2-40B4-BE49-F238E27FC236}">
                <a16:creationId xmlns:a16="http://schemas.microsoft.com/office/drawing/2014/main" id="{6E1282BB-0D1E-1A9F-5B7E-E3C689370C42}"/>
              </a:ext>
            </a:extLst>
          </p:cNvPr>
          <p:cNvSpPr txBox="1"/>
          <p:nvPr/>
        </p:nvSpPr>
        <p:spPr>
          <a:xfrm>
            <a:off x="1348730" y="1805142"/>
            <a:ext cx="4861719" cy="3785652"/>
          </a:xfrm>
          <a:prstGeom prst="rect">
            <a:avLst/>
          </a:prstGeom>
          <a:noFill/>
        </p:spPr>
        <p:txBody>
          <a:bodyPr wrap="square">
            <a:spAutoFit/>
          </a:bodyPr>
          <a:lstStyle/>
          <a:p>
            <a:endParaRPr lang="en-US" sz="2400" b="1">
              <a:solidFill>
                <a:srgbClr val="000000"/>
              </a:solidFil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Hur viktigt det är att jag vågar prata med barn om våld och sexuella övergrepp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Hur jag kan underlätta för ett utsatt barn att berätta.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jag ska göra om ett barn berättar. </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sv-SE" altLang="sv-SE" sz="2400"/>
              <a:t>Vad jag ska göra om jag är orolig för ett barn </a:t>
            </a:r>
          </a:p>
        </p:txBody>
      </p:sp>
      <p:pic>
        <p:nvPicPr>
          <p:cNvPr id="4" name="Bildobjekt 3">
            <a:extLst>
              <a:ext uri="{FF2B5EF4-FFF2-40B4-BE49-F238E27FC236}">
                <a16:creationId xmlns:a16="http://schemas.microsoft.com/office/drawing/2014/main" id="{E10A493F-8D85-5978-9B89-46BCBAAE440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42992" y="3151880"/>
            <a:ext cx="1641230" cy="2130781"/>
          </a:xfrm>
          <a:prstGeom prst="rect">
            <a:avLst/>
          </a:prstGeom>
        </p:spPr>
      </p:pic>
      <p:sp>
        <p:nvSpPr>
          <p:cNvPr id="3" name="Rubrik 7">
            <a:extLst>
              <a:ext uri="{FF2B5EF4-FFF2-40B4-BE49-F238E27FC236}">
                <a16:creationId xmlns:a16="http://schemas.microsoft.com/office/drawing/2014/main" id="{2841CAB0-38C7-941E-31C6-9875AF053EFB}"/>
              </a:ext>
            </a:extLst>
          </p:cNvPr>
          <p:cNvSpPr txBox="1">
            <a:spLocks/>
          </p:cNvSpPr>
          <p:nvPr/>
        </p:nvSpPr>
        <p:spPr>
          <a:xfrm>
            <a:off x="811733" y="607355"/>
            <a:ext cx="11174759" cy="1197787"/>
          </a:xfrm>
          <a:prstGeom prst="rect">
            <a:avLst/>
          </a:prstGeom>
        </p:spPr>
        <p:txBody>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sz="4400" b="0">
                <a:latin typeface="+mj-lt"/>
              </a:rPr>
              <a:t>Vi vill att </a:t>
            </a:r>
            <a:r>
              <a:rPr lang="sv-SE" sz="4400" b="0">
                <a:solidFill>
                  <a:schemeClr val="accent5"/>
                </a:solidFill>
                <a:latin typeface="+mj-lt"/>
              </a:rPr>
              <a:t>vuxna ska bli modigare och tryggare </a:t>
            </a:r>
          </a:p>
          <a:p>
            <a:r>
              <a:rPr lang="sv-SE" sz="4400" b="0">
                <a:solidFill>
                  <a:schemeClr val="accent5"/>
                </a:solidFill>
                <a:latin typeface="+mj-lt"/>
              </a:rPr>
              <a:t>och veta:</a:t>
            </a:r>
            <a:endParaRPr lang="sv-SE" sz="4400" b="0">
              <a:latin typeface="+mj-lt"/>
            </a:endParaRPr>
          </a:p>
        </p:txBody>
      </p:sp>
    </p:spTree>
    <p:extLst>
      <p:ext uri="{BB962C8B-B14F-4D97-AF65-F5344CB8AC3E}">
        <p14:creationId xmlns:p14="http://schemas.microsoft.com/office/powerpoint/2010/main" val="3978141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51332" y="444113"/>
            <a:ext cx="10689336" cy="905256"/>
          </a:xfrm>
        </p:spPr>
        <p:txBody>
          <a:bodyPr>
            <a:normAutofit fontScale="90000"/>
          </a:bodyPr>
          <a:lstStyle/>
          <a:p>
            <a:r>
              <a:rPr lang="sv-SE" dirty="0"/>
              <a:t>Att prata med barn om kroppen, känslor och gränser</a:t>
            </a:r>
          </a:p>
        </p:txBody>
      </p:sp>
      <p:sp>
        <p:nvSpPr>
          <p:cNvPr id="4" name="Platshållare för sidfot 3"/>
          <p:cNvSpPr>
            <a:spLocks noGrp="1"/>
          </p:cNvSpPr>
          <p:nvPr>
            <p:ph type="ftr" sz="quarter" idx="11"/>
          </p:nvPr>
        </p:nvSpPr>
        <p:spPr/>
        <p:txBody>
          <a:bodyPr/>
          <a:lstStyle/>
          <a:p>
            <a:r>
              <a:rPr lang="sv-SE"/>
              <a:t>Stopp! Min kropp!</a:t>
            </a:r>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14</a:t>
            </a:fld>
            <a:endParaRPr lang="en-US"/>
          </a:p>
        </p:txBody>
      </p:sp>
      <p:sp>
        <p:nvSpPr>
          <p:cNvPr id="7" name="Platshållare för innehåll 2"/>
          <p:cNvSpPr txBox="1">
            <a:spLocks/>
          </p:cNvSpPr>
          <p:nvPr/>
        </p:nvSpPr>
        <p:spPr>
          <a:xfrm>
            <a:off x="1141859" y="2362678"/>
            <a:ext cx="6761686" cy="4287838"/>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Clr>
                <a:schemeClr val="tx2"/>
              </a:buClr>
              <a:buFont typeface="Arial" panose="020B0604020202020204" pitchFamily="34" charset="0"/>
              <a:buChar char="•"/>
            </a:pPr>
            <a:r>
              <a:rPr lang="sv-SE" sz="2800" b="0">
                <a:solidFill>
                  <a:schemeClr val="tx1"/>
                </a:solidFill>
                <a:latin typeface="+mn-lt"/>
              </a:rPr>
              <a:t>Alltid vuxnas ansvar att skydda</a:t>
            </a:r>
          </a:p>
          <a:p>
            <a:pPr marL="457200" indent="-457200">
              <a:buClr>
                <a:schemeClr val="tx2"/>
              </a:buClr>
              <a:buFont typeface="Arial" panose="020B0604020202020204" pitchFamily="34" charset="0"/>
              <a:buChar char="•"/>
            </a:pPr>
            <a:endParaRPr lang="sv-SE" sz="2800" b="0">
              <a:solidFill>
                <a:schemeClr val="tx1"/>
              </a:solidFill>
              <a:latin typeface="+mn-lt"/>
            </a:endParaRPr>
          </a:p>
          <a:p>
            <a:pPr marL="457200" indent="-457200">
              <a:buClr>
                <a:schemeClr val="tx2"/>
              </a:buClr>
              <a:buFont typeface="Arial" panose="020B0604020202020204" pitchFamily="34" charset="0"/>
              <a:buChar char="•"/>
            </a:pPr>
            <a:r>
              <a:rPr lang="sv-SE" sz="2800" b="0">
                <a:solidFill>
                  <a:schemeClr val="tx1"/>
                </a:solidFill>
                <a:latin typeface="+mn-lt"/>
              </a:rPr>
              <a:t>Ett förhållningsätt snarare än ett samtal</a:t>
            </a:r>
          </a:p>
          <a:p>
            <a:pPr>
              <a:buClr>
                <a:schemeClr val="tx2"/>
              </a:buClr>
            </a:pPr>
            <a:endParaRPr lang="sv-SE" sz="2800" b="0">
              <a:solidFill>
                <a:schemeClr val="tx1"/>
              </a:solidFill>
              <a:latin typeface="+mn-lt"/>
            </a:endParaRPr>
          </a:p>
          <a:p>
            <a:pPr marL="457200" indent="-457200">
              <a:buClr>
                <a:schemeClr val="tx2"/>
              </a:buClr>
              <a:buFont typeface="Arial" panose="020B0604020202020204" pitchFamily="34" charset="0"/>
              <a:buChar char="•"/>
            </a:pPr>
            <a:r>
              <a:rPr lang="sv-SE" sz="2800" b="0">
                <a:solidFill>
                  <a:schemeClr val="tx1"/>
                </a:solidFill>
                <a:latin typeface="+mn-lt"/>
              </a:rPr>
              <a:t>Olika sätt i olika åldrar</a:t>
            </a:r>
          </a:p>
        </p:txBody>
      </p:sp>
      <p:sp>
        <p:nvSpPr>
          <p:cNvPr id="6" name="Platshållare för datum 2">
            <a:extLst>
              <a:ext uri="{FF2B5EF4-FFF2-40B4-BE49-F238E27FC236}">
                <a16:creationId xmlns:a16="http://schemas.microsoft.com/office/drawing/2014/main" id="{8044B1A6-43B2-E491-30ED-5C92F1B3FDEF}"/>
              </a:ext>
            </a:extLst>
          </p:cNvPr>
          <p:cNvSpPr txBox="1">
            <a:spLocks/>
          </p:cNvSpPr>
          <p:nvPr/>
        </p:nvSpPr>
        <p:spPr>
          <a:xfrm>
            <a:off x="628065" y="6458740"/>
            <a:ext cx="3225921" cy="182880"/>
          </a:xfrm>
          <a:prstGeom prst="rect">
            <a:avLst/>
          </a:prstGeom>
        </p:spPr>
        <p:txBody>
          <a:bodyPr vert="horz" lIns="91440" tIns="45720" rIns="91440" bIns="45720" rtlCol="0" anchor="ctr"/>
          <a:lstStyle>
            <a:defPPr>
              <a:defRPr lang="en-UK"/>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a:t>Vägledningen till föräldrar och viktiga vuxna</a:t>
            </a:r>
            <a:endParaRPr lang="en-US"/>
          </a:p>
        </p:txBody>
      </p:sp>
      <p:pic>
        <p:nvPicPr>
          <p:cNvPr id="3" name="Bildobjekt 2">
            <a:extLst>
              <a:ext uri="{FF2B5EF4-FFF2-40B4-BE49-F238E27FC236}">
                <a16:creationId xmlns:a16="http://schemas.microsoft.com/office/drawing/2014/main" id="{76BE2EDE-F279-748D-63E5-CC5430E462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0850" y="1708389"/>
            <a:ext cx="2778211" cy="394162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34129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9AAE704C-8D8F-54B5-F84C-8341AC97512A}"/>
              </a:ext>
            </a:extLst>
          </p:cNvPr>
          <p:cNvSpPr>
            <a:spLocks noGrp="1"/>
          </p:cNvSpPr>
          <p:nvPr>
            <p:ph type="title"/>
          </p:nvPr>
        </p:nvSpPr>
        <p:spPr/>
        <p:txBody>
          <a:bodyPr>
            <a:normAutofit/>
          </a:bodyPr>
          <a:lstStyle/>
          <a:p>
            <a:r>
              <a:rPr lang="sv-SE"/>
              <a:t>Vägledningen finns som folder</a:t>
            </a:r>
          </a:p>
        </p:txBody>
      </p:sp>
      <p:sp>
        <p:nvSpPr>
          <p:cNvPr id="4" name="Platshållare för sidfot 3">
            <a:extLst>
              <a:ext uri="{FF2B5EF4-FFF2-40B4-BE49-F238E27FC236}">
                <a16:creationId xmlns:a16="http://schemas.microsoft.com/office/drawing/2014/main" id="{7630C770-EB77-5644-7B08-DA30185A6AE8}"/>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D559BA92-2185-C2A2-C7B1-1206AB0570D5}"/>
              </a:ext>
            </a:extLst>
          </p:cNvPr>
          <p:cNvSpPr>
            <a:spLocks noGrp="1"/>
          </p:cNvSpPr>
          <p:nvPr>
            <p:ph type="sldNum" sz="quarter" idx="12"/>
          </p:nvPr>
        </p:nvSpPr>
        <p:spPr/>
        <p:txBody>
          <a:bodyPr/>
          <a:lstStyle/>
          <a:p>
            <a:fld id="{BF413B3B-BFB3-42E3-B409-FAAF558C2ACC}" type="slidenum">
              <a:rPr lang="en-UK" smtClean="0"/>
              <a:pPr/>
              <a:t>15</a:t>
            </a:fld>
            <a:endParaRPr lang="en-UK"/>
          </a:p>
        </p:txBody>
      </p:sp>
      <p:pic>
        <p:nvPicPr>
          <p:cNvPr id="6" name="Platshållare för innehåll 5" descr="En bild som visar text, skärmbild, Publikation, Teckensnitt&#10;&#10;Automatiskt genererad beskrivning">
            <a:extLst>
              <a:ext uri="{FF2B5EF4-FFF2-40B4-BE49-F238E27FC236}">
                <a16:creationId xmlns:a16="http://schemas.microsoft.com/office/drawing/2014/main" id="{8D935FDF-1764-8ED9-0D6A-90C66250C69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50196" y="1816097"/>
            <a:ext cx="7435850" cy="2197100"/>
          </a:xfrm>
          <a:prstGeom prst="rect">
            <a:avLst/>
          </a:prstGeom>
        </p:spPr>
      </p:pic>
      <p:sp>
        <p:nvSpPr>
          <p:cNvPr id="8" name="textruta 7">
            <a:extLst>
              <a:ext uri="{FF2B5EF4-FFF2-40B4-BE49-F238E27FC236}">
                <a16:creationId xmlns:a16="http://schemas.microsoft.com/office/drawing/2014/main" id="{0C9579D1-88ED-5D2E-3A40-6CF9C2F3C3B1}"/>
              </a:ext>
            </a:extLst>
          </p:cNvPr>
          <p:cNvSpPr txBox="1"/>
          <p:nvPr/>
        </p:nvSpPr>
        <p:spPr>
          <a:xfrm>
            <a:off x="1138988" y="4543471"/>
            <a:ext cx="9221163" cy="1384995"/>
          </a:xfrm>
          <a:prstGeom prst="rect">
            <a:avLst/>
          </a:prstGeom>
          <a:solidFill>
            <a:schemeClr val="bg1"/>
          </a:solidFill>
        </p:spPr>
        <p:txBody>
          <a:bodyPr wrap="square">
            <a:spAutoFit/>
          </a:bodyPr>
          <a:lstStyle/>
          <a:p>
            <a:pPr marL="457200" indent="-457200">
              <a:buFont typeface="Arial" panose="020B0604020202020204" pitchFamily="34" charset="0"/>
              <a:buChar char="•"/>
            </a:pPr>
            <a:r>
              <a:rPr lang="sv-SE" sz="2800" b="0" i="0">
                <a:solidFill>
                  <a:srgbClr val="222221"/>
                </a:solidFill>
                <a:effectLst/>
                <a:latin typeface="Lato" panose="020F0502020204030203" pitchFamily="34" charset="0"/>
              </a:rPr>
              <a:t>Kortversion av vägledningen Stopp! Min kropp!</a:t>
            </a:r>
          </a:p>
          <a:p>
            <a:pPr marL="457200" indent="-457200">
              <a:buFont typeface="Arial" panose="020B0604020202020204" pitchFamily="34" charset="0"/>
              <a:buChar char="•"/>
            </a:pPr>
            <a:r>
              <a:rPr lang="sv-SE" sz="2800" b="0" i="0">
                <a:solidFill>
                  <a:srgbClr val="222221"/>
                </a:solidFill>
                <a:effectLst/>
                <a:latin typeface="Lato" panose="020F0502020204030203" pitchFamily="34" charset="0"/>
              </a:rPr>
              <a:t>Finns på svenska, somaliska, arabiska, ukrainska, polsk romani, romani </a:t>
            </a:r>
            <a:r>
              <a:rPr lang="sv-SE" sz="2800" b="0" i="0" err="1">
                <a:solidFill>
                  <a:srgbClr val="222221"/>
                </a:solidFill>
                <a:effectLst/>
                <a:latin typeface="Lato" panose="020F0502020204030203" pitchFamily="34" charset="0"/>
              </a:rPr>
              <a:t>arli</a:t>
            </a:r>
            <a:r>
              <a:rPr lang="sv-SE" sz="2800" b="0" i="0">
                <a:solidFill>
                  <a:srgbClr val="222221"/>
                </a:solidFill>
                <a:effectLst/>
                <a:latin typeface="Lato" panose="020F0502020204030203" pitchFamily="34" charset="0"/>
              </a:rPr>
              <a:t> och romani </a:t>
            </a:r>
            <a:r>
              <a:rPr lang="sv-SE" sz="2800" b="0" i="0" err="1">
                <a:solidFill>
                  <a:srgbClr val="222221"/>
                </a:solidFill>
                <a:effectLst/>
                <a:latin typeface="Lato" panose="020F0502020204030203" pitchFamily="34" charset="0"/>
              </a:rPr>
              <a:t>lovari</a:t>
            </a:r>
            <a:r>
              <a:rPr lang="sv-SE" sz="2800" b="0" i="0">
                <a:solidFill>
                  <a:srgbClr val="222221"/>
                </a:solidFill>
                <a:effectLst/>
                <a:latin typeface="Lato" panose="020F0502020204030203" pitchFamily="34" charset="0"/>
              </a:rPr>
              <a:t>.</a:t>
            </a:r>
            <a:endParaRPr lang="sv-SE" sz="2800"/>
          </a:p>
        </p:txBody>
      </p:sp>
    </p:spTree>
    <p:extLst>
      <p:ext uri="{BB962C8B-B14F-4D97-AF65-F5344CB8AC3E}">
        <p14:creationId xmlns:p14="http://schemas.microsoft.com/office/powerpoint/2010/main" val="3038700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ext Placeholder 1">
            <a:extLst>
              <a:ext uri="{FF2B5EF4-FFF2-40B4-BE49-F238E27FC236}">
                <a16:creationId xmlns:a16="http://schemas.microsoft.com/office/drawing/2014/main" id="{D86E34F0-1F35-1ECC-7E53-7948C485A83F}"/>
              </a:ext>
            </a:extLst>
          </p:cNvPr>
          <p:cNvSpPr>
            <a:spLocks noGrp="1"/>
          </p:cNvSpPr>
          <p:nvPr>
            <p:ph type="body" orient="vert" idx="1"/>
          </p:nvPr>
        </p:nvSpPr>
        <p:spPr/>
        <p:txBody>
          <a:bodyPr vert="eaVert" lIns="91440" tIns="45720" rIns="91440" bIns="45720" rtlCol="0" anchor="t">
            <a:normAutofit/>
          </a:bodyPr>
          <a:lstStyle/>
          <a:p>
            <a:r>
              <a:rPr lang="sv-SE" sz="3600">
                <a:latin typeface="Lato"/>
                <a:ea typeface="Lato"/>
                <a:cs typeface="Lato"/>
              </a:rPr>
              <a:t>Fem tips för viktiga samtal</a:t>
            </a:r>
            <a:endParaRPr lang="en-US" sz="3600">
              <a:latin typeface="Lato"/>
              <a:ea typeface="Lato"/>
              <a:cs typeface="Lato"/>
            </a:endParaRPr>
          </a:p>
        </p:txBody>
      </p:sp>
      <p:pic>
        <p:nvPicPr>
          <p:cNvPr id="4" name="Online Media 2" title="5 tips för viktiga samtal">
            <a:hlinkClick r:id="" action="ppaction://media"/>
            <a:extLst>
              <a:ext uri="{FF2B5EF4-FFF2-40B4-BE49-F238E27FC236}">
                <a16:creationId xmlns:a16="http://schemas.microsoft.com/office/drawing/2014/main" id="{CDE83307-0D51-B725-6224-BAC82C87227F}"/>
              </a:ext>
            </a:extLst>
          </p:cNvPr>
          <p:cNvPicPr>
            <a:picLocks noRot="1" noChangeAspect="1"/>
          </p:cNvPicPr>
          <p:nvPr>
            <a:videoFile r:link="rId1"/>
          </p:nvPr>
        </p:nvPicPr>
        <p:blipFill>
          <a:blip r:embed="rId4"/>
          <a:stretch>
            <a:fillRect/>
          </a:stretch>
        </p:blipFill>
        <p:spPr>
          <a:xfrm>
            <a:off x="2511894" y="1711149"/>
            <a:ext cx="6521903" cy="3684106"/>
          </a:xfrm>
          <a:prstGeom prst="rect">
            <a:avLst/>
          </a:prstGeom>
        </p:spPr>
      </p:pic>
    </p:spTree>
    <p:extLst>
      <p:ext uri="{BB962C8B-B14F-4D97-AF65-F5344CB8AC3E}">
        <p14:creationId xmlns:p14="http://schemas.microsoft.com/office/powerpoint/2010/main" val="29575179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6F5590-B91E-198D-DB86-FC28DE8A94A8}"/>
              </a:ext>
            </a:extLst>
          </p:cNvPr>
          <p:cNvSpPr>
            <a:spLocks noGrp="1"/>
          </p:cNvSpPr>
          <p:nvPr>
            <p:ph type="title"/>
          </p:nvPr>
        </p:nvSpPr>
        <p:spPr/>
        <p:txBody>
          <a:bodyPr/>
          <a:lstStyle/>
          <a:p>
            <a:r>
              <a:rPr lang="sv-SE"/>
              <a:t>Hit kan du vända dig om du är orolig</a:t>
            </a:r>
          </a:p>
        </p:txBody>
      </p:sp>
      <p:sp>
        <p:nvSpPr>
          <p:cNvPr id="4" name="Platshållare för sidfot 3"/>
          <p:cNvSpPr>
            <a:spLocks noGrp="1"/>
          </p:cNvSpPr>
          <p:nvPr>
            <p:ph type="ftr" sz="quarter" idx="11"/>
          </p:nvPr>
        </p:nvSpPr>
        <p:spPr/>
        <p:txBody>
          <a:bodyPr/>
          <a:lstStyle/>
          <a:p>
            <a:r>
              <a:rPr lang="sv-SE"/>
              <a:t>Stopp! Min kropp!</a:t>
            </a:r>
            <a:endParaRPr lang="en-US"/>
          </a:p>
        </p:txBody>
      </p:sp>
      <p:sp>
        <p:nvSpPr>
          <p:cNvPr id="5" name="Platshållare för bildnummer 4"/>
          <p:cNvSpPr>
            <a:spLocks noGrp="1"/>
          </p:cNvSpPr>
          <p:nvPr>
            <p:ph type="sldNum" sz="quarter" idx="12"/>
          </p:nvPr>
        </p:nvSpPr>
        <p:spPr/>
        <p:txBody>
          <a:bodyPr/>
          <a:lstStyle/>
          <a:p>
            <a:fld id="{C3FDE51E-0052-334C-A4B2-C567FE9F326F}" type="slidenum">
              <a:rPr lang="en-US" smtClean="0"/>
              <a:t>17</a:t>
            </a:fld>
            <a:endParaRPr lang="en-US"/>
          </a:p>
        </p:txBody>
      </p:sp>
      <p:sp>
        <p:nvSpPr>
          <p:cNvPr id="8" name="Platshållare för innehåll 27"/>
          <p:cNvSpPr txBox="1">
            <a:spLocks/>
          </p:cNvSpPr>
          <p:nvPr/>
        </p:nvSpPr>
        <p:spPr>
          <a:xfrm>
            <a:off x="1003091" y="1605199"/>
            <a:ext cx="6392320" cy="3321069"/>
          </a:xfrm>
          <a:prstGeom prst="rect">
            <a:avLst/>
          </a:prstGeom>
        </p:spPr>
        <p:txBody>
          <a:bodyPr vert="horz" lIns="0" tIns="0" rIns="0" bIns="0" rtlCol="0">
            <a:noAutofit/>
          </a:bodyPr>
          <a:lstStyle>
            <a:lvl1pPr marL="0" indent="0" algn="l" defTabSz="457200" rtl="0" eaLnBrk="1" latinLnBrk="0" hangingPunct="1">
              <a:spcBef>
                <a:spcPts val="0"/>
              </a:spcBef>
              <a:spcAft>
                <a:spcPts val="600"/>
              </a:spcAft>
              <a:buFont typeface="Arial"/>
              <a:buNone/>
              <a:defRPr sz="1800" b="1" i="0" kern="1200">
                <a:solidFill>
                  <a:schemeClr val="tx2"/>
                </a:solidFill>
                <a:latin typeface="Gill Sans Infant Std"/>
                <a:ea typeface="+mn-ea"/>
                <a:cs typeface="Gill Sans Infant Std"/>
              </a:defRPr>
            </a:lvl1pPr>
            <a:lvl2pPr marL="0" indent="0" algn="l" defTabSz="457200" rtl="0" eaLnBrk="1" latinLnBrk="0" hangingPunct="1">
              <a:spcBef>
                <a:spcPts val="0"/>
              </a:spcBef>
              <a:spcAft>
                <a:spcPts val="600"/>
              </a:spcAft>
              <a:buFont typeface="Arial"/>
              <a:buNone/>
              <a:defRPr sz="1500" b="0" i="0" kern="1200">
                <a:solidFill>
                  <a:schemeClr val="tx1"/>
                </a:solidFill>
                <a:latin typeface="Gill Sans Infant Std"/>
                <a:ea typeface="+mn-ea"/>
                <a:cs typeface="Gill Sans Infant Std"/>
              </a:defRPr>
            </a:lvl2pPr>
            <a:lvl3pPr marL="266700" indent="-266700" algn="l" defTabSz="457200" rtl="0" eaLnBrk="1" latinLnBrk="0" hangingPunct="1">
              <a:spcBef>
                <a:spcPts val="0"/>
              </a:spcBef>
              <a:spcAft>
                <a:spcPts val="600"/>
              </a:spcAft>
              <a:buClr>
                <a:schemeClr val="tx2"/>
              </a:buClr>
              <a:buFont typeface="Arial"/>
              <a:buChar char="•"/>
              <a:defRPr sz="1400" b="0" i="0" kern="1200">
                <a:solidFill>
                  <a:schemeClr val="tx1"/>
                </a:solidFill>
                <a:latin typeface="Gill Sans Infant Std"/>
                <a:ea typeface="+mn-ea"/>
                <a:cs typeface="Gill Sans Infant Std"/>
              </a:defRPr>
            </a:lvl3pPr>
            <a:lvl4pPr marL="541338" indent="-274638" algn="l" defTabSz="457200" rtl="0" eaLnBrk="1" latinLnBrk="0" hangingPunct="1">
              <a:spcBef>
                <a:spcPts val="0"/>
              </a:spcBef>
              <a:spcAft>
                <a:spcPts val="600"/>
              </a:spcAft>
              <a:buFont typeface="Arial"/>
              <a:buChar char="–"/>
              <a:defRPr sz="1300" b="0" i="0" kern="1200">
                <a:solidFill>
                  <a:schemeClr val="tx1"/>
                </a:solidFill>
                <a:latin typeface="Gill Sans Infant Std"/>
                <a:ea typeface="+mn-ea"/>
                <a:cs typeface="Gill Sans Infant Std"/>
              </a:defRPr>
            </a:lvl4pPr>
            <a:lvl5pPr marL="808038" indent="-266700" algn="l" defTabSz="457200" rtl="0" eaLnBrk="1" latinLnBrk="0" hangingPunct="1">
              <a:spcBef>
                <a:spcPts val="0"/>
              </a:spcBef>
              <a:spcAft>
                <a:spcPts val="600"/>
              </a:spcAft>
              <a:buClr>
                <a:schemeClr val="tx2"/>
              </a:buClr>
              <a:buFont typeface="Arial"/>
              <a:buChar char="•"/>
              <a:defRPr sz="1200" b="0" i="0" kern="1200">
                <a:solidFill>
                  <a:schemeClr val="tx1"/>
                </a:solidFill>
                <a:latin typeface="Gill Sans Infant Std"/>
                <a:ea typeface="+mn-ea"/>
                <a:cs typeface="Gill Sans Infant St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000">
                <a:solidFill>
                  <a:schemeClr val="tx1"/>
                </a:solidFill>
                <a:latin typeface="+mn-lt"/>
              </a:rPr>
              <a:t>Polisen</a:t>
            </a:r>
            <a:r>
              <a:rPr lang="sv-SE" sz="2000" b="0">
                <a:solidFill>
                  <a:schemeClr val="tx1"/>
                </a:solidFill>
                <a:latin typeface="+mn-lt"/>
              </a:rPr>
              <a:t> </a:t>
            </a:r>
          </a:p>
          <a:p>
            <a:r>
              <a:rPr lang="sv-SE" sz="2000" b="0">
                <a:solidFill>
                  <a:schemeClr val="tx1"/>
                </a:solidFill>
                <a:latin typeface="+mn-lt"/>
              </a:rPr>
              <a:t>Om ett barn behöver omedelbar hjälp, ring 112. Polisanmälan kan du göra via Polisens växel,  114114.</a:t>
            </a:r>
          </a:p>
          <a:p>
            <a:endParaRPr lang="sv-SE" sz="2000" b="0">
              <a:solidFill>
                <a:schemeClr val="tx1"/>
              </a:solidFill>
              <a:latin typeface="+mn-lt"/>
            </a:endParaRPr>
          </a:p>
          <a:p>
            <a:r>
              <a:rPr lang="sv-SE" sz="2000">
                <a:solidFill>
                  <a:schemeClr val="tx1"/>
                </a:solidFill>
                <a:latin typeface="+mn-lt"/>
              </a:rPr>
              <a:t>Socialtjänsten</a:t>
            </a:r>
            <a:r>
              <a:rPr lang="sv-SE" sz="2000" b="0">
                <a:solidFill>
                  <a:schemeClr val="tx1"/>
                </a:solidFill>
                <a:latin typeface="+mn-lt"/>
              </a:rPr>
              <a:t> </a:t>
            </a:r>
          </a:p>
          <a:p>
            <a:r>
              <a:rPr lang="sv-SE" sz="2000" b="0">
                <a:solidFill>
                  <a:schemeClr val="tx1"/>
                </a:solidFill>
                <a:latin typeface="+mn-lt"/>
              </a:rPr>
              <a:t>Information om socialtjänsten hittar du på din kommuns hemsida eller via kommunens växel</a:t>
            </a:r>
          </a:p>
          <a:p>
            <a:endParaRPr lang="sv-SE" sz="2000" b="0">
              <a:solidFill>
                <a:schemeClr val="tx1"/>
              </a:solidFill>
              <a:latin typeface="+mn-lt"/>
            </a:endParaRPr>
          </a:p>
          <a:p>
            <a:r>
              <a:rPr lang="sv-SE" sz="2000">
                <a:solidFill>
                  <a:schemeClr val="tx1"/>
                </a:solidFill>
                <a:latin typeface="+mn-lt"/>
              </a:rPr>
              <a:t>Psykisk och fysisk vård</a:t>
            </a:r>
            <a:r>
              <a:rPr lang="sv-SE" sz="2000" b="0">
                <a:solidFill>
                  <a:schemeClr val="tx1"/>
                </a:solidFill>
                <a:latin typeface="+mn-lt"/>
              </a:rPr>
              <a:t> </a:t>
            </a:r>
          </a:p>
          <a:p>
            <a:r>
              <a:rPr lang="sv-SE" sz="2000" b="0">
                <a:solidFill>
                  <a:schemeClr val="tx1"/>
                </a:solidFill>
                <a:latin typeface="+mn-lt"/>
              </a:rPr>
              <a:t>Barnavårdscentral eller elevhälsan på barnets skola barn – och ungdomspsykiatrin (</a:t>
            </a:r>
            <a:r>
              <a:rPr lang="sv-SE" sz="2000">
                <a:solidFill>
                  <a:schemeClr val="tx1"/>
                </a:solidFill>
                <a:latin typeface="+mn-lt"/>
              </a:rPr>
              <a:t>BUP</a:t>
            </a:r>
            <a:r>
              <a:rPr lang="sv-SE" sz="2000" b="0">
                <a:solidFill>
                  <a:schemeClr val="tx1"/>
                </a:solidFill>
                <a:latin typeface="+mn-lt"/>
              </a:rPr>
              <a:t>) där du bor.  </a:t>
            </a:r>
          </a:p>
          <a:p>
            <a:endParaRPr lang="sv-SE" sz="2800" b="0">
              <a:latin typeface="Gill Sans Infant Std" panose="020B0502020104020203" pitchFamily="34" charset="0"/>
            </a:endParaRPr>
          </a:p>
          <a:p>
            <a:r>
              <a:rPr lang="sv-SE" sz="2000" b="0">
                <a:solidFill>
                  <a:schemeClr val="tx1"/>
                </a:solidFill>
                <a:latin typeface="+mn-lt"/>
              </a:rPr>
              <a:t>. </a:t>
            </a:r>
          </a:p>
          <a:p>
            <a:endParaRPr lang="sv-SE" sz="2000" b="0">
              <a:latin typeface="Gill Sans Infant Std" panose="020B0502020104020203" pitchFamily="34" charset="0"/>
            </a:endParaRPr>
          </a:p>
          <a:p>
            <a:endParaRPr lang="sv-SE" sz="2800" b="0">
              <a:latin typeface="Gill Sans Infant Std" panose="020B0502020104020203" pitchFamily="34" charset="0"/>
            </a:endParaRPr>
          </a:p>
          <a:p>
            <a:endParaRPr lang="sv-SE"/>
          </a:p>
        </p:txBody>
      </p:sp>
      <p:pic>
        <p:nvPicPr>
          <p:cNvPr id="7" name="Bildobjekt 6">
            <a:extLst>
              <a:ext uri="{FF2B5EF4-FFF2-40B4-BE49-F238E27FC236}">
                <a16:creationId xmlns:a16="http://schemas.microsoft.com/office/drawing/2014/main" id="{C7E2A209-F484-C02F-6E39-2D2CF35869E1}"/>
              </a:ext>
            </a:extLst>
          </p:cNvPr>
          <p:cNvPicPr>
            <a:picLocks noChangeAspect="1"/>
          </p:cNvPicPr>
          <p:nvPr/>
        </p:nvPicPr>
        <p:blipFill>
          <a:blip r:embed="rId3"/>
          <a:stretch>
            <a:fillRect/>
          </a:stretch>
        </p:blipFill>
        <p:spPr>
          <a:xfrm>
            <a:off x="7783522" y="1605199"/>
            <a:ext cx="2857500" cy="4133850"/>
          </a:xfrm>
          <a:prstGeom prst="rect">
            <a:avLst/>
          </a:prstGeom>
        </p:spPr>
      </p:pic>
    </p:spTree>
    <p:extLst>
      <p:ext uri="{BB962C8B-B14F-4D97-AF65-F5344CB8AC3E}">
        <p14:creationId xmlns:p14="http://schemas.microsoft.com/office/powerpoint/2010/main" val="178042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BB25802-FC39-BC49-92F3-6F6EC2C4DE5A}"/>
              </a:ext>
            </a:extLst>
          </p:cNvPr>
          <p:cNvSpPr txBox="1">
            <a:spLocks/>
          </p:cNvSpPr>
          <p:nvPr/>
        </p:nvSpPr>
        <p:spPr>
          <a:xfrm>
            <a:off x="275061" y="3429000"/>
            <a:ext cx="11233150"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dirty="0">
                <a:solidFill>
                  <a:schemeClr val="bg1"/>
                </a:solidFill>
              </a:rPr>
              <a:t>Stopp! Min kropp! </a:t>
            </a:r>
          </a:p>
          <a:p>
            <a:pPr algn="ctr">
              <a:lnSpc>
                <a:spcPct val="120000"/>
              </a:lnSpc>
            </a:pPr>
            <a:r>
              <a:rPr lang="sv-SE" sz="6000" dirty="0">
                <a:solidFill>
                  <a:schemeClr val="bg1"/>
                </a:solidFill>
              </a:rPr>
              <a:t>På fritiden</a:t>
            </a:r>
            <a:endParaRPr lang="sv-SE" sz="3600" dirty="0">
              <a:solidFill>
                <a:schemeClr val="bg1"/>
              </a:solidFill>
            </a:endParaRPr>
          </a:p>
        </p:txBody>
      </p:sp>
      <p:pic>
        <p:nvPicPr>
          <p:cNvPr id="5" name="Picture 4">
            <a:extLst>
              <a:ext uri="{FF2B5EF4-FFF2-40B4-BE49-F238E27FC236}">
                <a16:creationId xmlns:a16="http://schemas.microsoft.com/office/drawing/2014/main" id="{475C31DA-F392-457D-82A9-17F28C66B45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33849" y="1147058"/>
            <a:ext cx="3796835" cy="1169255"/>
          </a:xfrm>
          <a:prstGeom prst="rect">
            <a:avLst/>
          </a:prstGeom>
        </p:spPr>
      </p:pic>
      <p:sp>
        <p:nvSpPr>
          <p:cNvPr id="2" name="Platshållare för sidfot 1">
            <a:extLst>
              <a:ext uri="{FF2B5EF4-FFF2-40B4-BE49-F238E27FC236}">
                <a16:creationId xmlns:a16="http://schemas.microsoft.com/office/drawing/2014/main" id="{79FE3DDF-811C-9288-352D-E56816F4F449}"/>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5A4B9040-576F-D3F3-5DC5-3EE32571A702}"/>
              </a:ext>
            </a:extLst>
          </p:cNvPr>
          <p:cNvSpPr>
            <a:spLocks noGrp="1"/>
          </p:cNvSpPr>
          <p:nvPr>
            <p:ph type="sldNum" sz="quarter" idx="12"/>
          </p:nvPr>
        </p:nvSpPr>
        <p:spPr/>
        <p:txBody>
          <a:bodyPr/>
          <a:lstStyle/>
          <a:p>
            <a:fld id="{BF413B3B-BFB3-42E3-B409-FAAF558C2ACC}" type="slidenum">
              <a:rPr lang="en-UK" smtClean="0"/>
              <a:pPr/>
              <a:t>18</a:t>
            </a:fld>
            <a:endParaRPr lang="en-UK"/>
          </a:p>
        </p:txBody>
      </p:sp>
    </p:spTree>
    <p:extLst>
      <p:ext uri="{BB962C8B-B14F-4D97-AF65-F5344CB8AC3E}">
        <p14:creationId xmlns:p14="http://schemas.microsoft.com/office/powerpoint/2010/main" val="2822107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latshållare för innehåll 8" descr="En bild som visar tecknad serie, pojke, rita, Tecknade serier&#10;&#10;AI-genererat innehåll kan vara felaktigt.">
            <a:extLst>
              <a:ext uri="{FF2B5EF4-FFF2-40B4-BE49-F238E27FC236}">
                <a16:creationId xmlns:a16="http://schemas.microsoft.com/office/drawing/2014/main" id="{4B1329B8-B11F-F5EC-AEB0-2CC7C394D67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bwMode="auto">
          <a:xfrm>
            <a:off x="4660911" y="269295"/>
            <a:ext cx="5000674" cy="5558880"/>
          </a:xfrm>
          <a:prstGeom prst="rect">
            <a:avLst/>
          </a:prstGeom>
          <a:noFill/>
          <a:ln>
            <a:noFill/>
          </a:ln>
        </p:spPr>
      </p:pic>
      <p:sp>
        <p:nvSpPr>
          <p:cNvPr id="4" name="Rubrik 3">
            <a:extLst>
              <a:ext uri="{FF2B5EF4-FFF2-40B4-BE49-F238E27FC236}">
                <a16:creationId xmlns:a16="http://schemas.microsoft.com/office/drawing/2014/main" id="{83F22A23-EE5E-BDD1-323A-031567E7DCAE}"/>
              </a:ext>
            </a:extLst>
          </p:cNvPr>
          <p:cNvSpPr>
            <a:spLocks noGrp="1"/>
          </p:cNvSpPr>
          <p:nvPr>
            <p:ph type="title"/>
          </p:nvPr>
        </p:nvSpPr>
        <p:spPr/>
        <p:txBody>
          <a:bodyPr>
            <a:noAutofit/>
          </a:bodyPr>
          <a:lstStyle/>
          <a:p>
            <a:r>
              <a:rPr lang="sv-SE" sz="4800" dirty="0"/>
              <a:t>Stopp! Min kropp! </a:t>
            </a:r>
            <a:br>
              <a:rPr lang="sv-SE" sz="4800" dirty="0"/>
            </a:br>
            <a:r>
              <a:rPr lang="sv-SE" sz="4800" dirty="0"/>
              <a:t>på fritiden</a:t>
            </a:r>
          </a:p>
        </p:txBody>
      </p:sp>
    </p:spTree>
    <p:extLst>
      <p:ext uri="{BB962C8B-B14F-4D97-AF65-F5344CB8AC3E}">
        <p14:creationId xmlns:p14="http://schemas.microsoft.com/office/powerpoint/2010/main" val="1756035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C2048B9-2C2A-717F-5A78-E1E8250857D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4D93912-F9A4-983D-A91F-9EC50E856E38}"/>
              </a:ext>
            </a:extLst>
          </p:cNvPr>
          <p:cNvSpPr txBox="1">
            <a:spLocks/>
          </p:cNvSpPr>
          <p:nvPr/>
        </p:nvSpPr>
        <p:spPr>
          <a:xfrm>
            <a:off x="275061" y="3429000"/>
            <a:ext cx="11233150" cy="903288"/>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lnSpc>
                <a:spcPct val="120000"/>
              </a:lnSpc>
            </a:pPr>
            <a:r>
              <a:rPr lang="sv-SE" sz="6000" dirty="0">
                <a:solidFill>
                  <a:schemeClr val="bg1"/>
                </a:solidFill>
              </a:rPr>
              <a:t>Stopp! Min kropp! </a:t>
            </a:r>
          </a:p>
          <a:p>
            <a:pPr algn="ctr">
              <a:lnSpc>
                <a:spcPct val="120000"/>
              </a:lnSpc>
            </a:pPr>
            <a:r>
              <a:rPr lang="sv-SE" sz="6000" dirty="0">
                <a:solidFill>
                  <a:schemeClr val="bg1"/>
                </a:solidFill>
              </a:rPr>
              <a:t>På fritiden</a:t>
            </a:r>
            <a:endParaRPr lang="sv-SE" sz="3600" dirty="0">
              <a:solidFill>
                <a:schemeClr val="bg1"/>
              </a:solidFill>
            </a:endParaRPr>
          </a:p>
        </p:txBody>
      </p:sp>
      <p:pic>
        <p:nvPicPr>
          <p:cNvPr id="5" name="Picture 4">
            <a:extLst>
              <a:ext uri="{FF2B5EF4-FFF2-40B4-BE49-F238E27FC236}">
                <a16:creationId xmlns:a16="http://schemas.microsoft.com/office/drawing/2014/main" id="{45721D3C-CD51-CAE9-D2CD-51D527D7C44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233849" y="1147058"/>
            <a:ext cx="3796835" cy="1169255"/>
          </a:xfrm>
          <a:prstGeom prst="rect">
            <a:avLst/>
          </a:prstGeom>
        </p:spPr>
      </p:pic>
      <p:sp>
        <p:nvSpPr>
          <p:cNvPr id="2" name="Platshållare för sidfot 1">
            <a:extLst>
              <a:ext uri="{FF2B5EF4-FFF2-40B4-BE49-F238E27FC236}">
                <a16:creationId xmlns:a16="http://schemas.microsoft.com/office/drawing/2014/main" id="{5D85B9A0-B82B-8FCF-97F4-45FA63C7BFD5}"/>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44775A1F-0107-7C28-44B8-28753C7C0925}"/>
              </a:ext>
            </a:extLst>
          </p:cNvPr>
          <p:cNvSpPr>
            <a:spLocks noGrp="1"/>
          </p:cNvSpPr>
          <p:nvPr>
            <p:ph type="sldNum" sz="quarter" idx="12"/>
          </p:nvPr>
        </p:nvSpPr>
        <p:spPr/>
        <p:txBody>
          <a:bodyPr/>
          <a:lstStyle/>
          <a:p>
            <a:fld id="{BF413B3B-BFB3-42E3-B409-FAAF558C2ACC}" type="slidenum">
              <a:rPr lang="en-UK" smtClean="0"/>
              <a:pPr/>
              <a:t>2</a:t>
            </a:fld>
            <a:endParaRPr lang="en-UK"/>
          </a:p>
        </p:txBody>
      </p:sp>
    </p:spTree>
    <p:extLst>
      <p:ext uri="{BB962C8B-B14F-4D97-AF65-F5344CB8AC3E}">
        <p14:creationId xmlns:p14="http://schemas.microsoft.com/office/powerpoint/2010/main" val="30669100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0" dirty="0">
                <a:latin typeface="Oswald Medium" pitchFamily="2" charset="0"/>
              </a:rPr>
              <a:t>Stopp! Min kropp! – på fritiden</a:t>
            </a:r>
          </a:p>
        </p:txBody>
      </p:sp>
      <p:sp>
        <p:nvSpPr>
          <p:cNvPr id="5" name="Platshållare för bildnummer 4"/>
          <p:cNvSpPr>
            <a:spLocks noGrp="1"/>
          </p:cNvSpPr>
          <p:nvPr>
            <p:ph type="sldNum" sz="quarter" idx="12"/>
          </p:nvPr>
        </p:nvSpPr>
        <p:spPr/>
        <p:txBody>
          <a:bodyPr/>
          <a:lstStyle/>
          <a:p>
            <a:fld id="{C3FDE51E-0052-334C-A4B2-C567FE9F326F}" type="slidenum">
              <a:rPr lang="en-US" smtClean="0"/>
              <a:t>20</a:t>
            </a:fld>
            <a:endParaRPr lang="en-US"/>
          </a:p>
        </p:txBody>
      </p:sp>
      <p:pic>
        <p:nvPicPr>
          <p:cNvPr id="8" name="Bildobjekt 7" descr="En bild som visar text&#10;&#10;Automatiskt genererad beskrivning">
            <a:extLst>
              <a:ext uri="{FF2B5EF4-FFF2-40B4-BE49-F238E27FC236}">
                <a16:creationId xmlns:a16="http://schemas.microsoft.com/office/drawing/2014/main" id="{0879F965-B515-9C42-9B95-BBBB09C4071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888322">
            <a:off x="6982085" y="2095499"/>
            <a:ext cx="4256039" cy="2399625"/>
          </a:xfrm>
          <a:prstGeom prst="rect">
            <a:avLst/>
          </a:prstGeom>
        </p:spPr>
      </p:pic>
      <p:sp>
        <p:nvSpPr>
          <p:cNvPr id="6" name="textruta 5"/>
          <p:cNvSpPr txBox="1"/>
          <p:nvPr/>
        </p:nvSpPr>
        <p:spPr>
          <a:xfrm>
            <a:off x="1026696" y="1829891"/>
            <a:ext cx="5465472" cy="3554819"/>
          </a:xfrm>
          <a:prstGeom prst="rect">
            <a:avLst/>
          </a:prstGeom>
          <a:noFill/>
        </p:spPr>
        <p:txBody>
          <a:bodyPr wrap="square" lIns="0" tIns="0" rIns="0" bIns="0" rtlCol="0">
            <a:spAutoFit/>
          </a:bodyPr>
          <a:lstStyle/>
          <a:p>
            <a:pPr marL="342900" indent="-342900">
              <a:buFont typeface="Arial" panose="020B0604020202020204" pitchFamily="34" charset="0"/>
              <a:buChar char="•"/>
            </a:pPr>
            <a:r>
              <a:rPr lang="sv-SE" sz="2400" dirty="0">
                <a:latin typeface="Lato" panose="020F0502020204030203" pitchFamily="34" charset="0"/>
                <a:cs typeface="Gill Sans Infant Std"/>
              </a:rPr>
              <a:t>En animerad film på ca fem minuter</a:t>
            </a:r>
          </a:p>
          <a:p>
            <a:endParaRPr lang="sv-SE" sz="2400" dirty="0">
              <a:latin typeface="Lato" panose="020F0502020204030203" pitchFamily="34" charset="0"/>
              <a:cs typeface="Gill Sans Infant Std"/>
            </a:endParaRPr>
          </a:p>
          <a:p>
            <a:pPr marL="342900" indent="-342900">
              <a:buFont typeface="Arial" panose="020B0604020202020204" pitchFamily="34" charset="0"/>
              <a:buChar char="•"/>
            </a:pPr>
            <a:r>
              <a:rPr lang="sv-SE" sz="2400" dirty="0">
                <a:latin typeface="Lato" panose="020F0502020204030203" pitchFamily="34" charset="0"/>
                <a:cs typeface="Gill Sans Infant Std"/>
              </a:rPr>
              <a:t> Målgrupp barn 7-12 år</a:t>
            </a:r>
          </a:p>
          <a:p>
            <a:pPr marL="342900" indent="-342900">
              <a:buFont typeface="Arial" panose="020B0604020202020204" pitchFamily="34" charset="0"/>
              <a:buChar char="•"/>
            </a:pPr>
            <a:endParaRPr lang="sv-SE" sz="2400" dirty="0">
              <a:latin typeface="Lato" panose="020F0502020204030203" pitchFamily="34" charset="0"/>
              <a:cs typeface="Gill Sans Infant Std"/>
            </a:endParaRPr>
          </a:p>
          <a:p>
            <a:pPr marL="342900" indent="-342900">
              <a:buFont typeface="Arial" panose="020B0604020202020204" pitchFamily="34" charset="0"/>
              <a:buChar char="•"/>
            </a:pPr>
            <a:r>
              <a:rPr lang="sv-SE" sz="2400" dirty="0">
                <a:latin typeface="Lato" panose="020F0502020204030203" pitchFamily="34" charset="0"/>
                <a:cs typeface="Gill Sans Infant Std"/>
              </a:rPr>
              <a:t>Ett konkret verktyg för ledare att använda i samtal om kroppen, känslor och samtycke.  </a:t>
            </a:r>
            <a:br>
              <a:rPr lang="sv-SE" sz="2400" dirty="0">
                <a:latin typeface="Lato" panose="020F0502020204030203" pitchFamily="34" charset="0"/>
                <a:cs typeface="Gill Sans Infant Std"/>
              </a:rPr>
            </a:br>
            <a:endParaRPr lang="sv-SE" sz="2400" dirty="0">
              <a:latin typeface="Lato" panose="020F0502020204030203" pitchFamily="34" charset="0"/>
              <a:cs typeface="Gill Sans Infant Std"/>
            </a:endParaRPr>
          </a:p>
          <a:p>
            <a:pPr marL="342900" indent="-342900">
              <a:buFont typeface="Arial" panose="020B0604020202020204" pitchFamily="34" charset="0"/>
              <a:buChar char="•"/>
            </a:pPr>
            <a:r>
              <a:rPr lang="sv-SE" sz="2400" dirty="0">
                <a:latin typeface="Lato" panose="020F0502020204030203" pitchFamily="34" charset="0"/>
                <a:cs typeface="Gill Sans Infant Std"/>
              </a:rPr>
              <a:t>Handledning, arbetsblad och affischer</a:t>
            </a:r>
          </a:p>
          <a:p>
            <a:pPr marL="285750" indent="-285750">
              <a:buFont typeface="Courier New" panose="02070309020205020404" pitchFamily="49" charset="0"/>
              <a:buChar char="o"/>
            </a:pPr>
            <a:endParaRPr lang="sv-SE" sz="1500" dirty="0">
              <a:latin typeface="Gill Sans Infant Std"/>
              <a:cs typeface="Gill Sans Infant Std"/>
            </a:endParaRPr>
          </a:p>
        </p:txBody>
      </p:sp>
    </p:spTree>
    <p:extLst>
      <p:ext uri="{BB962C8B-B14F-4D97-AF65-F5344CB8AC3E}">
        <p14:creationId xmlns:p14="http://schemas.microsoft.com/office/powerpoint/2010/main" val="2397348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latin typeface="Oswald Medium" pitchFamily="2" charset="0"/>
              </a:rPr>
              <a:t>Förberedelser</a:t>
            </a:r>
          </a:p>
        </p:txBody>
      </p:sp>
      <p:sp>
        <p:nvSpPr>
          <p:cNvPr id="2" name="Platshållare för bildnummer 1"/>
          <p:cNvSpPr>
            <a:spLocks noGrp="1"/>
          </p:cNvSpPr>
          <p:nvPr>
            <p:ph type="sldNum" sz="quarter" idx="12"/>
          </p:nvPr>
        </p:nvSpPr>
        <p:spPr/>
        <p:txBody>
          <a:bodyPr/>
          <a:lstStyle/>
          <a:p>
            <a:fld id="{C3FDE51E-0052-334C-A4B2-C567FE9F326F}" type="slidenum">
              <a:rPr lang="en-US" smtClean="0"/>
              <a:t>21</a:t>
            </a:fld>
            <a:endParaRPr lang="en-US"/>
          </a:p>
        </p:txBody>
      </p:sp>
      <p:sp>
        <p:nvSpPr>
          <p:cNvPr id="6" name="textruta 5"/>
          <p:cNvSpPr txBox="1"/>
          <p:nvPr/>
        </p:nvSpPr>
        <p:spPr>
          <a:xfrm>
            <a:off x="861160" y="1687354"/>
            <a:ext cx="9469936" cy="5170646"/>
          </a:xfrm>
          <a:prstGeom prst="rect">
            <a:avLst/>
          </a:prstGeom>
          <a:noFill/>
        </p:spPr>
        <p:txBody>
          <a:bodyPr wrap="square" lIns="0" tIns="0" rIns="0" bIns="0" rtlCol="0">
            <a:spAutoFit/>
          </a:bodyPr>
          <a:lstStyle/>
          <a:p>
            <a:pPr marL="342900" indent="-342900" fontAlgn="base">
              <a:buFont typeface="Arial" panose="020B0604020202020204" pitchFamily="34" charset="0"/>
              <a:buChar char="•"/>
            </a:pPr>
            <a:r>
              <a:rPr lang="sv-SE" sz="2400" dirty="0">
                <a:latin typeface="Lato" panose="020F0502020204030203" pitchFamily="34" charset="0"/>
              </a:rPr>
              <a:t>Läs handledningen </a:t>
            </a:r>
            <a:br>
              <a:rPr lang="sv-SE" sz="2400" dirty="0">
                <a:latin typeface="Lato" panose="020F0502020204030203" pitchFamily="34" charset="0"/>
              </a:rPr>
            </a:br>
            <a:r>
              <a:rPr lang="sv-SE" sz="2400" dirty="0">
                <a:latin typeface="Lato" panose="020F0502020204030203" pitchFamily="34" charset="0"/>
              </a:rPr>
              <a:t>Använd mallen för att informera vårdnadshavare</a:t>
            </a:r>
            <a:br>
              <a:rPr lang="sv-SE" sz="2400" dirty="0">
                <a:latin typeface="Lato" panose="020F0502020204030203" pitchFamily="34" charset="0"/>
              </a:rPr>
            </a:br>
            <a:endParaRPr lang="sv-SE" sz="2400" dirty="0">
              <a:latin typeface="Lato" panose="020F0502020204030203" pitchFamily="34" charset="0"/>
            </a:endParaRPr>
          </a:p>
          <a:p>
            <a:pPr marL="342900" indent="-342900" fontAlgn="base">
              <a:buFont typeface="Arial" panose="020B0604020202020204" pitchFamily="34" charset="0"/>
              <a:buChar char="•"/>
            </a:pPr>
            <a:r>
              <a:rPr lang="sv-SE" sz="2400" dirty="0">
                <a:latin typeface="Lato" panose="020F0502020204030203" pitchFamily="34" charset="0"/>
              </a:rPr>
              <a:t>Titta på föreläsningen om materialet</a:t>
            </a:r>
            <a:br>
              <a:rPr lang="sv-SE" sz="2400" dirty="0">
                <a:latin typeface="Lato" panose="020F0502020204030203" pitchFamily="34" charset="0"/>
              </a:rPr>
            </a:br>
            <a:endParaRPr lang="sv-SE" sz="2400" dirty="0">
              <a:latin typeface="Lato" panose="020F0502020204030203" pitchFamily="34" charset="0"/>
            </a:endParaRPr>
          </a:p>
          <a:p>
            <a:pPr marL="342900" indent="-342900" fontAlgn="base">
              <a:buFont typeface="Arial" panose="020B0604020202020204" pitchFamily="34" charset="0"/>
              <a:buChar char="•"/>
            </a:pPr>
            <a:r>
              <a:rPr lang="sv-SE" sz="2400" dirty="0">
                <a:latin typeface="Lato" panose="020F0502020204030203" pitchFamily="34" charset="0"/>
              </a:rPr>
              <a:t>Finns det rutiner för hur ledare och föreningen </a:t>
            </a:r>
            <a:br>
              <a:rPr lang="sv-SE" sz="2400" dirty="0">
                <a:latin typeface="Lato" panose="020F0502020204030203" pitchFamily="34" charset="0"/>
              </a:rPr>
            </a:br>
            <a:r>
              <a:rPr lang="sv-SE" sz="2400" dirty="0">
                <a:latin typeface="Lato" panose="020F0502020204030203" pitchFamily="34" charset="0"/>
              </a:rPr>
              <a:t>ska agera vid oro för att ett barn far illa?</a:t>
            </a:r>
            <a:br>
              <a:rPr lang="sv-SE" sz="2400" dirty="0">
                <a:latin typeface="Lato" panose="020F0502020204030203" pitchFamily="34" charset="0"/>
              </a:rPr>
            </a:br>
            <a:endParaRPr lang="sv-SE" sz="2400" dirty="0">
              <a:latin typeface="Lato" panose="020F0502020204030203" pitchFamily="34" charset="0"/>
            </a:endParaRPr>
          </a:p>
          <a:p>
            <a:pPr marL="342900" indent="-342900" fontAlgn="base">
              <a:buFont typeface="Arial" panose="020B0604020202020204" pitchFamily="34" charset="0"/>
              <a:buChar char="•"/>
            </a:pPr>
            <a:r>
              <a:rPr lang="sv-SE" sz="2400" dirty="0">
                <a:latin typeface="Lato" panose="020F0502020204030203" pitchFamily="34" charset="0"/>
              </a:rPr>
              <a:t>Bestäm vem som ska vara föreningens </a:t>
            </a:r>
            <a:br>
              <a:rPr lang="sv-SE" sz="2400" dirty="0">
                <a:latin typeface="Lato" panose="020F0502020204030203" pitchFamily="34" charset="0"/>
              </a:rPr>
            </a:br>
            <a:r>
              <a:rPr lang="sv-SE" sz="2400" dirty="0">
                <a:latin typeface="Lato" panose="020F0502020204030203" pitchFamily="34" charset="0"/>
              </a:rPr>
              <a:t>kontaktperson om barn eller vuxna vill prata om </a:t>
            </a:r>
            <a:br>
              <a:rPr lang="sv-SE" sz="2400" dirty="0">
                <a:latin typeface="Lato" panose="020F0502020204030203" pitchFamily="34" charset="0"/>
              </a:rPr>
            </a:br>
            <a:r>
              <a:rPr lang="sv-SE" sz="2400" dirty="0">
                <a:latin typeface="Lato" panose="020F0502020204030203" pitchFamily="34" charset="0"/>
              </a:rPr>
              <a:t>något som inte känns bra.</a:t>
            </a:r>
            <a:br>
              <a:rPr lang="sv-SE" sz="2400" dirty="0">
                <a:latin typeface="Lato" panose="020F0502020204030203" pitchFamily="34" charset="0"/>
              </a:rPr>
            </a:br>
            <a:endParaRPr lang="sv-SE" sz="2400" dirty="0">
              <a:latin typeface="Lato" panose="020F0502020204030203" pitchFamily="34" charset="0"/>
            </a:endParaRPr>
          </a:p>
          <a:p>
            <a:pPr fontAlgn="base"/>
            <a:br>
              <a:rPr lang="sv-SE" sz="2400" dirty="0">
                <a:latin typeface="Trade Gothic LT Com Cn" panose="020B0806040303020004" pitchFamily="34" charset="0"/>
              </a:rPr>
            </a:br>
            <a:endParaRPr lang="sv-SE" sz="2400" dirty="0">
              <a:latin typeface="Trade Gothic LT Com Cn" panose="020B0806040303020004" pitchFamily="34" charset="0"/>
            </a:endParaRPr>
          </a:p>
        </p:txBody>
      </p:sp>
      <p:pic>
        <p:nvPicPr>
          <p:cNvPr id="5" name="Bildobjekt 4" descr="En bild som visar text, pojke, affisch, Människoansikte&#10;&#10;Automatiskt genererad beskrivning">
            <a:extLst>
              <a:ext uri="{FF2B5EF4-FFF2-40B4-BE49-F238E27FC236}">
                <a16:creationId xmlns:a16="http://schemas.microsoft.com/office/drawing/2014/main" id="{B5D7FCBD-AD40-0897-9DF9-3879BDA0D50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99353" y="1549339"/>
            <a:ext cx="3037895" cy="4260118"/>
          </a:xfrm>
          <a:prstGeom prst="rect">
            <a:avLst/>
          </a:prstGeom>
        </p:spPr>
      </p:pic>
    </p:spTree>
    <p:extLst>
      <p:ext uri="{BB962C8B-B14F-4D97-AF65-F5344CB8AC3E}">
        <p14:creationId xmlns:p14="http://schemas.microsoft.com/office/powerpoint/2010/main" val="1306526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EB0CF485-030F-77BC-B1F8-C24384267B54}"/>
              </a:ext>
            </a:extLst>
          </p:cNvPr>
          <p:cNvSpPr>
            <a:spLocks noGrp="1"/>
          </p:cNvSpPr>
          <p:nvPr>
            <p:ph idx="1"/>
          </p:nvPr>
        </p:nvSpPr>
        <p:spPr/>
        <p:txBody>
          <a:bodyPr>
            <a:normAutofit lnSpcReduction="10000"/>
          </a:bodyPr>
          <a:lstStyle/>
          <a:p>
            <a:pPr fontAlgn="base"/>
            <a:endParaRPr lang="sv-SE" sz="2400" dirty="0">
              <a:latin typeface="Lato" panose="020F0502020204030203" pitchFamily="34" charset="0"/>
            </a:endParaRPr>
          </a:p>
          <a:p>
            <a:pPr marL="342900" indent="-342900" fontAlgn="base">
              <a:buFont typeface="Arial" panose="020B0604020202020204" pitchFamily="34" charset="0"/>
              <a:buChar char="•"/>
            </a:pPr>
            <a:r>
              <a:rPr lang="sv-SE" sz="2400" dirty="0">
                <a:latin typeface="Lato" panose="020F0502020204030203" pitchFamily="34" charset="0"/>
              </a:rPr>
              <a:t>Bjud in till ledarträff och förbered arbetet tillsammans. </a:t>
            </a:r>
            <a:br>
              <a:rPr lang="sv-SE" sz="2400" dirty="0">
                <a:latin typeface="Lato" panose="020F0502020204030203" pitchFamily="34" charset="0"/>
              </a:rPr>
            </a:br>
            <a:endParaRPr lang="sv-SE" sz="2400" dirty="0">
              <a:latin typeface="Lato" panose="020F0502020204030203" pitchFamily="34" charset="0"/>
            </a:endParaRPr>
          </a:p>
          <a:p>
            <a:pPr marL="342900" indent="-342900" fontAlgn="base">
              <a:buFont typeface="Arial" panose="020B0604020202020204" pitchFamily="34" charset="0"/>
              <a:buChar char="•"/>
            </a:pPr>
            <a:r>
              <a:rPr lang="sv-SE" sz="2400" dirty="0">
                <a:latin typeface="Lato" panose="020F0502020204030203" pitchFamily="34" charset="0"/>
              </a:rPr>
              <a:t>Diskutera hur ni tar vara på barns åsikter kring </a:t>
            </a:r>
            <a:r>
              <a:rPr lang="sv-SE" sz="2400" dirty="0" err="1">
                <a:latin typeface="Lato" panose="020F0502020204030203" pitchFamily="34" charset="0"/>
              </a:rPr>
              <a:t>kroppsregler</a:t>
            </a:r>
            <a:r>
              <a:rPr lang="sv-SE" sz="2400" dirty="0">
                <a:latin typeface="Lato" panose="020F0502020204030203" pitchFamily="34" charset="0"/>
              </a:rPr>
              <a:t> och samtycke. </a:t>
            </a:r>
            <a:br>
              <a:rPr lang="sv-SE" sz="2400" dirty="0">
                <a:latin typeface="Lato" panose="020F0502020204030203" pitchFamily="34" charset="0"/>
              </a:rPr>
            </a:br>
            <a:endParaRPr lang="sv-SE" sz="2400" dirty="0">
              <a:latin typeface="Lato" panose="020F0502020204030203" pitchFamily="34" charset="0"/>
            </a:endParaRPr>
          </a:p>
          <a:p>
            <a:pPr marL="342900" indent="-342900" fontAlgn="base">
              <a:buFont typeface="Arial" panose="020B0604020202020204" pitchFamily="34" charset="0"/>
              <a:buChar char="•"/>
            </a:pPr>
            <a:r>
              <a:rPr lang="sv-SE" sz="2400" dirty="0">
                <a:latin typeface="Lato" panose="020F0502020204030203" pitchFamily="34" charset="0"/>
              </a:rPr>
              <a:t>Hur kan föreningen jobba återkommande med frågorna?  </a:t>
            </a:r>
            <a:br>
              <a:rPr lang="sv-SE" sz="2400" dirty="0">
                <a:latin typeface="Lato" panose="020F0502020204030203" pitchFamily="34" charset="0"/>
              </a:rPr>
            </a:br>
            <a:endParaRPr lang="sv-SE" sz="2400" dirty="0">
              <a:latin typeface="Lato" panose="020F0502020204030203" pitchFamily="34" charset="0"/>
            </a:endParaRPr>
          </a:p>
          <a:p>
            <a:pPr marL="342900" indent="-342900" fontAlgn="base">
              <a:buFont typeface="Arial" panose="020B0604020202020204" pitchFamily="34" charset="0"/>
              <a:buChar char="•"/>
            </a:pPr>
            <a:r>
              <a:rPr lang="sv-SE" sz="2400" dirty="0">
                <a:latin typeface="Lato" panose="020F0502020204030203" pitchFamily="34" charset="0"/>
              </a:rPr>
              <a:t>Hur sprider föreningen information om sitt trygghetsarbete? </a:t>
            </a:r>
            <a:br>
              <a:rPr lang="sv-SE" sz="2400" dirty="0">
                <a:latin typeface="Trade Gothic LT Com Cn" panose="020B0806040303020004" pitchFamily="34" charset="0"/>
              </a:rPr>
            </a:br>
            <a:endParaRPr lang="sv-SE" sz="2400" dirty="0">
              <a:latin typeface="Trade Gothic LT Com Cn" panose="020B0806040303020004" pitchFamily="34" charset="0"/>
            </a:endParaRPr>
          </a:p>
          <a:p>
            <a:endParaRPr lang="sv-SE" dirty="0"/>
          </a:p>
        </p:txBody>
      </p:sp>
      <p:sp>
        <p:nvSpPr>
          <p:cNvPr id="3" name="Rubrik 2"/>
          <p:cNvSpPr>
            <a:spLocks noGrp="1"/>
          </p:cNvSpPr>
          <p:nvPr>
            <p:ph type="title"/>
          </p:nvPr>
        </p:nvSpPr>
        <p:spPr/>
        <p:txBody>
          <a:bodyPr/>
          <a:lstStyle/>
          <a:p>
            <a:r>
              <a:rPr lang="sv-SE" dirty="0">
                <a:latin typeface="Oswald Medium" pitchFamily="2" charset="0"/>
              </a:rPr>
              <a:t>Fortsättning förberedelser…</a:t>
            </a:r>
          </a:p>
        </p:txBody>
      </p:sp>
      <p:sp>
        <p:nvSpPr>
          <p:cNvPr id="2" name="Platshållare för bildnummer 1"/>
          <p:cNvSpPr>
            <a:spLocks noGrp="1"/>
          </p:cNvSpPr>
          <p:nvPr>
            <p:ph type="sldNum" sz="quarter" idx="12"/>
          </p:nvPr>
        </p:nvSpPr>
        <p:spPr/>
        <p:txBody>
          <a:bodyPr/>
          <a:lstStyle/>
          <a:p>
            <a:fld id="{C3FDE51E-0052-334C-A4B2-C567FE9F326F}" type="slidenum">
              <a:rPr lang="en-US" smtClean="0"/>
              <a:t>22</a:t>
            </a:fld>
            <a:endParaRPr lang="en-US"/>
          </a:p>
        </p:txBody>
      </p:sp>
      <p:sp>
        <p:nvSpPr>
          <p:cNvPr id="6" name="textruta 5"/>
          <p:cNvSpPr txBox="1"/>
          <p:nvPr/>
        </p:nvSpPr>
        <p:spPr>
          <a:xfrm>
            <a:off x="566351" y="1270374"/>
            <a:ext cx="11172361" cy="369332"/>
          </a:xfrm>
          <a:prstGeom prst="rect">
            <a:avLst/>
          </a:prstGeom>
          <a:noFill/>
        </p:spPr>
        <p:txBody>
          <a:bodyPr wrap="square" lIns="0" tIns="0" rIns="0" bIns="0" rtlCol="0">
            <a:spAutoFit/>
          </a:bodyPr>
          <a:lstStyle/>
          <a:p>
            <a:pPr fontAlgn="base"/>
            <a:endParaRPr lang="sv-SE" sz="2400" dirty="0">
              <a:latin typeface="Trade Gothic LT Com Cn" panose="020B0806040303020004" pitchFamily="34" charset="0"/>
            </a:endParaRPr>
          </a:p>
        </p:txBody>
      </p:sp>
    </p:spTree>
    <p:extLst>
      <p:ext uri="{BB962C8B-B14F-4D97-AF65-F5344CB8AC3E}">
        <p14:creationId xmlns:p14="http://schemas.microsoft.com/office/powerpoint/2010/main" val="3986444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idx="4294967295"/>
          </p:nvPr>
        </p:nvSpPr>
        <p:spPr>
          <a:xfrm>
            <a:off x="946903" y="1008732"/>
            <a:ext cx="9528175" cy="906462"/>
          </a:xfrm>
        </p:spPr>
        <p:txBody>
          <a:bodyPr/>
          <a:lstStyle/>
          <a:p>
            <a:r>
              <a:rPr lang="sv-SE" b="0" dirty="0">
                <a:solidFill>
                  <a:schemeClr val="bg1"/>
                </a:solidFill>
                <a:latin typeface="Oswald Medium" pitchFamily="2" charset="0"/>
              </a:rPr>
              <a:t>BARNKONVENTIONEN</a:t>
            </a:r>
            <a:r>
              <a:rPr lang="sv-SE" dirty="0">
                <a:solidFill>
                  <a:schemeClr val="bg1"/>
                </a:solidFill>
                <a:latin typeface="Oswald Medium" pitchFamily="2" charset="0"/>
              </a:rPr>
              <a:t>	</a:t>
            </a:r>
          </a:p>
        </p:txBody>
      </p:sp>
      <p:sp>
        <p:nvSpPr>
          <p:cNvPr id="3" name="Platshållare för innehåll 2"/>
          <p:cNvSpPr>
            <a:spLocks noGrp="1"/>
          </p:cNvSpPr>
          <p:nvPr>
            <p:ph idx="4294967295"/>
          </p:nvPr>
        </p:nvSpPr>
        <p:spPr>
          <a:xfrm>
            <a:off x="1716922" y="1582737"/>
            <a:ext cx="9528175" cy="4635500"/>
          </a:xfrm>
        </p:spPr>
        <p:txBody>
          <a:bodyPr/>
          <a:lstStyle/>
          <a:p>
            <a:pPr algn="ctr"/>
            <a:endParaRPr lang="sv-SE" sz="4000" b="0" i="1" dirty="0">
              <a:solidFill>
                <a:schemeClr val="bg1"/>
              </a:solidFill>
              <a:latin typeface="Lato" panose="020F0502020204030203" pitchFamily="34" charset="0"/>
            </a:endParaRPr>
          </a:p>
          <a:p>
            <a:pPr algn="ctr"/>
            <a:r>
              <a:rPr lang="sv-SE" sz="3200" b="0" i="1" dirty="0">
                <a:solidFill>
                  <a:schemeClr val="bg1"/>
                </a:solidFill>
                <a:latin typeface="Lato" panose="020F0502020204030203" pitchFamily="34" charset="0"/>
              </a:rPr>
              <a:t>Barn ska skyddas mot alla former av fysiskt eller psykiskt våld, skada eller övergrepp, vanvård eller försumlig behandling, misshandel eller utnyttjande, inklusive sexuella övergrepp.</a:t>
            </a:r>
            <a:r>
              <a:rPr lang="sv-SE" sz="3200" b="0" dirty="0">
                <a:solidFill>
                  <a:schemeClr val="bg1"/>
                </a:solidFill>
                <a:latin typeface="Lato" panose="020F0502020204030203" pitchFamily="34" charset="0"/>
              </a:rPr>
              <a:t> </a:t>
            </a:r>
            <a:endParaRPr lang="sv-SE" sz="3200" dirty="0">
              <a:solidFill>
                <a:schemeClr val="bg1"/>
              </a:solidFill>
              <a:latin typeface="Lato" panose="020F0502020204030203" pitchFamily="34" charset="0"/>
            </a:endParaRPr>
          </a:p>
        </p:txBody>
      </p:sp>
      <p:sp>
        <p:nvSpPr>
          <p:cNvPr id="6" name="Platshållare för bildnummer 5"/>
          <p:cNvSpPr>
            <a:spLocks noGrp="1"/>
          </p:cNvSpPr>
          <p:nvPr>
            <p:ph type="sldNum" sz="quarter" idx="4294967295"/>
          </p:nvPr>
        </p:nvSpPr>
        <p:spPr>
          <a:xfrm>
            <a:off x="11937248" y="6457950"/>
            <a:ext cx="639762" cy="184150"/>
          </a:xfrm>
        </p:spPr>
        <p:txBody>
          <a:bodyPr/>
          <a:lstStyle/>
          <a:p>
            <a:fld id="{C3FDE51E-0052-334C-A4B2-C567FE9F326F}" type="slidenum">
              <a:rPr lang="en-US" smtClean="0">
                <a:solidFill>
                  <a:schemeClr val="bg1"/>
                </a:solidFill>
              </a:rPr>
              <a:t>23</a:t>
            </a:fld>
            <a:endParaRPr lang="en-US">
              <a:solidFill>
                <a:schemeClr val="bg1"/>
              </a:solidFill>
            </a:endParaRPr>
          </a:p>
        </p:txBody>
      </p:sp>
      <p:sp>
        <p:nvSpPr>
          <p:cNvPr id="7" name="Platshållare för text 6"/>
          <p:cNvSpPr>
            <a:spLocks noGrp="1"/>
          </p:cNvSpPr>
          <p:nvPr>
            <p:ph type="body" sz="quarter" idx="4294967295"/>
          </p:nvPr>
        </p:nvSpPr>
        <p:spPr>
          <a:xfrm>
            <a:off x="7775701" y="4697162"/>
            <a:ext cx="11042650" cy="363538"/>
          </a:xfrm>
        </p:spPr>
        <p:txBody>
          <a:bodyPr>
            <a:normAutofit fontScale="70000" lnSpcReduction="20000"/>
          </a:bodyPr>
          <a:lstStyle/>
          <a:p>
            <a:r>
              <a:rPr lang="sv-SE" dirty="0">
                <a:solidFill>
                  <a:schemeClr val="bg1"/>
                </a:solidFill>
                <a:latin typeface="Oswald Medium" pitchFamily="2" charset="0"/>
              </a:rPr>
              <a:t>Artikel 19</a:t>
            </a:r>
          </a:p>
        </p:txBody>
      </p:sp>
    </p:spTree>
    <p:extLst>
      <p:ext uri="{BB962C8B-B14F-4D97-AF65-F5344CB8AC3E}">
        <p14:creationId xmlns:p14="http://schemas.microsoft.com/office/powerpoint/2010/main" val="1377279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4294967295"/>
          </p:nvPr>
        </p:nvSpPr>
        <p:spPr>
          <a:xfrm>
            <a:off x="11552238" y="6457950"/>
            <a:ext cx="639762" cy="184150"/>
          </a:xfrm>
        </p:spPr>
        <p:txBody>
          <a:bodyPr/>
          <a:lstStyle/>
          <a:p>
            <a:fld id="{C3FDE51E-0052-334C-A4B2-C567FE9F326F}" type="slidenum">
              <a:rPr lang="en-US" smtClean="0"/>
              <a:t>24</a:t>
            </a:fld>
            <a:endParaRPr lang="en-US"/>
          </a:p>
        </p:txBody>
      </p:sp>
      <p:sp>
        <p:nvSpPr>
          <p:cNvPr id="5" name="textruta 4"/>
          <p:cNvSpPr txBox="1"/>
          <p:nvPr/>
        </p:nvSpPr>
        <p:spPr>
          <a:xfrm>
            <a:off x="735542" y="475192"/>
            <a:ext cx="9373658" cy="677108"/>
          </a:xfrm>
          <a:prstGeom prst="rect">
            <a:avLst/>
          </a:prstGeom>
          <a:noFill/>
        </p:spPr>
        <p:txBody>
          <a:bodyPr wrap="square" lIns="0" tIns="0" rIns="0" bIns="0" rtlCol="0" anchor="t">
            <a:spAutoFit/>
          </a:bodyPr>
          <a:lstStyle/>
          <a:p>
            <a:r>
              <a:rPr lang="sv-SE" sz="4400" dirty="0">
                <a:latin typeface="Oswald Medium"/>
              </a:rPr>
              <a:t>Stopp! Min kropp! - på fritiden. Se filmen. </a:t>
            </a:r>
            <a:endParaRPr lang="sv-SE" sz="4400" dirty="0"/>
          </a:p>
        </p:txBody>
      </p:sp>
      <p:pic>
        <p:nvPicPr>
          <p:cNvPr id="2" name="Bildobjekt 1" descr="En bild som visar häst, Animering, tecknad serie, Tecknade serier&#10;&#10;Automatiskt genererad beskrivning">
            <a:extLst>
              <a:ext uri="{FF2B5EF4-FFF2-40B4-BE49-F238E27FC236}">
                <a16:creationId xmlns:a16="http://schemas.microsoft.com/office/drawing/2014/main" id="{C55063EA-1E47-612D-99B4-C240532935D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4400" y="2657475"/>
            <a:ext cx="2743200" cy="1543050"/>
          </a:xfrm>
          <a:prstGeom prst="rect">
            <a:avLst/>
          </a:prstGeom>
        </p:spPr>
      </p:pic>
      <p:pic>
        <p:nvPicPr>
          <p:cNvPr id="6" name="Onlinemedia 5" title="Stopp! Min kropp! – på fritiden">
            <a:hlinkClick r:id="" action="ppaction://media"/>
            <a:extLst>
              <a:ext uri="{FF2B5EF4-FFF2-40B4-BE49-F238E27FC236}">
                <a16:creationId xmlns:a16="http://schemas.microsoft.com/office/drawing/2014/main" id="{0C941584-0C65-F45D-AB99-3494D0F737BF}"/>
              </a:ext>
            </a:extLst>
          </p:cNvPr>
          <p:cNvPicPr>
            <a:picLocks noRot="1" noChangeAspect="1"/>
          </p:cNvPicPr>
          <p:nvPr>
            <a:videoFile r:link="rId1"/>
          </p:nvPr>
        </p:nvPicPr>
        <p:blipFill>
          <a:blip r:embed="rId5"/>
          <a:stretch>
            <a:fillRect/>
          </a:stretch>
        </p:blipFill>
        <p:spPr>
          <a:xfrm>
            <a:off x="1208358" y="1831100"/>
            <a:ext cx="7327959" cy="4140297"/>
          </a:xfrm>
          <a:prstGeom prst="rect">
            <a:avLst/>
          </a:prstGeom>
        </p:spPr>
      </p:pic>
    </p:spTree>
    <p:extLst>
      <p:ext uri="{BB962C8B-B14F-4D97-AF65-F5344CB8AC3E}">
        <p14:creationId xmlns:p14="http://schemas.microsoft.com/office/powerpoint/2010/main" val="386159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latin typeface="Oswald Medium"/>
              </a:rPr>
              <a:t>Privata områden och samtycke		</a:t>
            </a:r>
          </a:p>
        </p:txBody>
      </p:sp>
      <p:sp>
        <p:nvSpPr>
          <p:cNvPr id="4" name="Platshållare för bildnummer 3"/>
          <p:cNvSpPr>
            <a:spLocks noGrp="1"/>
          </p:cNvSpPr>
          <p:nvPr>
            <p:ph type="sldNum" sz="quarter" idx="12"/>
          </p:nvPr>
        </p:nvSpPr>
        <p:spPr/>
        <p:txBody>
          <a:bodyPr/>
          <a:lstStyle/>
          <a:p>
            <a:fld id="{C3FDE51E-0052-334C-A4B2-C567FE9F326F}" type="slidenum">
              <a:rPr lang="en-US" smtClean="0"/>
              <a:t>25</a:t>
            </a:fld>
            <a:endParaRPr lang="en-US"/>
          </a:p>
        </p:txBody>
      </p:sp>
      <p:sp>
        <p:nvSpPr>
          <p:cNvPr id="7" name="textruta 6"/>
          <p:cNvSpPr txBox="1"/>
          <p:nvPr/>
        </p:nvSpPr>
        <p:spPr>
          <a:xfrm>
            <a:off x="1104744" y="2171774"/>
            <a:ext cx="4059382" cy="3323987"/>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sv-SE" sz="2400" dirty="0">
                <a:latin typeface="Lato"/>
                <a:cs typeface="Gill Sans Infant Std"/>
              </a:rPr>
              <a:t>Vilka är de privata områdena?</a:t>
            </a:r>
          </a:p>
          <a:p>
            <a:pPr marL="342900" indent="-342900">
              <a:buFont typeface="Arial" panose="020B0604020202020204" pitchFamily="34" charset="0"/>
              <a:buChar char="•"/>
            </a:pPr>
            <a:endParaRPr lang="sv-SE" sz="2400" dirty="0">
              <a:latin typeface="Lato"/>
              <a:cs typeface="Gill Sans Infant Std"/>
            </a:endParaRPr>
          </a:p>
          <a:p>
            <a:pPr marL="342900" indent="-342900">
              <a:buFont typeface="Arial" panose="020B0604020202020204" pitchFamily="34" charset="0"/>
              <a:buChar char="•"/>
            </a:pPr>
            <a:r>
              <a:rPr lang="sv-SE" sz="2400" dirty="0">
                <a:latin typeface="Lato"/>
                <a:cs typeface="Gill Sans Infant Std"/>
              </a:rPr>
              <a:t>Vad betyder samtycke</a:t>
            </a:r>
          </a:p>
          <a:p>
            <a:pPr marL="342900" indent="-342900">
              <a:buFont typeface="Arial" panose="020B0604020202020204" pitchFamily="34" charset="0"/>
              <a:buChar char="•"/>
            </a:pPr>
            <a:endParaRPr lang="sv-SE" sz="2400" dirty="0">
              <a:latin typeface="Lato"/>
              <a:cs typeface="Gill Sans Infant Std"/>
            </a:endParaRPr>
          </a:p>
          <a:p>
            <a:pPr marL="342900" indent="-342900">
              <a:buFont typeface="Arial" panose="020B0604020202020204" pitchFamily="34" charset="0"/>
              <a:buChar char="•"/>
            </a:pPr>
            <a:r>
              <a:rPr lang="sv-SE" sz="2400" dirty="0">
                <a:latin typeface="Lato"/>
                <a:cs typeface="Gill Sans Infant Std"/>
              </a:rPr>
              <a:t>Finns det något tillfälle i våra aktiviteter när barn eller ledare behöver fråga om samtycke</a:t>
            </a:r>
          </a:p>
        </p:txBody>
      </p:sp>
      <p:pic>
        <p:nvPicPr>
          <p:cNvPr id="8" name="Bildobjekt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15832" y="2584682"/>
            <a:ext cx="5358532" cy="2096982"/>
          </a:xfrm>
          <a:prstGeom prst="rect">
            <a:avLst/>
          </a:prstGeom>
        </p:spPr>
      </p:pic>
    </p:spTree>
    <p:extLst>
      <p:ext uri="{BB962C8B-B14F-4D97-AF65-F5344CB8AC3E}">
        <p14:creationId xmlns:p14="http://schemas.microsoft.com/office/powerpoint/2010/main" val="37448696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p>
            <a:r>
              <a:rPr lang="sv-SE" dirty="0">
                <a:latin typeface="Oswald Medium"/>
              </a:rPr>
              <a:t>Kroppsregler	</a:t>
            </a:r>
            <a:r>
              <a:rPr lang="sv-SE" dirty="0">
                <a:latin typeface="Trade Gothic LT Com Cn"/>
              </a:rPr>
              <a:t>	</a:t>
            </a:r>
          </a:p>
        </p:txBody>
      </p:sp>
      <p:sp>
        <p:nvSpPr>
          <p:cNvPr id="4" name="Platshållare för bildnummer 3"/>
          <p:cNvSpPr>
            <a:spLocks noGrp="1"/>
          </p:cNvSpPr>
          <p:nvPr>
            <p:ph type="sldNum" sz="quarter" idx="12"/>
          </p:nvPr>
        </p:nvSpPr>
        <p:spPr/>
        <p:txBody>
          <a:bodyPr/>
          <a:lstStyle/>
          <a:p>
            <a:fld id="{C3FDE51E-0052-334C-A4B2-C567FE9F326F}" type="slidenum">
              <a:rPr lang="en-US" smtClean="0"/>
              <a:t>26</a:t>
            </a:fld>
            <a:endParaRPr lang="en-US"/>
          </a:p>
        </p:txBody>
      </p:sp>
      <p:sp>
        <p:nvSpPr>
          <p:cNvPr id="7" name="textruta 6"/>
          <p:cNvSpPr txBox="1"/>
          <p:nvPr/>
        </p:nvSpPr>
        <p:spPr>
          <a:xfrm>
            <a:off x="832104" y="2268548"/>
            <a:ext cx="5902037" cy="3323987"/>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sv-SE" sz="2400" dirty="0">
                <a:latin typeface="Lato"/>
                <a:cs typeface="Gill Sans Infant Std"/>
              </a:rPr>
              <a:t>Gå igenom kroppsreglerna och prata om vad de betyder</a:t>
            </a:r>
          </a:p>
          <a:p>
            <a:pPr marL="342900" indent="-342900">
              <a:buFont typeface="Arial" panose="020B0604020202020204" pitchFamily="34" charset="0"/>
              <a:buChar char="•"/>
            </a:pPr>
            <a:endParaRPr lang="sv-SE" sz="2400" dirty="0">
              <a:latin typeface="Lato"/>
              <a:cs typeface="Gill Sans Infant Std"/>
            </a:endParaRPr>
          </a:p>
          <a:p>
            <a:pPr marL="342900" indent="-342900">
              <a:buFont typeface="Arial" panose="020B0604020202020204" pitchFamily="34" charset="0"/>
              <a:buChar char="•"/>
            </a:pPr>
            <a:r>
              <a:rPr lang="sv-SE" sz="2400" dirty="0">
                <a:latin typeface="Lato"/>
                <a:cs typeface="Gill Sans Infant Std"/>
              </a:rPr>
              <a:t>Innebär kroppsreglerna något speciellt för barn, ledare och föräldrar i vår förening?</a:t>
            </a:r>
          </a:p>
          <a:p>
            <a:pPr marL="342900" indent="-342900">
              <a:buFont typeface="Arial" panose="020B0604020202020204" pitchFamily="34" charset="0"/>
              <a:buChar char="•"/>
            </a:pPr>
            <a:endParaRPr lang="sv-SE" sz="2400" dirty="0">
              <a:latin typeface="Lato"/>
              <a:cs typeface="Gill Sans Infant Std"/>
            </a:endParaRPr>
          </a:p>
          <a:p>
            <a:pPr marL="342900" indent="-342900">
              <a:buFont typeface="Arial" panose="020B0604020202020204" pitchFamily="34" charset="0"/>
              <a:buChar char="•"/>
            </a:pPr>
            <a:endParaRPr lang="sv-SE" sz="2400" dirty="0">
              <a:latin typeface="Lato"/>
              <a:cs typeface="Gill Sans Infant Std"/>
            </a:endParaRPr>
          </a:p>
          <a:p>
            <a:r>
              <a:rPr lang="sv-SE" sz="2400" i="1" dirty="0">
                <a:latin typeface="Lato"/>
                <a:cs typeface="Gill Sans Infant Std"/>
              </a:rPr>
              <a:t>Affischera gärna med kroppsreglerna</a:t>
            </a:r>
          </a:p>
        </p:txBody>
      </p:sp>
      <p:pic>
        <p:nvPicPr>
          <p:cNvPr id="6" name="Bildobjekt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732903" y="0"/>
            <a:ext cx="5459097" cy="7668126"/>
          </a:xfrm>
          <a:prstGeom prst="rect">
            <a:avLst/>
          </a:prstGeom>
        </p:spPr>
      </p:pic>
    </p:spTree>
    <p:extLst>
      <p:ext uri="{BB962C8B-B14F-4D97-AF65-F5344CB8AC3E}">
        <p14:creationId xmlns:p14="http://schemas.microsoft.com/office/powerpoint/2010/main" val="2889928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latin typeface="Oswald Medium"/>
              </a:rPr>
              <a:t>Vart kan barn vända sig?</a:t>
            </a:r>
          </a:p>
        </p:txBody>
      </p:sp>
      <p:sp>
        <p:nvSpPr>
          <p:cNvPr id="2" name="Platshållare för bildnummer 1"/>
          <p:cNvSpPr>
            <a:spLocks noGrp="1"/>
          </p:cNvSpPr>
          <p:nvPr>
            <p:ph type="sldNum" sz="quarter" idx="12"/>
          </p:nvPr>
        </p:nvSpPr>
        <p:spPr/>
        <p:txBody>
          <a:bodyPr/>
          <a:lstStyle/>
          <a:p>
            <a:fld id="{C3FDE51E-0052-334C-A4B2-C567FE9F326F}" type="slidenum">
              <a:rPr lang="en-US" smtClean="0"/>
              <a:t>27</a:t>
            </a:fld>
            <a:endParaRPr lang="en-US"/>
          </a:p>
        </p:txBody>
      </p:sp>
      <p:sp>
        <p:nvSpPr>
          <p:cNvPr id="5" name="textruta 4"/>
          <p:cNvSpPr txBox="1"/>
          <p:nvPr/>
        </p:nvSpPr>
        <p:spPr>
          <a:xfrm>
            <a:off x="832104" y="1938064"/>
            <a:ext cx="4294909" cy="3693319"/>
          </a:xfrm>
          <a:prstGeom prst="rect">
            <a:avLst/>
          </a:prstGeom>
          <a:noFill/>
        </p:spPr>
        <p:txBody>
          <a:bodyPr wrap="square" lIns="0" tIns="0" rIns="0" bIns="0" rtlCol="0" anchor="t">
            <a:spAutoFit/>
          </a:bodyPr>
          <a:lstStyle/>
          <a:p>
            <a:pPr marL="342900" indent="-342900" fontAlgn="base">
              <a:buFont typeface="Arial" panose="020B0604020202020204" pitchFamily="34" charset="0"/>
              <a:buChar char="•"/>
            </a:pPr>
            <a:r>
              <a:rPr lang="sv-SE" sz="2400" dirty="0">
                <a:latin typeface="Lato"/>
              </a:rPr>
              <a:t>Titta på affischen och prata om vart barnen kan vända sig om något inte känns bra. </a:t>
            </a:r>
          </a:p>
          <a:p>
            <a:pPr marL="342900" indent="-342900" fontAlgn="base">
              <a:buFont typeface="Arial" panose="020B0604020202020204" pitchFamily="34" charset="0"/>
              <a:buChar char="•"/>
            </a:pPr>
            <a:endParaRPr lang="sv-SE" sz="2400" dirty="0">
              <a:latin typeface="Lato"/>
            </a:endParaRPr>
          </a:p>
          <a:p>
            <a:pPr marL="285750" indent="-285750" fontAlgn="base">
              <a:buFont typeface="Arial" panose="020B0604020202020204" pitchFamily="34" charset="0"/>
              <a:buChar char="•"/>
            </a:pPr>
            <a:r>
              <a:rPr lang="sv-SE" sz="2400" i="1" dirty="0">
                <a:latin typeface="Lato"/>
              </a:rPr>
              <a:t>Viktigt att föreningen har bestämt vem i föreningen de ska kontakta  </a:t>
            </a:r>
          </a:p>
          <a:p>
            <a:pPr marL="342900" indent="-342900" fontAlgn="base">
              <a:buFont typeface="Arial" panose="020B0604020202020204" pitchFamily="34" charset="0"/>
              <a:buChar char="•"/>
            </a:pPr>
            <a:endParaRPr lang="sv-SE" sz="2400" dirty="0">
              <a:latin typeface="Lato"/>
            </a:endParaRPr>
          </a:p>
          <a:p>
            <a:pPr marL="342900" indent="-342900" fontAlgn="base">
              <a:buFont typeface="Arial" panose="020B0604020202020204" pitchFamily="34" charset="0"/>
              <a:buChar char="•"/>
            </a:pPr>
            <a:r>
              <a:rPr lang="sv-SE" sz="2400" dirty="0">
                <a:latin typeface="Lato"/>
              </a:rPr>
              <a:t>Låt barnen jobba med “den hjälpande handen”.</a:t>
            </a:r>
          </a:p>
        </p:txBody>
      </p:sp>
      <p:pic>
        <p:nvPicPr>
          <p:cNvPr id="6" name="Bildobjekt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35412" y="1747885"/>
            <a:ext cx="3095924" cy="4340080"/>
          </a:xfrm>
          <a:prstGeom prst="rect">
            <a:avLst/>
          </a:prstGeom>
        </p:spPr>
      </p:pic>
      <p:pic>
        <p:nvPicPr>
          <p:cNvPr id="7" name="Bildobjekt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28506" y="1747884"/>
            <a:ext cx="3272966" cy="4340081"/>
          </a:xfrm>
          <a:prstGeom prst="rect">
            <a:avLst/>
          </a:prstGeom>
        </p:spPr>
      </p:pic>
    </p:spTree>
    <p:extLst>
      <p:ext uri="{BB962C8B-B14F-4D97-AF65-F5344CB8AC3E}">
        <p14:creationId xmlns:p14="http://schemas.microsoft.com/office/powerpoint/2010/main" val="1983459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a:latin typeface="Oswald Medium"/>
              </a:rPr>
              <a:t>Trygghetsregler</a:t>
            </a:r>
          </a:p>
        </p:txBody>
      </p:sp>
      <p:sp>
        <p:nvSpPr>
          <p:cNvPr id="2" name="Platshållare för bildnummer 1"/>
          <p:cNvSpPr>
            <a:spLocks noGrp="1"/>
          </p:cNvSpPr>
          <p:nvPr>
            <p:ph type="sldNum" sz="quarter" idx="12"/>
          </p:nvPr>
        </p:nvSpPr>
        <p:spPr/>
        <p:txBody>
          <a:bodyPr/>
          <a:lstStyle/>
          <a:p>
            <a:fld id="{C3FDE51E-0052-334C-A4B2-C567FE9F326F}" type="slidenum">
              <a:rPr lang="en-US" smtClean="0"/>
              <a:t>28</a:t>
            </a:fld>
            <a:endParaRPr lang="en-US"/>
          </a:p>
        </p:txBody>
      </p:sp>
      <p:pic>
        <p:nvPicPr>
          <p:cNvPr id="5" name="Bildobjekt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78042" y="-27833"/>
            <a:ext cx="5713958" cy="8063624"/>
          </a:xfrm>
          <a:prstGeom prst="rect">
            <a:avLst/>
          </a:prstGeom>
        </p:spPr>
      </p:pic>
      <p:sp>
        <p:nvSpPr>
          <p:cNvPr id="6" name="textruta 5"/>
          <p:cNvSpPr txBox="1"/>
          <p:nvPr/>
        </p:nvSpPr>
        <p:spPr>
          <a:xfrm>
            <a:off x="1136072" y="2687782"/>
            <a:ext cx="4059382" cy="861774"/>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sv-SE" sz="2800" dirty="0">
                <a:latin typeface="Lato"/>
              </a:rPr>
              <a:t>Formulera trygghetsregler</a:t>
            </a:r>
            <a:endParaRPr lang="sv-SE" sz="2800" dirty="0">
              <a:latin typeface="Lato"/>
              <a:cs typeface="Gill Sans Infant Std"/>
            </a:endParaRPr>
          </a:p>
        </p:txBody>
      </p:sp>
    </p:spTree>
    <p:extLst>
      <p:ext uri="{BB962C8B-B14F-4D97-AF65-F5344CB8AC3E}">
        <p14:creationId xmlns:p14="http://schemas.microsoft.com/office/powerpoint/2010/main" val="18715470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lodrät text 3">
            <a:extLst>
              <a:ext uri="{FF2B5EF4-FFF2-40B4-BE49-F238E27FC236}">
                <a16:creationId xmlns:a16="http://schemas.microsoft.com/office/drawing/2014/main" id="{EFB1D9E1-15C3-953F-9405-37057218F4F4}"/>
              </a:ext>
            </a:extLst>
          </p:cNvPr>
          <p:cNvSpPr>
            <a:spLocks noGrp="1"/>
          </p:cNvSpPr>
          <p:nvPr>
            <p:ph type="body" orient="vert" idx="1"/>
          </p:nvPr>
        </p:nvSpPr>
        <p:spPr/>
        <p:txBody>
          <a:bodyPr/>
          <a:lstStyle/>
          <a:p>
            <a:r>
              <a:rPr lang="sv-SE" dirty="0"/>
              <a:t>Ytterligare material</a:t>
            </a:r>
          </a:p>
          <a:p>
            <a:endParaRPr lang="sv-SE" dirty="0"/>
          </a:p>
        </p:txBody>
      </p:sp>
      <p:sp>
        <p:nvSpPr>
          <p:cNvPr id="2" name="Platshållare för bildnummer 1"/>
          <p:cNvSpPr>
            <a:spLocks noGrp="1"/>
          </p:cNvSpPr>
          <p:nvPr>
            <p:ph type="sldNum" sz="quarter" idx="4294967295"/>
          </p:nvPr>
        </p:nvSpPr>
        <p:spPr>
          <a:xfrm>
            <a:off x="11552238" y="6457950"/>
            <a:ext cx="639762" cy="184150"/>
          </a:xfrm>
        </p:spPr>
        <p:txBody>
          <a:bodyPr/>
          <a:lstStyle/>
          <a:p>
            <a:fld id="{C3FDE51E-0052-334C-A4B2-C567FE9F326F}" type="slidenum">
              <a:rPr lang="en-US" smtClean="0"/>
              <a:t>29</a:t>
            </a:fld>
            <a:endParaRPr lang="en-US"/>
          </a:p>
        </p:txBody>
      </p:sp>
      <p:pic>
        <p:nvPicPr>
          <p:cNvPr id="6" name="Platshållare för innehåll 8">
            <a:extLst>
              <a:ext uri="{FF2B5EF4-FFF2-40B4-BE49-F238E27FC236}">
                <a16:creationId xmlns:a16="http://schemas.microsoft.com/office/drawing/2014/main" id="{DA66F93B-976E-9C4C-BF2F-AD930523FE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5705" y="763653"/>
            <a:ext cx="2019442" cy="2867705"/>
          </a:xfrm>
          <a:prstGeom prst="rect">
            <a:avLst/>
          </a:prstGeom>
          <a:effectLst>
            <a:outerShdw blurRad="50800" dist="38100" dir="2700000" algn="tl" rotWithShape="0">
              <a:prstClr val="black">
                <a:alpha val="40000"/>
              </a:prstClr>
            </a:outerShdw>
          </a:effectLst>
        </p:spPr>
      </p:pic>
      <p:pic>
        <p:nvPicPr>
          <p:cNvPr id="7" name="270BBEEE-101F-4090-ACDD-88CA9BF683DB" descr="1C321B5A-2758-4768-AD98-89A5AA51220F"/>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78178" y="3688074"/>
            <a:ext cx="4093941" cy="2593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latshållare för innehåll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40793" y="295483"/>
            <a:ext cx="2001382" cy="2814242"/>
          </a:xfrm>
          <a:prstGeom prst="rect">
            <a:avLst/>
          </a:prstGeom>
        </p:spPr>
      </p:pic>
      <p:sp>
        <p:nvSpPr>
          <p:cNvPr id="10" name="textruta 9"/>
          <p:cNvSpPr txBox="1"/>
          <p:nvPr/>
        </p:nvSpPr>
        <p:spPr>
          <a:xfrm>
            <a:off x="451172" y="5940957"/>
            <a:ext cx="4091003" cy="582404"/>
          </a:xfrm>
          <a:prstGeom prst="rect">
            <a:avLst/>
          </a:prstGeom>
          <a:noFill/>
        </p:spPr>
        <p:txBody>
          <a:bodyPr wrap="square" lIns="0" tIns="0" rIns="0" bIns="0" rtlCol="0">
            <a:spAutoFit/>
          </a:bodyPr>
          <a:lstStyle/>
          <a:p>
            <a:pPr>
              <a:lnSpc>
                <a:spcPct val="110000"/>
              </a:lnSpc>
              <a:spcAft>
                <a:spcPts val="800"/>
              </a:spcAft>
            </a:pPr>
            <a:r>
              <a:rPr lang="sv-SE" sz="1800" dirty="0">
                <a:effectLst/>
                <a:latin typeface="Lato" panose="020F0502020204030203" pitchFamily="34" charset="0"/>
                <a:ea typeface="Lato" panose="020F0502020204030203" pitchFamily="34" charset="0"/>
                <a:cs typeface="Times New Roman" panose="02020603050405020304" pitchFamily="18" charset="0"/>
              </a:rPr>
              <a:t>Du hittar allt om Stopp! Min kropp! på </a:t>
            </a:r>
            <a:r>
              <a:rPr lang="sv-SE" sz="1800" u="sng" dirty="0">
                <a:solidFill>
                  <a:srgbClr val="DA291C"/>
                </a:solidFill>
                <a:effectLst/>
                <a:latin typeface="Lato" panose="020F0502020204030203" pitchFamily="34" charset="0"/>
                <a:ea typeface="Lato" panose="020F0502020204030203" pitchFamily="34" charset="0"/>
                <a:cs typeface="Times New Roman" panose="02020603050405020304" pitchFamily="18" charset="0"/>
                <a:hlinkClick r:id="rId6"/>
              </a:rPr>
              <a:t>www.raddabarnen.se/stopp-min-kropp</a:t>
            </a:r>
            <a:endParaRPr lang="sv-SE" sz="1800" dirty="0">
              <a:effectLst/>
              <a:latin typeface="Lato" panose="020F0502020204030203" pitchFamily="34" charset="0"/>
              <a:ea typeface="Lato" panose="020F0502020204030203" pitchFamily="34" charset="0"/>
              <a:cs typeface="Times New Roman" panose="02020603050405020304" pitchFamily="18" charset="0"/>
            </a:endParaRPr>
          </a:p>
        </p:txBody>
      </p:sp>
      <p:pic>
        <p:nvPicPr>
          <p:cNvPr id="5" name="Bildobjekt 4" descr="En bild som visar text, skärmbild, Publikation, Teckensnitt&#10;&#10;Automatiskt genererad beskrivning">
            <a:extLst>
              <a:ext uri="{FF2B5EF4-FFF2-40B4-BE49-F238E27FC236}">
                <a16:creationId xmlns:a16="http://schemas.microsoft.com/office/drawing/2014/main" id="{D3BA7706-BC99-7930-9042-5D0A7D5BA09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817334">
            <a:off x="1142803" y="3154535"/>
            <a:ext cx="2670810" cy="789305"/>
          </a:xfrm>
          <a:prstGeom prst="rect">
            <a:avLst/>
          </a:prstGeom>
        </p:spPr>
      </p:pic>
      <p:pic>
        <p:nvPicPr>
          <p:cNvPr id="12" name="Bildobjekt 11" descr="En bild som visar text, Människoansikte, affisch, tecknad serie&#10;&#10;Automatiskt genererad beskrivning">
            <a:extLst>
              <a:ext uri="{FF2B5EF4-FFF2-40B4-BE49-F238E27FC236}">
                <a16:creationId xmlns:a16="http://schemas.microsoft.com/office/drawing/2014/main" id="{1DAA3965-1567-334F-C08F-5D4777621DA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060388" y="4226551"/>
            <a:ext cx="1369060" cy="1574800"/>
          </a:xfrm>
          <a:prstGeom prst="rect">
            <a:avLst/>
          </a:prstGeom>
        </p:spPr>
      </p:pic>
      <p:pic>
        <p:nvPicPr>
          <p:cNvPr id="13" name="Bildobjekt 12" descr="En bild som visar text, Människoansikte, tecknad serie&#10;&#10;AI-genererat innehåll kan vara felaktigt.">
            <a:extLst>
              <a:ext uri="{FF2B5EF4-FFF2-40B4-BE49-F238E27FC236}">
                <a16:creationId xmlns:a16="http://schemas.microsoft.com/office/drawing/2014/main" id="{D01C9012-AD24-5634-34C9-E6E0364B20E2}"/>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45935" y="4733068"/>
            <a:ext cx="1387892" cy="1696313"/>
          </a:xfrm>
          <a:prstGeom prst="rect">
            <a:avLst/>
          </a:prstGeom>
        </p:spPr>
      </p:pic>
      <p:sp>
        <p:nvSpPr>
          <p:cNvPr id="14" name="Rektangel: rundade hörn 13">
            <a:extLst>
              <a:ext uri="{FF2B5EF4-FFF2-40B4-BE49-F238E27FC236}">
                <a16:creationId xmlns:a16="http://schemas.microsoft.com/office/drawing/2014/main" id="{D8314836-9AC8-84B6-29A7-124C4BC25F29}"/>
              </a:ext>
            </a:extLst>
          </p:cNvPr>
          <p:cNvSpPr/>
          <p:nvPr/>
        </p:nvSpPr>
        <p:spPr>
          <a:xfrm>
            <a:off x="4710660" y="2126451"/>
            <a:ext cx="1744345" cy="1421130"/>
          </a:xfrm>
          <a:prstGeom prst="roundRect">
            <a:avLst>
              <a:gd name="adj" fmla="val 10000"/>
            </a:avLst>
          </a:prstGeom>
          <a:blipFill dpi="0" rotWithShape="1">
            <a:blip r:embed="rId10" cstate="email">
              <a:extLst>
                <a:ext uri="{28A0092B-C50C-407E-A947-70E740481C1C}">
                  <a14:useLocalDpi xmlns:a14="http://schemas.microsoft.com/office/drawing/2010/main"/>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sv-SE"/>
          </a:p>
        </p:txBody>
      </p:sp>
      <p:pic>
        <p:nvPicPr>
          <p:cNvPr id="15" name="Bildobjekt 14" descr="En bild som visar text, skärmbild, programvara, Datorikon&#10;&#10;AI-genererat innehåll kan vara felaktigt.">
            <a:extLst>
              <a:ext uri="{FF2B5EF4-FFF2-40B4-BE49-F238E27FC236}">
                <a16:creationId xmlns:a16="http://schemas.microsoft.com/office/drawing/2014/main" id="{35B0F150-4221-DA57-D8D8-15FD73475D6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bwMode="auto">
          <a:xfrm>
            <a:off x="6685915" y="1772121"/>
            <a:ext cx="1269365" cy="1775460"/>
          </a:xfrm>
          <a:prstGeom prst="rect">
            <a:avLst/>
          </a:prstGeom>
          <a:ln>
            <a:noFill/>
          </a:ln>
          <a:extLst>
            <a:ext uri="{53640926-AAD7-44D8-BBD7-CCE9431645EC}">
              <a14:shadowObscured xmlns:a14="http://schemas.microsoft.com/office/drawing/2010/main"/>
            </a:ext>
          </a:extLst>
        </p:spPr>
      </p:pic>
      <p:pic>
        <p:nvPicPr>
          <p:cNvPr id="19" name="image20.jpeg">
            <a:extLst>
              <a:ext uri="{FF2B5EF4-FFF2-40B4-BE49-F238E27FC236}">
                <a16:creationId xmlns:a16="http://schemas.microsoft.com/office/drawing/2014/main" id="{633BB3E7-4505-247B-C5F8-4CDEACD0D957}"/>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90991" y="4252351"/>
            <a:ext cx="1235710" cy="1671320"/>
          </a:xfrm>
          <a:prstGeom prst="rect">
            <a:avLst/>
          </a:prstGeom>
        </p:spPr>
      </p:pic>
      <p:pic>
        <p:nvPicPr>
          <p:cNvPr id="21" name="image21.jpeg">
            <a:extLst>
              <a:ext uri="{FF2B5EF4-FFF2-40B4-BE49-F238E27FC236}">
                <a16:creationId xmlns:a16="http://schemas.microsoft.com/office/drawing/2014/main" id="{77BA29AE-12D0-0611-2461-796432DC3565}"/>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95862" y="4117714"/>
            <a:ext cx="1411605" cy="1682750"/>
          </a:xfrm>
          <a:prstGeom prst="rect">
            <a:avLst/>
          </a:prstGeom>
        </p:spPr>
      </p:pic>
      <p:pic>
        <p:nvPicPr>
          <p:cNvPr id="23" name="Bildobjekt 22" descr="En bild som visar text, Pappersprodukt, papper, Tryck&#10;&#10;AI-genererat innehåll kan vara felaktigt.">
            <a:extLst>
              <a:ext uri="{FF2B5EF4-FFF2-40B4-BE49-F238E27FC236}">
                <a16:creationId xmlns:a16="http://schemas.microsoft.com/office/drawing/2014/main" id="{68FE3560-2DC0-8686-D4CA-183DB91BE758}"/>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8256186" y="1190461"/>
            <a:ext cx="2896602" cy="2357120"/>
          </a:xfrm>
          <a:prstGeom prst="rect">
            <a:avLst/>
          </a:prstGeom>
        </p:spPr>
      </p:pic>
      <p:pic>
        <p:nvPicPr>
          <p:cNvPr id="25" name="Bildobjekt 24" descr="En bild som visar text, tecknad serie, illustration&#10;&#10;AI-genererat innehåll kan vara felaktigt.">
            <a:extLst>
              <a:ext uri="{FF2B5EF4-FFF2-40B4-BE49-F238E27FC236}">
                <a16:creationId xmlns:a16="http://schemas.microsoft.com/office/drawing/2014/main" id="{2A21EC32-A606-13D0-5DCE-39EFF6DB7F96}"/>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479425" y="4076510"/>
            <a:ext cx="1693564" cy="1693564"/>
          </a:xfrm>
          <a:prstGeom prst="rect">
            <a:avLst/>
          </a:prstGeom>
        </p:spPr>
      </p:pic>
      <p:pic>
        <p:nvPicPr>
          <p:cNvPr id="1026" name="Picture 2">
            <a:extLst>
              <a:ext uri="{FF2B5EF4-FFF2-40B4-BE49-F238E27FC236}">
                <a16:creationId xmlns:a16="http://schemas.microsoft.com/office/drawing/2014/main" id="{5209D2C8-B155-0CC0-8C49-91F6BBBB4FC3}"/>
              </a:ext>
            </a:extLst>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221730" y="598531"/>
            <a:ext cx="1733550" cy="1038225"/>
          </a:xfrm>
          <a:prstGeom prst="rect">
            <a:avLst/>
          </a:prstGeom>
          <a:noFill/>
          <a:extLst>
            <a:ext uri="{909E8E84-426E-40DD-AFC4-6F175D3DCCD1}">
              <a14:hiddenFill xmlns:a14="http://schemas.microsoft.com/office/drawing/2010/main">
                <a:solidFill>
                  <a:srgbClr val="FFFFFF"/>
                </a:solidFill>
              </a14:hiddenFill>
            </a:ext>
          </a:extLst>
        </p:spPr>
      </p:pic>
      <p:pic>
        <p:nvPicPr>
          <p:cNvPr id="27" name="Bildobjekt 26" descr="En bild som visar klädsel, Inlärning, person, Barnkonst&#10;&#10;AI-genererat innehåll kan vara felaktigt.">
            <a:extLst>
              <a:ext uri="{FF2B5EF4-FFF2-40B4-BE49-F238E27FC236}">
                <a16:creationId xmlns:a16="http://schemas.microsoft.com/office/drawing/2014/main" id="{449F65A3-685F-4D57-CF57-42CD5E33E60D}"/>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5277366" y="1153288"/>
            <a:ext cx="1249005" cy="832670"/>
          </a:xfrm>
          <a:prstGeom prst="rect">
            <a:avLst/>
          </a:prstGeom>
        </p:spPr>
      </p:pic>
    </p:spTree>
    <p:extLst>
      <p:ext uri="{BB962C8B-B14F-4D97-AF65-F5344CB8AC3E}">
        <p14:creationId xmlns:p14="http://schemas.microsoft.com/office/powerpoint/2010/main" val="2993890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tshållare för innehåll 8"/>
          <p:cNvSpPr txBox="1">
            <a:spLocks noGrp="1"/>
          </p:cNvSpPr>
          <p:nvPr>
            <p:ph idx="1"/>
          </p:nvPr>
        </p:nvSpPr>
        <p:spPr>
          <a:xfrm>
            <a:off x="1566309" y="2095529"/>
            <a:ext cx="8415436" cy="4172681"/>
          </a:xfrm>
          <a:prstGeom prst="rect">
            <a:avLst/>
          </a:prstGeom>
          <a:noFill/>
        </p:spPr>
        <p:txBody>
          <a:bodyPr wrap="square" lIns="0" tIns="0" rIns="0" bIns="0" rtlCol="0" anchor="t">
            <a:spAutoFit/>
          </a:bodyPr>
          <a:lstStyle/>
          <a:p>
            <a:pPr marL="342900" indent="-342900">
              <a:buFont typeface="Arial" panose="020B0604020202020204" pitchFamily="34" charset="0"/>
              <a:buChar char="•"/>
            </a:pPr>
            <a:r>
              <a:rPr lang="sv-SE" dirty="0">
                <a:ea typeface="Lato"/>
                <a:cs typeface="Lato"/>
              </a:rPr>
              <a:t>Varför arbetar Rädda Barnen med Stopp! Min kropp!?</a:t>
            </a:r>
          </a:p>
          <a:p>
            <a:pPr marL="342900" indent="-342900">
              <a:buFont typeface="Arial" panose="020B0604020202020204" pitchFamily="34" charset="0"/>
              <a:buChar char="•"/>
            </a:pPr>
            <a:r>
              <a:rPr lang="sv-SE" dirty="0"/>
              <a:t>Bakgrund till Stopp! Min kropp! </a:t>
            </a:r>
          </a:p>
          <a:p>
            <a:pPr marL="342900" indent="-342900">
              <a:buFont typeface="Arial" panose="020B0604020202020204" pitchFamily="34" charset="0"/>
              <a:buChar char="•"/>
            </a:pPr>
            <a:r>
              <a:rPr lang="sv-SE" dirty="0"/>
              <a:t>Stopp! Min kropp! – vägledningen! Tips för att prata med barn om kroppen, känslor och gränser</a:t>
            </a:r>
          </a:p>
          <a:p>
            <a:pPr marL="342900" indent="-342900">
              <a:buFont typeface="Arial" panose="020B0604020202020204" pitchFamily="34" charset="0"/>
              <a:buChar char="•"/>
            </a:pPr>
            <a:r>
              <a:rPr lang="sv-SE" dirty="0"/>
              <a:t>Stopp! Min kropp!  På fritiden</a:t>
            </a:r>
          </a:p>
          <a:p>
            <a:pPr marL="342900" indent="-342900">
              <a:buFont typeface="Arial" panose="020B0604020202020204" pitchFamily="34" charset="0"/>
              <a:buChar char="•"/>
            </a:pPr>
            <a:r>
              <a:rPr lang="sv-SE" dirty="0"/>
              <a:t>Stopp! Min kropp! – veckan</a:t>
            </a:r>
          </a:p>
          <a:p>
            <a:pPr marL="342900" indent="-342900">
              <a:buFont typeface="Arial" panose="020B0604020202020204" pitchFamily="34" charset="0"/>
              <a:buChar char="•"/>
            </a:pPr>
            <a:r>
              <a:rPr lang="sv-SE" dirty="0"/>
              <a:t>Utvärdering</a:t>
            </a:r>
          </a:p>
          <a:p>
            <a:pPr marL="342900" indent="-342900">
              <a:buFont typeface="Arial" panose="020B0604020202020204" pitchFamily="34" charset="0"/>
              <a:buChar char="•"/>
            </a:pPr>
            <a:endParaRPr lang="sv-SE" sz="2000" dirty="0"/>
          </a:p>
          <a:p>
            <a:endParaRPr lang="sv-SE" sz="2000" dirty="0"/>
          </a:p>
          <a:p>
            <a:pPr marL="285750" indent="-285750">
              <a:buFont typeface="Wingdings" panose="05000000000000000000" pitchFamily="2" charset="2"/>
              <a:buChar char="Ø"/>
            </a:pPr>
            <a:endParaRPr lang="sv-SE" sz="2000" dirty="0"/>
          </a:p>
        </p:txBody>
      </p:sp>
      <p:sp>
        <p:nvSpPr>
          <p:cNvPr id="7" name="Rubrik 6"/>
          <p:cNvSpPr>
            <a:spLocks noGrp="1"/>
          </p:cNvSpPr>
          <p:nvPr>
            <p:ph type="title"/>
          </p:nvPr>
        </p:nvSpPr>
        <p:spPr/>
        <p:txBody>
          <a:bodyPr/>
          <a:lstStyle/>
          <a:p>
            <a:r>
              <a:rPr lang="sv-SE"/>
              <a:t>INNEHÅLL</a:t>
            </a:r>
          </a:p>
        </p:txBody>
      </p:sp>
      <p:sp>
        <p:nvSpPr>
          <p:cNvPr id="3" name="Platshållare för sidfot 2"/>
          <p:cNvSpPr>
            <a:spLocks noGrp="1"/>
          </p:cNvSpPr>
          <p:nvPr>
            <p:ph type="ftr" sz="quarter" idx="11"/>
          </p:nvPr>
        </p:nvSpPr>
        <p:spPr/>
        <p:txBody>
          <a:bodyPr/>
          <a:lstStyle/>
          <a:p>
            <a:r>
              <a:rPr lang="sv-SE"/>
              <a:t>Stopp! Min kropp!</a:t>
            </a:r>
            <a:endParaRPr lang="en-US"/>
          </a:p>
        </p:txBody>
      </p:sp>
      <p:sp>
        <p:nvSpPr>
          <p:cNvPr id="4" name="Platshållare för bildnummer 3"/>
          <p:cNvSpPr>
            <a:spLocks noGrp="1"/>
          </p:cNvSpPr>
          <p:nvPr>
            <p:ph type="sldNum" sz="quarter" idx="12"/>
          </p:nvPr>
        </p:nvSpPr>
        <p:spPr/>
        <p:txBody>
          <a:bodyPr/>
          <a:lstStyle/>
          <a:p>
            <a:fld id="{C3FDE51E-0052-334C-A4B2-C567FE9F326F}" type="slidenum">
              <a:rPr lang="en-US" smtClean="0"/>
              <a:t>3</a:t>
            </a:fld>
            <a:endParaRPr lang="en-US"/>
          </a:p>
        </p:txBody>
      </p:sp>
    </p:spTree>
    <p:extLst>
      <p:ext uri="{BB962C8B-B14F-4D97-AF65-F5344CB8AC3E}">
        <p14:creationId xmlns:p14="http://schemas.microsoft.com/office/powerpoint/2010/main" val="34391592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C3FDE51E-0052-334C-A4B2-C567FE9F326F}" type="slidenum">
              <a:rPr lang="en-US" smtClean="0"/>
              <a:t>30</a:t>
            </a:fld>
            <a:endParaRPr lang="en-US"/>
          </a:p>
        </p:txBody>
      </p:sp>
      <p:sp>
        <p:nvSpPr>
          <p:cNvPr id="5" name="Rubrik 1"/>
          <p:cNvSpPr txBox="1">
            <a:spLocks/>
          </p:cNvSpPr>
          <p:nvPr/>
        </p:nvSpPr>
        <p:spPr>
          <a:xfrm>
            <a:off x="6657475" y="716948"/>
            <a:ext cx="8025960" cy="506412"/>
          </a:xfrm>
          <a:prstGeom prst="rect">
            <a:avLst/>
          </a:prstGeom>
        </p:spPr>
        <p:txBody>
          <a:bodyPr vert="horz" lIns="0" tIns="0" rIns="0" bIns="0" rtlCol="0" anchor="ctr">
            <a:noAutofit/>
          </a:bodyPr>
          <a:lstStyle>
            <a:lvl1pPr algn="l" defTabSz="457200" rtl="0" eaLnBrk="1" latinLnBrk="0" hangingPunct="1">
              <a:spcBef>
                <a:spcPct val="0"/>
              </a:spcBef>
              <a:buNone/>
              <a:defRPr sz="4800" b="1" i="0" kern="1200">
                <a:solidFill>
                  <a:schemeClr val="tx1"/>
                </a:solidFill>
                <a:latin typeface="Trade Gothic LT Com Cn" panose="020B0806040303020004" pitchFamily="34" charset="0"/>
                <a:ea typeface="+mj-ea"/>
                <a:cs typeface="Times New Roman" panose="02020603050405020304" pitchFamily="18" charset="0"/>
              </a:defRPr>
            </a:lvl1pPr>
          </a:lstStyle>
          <a:p>
            <a:r>
              <a:rPr lang="sv-SE" b="0" dirty="0">
                <a:latin typeface="Oswald Medium"/>
                <a:cs typeface="Times New Roman"/>
              </a:rPr>
              <a:t>Stopp! Min kropp!</a:t>
            </a:r>
          </a:p>
          <a:p>
            <a:r>
              <a:rPr lang="sv-SE" b="0" dirty="0">
                <a:latin typeface="Oswald Medium"/>
                <a:cs typeface="Times New Roman"/>
              </a:rPr>
              <a:t> – på fritiden</a:t>
            </a:r>
          </a:p>
        </p:txBody>
      </p:sp>
      <p:sp>
        <p:nvSpPr>
          <p:cNvPr id="6" name="Rektangel 5"/>
          <p:cNvSpPr/>
          <p:nvPr/>
        </p:nvSpPr>
        <p:spPr>
          <a:xfrm>
            <a:off x="6657475" y="1483502"/>
            <a:ext cx="5069305" cy="4366132"/>
          </a:xfrm>
          <a:prstGeom prst="rect">
            <a:avLst/>
          </a:prstGeom>
        </p:spPr>
        <p:txBody>
          <a:bodyPr wrap="square" lIns="91440" tIns="45720" rIns="91440" bIns="45720" anchor="t">
            <a:spAutoFit/>
          </a:bodyPr>
          <a:lstStyle/>
          <a:p>
            <a:pPr>
              <a:lnSpc>
                <a:spcPct val="107000"/>
              </a:lnSpc>
              <a:spcAft>
                <a:spcPts val="800"/>
              </a:spcAft>
            </a:pPr>
            <a:endParaRPr lang="sv-SE" sz="3200" dirty="0">
              <a:latin typeface="Lato"/>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sv-SE" sz="3200" dirty="0">
                <a:solidFill>
                  <a:srgbClr val="222221"/>
                </a:solidFill>
                <a:latin typeface="Lato"/>
                <a:ea typeface="Calibri"/>
                <a:cs typeface="Calibri"/>
              </a:rPr>
              <a:t>våga </a:t>
            </a:r>
            <a:r>
              <a:rPr lang="sv-SE" sz="3200" i="1" dirty="0">
                <a:solidFill>
                  <a:srgbClr val="222221"/>
                </a:solidFill>
                <a:latin typeface="Lato"/>
                <a:ea typeface="Calibri"/>
                <a:cs typeface="Calibri"/>
              </a:rPr>
              <a:t>prata</a:t>
            </a:r>
            <a:r>
              <a:rPr lang="sv-SE" sz="3200" dirty="0">
                <a:solidFill>
                  <a:srgbClr val="222221"/>
                </a:solidFill>
                <a:latin typeface="Lato"/>
                <a:ea typeface="Calibri"/>
                <a:cs typeface="Calibri"/>
              </a:rPr>
              <a:t> om svåra ämnen</a:t>
            </a:r>
            <a:endParaRPr lang="sv-SE" sz="3200" dirty="0">
              <a:latin typeface="Lato"/>
              <a:ea typeface="Calibri"/>
              <a:cs typeface="Calibri"/>
            </a:endParaRPr>
          </a:p>
          <a:p>
            <a:pPr marL="342900" lvl="0" indent="-342900">
              <a:lnSpc>
                <a:spcPct val="107000"/>
              </a:lnSpc>
              <a:spcAft>
                <a:spcPts val="0"/>
              </a:spcAft>
              <a:buFont typeface="Symbol" panose="05050102010706020507" pitchFamily="18" charset="2"/>
              <a:buChar char=""/>
            </a:pPr>
            <a:r>
              <a:rPr lang="sv-SE" sz="3200" i="1" dirty="0">
                <a:solidFill>
                  <a:srgbClr val="222221"/>
                </a:solidFill>
                <a:latin typeface="Lato"/>
                <a:ea typeface="Calibri"/>
                <a:cs typeface="Calibri"/>
              </a:rPr>
              <a:t>agera</a:t>
            </a:r>
            <a:r>
              <a:rPr lang="sv-SE" sz="3200" dirty="0">
                <a:solidFill>
                  <a:srgbClr val="222221"/>
                </a:solidFill>
                <a:latin typeface="Lato"/>
                <a:ea typeface="Calibri"/>
                <a:cs typeface="Calibri"/>
              </a:rPr>
              <a:t> vid oro för ett barn</a:t>
            </a:r>
            <a:endParaRPr lang="sv-SE" sz="3200" dirty="0">
              <a:latin typeface="Lato"/>
              <a:ea typeface="Calibri"/>
              <a:cs typeface="Calibri"/>
            </a:endParaRPr>
          </a:p>
          <a:p>
            <a:pPr marL="342900" lvl="0" indent="-342900">
              <a:lnSpc>
                <a:spcPct val="107000"/>
              </a:lnSpc>
              <a:spcAft>
                <a:spcPts val="0"/>
              </a:spcAft>
              <a:buFont typeface="Symbol" panose="05050102010706020507" pitchFamily="18" charset="2"/>
              <a:buChar char=""/>
            </a:pPr>
            <a:r>
              <a:rPr lang="sv-SE" sz="3200" i="1" dirty="0">
                <a:solidFill>
                  <a:srgbClr val="222221"/>
                </a:solidFill>
                <a:latin typeface="Lato"/>
                <a:ea typeface="Calibri"/>
                <a:cs typeface="Calibri"/>
              </a:rPr>
              <a:t>hantera</a:t>
            </a:r>
            <a:r>
              <a:rPr lang="sv-SE" sz="3200" dirty="0">
                <a:solidFill>
                  <a:srgbClr val="222221"/>
                </a:solidFill>
                <a:latin typeface="Lato"/>
                <a:ea typeface="Calibri"/>
                <a:cs typeface="Calibri"/>
              </a:rPr>
              <a:t> situationen när något har hänt</a:t>
            </a:r>
            <a:endParaRPr lang="sv-SE" sz="3200" dirty="0">
              <a:latin typeface="Lato"/>
              <a:ea typeface="Calibri"/>
              <a:cs typeface="Calibri"/>
            </a:endParaRPr>
          </a:p>
          <a:p>
            <a:pPr marL="342900" lvl="0" indent="-342900">
              <a:lnSpc>
                <a:spcPct val="107000"/>
              </a:lnSpc>
              <a:spcAft>
                <a:spcPts val="800"/>
              </a:spcAft>
              <a:buFont typeface="Symbol" panose="05050102010706020507" pitchFamily="18" charset="2"/>
              <a:buChar char=""/>
            </a:pPr>
            <a:r>
              <a:rPr lang="sv-SE" sz="3200" i="1" dirty="0">
                <a:solidFill>
                  <a:srgbClr val="222221"/>
                </a:solidFill>
                <a:latin typeface="Lato"/>
                <a:ea typeface="Calibri"/>
                <a:cs typeface="Calibri"/>
              </a:rPr>
              <a:t>underlätta</a:t>
            </a:r>
            <a:r>
              <a:rPr lang="sv-SE" sz="3200" dirty="0">
                <a:solidFill>
                  <a:srgbClr val="222221"/>
                </a:solidFill>
                <a:latin typeface="Lato"/>
                <a:ea typeface="Calibri"/>
                <a:cs typeface="Calibri"/>
              </a:rPr>
              <a:t> för barn att berätta</a:t>
            </a:r>
            <a:endParaRPr lang="sv-SE" sz="3200" dirty="0">
              <a:effectLst/>
              <a:latin typeface="Lato"/>
              <a:ea typeface="Calibri"/>
              <a:cs typeface="Calibri"/>
            </a:endParaRPr>
          </a:p>
        </p:txBody>
      </p:sp>
      <p:pic>
        <p:nvPicPr>
          <p:cNvPr id="7" name="Bildobjekt 6"/>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 y="-1"/>
            <a:ext cx="6368717" cy="6858001"/>
          </a:xfrm>
          <a:prstGeom prst="rect">
            <a:avLst/>
          </a:prstGeom>
        </p:spPr>
      </p:pic>
    </p:spTree>
    <p:extLst>
      <p:ext uri="{BB962C8B-B14F-4D97-AF65-F5344CB8AC3E}">
        <p14:creationId xmlns:p14="http://schemas.microsoft.com/office/powerpoint/2010/main" val="3955000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11CC6FF3-8FEC-9352-BA36-4BAAEAEF1BBD}"/>
              </a:ext>
            </a:extLst>
          </p:cNvPr>
          <p:cNvSpPr txBox="1"/>
          <p:nvPr/>
        </p:nvSpPr>
        <p:spPr>
          <a:xfrm>
            <a:off x="2930484" y="2389163"/>
            <a:ext cx="6695653" cy="766364"/>
          </a:xfrm>
          <a:prstGeom prst="rect">
            <a:avLst/>
          </a:prstGeom>
          <a:solidFill>
            <a:schemeClr val="accent1"/>
          </a:solidFill>
        </p:spPr>
        <p:txBody>
          <a:bodyPr wrap="square">
            <a:spAutoFit/>
          </a:bodyPr>
          <a:lstStyle/>
          <a:p>
            <a:pPr algn="ctr">
              <a:lnSpc>
                <a:spcPct val="120000"/>
              </a:lnSpc>
            </a:pPr>
            <a:r>
              <a:rPr lang="sv-SE" sz="4000" dirty="0">
                <a:solidFill>
                  <a:schemeClr val="bg1"/>
                </a:solidFill>
                <a:latin typeface="+mj-lt"/>
              </a:rPr>
              <a:t>Stopp! Min kropp! –veckan</a:t>
            </a:r>
          </a:p>
        </p:txBody>
      </p:sp>
    </p:spTree>
    <p:extLst>
      <p:ext uri="{BB962C8B-B14F-4D97-AF65-F5344CB8AC3E}">
        <p14:creationId xmlns:p14="http://schemas.microsoft.com/office/powerpoint/2010/main" val="30101545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1403F28-36D6-F8C8-92B4-ADA889814A80}"/>
              </a:ext>
            </a:extLst>
          </p:cNvPr>
          <p:cNvSpPr>
            <a:spLocks noGrp="1"/>
          </p:cNvSpPr>
          <p:nvPr>
            <p:ph type="title" idx="4294967295"/>
          </p:nvPr>
        </p:nvSpPr>
        <p:spPr>
          <a:xfrm>
            <a:off x="1" y="639763"/>
            <a:ext cx="9528175" cy="906462"/>
          </a:xfrm>
        </p:spPr>
        <p:txBody>
          <a:bodyPr/>
          <a:lstStyle/>
          <a:p>
            <a:r>
              <a:rPr lang="sv-SE"/>
              <a:t>Stopp! Min kropp! – veckan 2023</a:t>
            </a:r>
          </a:p>
        </p:txBody>
      </p:sp>
      <p:sp>
        <p:nvSpPr>
          <p:cNvPr id="5" name="Platshållare för sidfot 4">
            <a:extLst>
              <a:ext uri="{FF2B5EF4-FFF2-40B4-BE49-F238E27FC236}">
                <a16:creationId xmlns:a16="http://schemas.microsoft.com/office/drawing/2014/main" id="{08EEC601-1AA6-021D-C422-64F790462A14}"/>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6" name="Platshållare för bildnummer 5">
            <a:extLst>
              <a:ext uri="{FF2B5EF4-FFF2-40B4-BE49-F238E27FC236}">
                <a16:creationId xmlns:a16="http://schemas.microsoft.com/office/drawing/2014/main" id="{55E69095-A3B5-D763-EE50-C45B88862C61}"/>
              </a:ext>
            </a:extLst>
          </p:cNvPr>
          <p:cNvSpPr>
            <a:spLocks noGrp="1"/>
          </p:cNvSpPr>
          <p:nvPr>
            <p:ph type="sldNum" sz="quarter" idx="4294967295"/>
          </p:nvPr>
        </p:nvSpPr>
        <p:spPr>
          <a:xfrm>
            <a:off x="13076238" y="6457950"/>
            <a:ext cx="639762" cy="184150"/>
          </a:xfrm>
        </p:spPr>
        <p:txBody>
          <a:bodyPr/>
          <a:lstStyle/>
          <a:p>
            <a:fld id="{BF413B3B-BFB3-42E3-B409-FAAF558C2ACC}" type="slidenum">
              <a:rPr lang="en-UK" smtClean="0"/>
              <a:pPr/>
              <a:t>32</a:t>
            </a:fld>
            <a:endParaRPr lang="en-UK"/>
          </a:p>
        </p:txBody>
      </p:sp>
      <p:sp>
        <p:nvSpPr>
          <p:cNvPr id="2" name="Title 1">
            <a:extLst>
              <a:ext uri="{FF2B5EF4-FFF2-40B4-BE49-F238E27FC236}">
                <a16:creationId xmlns:a16="http://schemas.microsoft.com/office/drawing/2014/main" id="{5E920E47-84AA-9B0E-9D1C-A69A79C7369B}"/>
              </a:ext>
            </a:extLst>
          </p:cNvPr>
          <p:cNvSpPr txBox="1">
            <a:spLocks/>
          </p:cNvSpPr>
          <p:nvPr/>
        </p:nvSpPr>
        <p:spPr>
          <a:xfrm>
            <a:off x="1196757" y="2455838"/>
            <a:ext cx="5562955" cy="1946324"/>
          </a:xfrm>
          <a:prstGeom prst="roundRect">
            <a:avLst>
              <a:gd name="adj" fmla="val 9129"/>
            </a:avLst>
          </a:prstGeom>
          <a:solidFill>
            <a:schemeClr val="tx1"/>
          </a:solid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00000"/>
              </a:lnSpc>
            </a:pPr>
            <a:r>
              <a:rPr lang="sv-SE" sz="3200">
                <a:solidFill>
                  <a:schemeClr val="bg1"/>
                </a:solidFill>
              </a:rPr>
              <a:t>Barn behöver modiga vuxna!</a:t>
            </a:r>
          </a:p>
          <a:p>
            <a:pPr>
              <a:lnSpc>
                <a:spcPct val="100000"/>
              </a:lnSpc>
            </a:pPr>
            <a:endParaRPr lang="sv-SE" sz="2400">
              <a:solidFill>
                <a:schemeClr val="bg1"/>
              </a:solidFill>
            </a:endParaRPr>
          </a:p>
          <a:p>
            <a:pPr>
              <a:lnSpc>
                <a:spcPct val="100000"/>
              </a:lnSpc>
            </a:pPr>
            <a:r>
              <a:rPr lang="sv-SE" sz="2400">
                <a:solidFill>
                  <a:schemeClr val="bg1"/>
                </a:solidFill>
              </a:rPr>
              <a:t>Vi vill göra det enklare att prata om kroppen, känslor och gränser för att barn alltid ska känna sig trygga med att berätta för vuxna om något inte känns bra.</a:t>
            </a:r>
          </a:p>
          <a:p>
            <a:pPr>
              <a:lnSpc>
                <a:spcPct val="100000"/>
              </a:lnSpc>
            </a:pPr>
            <a:r>
              <a:rPr lang="sv-SE" sz="2400">
                <a:solidFill>
                  <a:schemeClr val="bg1"/>
                </a:solidFill>
              </a:rPr>
              <a:t> </a:t>
            </a:r>
          </a:p>
        </p:txBody>
      </p:sp>
      <p:pic>
        <p:nvPicPr>
          <p:cNvPr id="7" name="Bildobjekt 6" descr="En bild som visar text, Tecknade serier, affisch, clipart&#10;&#10;Automatiskt genererad beskrivning">
            <a:extLst>
              <a:ext uri="{FF2B5EF4-FFF2-40B4-BE49-F238E27FC236}">
                <a16:creationId xmlns:a16="http://schemas.microsoft.com/office/drawing/2014/main" id="{B594B920-82EF-012E-0620-2C45010041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59712" y="1235767"/>
            <a:ext cx="4001456" cy="4001456"/>
          </a:xfrm>
          <a:prstGeom prst="rect">
            <a:avLst/>
          </a:prstGeom>
        </p:spPr>
      </p:pic>
    </p:spTree>
    <p:extLst>
      <p:ext uri="{BB962C8B-B14F-4D97-AF65-F5344CB8AC3E}">
        <p14:creationId xmlns:p14="http://schemas.microsoft.com/office/powerpoint/2010/main" val="1317698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79C55A8-8D5F-9A44-A251-7381460D0CA8}"/>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086D398-7930-43E5-B54C-621E4A76C880}"/>
              </a:ext>
            </a:extLst>
          </p:cNvPr>
          <p:cNvSpPr>
            <a:spLocks noGrp="1"/>
          </p:cNvSpPr>
          <p:nvPr>
            <p:ph idx="1"/>
          </p:nvPr>
        </p:nvSpPr>
        <p:spPr>
          <a:xfrm>
            <a:off x="1085886" y="1634588"/>
            <a:ext cx="9216154" cy="490586"/>
          </a:xfrm>
        </p:spPr>
        <p:txBody>
          <a:bodyPr vert="horz" lIns="91440" tIns="45720" rIns="91440" bIns="45720" numCol="1" rtlCol="0" anchor="t">
            <a:noAutofit/>
          </a:bodyPr>
          <a:lstStyle/>
          <a:p>
            <a:pPr algn="l" rtl="0" fontAlgn="base"/>
            <a:r>
              <a:rPr lang="sv-SE" sz="2000" b="0" i="0" dirty="0">
                <a:solidFill>
                  <a:srgbClr val="000000"/>
                </a:solidFill>
                <a:effectLst/>
              </a:rPr>
              <a:t>Stopp! Min kropp!-veckan innebär att Rädda Barnen lyfter frågan om våld och sexuella övergrepp mot barn lite extra under vecka 42</a:t>
            </a:r>
            <a:r>
              <a:rPr lang="sv-SE" sz="2000" dirty="0">
                <a:solidFill>
                  <a:srgbClr val="000000"/>
                </a:solidFill>
              </a:rPr>
              <a:t>.</a:t>
            </a:r>
            <a:r>
              <a:rPr lang="sv-SE" sz="2000" b="0" i="0" dirty="0">
                <a:solidFill>
                  <a:srgbClr val="000000"/>
                </a:solidFill>
                <a:effectLst/>
              </a:rPr>
              <a:t>Alla som vill kan engagera sig, lokalt och digitalt.  Stopp! Min kropp!-veckan uppmärksammas på förskolor, skolor och i idrotts och  fritidsverksamheter runt om i Sverige, i Rädda Barnens egna verksamheter och digitalt.</a:t>
            </a:r>
            <a:endParaRPr lang="en-US" dirty="0"/>
          </a:p>
          <a:p>
            <a:pPr algn="l"/>
            <a:r>
              <a:rPr lang="sv-SE" sz="2000" b="0" i="0" dirty="0">
                <a:solidFill>
                  <a:srgbClr val="000000"/>
                </a:solidFill>
                <a:effectLst/>
              </a:rPr>
              <a:t>  </a:t>
            </a:r>
            <a:endParaRPr lang="sv-SE" sz="2000" dirty="0"/>
          </a:p>
          <a:p>
            <a:endParaRPr lang="sv-SE" sz="2000" dirty="0"/>
          </a:p>
          <a:p>
            <a:endParaRPr lang="sv-SE" sz="2000" dirty="0"/>
          </a:p>
          <a:p>
            <a:endParaRPr lang="sv-SE" sz="2000" dirty="0"/>
          </a:p>
        </p:txBody>
      </p:sp>
      <p:sp>
        <p:nvSpPr>
          <p:cNvPr id="6" name="Title 5">
            <a:extLst>
              <a:ext uri="{FF2B5EF4-FFF2-40B4-BE49-F238E27FC236}">
                <a16:creationId xmlns:a16="http://schemas.microsoft.com/office/drawing/2014/main" id="{C6AB759F-4765-4933-8E65-2CF201C9280E}"/>
              </a:ext>
            </a:extLst>
          </p:cNvPr>
          <p:cNvSpPr>
            <a:spLocks noGrp="1"/>
          </p:cNvSpPr>
          <p:nvPr>
            <p:ph type="title"/>
          </p:nvPr>
        </p:nvSpPr>
        <p:spPr>
          <a:xfrm>
            <a:off x="832104" y="640184"/>
            <a:ext cx="8270799" cy="905256"/>
          </a:xfrm>
        </p:spPr>
        <p:txBody>
          <a:bodyPr>
            <a:normAutofit/>
          </a:bodyPr>
          <a:lstStyle/>
          <a:p>
            <a:r>
              <a:rPr lang="sv-SE"/>
              <a:t>Vad är Stopp! Min kropp! – veckan ? </a:t>
            </a:r>
          </a:p>
        </p:txBody>
      </p:sp>
      <p:sp>
        <p:nvSpPr>
          <p:cNvPr id="4" name="Platshållare för sidfot 3">
            <a:extLst>
              <a:ext uri="{FF2B5EF4-FFF2-40B4-BE49-F238E27FC236}">
                <a16:creationId xmlns:a16="http://schemas.microsoft.com/office/drawing/2014/main" id="{CE5FA94C-44F1-EBEB-9D53-32F9BDB89434}"/>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A70C4429-E680-0193-BA47-0086879A3313}"/>
              </a:ext>
            </a:extLst>
          </p:cNvPr>
          <p:cNvSpPr>
            <a:spLocks noGrp="1"/>
          </p:cNvSpPr>
          <p:nvPr>
            <p:ph type="sldNum" sz="quarter" idx="12"/>
          </p:nvPr>
        </p:nvSpPr>
        <p:spPr/>
        <p:txBody>
          <a:bodyPr/>
          <a:lstStyle/>
          <a:p>
            <a:fld id="{BF413B3B-BFB3-42E3-B409-FAAF558C2ACC}" type="slidenum">
              <a:rPr lang="en-UK" smtClean="0"/>
              <a:pPr/>
              <a:t>33</a:t>
            </a:fld>
            <a:endParaRPr lang="en-UK"/>
          </a:p>
        </p:txBody>
      </p:sp>
      <p:sp>
        <p:nvSpPr>
          <p:cNvPr id="11" name="textruta 10">
            <a:extLst>
              <a:ext uri="{FF2B5EF4-FFF2-40B4-BE49-F238E27FC236}">
                <a16:creationId xmlns:a16="http://schemas.microsoft.com/office/drawing/2014/main" id="{496522B9-5306-5273-EFB7-8608AC5D3EB2}"/>
              </a:ext>
            </a:extLst>
          </p:cNvPr>
          <p:cNvSpPr txBox="1"/>
          <p:nvPr/>
        </p:nvSpPr>
        <p:spPr>
          <a:xfrm>
            <a:off x="1390686" y="3821035"/>
            <a:ext cx="6461218" cy="1569660"/>
          </a:xfrm>
          <a:prstGeom prst="rect">
            <a:avLst/>
          </a:prstGeom>
          <a:solidFill>
            <a:schemeClr val="accent1"/>
          </a:solidFill>
          <a:ln>
            <a:noFill/>
          </a:ln>
        </p:spPr>
        <p:style>
          <a:lnRef idx="2">
            <a:schemeClr val="accent2"/>
          </a:lnRef>
          <a:fillRef idx="1">
            <a:schemeClr val="lt1"/>
          </a:fillRef>
          <a:effectRef idx="0">
            <a:schemeClr val="accent2"/>
          </a:effectRef>
          <a:fontRef idx="minor">
            <a:schemeClr val="dk1"/>
          </a:fontRef>
        </p:style>
        <p:txBody>
          <a:bodyPr wrap="square">
            <a:spAutoFit/>
          </a:bodyPr>
          <a:lstStyle/>
          <a:p>
            <a:r>
              <a:rPr lang="sv-SE" sz="2400" i="1" dirty="0">
                <a:solidFill>
                  <a:schemeClr val="bg1"/>
                </a:solidFill>
              </a:rPr>
              <a:t>”Det har varit väldigt bra att veckan finns, annars är det lätt att man tänker att det här ska man göra "någon gång"  men det blir inte lika tydligt som det här. Bra med samlad information. ”</a:t>
            </a:r>
          </a:p>
        </p:txBody>
      </p:sp>
      <p:pic>
        <p:nvPicPr>
          <p:cNvPr id="12" name="image3.png" descr="En bild som visar Grafik, mönster, grafisk design, Teckensnitt&#10;&#10;Automatiskt genererad beskrivning">
            <a:extLst>
              <a:ext uri="{FF2B5EF4-FFF2-40B4-BE49-F238E27FC236}">
                <a16:creationId xmlns:a16="http://schemas.microsoft.com/office/drawing/2014/main" id="{70A2E38E-F976-F947-3F2F-1298EADBC35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61274" y="3769063"/>
            <a:ext cx="1683258" cy="1600763"/>
          </a:xfrm>
          <a:prstGeom prst="rect">
            <a:avLst/>
          </a:prstGeom>
        </p:spPr>
      </p:pic>
      <p:sp>
        <p:nvSpPr>
          <p:cNvPr id="13" name="textruta 12">
            <a:extLst>
              <a:ext uri="{FF2B5EF4-FFF2-40B4-BE49-F238E27FC236}">
                <a16:creationId xmlns:a16="http://schemas.microsoft.com/office/drawing/2014/main" id="{A6EEB017-2D00-CDC9-A3A9-24FB3DA2D9B8}"/>
              </a:ext>
            </a:extLst>
          </p:cNvPr>
          <p:cNvSpPr txBox="1"/>
          <p:nvPr/>
        </p:nvSpPr>
        <p:spPr>
          <a:xfrm>
            <a:off x="1085886" y="5729617"/>
            <a:ext cx="10345391" cy="369332"/>
          </a:xfrm>
          <a:prstGeom prst="rect">
            <a:avLst/>
          </a:prstGeom>
          <a:solidFill>
            <a:schemeClr val="bg1"/>
          </a:solidFill>
          <a:ln>
            <a:solidFill>
              <a:schemeClr val="bg1"/>
            </a:solidFill>
          </a:ln>
        </p:spPr>
        <p:txBody>
          <a:bodyPr wrap="square">
            <a:spAutoFit/>
          </a:bodyPr>
          <a:lstStyle/>
          <a:p>
            <a:r>
              <a:rPr lang="sv-SE" dirty="0"/>
              <a:t>www.raddabarnen.se/rad-och-kunskap/stopp-min-kropp/stopp-min-kropp-veckan</a:t>
            </a:r>
          </a:p>
        </p:txBody>
      </p:sp>
    </p:spTree>
    <p:extLst>
      <p:ext uri="{BB962C8B-B14F-4D97-AF65-F5344CB8AC3E}">
        <p14:creationId xmlns:p14="http://schemas.microsoft.com/office/powerpoint/2010/main" val="31575827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CBCD9EC-ECE2-3044-88EB-7C664F5EA306}"/>
              </a:ext>
            </a:extLst>
          </p:cNvPr>
          <p:cNvSpPr txBox="1">
            <a:spLocks/>
          </p:cNvSpPr>
          <p:nvPr/>
        </p:nvSpPr>
        <p:spPr>
          <a:xfrm>
            <a:off x="2189020" y="2193926"/>
            <a:ext cx="6577294" cy="903288"/>
          </a:xfrm>
          <a:prstGeom prst="rect">
            <a:avLst/>
          </a:prstGeom>
        </p:spPr>
        <p:txBody>
          <a:bodyPr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r>
              <a:rPr lang="en-UK"/>
              <a:t>DESIGN GUIDANCE &amp; TEMPLATES</a:t>
            </a:r>
          </a:p>
        </p:txBody>
      </p:sp>
      <p:sp>
        <p:nvSpPr>
          <p:cNvPr id="8" name="Title 1">
            <a:extLst>
              <a:ext uri="{FF2B5EF4-FFF2-40B4-BE49-F238E27FC236}">
                <a16:creationId xmlns:a16="http://schemas.microsoft.com/office/drawing/2014/main" id="{2F62C2EE-4216-8D4F-9C08-76D0168B5D5E}"/>
              </a:ext>
            </a:extLst>
          </p:cNvPr>
          <p:cNvSpPr txBox="1">
            <a:spLocks/>
          </p:cNvSpPr>
          <p:nvPr/>
        </p:nvSpPr>
        <p:spPr>
          <a:xfrm>
            <a:off x="1017142" y="2430493"/>
            <a:ext cx="9688530" cy="1568959"/>
          </a:xfrm>
          <a:prstGeom prst="roundRect">
            <a:avLst>
              <a:gd name="adj" fmla="val 9129"/>
            </a:avLst>
          </a:prstGeom>
          <a:solidFill>
            <a:schemeClr val="bg1"/>
          </a:solid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gn="ctr"/>
            <a:r>
              <a:rPr lang="sv-SE" altLang="sv-SE" dirty="0"/>
              <a:t>Om fler vuxna vågar prata om svåra saker kan fler barn känna sig trygga att berätta! </a:t>
            </a:r>
            <a:endParaRPr lang="en-UK" dirty="0"/>
          </a:p>
        </p:txBody>
      </p:sp>
    </p:spTree>
    <p:extLst>
      <p:ext uri="{BB962C8B-B14F-4D97-AF65-F5344CB8AC3E}">
        <p14:creationId xmlns:p14="http://schemas.microsoft.com/office/powerpoint/2010/main" val="1866748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arta&#10;&#10;Automatiskt genererad beskrivning">
            <a:extLst>
              <a:ext uri="{FF2B5EF4-FFF2-40B4-BE49-F238E27FC236}">
                <a16:creationId xmlns:a16="http://schemas.microsoft.com/office/drawing/2014/main" id="{807053C2-A5BB-33E8-3128-696CB96FB34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3518" y="-51371"/>
            <a:ext cx="12018482" cy="6760396"/>
          </a:xfrm>
          <a:prstGeom prst="rect">
            <a:avLst/>
          </a:prstGeom>
        </p:spPr>
      </p:pic>
      <p:sp>
        <p:nvSpPr>
          <p:cNvPr id="3" name="Rounded Rectangle 6">
            <a:extLst>
              <a:ext uri="{FF2B5EF4-FFF2-40B4-BE49-F238E27FC236}">
                <a16:creationId xmlns:a16="http://schemas.microsoft.com/office/drawing/2014/main" id="{47E57547-21A2-A221-D39E-B065EA48B5D4}"/>
              </a:ext>
            </a:extLst>
          </p:cNvPr>
          <p:cNvSpPr/>
          <p:nvPr/>
        </p:nvSpPr>
        <p:spPr>
          <a:xfrm>
            <a:off x="925580" y="4780504"/>
            <a:ext cx="6951711" cy="986504"/>
          </a:xfrm>
          <a:prstGeom prst="roundRect">
            <a:avLst>
              <a:gd name="adj" fmla="val 5019"/>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2400"/>
              </a:spcBef>
            </a:pPr>
            <a:r>
              <a:rPr lang="sv-SE" sz="5000">
                <a:solidFill>
                  <a:schemeClr val="tx1"/>
                </a:solidFill>
                <a:latin typeface="+mj-lt"/>
              </a:rPr>
              <a:t>För barns rätt till trygghet!</a:t>
            </a:r>
          </a:p>
        </p:txBody>
      </p:sp>
    </p:spTree>
    <p:extLst>
      <p:ext uri="{BB962C8B-B14F-4D97-AF65-F5344CB8AC3E}">
        <p14:creationId xmlns:p14="http://schemas.microsoft.com/office/powerpoint/2010/main" val="427517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0DB4B2E-DBEE-F718-D420-7112F1BA4E47}"/>
              </a:ext>
            </a:extLst>
          </p:cNvPr>
          <p:cNvSpPr>
            <a:spLocks noGrp="1"/>
          </p:cNvSpPr>
          <p:nvPr>
            <p:ph type="title"/>
          </p:nvPr>
        </p:nvSpPr>
        <p:spPr/>
        <p:txBody>
          <a:bodyPr/>
          <a:lstStyle/>
          <a:p>
            <a:r>
              <a:rPr lang="sv-SE" dirty="0"/>
              <a:t>Utvärdering </a:t>
            </a:r>
          </a:p>
        </p:txBody>
      </p:sp>
      <p:sp>
        <p:nvSpPr>
          <p:cNvPr id="4" name="Platshållare för sidfot 3">
            <a:extLst>
              <a:ext uri="{FF2B5EF4-FFF2-40B4-BE49-F238E27FC236}">
                <a16:creationId xmlns:a16="http://schemas.microsoft.com/office/drawing/2014/main" id="{D90857B7-7273-8A35-7306-093606DCE588}"/>
              </a:ext>
            </a:extLst>
          </p:cNvPr>
          <p:cNvSpPr>
            <a:spLocks noGrp="1"/>
          </p:cNvSpPr>
          <p:nvPr>
            <p:ph type="ftr" sz="quarter" idx="11"/>
          </p:nvPr>
        </p:nvSpPr>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BA56A051-D4C2-C6D4-3EC9-E793CE6565CE}"/>
              </a:ext>
            </a:extLst>
          </p:cNvPr>
          <p:cNvSpPr>
            <a:spLocks noGrp="1"/>
          </p:cNvSpPr>
          <p:nvPr>
            <p:ph type="sldNum" sz="quarter" idx="12"/>
          </p:nvPr>
        </p:nvSpPr>
        <p:spPr/>
        <p:txBody>
          <a:bodyPr/>
          <a:lstStyle/>
          <a:p>
            <a:fld id="{BF413B3B-BFB3-42E3-B409-FAAF558C2ACC}" type="slidenum">
              <a:rPr lang="en-UK" smtClean="0"/>
              <a:pPr/>
              <a:t>36</a:t>
            </a:fld>
            <a:endParaRPr lang="en-UK"/>
          </a:p>
        </p:txBody>
      </p:sp>
      <p:pic>
        <p:nvPicPr>
          <p:cNvPr id="1026" name="Picture 2" descr="Bildobjekt 3, Bild">
            <a:extLst>
              <a:ext uri="{FF2B5EF4-FFF2-40B4-BE49-F238E27FC236}">
                <a16:creationId xmlns:a16="http://schemas.microsoft.com/office/drawing/2014/main" id="{28552F19-6DDA-D6A2-6F56-0FBDF4176303}"/>
              </a:ext>
            </a:extLst>
          </p:cNvPr>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422400" y="1402338"/>
            <a:ext cx="3339825" cy="3339825"/>
          </a:xfrm>
          <a:prstGeom prst="rect">
            <a:avLst/>
          </a:prstGeom>
          <a:noFill/>
          <a:extLst>
            <a:ext uri="{909E8E84-426E-40DD-AFC4-6F175D3DCCD1}">
              <a14:hiddenFill xmlns:a14="http://schemas.microsoft.com/office/drawing/2010/main">
                <a:solidFill>
                  <a:srgbClr val="FFFFFF"/>
                </a:solidFill>
              </a14:hiddenFill>
            </a:ext>
          </a:extLst>
        </p:spPr>
      </p:pic>
      <p:sp>
        <p:nvSpPr>
          <p:cNvPr id="7" name="textruta 6">
            <a:extLst>
              <a:ext uri="{FF2B5EF4-FFF2-40B4-BE49-F238E27FC236}">
                <a16:creationId xmlns:a16="http://schemas.microsoft.com/office/drawing/2014/main" id="{B11EE09E-5CD8-41AA-B7C7-9D9B2CB4A261}"/>
              </a:ext>
            </a:extLst>
          </p:cNvPr>
          <p:cNvSpPr txBox="1"/>
          <p:nvPr/>
        </p:nvSpPr>
        <p:spPr>
          <a:xfrm>
            <a:off x="1562100" y="5098912"/>
            <a:ext cx="9528048" cy="461665"/>
          </a:xfrm>
          <a:prstGeom prst="rect">
            <a:avLst/>
          </a:prstGeom>
          <a:noFill/>
        </p:spPr>
        <p:txBody>
          <a:bodyPr wrap="square">
            <a:spAutoFit/>
          </a:bodyPr>
          <a:lstStyle/>
          <a:p>
            <a:r>
              <a:rPr lang="sv-SE" sz="2400" b="1" i="1" u="sng" strike="noStrike" dirty="0">
                <a:solidFill>
                  <a:srgbClr val="9A3324"/>
                </a:solidFill>
                <a:effectLst/>
                <a:latin typeface="Lato" panose="020F0502020204030203" pitchFamily="34" charset="0"/>
                <a:hlinkClick r:id="rId4"/>
              </a:rPr>
              <a:t>https://www.netigate.se/a/s.aspx?s=1231157X445102224X99681</a:t>
            </a:r>
            <a:r>
              <a:rPr lang="sv-SE" sz="2400" b="1" i="1" dirty="0">
                <a:solidFill>
                  <a:srgbClr val="000000"/>
                </a:solidFill>
                <a:effectLst/>
                <a:latin typeface="Lato" panose="020F0502020204030203" pitchFamily="34" charset="0"/>
              </a:rPr>
              <a:t> </a:t>
            </a:r>
            <a:r>
              <a:rPr lang="sv-SE" sz="1800" b="0" i="0" dirty="0">
                <a:solidFill>
                  <a:srgbClr val="000000"/>
                </a:solidFill>
                <a:effectLst/>
                <a:latin typeface="Lato" panose="020F0502020204030203" pitchFamily="34" charset="0"/>
              </a:rPr>
              <a:t> </a:t>
            </a:r>
            <a:endParaRPr lang="sv-SE" dirty="0"/>
          </a:p>
        </p:txBody>
      </p:sp>
    </p:spTree>
    <p:extLst>
      <p:ext uri="{BB962C8B-B14F-4D97-AF65-F5344CB8AC3E}">
        <p14:creationId xmlns:p14="http://schemas.microsoft.com/office/powerpoint/2010/main" val="2224249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3853A0C7-B31C-38D4-7123-DA0A5A645790}"/>
              </a:ext>
            </a:extLst>
          </p:cNvPr>
          <p:cNvSpPr>
            <a:spLocks noGrp="1"/>
          </p:cNvSpPr>
          <p:nvPr>
            <p:ph type="ftr" sz="quarter" idx="11"/>
          </p:nvPr>
        </p:nvSpPr>
        <p:spPr/>
        <p:txBody>
          <a:bodyPr/>
          <a:lstStyle/>
          <a:p>
            <a:r>
              <a:rPr lang="sv-SE"/>
              <a:t>Stopp! Min kropp!</a:t>
            </a:r>
            <a:endParaRPr lang="en-UK"/>
          </a:p>
        </p:txBody>
      </p:sp>
      <p:sp>
        <p:nvSpPr>
          <p:cNvPr id="3" name="Platshållare för bildnummer 2">
            <a:extLst>
              <a:ext uri="{FF2B5EF4-FFF2-40B4-BE49-F238E27FC236}">
                <a16:creationId xmlns:a16="http://schemas.microsoft.com/office/drawing/2014/main" id="{E91A6CEF-70BB-5127-D466-A953CDD6FC5D}"/>
              </a:ext>
            </a:extLst>
          </p:cNvPr>
          <p:cNvSpPr>
            <a:spLocks noGrp="1"/>
          </p:cNvSpPr>
          <p:nvPr>
            <p:ph type="sldNum" sz="quarter" idx="12"/>
          </p:nvPr>
        </p:nvSpPr>
        <p:spPr/>
        <p:txBody>
          <a:bodyPr/>
          <a:lstStyle/>
          <a:p>
            <a:fld id="{BF413B3B-BFB3-42E3-B409-FAAF558C2ACC}" type="slidenum">
              <a:rPr lang="en-UK" smtClean="0"/>
              <a:pPr/>
              <a:t>37</a:t>
            </a:fld>
            <a:endParaRPr lang="en-UK"/>
          </a:p>
        </p:txBody>
      </p:sp>
      <p:sp>
        <p:nvSpPr>
          <p:cNvPr id="5" name="textruta 4">
            <a:extLst>
              <a:ext uri="{FF2B5EF4-FFF2-40B4-BE49-F238E27FC236}">
                <a16:creationId xmlns:a16="http://schemas.microsoft.com/office/drawing/2014/main" id="{D54EECAD-5E3B-71FF-5ACF-0609ACD35331}"/>
              </a:ext>
            </a:extLst>
          </p:cNvPr>
          <p:cNvSpPr txBox="1"/>
          <p:nvPr/>
        </p:nvSpPr>
        <p:spPr>
          <a:xfrm>
            <a:off x="803563" y="778226"/>
            <a:ext cx="4211782" cy="1323439"/>
          </a:xfrm>
          <a:prstGeom prst="rect">
            <a:avLst/>
          </a:prstGeom>
          <a:solidFill>
            <a:schemeClr val="accent1"/>
          </a:solidFill>
        </p:spPr>
        <p:txBody>
          <a:bodyPr wrap="square">
            <a:spAutoFit/>
          </a:bodyPr>
          <a:lstStyle/>
          <a:p>
            <a:r>
              <a:rPr lang="sv-SE" altLang="sv-SE" sz="8000" dirty="0">
                <a:solidFill>
                  <a:schemeClr val="bg1"/>
                </a:solidFill>
                <a:latin typeface="+mj-lt"/>
              </a:rPr>
              <a:t>TACK!</a:t>
            </a:r>
            <a:endParaRPr lang="sv-SE" sz="8000" dirty="0">
              <a:solidFill>
                <a:schemeClr val="bg1"/>
              </a:solidFill>
              <a:latin typeface="+mj-lt"/>
            </a:endParaRPr>
          </a:p>
        </p:txBody>
      </p:sp>
    </p:spTree>
    <p:extLst>
      <p:ext uri="{BB962C8B-B14F-4D97-AF65-F5344CB8AC3E}">
        <p14:creationId xmlns:p14="http://schemas.microsoft.com/office/powerpoint/2010/main" val="4104125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hlinkClick r:id="rId3"/>
            <a:extLst>
              <a:ext uri="{FF2B5EF4-FFF2-40B4-BE49-F238E27FC236}">
                <a16:creationId xmlns:a16="http://schemas.microsoft.com/office/drawing/2014/main" id="{9AF16FEF-D2E9-6303-0657-312CA90253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3628" y="257175"/>
            <a:ext cx="10953031" cy="6051550"/>
          </a:xfrm>
          <a:prstGeom prst="rect">
            <a:avLst/>
          </a:prstGeom>
          <a:noFill/>
        </p:spPr>
      </p:pic>
      <p:sp>
        <p:nvSpPr>
          <p:cNvPr id="4" name="Platshållare för sidfot 3">
            <a:extLst>
              <a:ext uri="{FF2B5EF4-FFF2-40B4-BE49-F238E27FC236}">
                <a16:creationId xmlns:a16="http://schemas.microsoft.com/office/drawing/2014/main" id="{326F9C26-9CF1-6854-CDBE-A35F6FABCBB1}"/>
              </a:ext>
            </a:extLst>
          </p:cNvPr>
          <p:cNvSpPr>
            <a:spLocks noGrp="1"/>
          </p:cNvSpPr>
          <p:nvPr>
            <p:ph type="ftr" sz="quarter" idx="12"/>
          </p:nvPr>
        </p:nvSpPr>
        <p:spPr>
          <a:xfrm>
            <a:off x="2530549" y="6458740"/>
            <a:ext cx="7130902" cy="182880"/>
          </a:xfrm>
        </p:spPr>
        <p:txBody>
          <a:bodyPr anchor="ctr">
            <a:normAutofit/>
          </a:bodyPr>
          <a:lstStyle/>
          <a:p>
            <a:pPr>
              <a:lnSpc>
                <a:spcPct val="90000"/>
              </a:lnSpc>
              <a:spcAft>
                <a:spcPts val="600"/>
              </a:spcAft>
            </a:pPr>
            <a:r>
              <a:rPr lang="sv-SE" sz="600"/>
              <a:t>Stopp! Min kropp!</a:t>
            </a:r>
            <a:endParaRPr lang="en-UK" sz="600"/>
          </a:p>
        </p:txBody>
      </p:sp>
      <p:sp>
        <p:nvSpPr>
          <p:cNvPr id="5" name="Platshållare för bildnummer 4">
            <a:extLst>
              <a:ext uri="{FF2B5EF4-FFF2-40B4-BE49-F238E27FC236}">
                <a16:creationId xmlns:a16="http://schemas.microsoft.com/office/drawing/2014/main" id="{CEEDE949-F424-0DFD-8E2B-95A4298CB2F4}"/>
              </a:ext>
            </a:extLst>
          </p:cNvPr>
          <p:cNvSpPr>
            <a:spLocks noGrp="1"/>
          </p:cNvSpPr>
          <p:nvPr>
            <p:ph type="sldNum" sz="quarter" idx="13"/>
          </p:nvPr>
        </p:nvSpPr>
        <p:spPr>
          <a:xfrm>
            <a:off x="9661451" y="6458740"/>
            <a:ext cx="640589" cy="182880"/>
          </a:xfrm>
        </p:spPr>
        <p:txBody>
          <a:bodyPr anchor="ctr">
            <a:normAutofit/>
          </a:bodyPr>
          <a:lstStyle/>
          <a:p>
            <a:pPr>
              <a:lnSpc>
                <a:spcPct val="90000"/>
              </a:lnSpc>
              <a:spcAft>
                <a:spcPts val="600"/>
              </a:spcAft>
            </a:pPr>
            <a:fld id="{BF413B3B-BFB3-42E3-B409-FAAF558C2ACC}" type="slidenum">
              <a:rPr lang="en-UK" sz="600" smtClean="0"/>
              <a:pPr>
                <a:lnSpc>
                  <a:spcPct val="90000"/>
                </a:lnSpc>
                <a:spcAft>
                  <a:spcPts val="600"/>
                </a:spcAft>
              </a:pPr>
              <a:t>38</a:t>
            </a:fld>
            <a:endParaRPr lang="en-UK" sz="600"/>
          </a:p>
        </p:txBody>
      </p:sp>
      <p:sp>
        <p:nvSpPr>
          <p:cNvPr id="9" name="Rektangel: rundade hörn 8">
            <a:extLst>
              <a:ext uri="{FF2B5EF4-FFF2-40B4-BE49-F238E27FC236}">
                <a16:creationId xmlns:a16="http://schemas.microsoft.com/office/drawing/2014/main" id="{4751CF6E-A617-0001-FDFE-097160AEE05D}"/>
              </a:ext>
            </a:extLst>
          </p:cNvPr>
          <p:cNvSpPr/>
          <p:nvPr/>
        </p:nvSpPr>
        <p:spPr>
          <a:xfrm>
            <a:off x="7875814" y="3282950"/>
            <a:ext cx="3295650" cy="2819400"/>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Arial" panose="020B0604020202020204" pitchFamily="34" charset="0"/>
              <a:buChar char="•"/>
            </a:pPr>
            <a:endParaRPr lang="sv-SE" dirty="0">
              <a:solidFill>
                <a:srgbClr val="FF0000"/>
              </a:solidFill>
            </a:endParaRPr>
          </a:p>
          <a:p>
            <a:pPr marL="285750" indent="-285750">
              <a:buFont typeface="Arial" panose="020B0604020202020204" pitchFamily="34" charset="0"/>
              <a:buChar char="•"/>
            </a:pPr>
            <a:endParaRPr lang="sv-SE" dirty="0">
              <a:solidFill>
                <a:srgbClr val="FF0000"/>
              </a:solidFill>
            </a:endParaRPr>
          </a:p>
          <a:p>
            <a:pPr marL="285750" indent="-285750">
              <a:buFont typeface="Arial" panose="020B0604020202020204" pitchFamily="34" charset="0"/>
              <a:buChar char="•"/>
            </a:pPr>
            <a:r>
              <a:rPr lang="sv-SE" dirty="0">
                <a:solidFill>
                  <a:srgbClr val="FF0000"/>
                </a:solidFill>
              </a:rPr>
              <a:t>Efterfrågan</a:t>
            </a:r>
          </a:p>
          <a:p>
            <a:pPr marL="285750" indent="-285750">
              <a:buFont typeface="Arial" panose="020B0604020202020204" pitchFamily="34" charset="0"/>
              <a:buChar char="•"/>
            </a:pPr>
            <a:r>
              <a:rPr lang="sv-SE" dirty="0">
                <a:solidFill>
                  <a:srgbClr val="FF0000"/>
                </a:solidFill>
              </a:rPr>
              <a:t>Gratis</a:t>
            </a:r>
          </a:p>
          <a:p>
            <a:pPr marL="285750" indent="-285750">
              <a:buFont typeface="Arial" panose="020B0604020202020204" pitchFamily="34" charset="0"/>
              <a:buChar char="•"/>
            </a:pPr>
            <a:r>
              <a:rPr lang="sv-SE" dirty="0">
                <a:solidFill>
                  <a:srgbClr val="FF0000"/>
                </a:solidFill>
              </a:rPr>
              <a:t>Tillgänglig</a:t>
            </a:r>
          </a:p>
          <a:p>
            <a:pPr marL="285750" indent="-285750">
              <a:buFont typeface="Arial" panose="020B0604020202020204" pitchFamily="34" charset="0"/>
              <a:buChar char="•"/>
            </a:pPr>
            <a:r>
              <a:rPr lang="sv-SE" dirty="0">
                <a:solidFill>
                  <a:srgbClr val="FF0000"/>
                </a:solidFill>
              </a:rPr>
              <a:t>30 minuter</a:t>
            </a:r>
          </a:p>
          <a:p>
            <a:pPr marL="285750" indent="-285750">
              <a:buFont typeface="Arial" panose="020B0604020202020204" pitchFamily="34" charset="0"/>
              <a:buChar char="•"/>
            </a:pPr>
            <a:r>
              <a:rPr lang="sv-SE" dirty="0">
                <a:solidFill>
                  <a:srgbClr val="FF0000"/>
                </a:solidFill>
              </a:rPr>
              <a:t>Ingen registrering</a:t>
            </a:r>
          </a:p>
          <a:p>
            <a:pPr marL="285750" indent="-285750">
              <a:buFont typeface="Arial" panose="020B0604020202020204" pitchFamily="34" charset="0"/>
              <a:buChar char="•"/>
            </a:pPr>
            <a:r>
              <a:rPr lang="sv-SE" dirty="0">
                <a:solidFill>
                  <a:srgbClr val="FF0000"/>
                </a:solidFill>
              </a:rPr>
              <a:t>Ingen certifiering</a:t>
            </a:r>
          </a:p>
          <a:p>
            <a:pPr marL="285750" indent="-285750">
              <a:buFont typeface="Arial" panose="020B0604020202020204" pitchFamily="34" charset="0"/>
              <a:buChar char="•"/>
            </a:pPr>
            <a:r>
              <a:rPr lang="sv-SE" dirty="0">
                <a:solidFill>
                  <a:srgbClr val="FF0000"/>
                </a:solidFill>
              </a:rPr>
              <a:t>Öppna upp för reflektion</a:t>
            </a:r>
          </a:p>
          <a:p>
            <a:pPr marL="285750" indent="-285750">
              <a:buFont typeface="Arial" panose="020B0604020202020204" pitchFamily="34" charset="0"/>
              <a:buChar char="•"/>
            </a:pPr>
            <a:r>
              <a:rPr lang="sv-SE" dirty="0">
                <a:solidFill>
                  <a:srgbClr val="FF0000"/>
                </a:solidFill>
              </a:rPr>
              <a:t>Möjlighet till fördjupning</a:t>
            </a:r>
          </a:p>
          <a:p>
            <a:pPr marL="285750" indent="-285750">
              <a:buFont typeface="Arial" panose="020B0604020202020204" pitchFamily="34" charset="0"/>
              <a:buChar char="•"/>
            </a:pPr>
            <a:endParaRPr lang="sv-SE" dirty="0"/>
          </a:p>
          <a:p>
            <a:pPr marL="285750" indent="-285750">
              <a:buFont typeface="Arial" panose="020B0604020202020204" pitchFamily="34" charset="0"/>
              <a:buChar char="•"/>
            </a:pPr>
            <a:endParaRPr lang="sv-SE" dirty="0"/>
          </a:p>
        </p:txBody>
      </p:sp>
    </p:spTree>
    <p:extLst>
      <p:ext uri="{BB962C8B-B14F-4D97-AF65-F5344CB8AC3E}">
        <p14:creationId xmlns:p14="http://schemas.microsoft.com/office/powerpoint/2010/main" val="151012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0E71FF-D19B-7E81-E3DE-A3F0A7CAC15E}"/>
              </a:ext>
            </a:extLst>
          </p:cNvPr>
          <p:cNvSpPr txBox="1"/>
          <p:nvPr/>
        </p:nvSpPr>
        <p:spPr>
          <a:xfrm>
            <a:off x="1698812" y="2259106"/>
            <a:ext cx="8346140" cy="2062103"/>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3200" i="1">
                <a:solidFill>
                  <a:schemeClr val="bg1"/>
                </a:solidFill>
              </a:rPr>
              <a:t>Barn ska skyddas mot alla former av fysiskt eller psykiskt våld, skada eller övergrepp, vanvård eller försumlig behandling, misshandel eller utnyttjande, inklusive sexuella övergrepp.</a:t>
            </a:r>
            <a:r>
              <a:rPr lang="sv-SE" sz="3200">
                <a:solidFill>
                  <a:schemeClr val="bg1"/>
                </a:solidFill>
              </a:rPr>
              <a:t> </a:t>
            </a:r>
            <a:r>
              <a:rPr lang="en-US" sz="3200">
                <a:ea typeface="Lato"/>
                <a:cs typeface="Lato"/>
              </a:rPr>
              <a:t>​</a:t>
            </a:r>
            <a:endParaRPr lang="en-US"/>
          </a:p>
        </p:txBody>
      </p:sp>
      <p:sp>
        <p:nvSpPr>
          <p:cNvPr id="3" name="TextBox 2">
            <a:extLst>
              <a:ext uri="{FF2B5EF4-FFF2-40B4-BE49-F238E27FC236}">
                <a16:creationId xmlns:a16="http://schemas.microsoft.com/office/drawing/2014/main" id="{2ECBB92C-3DD8-7CAE-0C79-AACBE8D30FB9}"/>
              </a:ext>
            </a:extLst>
          </p:cNvPr>
          <p:cNvSpPr txBox="1"/>
          <p:nvPr/>
        </p:nvSpPr>
        <p:spPr>
          <a:xfrm>
            <a:off x="6976782" y="4489076"/>
            <a:ext cx="3370729" cy="523220"/>
          </a:xfrm>
          <a:prstGeom prst="rect">
            <a:avLst/>
          </a:prstGeom>
          <a:solidFill>
            <a:schemeClr val="tx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400">
                <a:solidFill>
                  <a:schemeClr val="bg1"/>
                </a:solidFill>
              </a:rPr>
              <a:t>Artikel 19</a:t>
            </a:r>
            <a:r>
              <a:rPr lang="en-US" sz="1400">
                <a:ea typeface="Lato"/>
                <a:cs typeface="Lato"/>
              </a:rPr>
              <a:t>​</a:t>
            </a:r>
            <a:br>
              <a:rPr lang="en-US" sz="1400">
                <a:ea typeface="Lato"/>
                <a:cs typeface="Lato"/>
              </a:rPr>
            </a:br>
            <a:r>
              <a:rPr lang="sv-SE" sz="1400">
                <a:solidFill>
                  <a:schemeClr val="bg1"/>
                </a:solidFill>
              </a:rPr>
              <a:t>FN:s konvention om barnets rättigheter</a:t>
            </a:r>
            <a:endParaRPr lang="en-US"/>
          </a:p>
        </p:txBody>
      </p:sp>
      <p:sp>
        <p:nvSpPr>
          <p:cNvPr id="5" name="Rubrik 2">
            <a:extLst>
              <a:ext uri="{FF2B5EF4-FFF2-40B4-BE49-F238E27FC236}">
                <a16:creationId xmlns:a16="http://schemas.microsoft.com/office/drawing/2014/main" id="{9AA2B73F-0D14-96A6-61FA-C33F936BB01C}"/>
              </a:ext>
            </a:extLst>
          </p:cNvPr>
          <p:cNvSpPr txBox="1">
            <a:spLocks/>
          </p:cNvSpPr>
          <p:nvPr/>
        </p:nvSpPr>
        <p:spPr>
          <a:xfrm>
            <a:off x="1143000" y="778511"/>
            <a:ext cx="9528175" cy="9064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3600" dirty="0">
                <a:solidFill>
                  <a:schemeClr val="bg1"/>
                </a:solidFill>
                <a:latin typeface="Oswald Medium"/>
              </a:rPr>
              <a:t>FN:s konvention om barnets rättigheter</a:t>
            </a:r>
            <a:endParaRPr lang="en-US" dirty="0">
              <a:solidFill>
                <a:schemeClr val="bg1"/>
              </a:solidFill>
            </a:endParaRPr>
          </a:p>
        </p:txBody>
      </p:sp>
    </p:spTree>
    <p:extLst>
      <p:ext uri="{BB962C8B-B14F-4D97-AF65-F5344CB8AC3E}">
        <p14:creationId xmlns:p14="http://schemas.microsoft.com/office/powerpoint/2010/main" val="1494764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C0F2784-ECF3-F1A4-BD14-A3ABCF35B2DE}"/>
              </a:ext>
            </a:extLst>
          </p:cNvPr>
          <p:cNvSpPr>
            <a:spLocks noGrp="1"/>
          </p:cNvSpPr>
          <p:nvPr>
            <p:ph type="title" idx="4294967295"/>
          </p:nvPr>
        </p:nvSpPr>
        <p:spPr>
          <a:xfrm>
            <a:off x="1143000" y="778511"/>
            <a:ext cx="9528175" cy="906463"/>
          </a:xfrm>
        </p:spPr>
        <p:txBody>
          <a:bodyPr>
            <a:normAutofit/>
          </a:bodyPr>
          <a:lstStyle/>
          <a:p>
            <a:r>
              <a:rPr lang="sv-SE" sz="3600">
                <a:solidFill>
                  <a:schemeClr val="bg1"/>
                </a:solidFill>
              </a:rPr>
              <a:t>Barn har rätt att växa upp utan våld</a:t>
            </a:r>
          </a:p>
        </p:txBody>
      </p:sp>
      <p:sp>
        <p:nvSpPr>
          <p:cNvPr id="4" name="Platshållare för sidfot 3">
            <a:extLst>
              <a:ext uri="{FF2B5EF4-FFF2-40B4-BE49-F238E27FC236}">
                <a16:creationId xmlns:a16="http://schemas.microsoft.com/office/drawing/2014/main" id="{7F220FDA-DD71-4A4D-7358-72CFCAFE2A64}"/>
              </a:ext>
            </a:extLst>
          </p:cNvPr>
          <p:cNvSpPr>
            <a:spLocks noGrp="1"/>
          </p:cNvSpPr>
          <p:nvPr>
            <p:ph type="ftr" sz="quarter" idx="4294967295"/>
          </p:nvPr>
        </p:nvSpPr>
        <p:spPr>
          <a:xfrm>
            <a:off x="0" y="6457950"/>
            <a:ext cx="7131050" cy="184150"/>
          </a:xfrm>
        </p:spPr>
        <p:txBody>
          <a:bodyPr/>
          <a:lstStyle/>
          <a:p>
            <a:r>
              <a:rPr lang="sv-SE"/>
              <a:t>Stopp! Min kropp!</a:t>
            </a:r>
            <a:endParaRPr lang="en-UK"/>
          </a:p>
        </p:txBody>
      </p:sp>
      <p:sp>
        <p:nvSpPr>
          <p:cNvPr id="5" name="Platshållare för bildnummer 4">
            <a:extLst>
              <a:ext uri="{FF2B5EF4-FFF2-40B4-BE49-F238E27FC236}">
                <a16:creationId xmlns:a16="http://schemas.microsoft.com/office/drawing/2014/main" id="{2053F9C8-08E2-E93D-1FFE-F41FCA41ABA3}"/>
              </a:ext>
            </a:extLst>
          </p:cNvPr>
          <p:cNvSpPr>
            <a:spLocks noGrp="1"/>
          </p:cNvSpPr>
          <p:nvPr>
            <p:ph type="sldNum" sz="quarter" idx="4294967295"/>
          </p:nvPr>
        </p:nvSpPr>
        <p:spPr>
          <a:xfrm>
            <a:off x="11552238" y="6457950"/>
            <a:ext cx="639762" cy="184150"/>
          </a:xfrm>
        </p:spPr>
        <p:txBody>
          <a:bodyPr/>
          <a:lstStyle/>
          <a:p>
            <a:fld id="{BF413B3B-BFB3-42E3-B409-FAAF558C2ACC}" type="slidenum">
              <a:rPr lang="en-UK" smtClean="0"/>
              <a:pPr/>
              <a:t>5</a:t>
            </a:fld>
            <a:endParaRPr lang="en-UK"/>
          </a:p>
        </p:txBody>
      </p:sp>
      <p:sp>
        <p:nvSpPr>
          <p:cNvPr id="6" name="Platshållare för innehåll 5">
            <a:extLst>
              <a:ext uri="{FF2B5EF4-FFF2-40B4-BE49-F238E27FC236}">
                <a16:creationId xmlns:a16="http://schemas.microsoft.com/office/drawing/2014/main" id="{3A139B14-2AF9-A4AA-832A-FA89CB4854B0}"/>
              </a:ext>
            </a:extLst>
          </p:cNvPr>
          <p:cNvSpPr txBox="1">
            <a:spLocks noGrp="1"/>
          </p:cNvSpPr>
          <p:nvPr>
            <p:ph idx="4294967295"/>
          </p:nvPr>
        </p:nvSpPr>
        <p:spPr>
          <a:xfrm>
            <a:off x="914400" y="2202441"/>
            <a:ext cx="9756775" cy="3075586"/>
          </a:xfrm>
          <a:prstGeom prst="rect">
            <a:avLst/>
          </a:prstGeom>
          <a:noFill/>
        </p:spPr>
        <p:txBody>
          <a:bodyPr vert="horz" wrap="square" lIns="91440" tIns="45720" rIns="91440" bIns="45720" numCol="1" rtlCol="0" anchor="t">
            <a:spAutoFit/>
          </a:bodyPr>
          <a:lstStyle/>
          <a:p>
            <a:pPr marL="457200" indent="-457200">
              <a:buFont typeface="Arial" panose="020B0604020202020204" pitchFamily="34" charset="0"/>
              <a:buChar char="•"/>
            </a:pPr>
            <a:r>
              <a:rPr lang="sv-SE" sz="2800" dirty="0">
                <a:solidFill>
                  <a:schemeClr val="bg1"/>
                </a:solidFill>
                <a:cs typeface="Gill Sans Infant Std"/>
              </a:rPr>
              <a:t>Barn berättar sällan för vuxna om våld och övergrepp.</a:t>
            </a:r>
            <a:endParaRPr lang="sv-SE" sz="2800" dirty="0">
              <a:solidFill>
                <a:schemeClr val="bg1"/>
              </a:solidFill>
            </a:endParaRPr>
          </a:p>
          <a:p>
            <a:pPr marL="457200" indent="-457200">
              <a:buFont typeface="Arial" panose="020B0604020202020204" pitchFamily="34" charset="0"/>
              <a:buChar char="•"/>
            </a:pPr>
            <a:endParaRPr lang="sv-SE" sz="2800" dirty="0">
              <a:solidFill>
                <a:schemeClr val="bg1"/>
              </a:solidFill>
            </a:endParaRPr>
          </a:p>
          <a:p>
            <a:pPr marL="457200" indent="-457200">
              <a:buFont typeface="Arial" panose="020B0604020202020204" pitchFamily="34" charset="0"/>
              <a:buChar char="•"/>
            </a:pPr>
            <a:r>
              <a:rPr lang="sv-SE" sz="2800" dirty="0">
                <a:solidFill>
                  <a:schemeClr val="bg1"/>
                </a:solidFill>
              </a:rPr>
              <a:t>Våld påverkar barns hälsa, utveckling och trygghet negativt</a:t>
            </a:r>
          </a:p>
          <a:p>
            <a:pPr marL="457200" indent="-457200">
              <a:buFont typeface="Arial" panose="020B0604020202020204" pitchFamily="34" charset="0"/>
              <a:buChar char="•"/>
            </a:pPr>
            <a:endParaRPr lang="sv-SE" sz="2800" dirty="0">
              <a:solidFill>
                <a:schemeClr val="bg1"/>
              </a:solidFill>
            </a:endParaRPr>
          </a:p>
          <a:p>
            <a:pPr marL="457200" indent="-457200">
              <a:buFont typeface="Arial" panose="020B0604020202020204" pitchFamily="34" charset="0"/>
              <a:buChar char="•"/>
            </a:pPr>
            <a:r>
              <a:rPr lang="sv-SE" sz="2800" dirty="0">
                <a:solidFill>
                  <a:schemeClr val="bg1"/>
                </a:solidFill>
              </a:rPr>
              <a:t>Barn är ofta beroende av vuxna och behöver särskilt skydd.</a:t>
            </a:r>
          </a:p>
          <a:p>
            <a:pPr algn="l"/>
            <a:endParaRPr lang="sv-SE" dirty="0">
              <a:solidFill>
                <a:schemeClr val="bg1"/>
              </a:solidFill>
            </a:endParaRPr>
          </a:p>
        </p:txBody>
      </p:sp>
    </p:spTree>
    <p:extLst>
      <p:ext uri="{BB962C8B-B14F-4D97-AF65-F5344CB8AC3E}">
        <p14:creationId xmlns:p14="http://schemas.microsoft.com/office/powerpoint/2010/main" val="477279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C0C7E-FAD6-FC95-5524-D700F51357E3}"/>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E90F5BF-1799-A182-B562-60B92B8C9EDC}"/>
              </a:ext>
            </a:extLst>
          </p:cNvPr>
          <p:cNvSpPr>
            <a:spLocks noGrp="1"/>
          </p:cNvSpPr>
          <p:nvPr>
            <p:ph type="title" idx="4294967295"/>
          </p:nvPr>
        </p:nvSpPr>
        <p:spPr>
          <a:xfrm>
            <a:off x="1099530" y="2147455"/>
            <a:ext cx="8653463" cy="2798617"/>
          </a:xfrm>
        </p:spPr>
        <p:txBody>
          <a:bodyPr>
            <a:noAutofit/>
          </a:bodyPr>
          <a:lstStyle/>
          <a:p>
            <a:pPr>
              <a:lnSpc>
                <a:spcPct val="100000"/>
              </a:lnSpc>
            </a:pPr>
            <a:r>
              <a:rPr lang="sv-SE" sz="2800" b="0" dirty="0">
                <a:solidFill>
                  <a:schemeClr val="bg1"/>
                </a:solidFill>
                <a:latin typeface="+mn-lt"/>
              </a:rPr>
              <a:t>Psykiskt våld är den vanligaste formen av våld mot barn i Sverige, följt av fysiskt våld och känslomässig samt ekonomisk försummelse. </a:t>
            </a:r>
            <a:br>
              <a:rPr lang="sv-SE" sz="2800" b="0" dirty="0">
                <a:solidFill>
                  <a:schemeClr val="bg1"/>
                </a:solidFill>
                <a:latin typeface="+mn-lt"/>
              </a:rPr>
            </a:br>
            <a:r>
              <a:rPr lang="sv-SE" sz="2800" b="0" dirty="0">
                <a:solidFill>
                  <a:schemeClr val="bg1"/>
                </a:solidFill>
                <a:latin typeface="+mn-lt"/>
              </a:rPr>
              <a:t>Även om sexuellt våld förekommer i något mindre utsträckning, ökar det mest, särskilt på internet.</a:t>
            </a:r>
          </a:p>
        </p:txBody>
      </p:sp>
      <p:sp>
        <p:nvSpPr>
          <p:cNvPr id="11" name="Google Shape;306;p42">
            <a:extLst>
              <a:ext uri="{FF2B5EF4-FFF2-40B4-BE49-F238E27FC236}">
                <a16:creationId xmlns:a16="http://schemas.microsoft.com/office/drawing/2014/main" id="{C8EF82C2-D716-BCDA-E5DD-12B5AC6C1EDA}"/>
              </a:ext>
            </a:extLst>
          </p:cNvPr>
          <p:cNvSpPr txBox="1"/>
          <p:nvPr/>
        </p:nvSpPr>
        <p:spPr>
          <a:xfrm>
            <a:off x="9028197" y="1989842"/>
            <a:ext cx="2238262" cy="1560568"/>
          </a:xfrm>
          <a:prstGeom prst="rect">
            <a:avLst/>
          </a:prstGeom>
          <a:noFill/>
          <a:ln>
            <a:noFill/>
          </a:ln>
        </p:spPr>
        <p:txBody>
          <a:bodyPr spcFirstLastPara="1" wrap="square" lIns="91425" tIns="91425" rIns="91425" bIns="91425" anchor="ctr" anchorCtr="0">
            <a:noAutofit/>
          </a:bodyPr>
          <a:lstStyle/>
          <a:p>
            <a:pPr lvl="0"/>
            <a:endParaRPr lang="en">
              <a:solidFill>
                <a:schemeClr val="bg1"/>
              </a:solidFill>
              <a:latin typeface="Lato" panose="020F0502020204030203" pitchFamily="34" charset="0"/>
              <a:cs typeface="Gill Sans Infant Std"/>
              <a:sym typeface="Proxima Nova"/>
            </a:endParaRPr>
          </a:p>
        </p:txBody>
      </p:sp>
      <p:sp>
        <p:nvSpPr>
          <p:cNvPr id="3" name="Title 1">
            <a:extLst>
              <a:ext uri="{FF2B5EF4-FFF2-40B4-BE49-F238E27FC236}">
                <a16:creationId xmlns:a16="http://schemas.microsoft.com/office/drawing/2014/main" id="{A6D1D167-E27E-E909-1741-1E1E80197195}"/>
              </a:ext>
            </a:extLst>
          </p:cNvPr>
          <p:cNvSpPr txBox="1">
            <a:spLocks/>
          </p:cNvSpPr>
          <p:nvPr/>
        </p:nvSpPr>
        <p:spPr>
          <a:xfrm>
            <a:off x="1099530" y="853859"/>
            <a:ext cx="7921226" cy="627629"/>
          </a:xfrm>
          <a:prstGeom prst="rect">
            <a:avLst/>
          </a:prstGeom>
          <a:noFill/>
        </p:spPr>
        <p:txBody>
          <a:bodyPr tIns="72000" bIns="0" anchor="ctr"/>
          <a:lstStyle>
            <a:lvl1pPr algn="l" defTabSz="914400" rtl="0" eaLnBrk="1" latinLnBrk="0" hangingPunct="1">
              <a:lnSpc>
                <a:spcPct val="90000"/>
              </a:lnSpc>
              <a:spcBef>
                <a:spcPct val="0"/>
              </a:spcBef>
              <a:buNone/>
              <a:defRPr sz="4400" kern="1200">
                <a:solidFill>
                  <a:schemeClr val="tx1"/>
                </a:solidFill>
                <a:latin typeface="Oswald Medium" pitchFamily="2" charset="77"/>
                <a:ea typeface="+mj-ea"/>
                <a:cs typeface="+mj-cs"/>
              </a:defRPr>
            </a:lvl1pPr>
          </a:lstStyle>
          <a:p>
            <a:pPr>
              <a:lnSpc>
                <a:spcPct val="120000"/>
              </a:lnSpc>
            </a:pPr>
            <a:endParaRPr lang="sv-SE" sz="3600">
              <a:solidFill>
                <a:schemeClr val="bg1"/>
              </a:solidFill>
            </a:endParaRPr>
          </a:p>
          <a:p>
            <a:pPr>
              <a:lnSpc>
                <a:spcPct val="120000"/>
              </a:lnSpc>
            </a:pPr>
            <a:r>
              <a:rPr lang="sv-SE" sz="3600">
                <a:solidFill>
                  <a:schemeClr val="bg1"/>
                </a:solidFill>
              </a:rPr>
              <a:t>Men många barn i Sverige har erfarenheter av att utsättas för våld </a:t>
            </a:r>
            <a:endParaRPr lang="sv-SE" sz="1800">
              <a:solidFill>
                <a:schemeClr val="bg1"/>
              </a:solidFill>
            </a:endParaRPr>
          </a:p>
          <a:p>
            <a:pPr>
              <a:lnSpc>
                <a:spcPct val="120000"/>
              </a:lnSpc>
            </a:pPr>
            <a:r>
              <a:rPr lang="sv-SE" sz="1800">
                <a:solidFill>
                  <a:schemeClr val="bg1"/>
                </a:solidFill>
              </a:rPr>
              <a:t> </a:t>
            </a:r>
          </a:p>
        </p:txBody>
      </p:sp>
    </p:spTree>
    <p:extLst>
      <p:ext uri="{BB962C8B-B14F-4D97-AF65-F5344CB8AC3E}">
        <p14:creationId xmlns:p14="http://schemas.microsoft.com/office/powerpoint/2010/main" val="3517329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DAAC5-64FC-AEAA-309B-FB215755F3F8}"/>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8639D3B-2E35-D1B3-034C-403ECA22995D}"/>
              </a:ext>
            </a:extLst>
          </p:cNvPr>
          <p:cNvSpPr txBox="1"/>
          <p:nvPr/>
        </p:nvSpPr>
        <p:spPr>
          <a:xfrm>
            <a:off x="6092757" y="6581001"/>
            <a:ext cx="4704522" cy="276999"/>
          </a:xfrm>
          <a:prstGeom prst="rect">
            <a:avLst/>
          </a:prstGeom>
          <a:noFill/>
        </p:spPr>
        <p:txBody>
          <a:bodyPr wrap="square" rtlCol="0">
            <a:spAutoFit/>
          </a:bodyPr>
          <a:lstStyle/>
          <a:p>
            <a:r>
              <a:rPr lang="sv-SE" sz="1200">
                <a:solidFill>
                  <a:schemeClr val="bg1"/>
                </a:solidFill>
                <a:latin typeface="Lato" panose="020F0502020204030203" pitchFamily="34" charset="0"/>
                <a:ea typeface="Lato" panose="020F0502020204030203" pitchFamily="34" charset="0"/>
                <a:cs typeface="Lato" panose="020F0502020204030203" pitchFamily="34" charset="0"/>
              </a:rPr>
              <a:t>Content Hub: </a:t>
            </a:r>
            <a:r>
              <a:rPr lang="sv-SE" sz="1200">
                <a:solidFill>
                  <a:schemeClr val="bg1"/>
                </a:solidFill>
              </a:rPr>
              <a:t>CH1304412 </a:t>
            </a:r>
            <a:endParaRPr lang="sv-SE" sz="120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3" name="Content Placeholder 2">
            <a:extLst>
              <a:ext uri="{FF2B5EF4-FFF2-40B4-BE49-F238E27FC236}">
                <a16:creationId xmlns:a16="http://schemas.microsoft.com/office/drawing/2014/main" id="{AEB36377-7BFC-C4B1-6A86-4B25CC2E3BB9}"/>
              </a:ext>
            </a:extLst>
          </p:cNvPr>
          <p:cNvSpPr>
            <a:spLocks noGrp="1"/>
          </p:cNvSpPr>
          <p:nvPr>
            <p:ph idx="1"/>
          </p:nvPr>
        </p:nvSpPr>
        <p:spPr>
          <a:xfrm>
            <a:off x="1094019" y="1233673"/>
            <a:ext cx="9208021" cy="3524132"/>
          </a:xfrm>
        </p:spPr>
        <p:txBody>
          <a:bodyPr>
            <a:noAutofit/>
          </a:bodyPr>
          <a:lstStyle/>
          <a:p>
            <a:pPr algn="l"/>
            <a:endParaRPr lang="sv-SE" b="0" i="0" u="none" strike="noStrike" baseline="0">
              <a:solidFill>
                <a:srgbClr val="000000"/>
              </a:solidFill>
            </a:endParaRP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Rädda Barnen har under lång tid arbetat med barn som har varit utsatta för våld och sexuella övergrepp</a:t>
            </a: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Många barn visste inte vad som var rätt och fel att göra mot deras kroppar. De saknade ofta ord för att prata om vad de hade varit utsatta för, vågade sällan prata med en vuxen och behöll därför ofta sina upplevelser för sig själva.</a:t>
            </a:r>
          </a:p>
          <a:p>
            <a:pPr marL="285750" indent="-285750">
              <a:lnSpc>
                <a:spcPct val="110000"/>
              </a:lnSpc>
              <a:spcAft>
                <a:spcPts val="800"/>
              </a:spcAft>
              <a:buFont typeface="Arial" panose="020B0604020202020204" pitchFamily="34" charset="0"/>
              <a:buChar char="•"/>
            </a:pPr>
            <a:r>
              <a:rPr lang="sv-SE">
                <a:effectLst/>
                <a:ea typeface="Lato" panose="020F0502020204030203" pitchFamily="34" charset="0"/>
                <a:cs typeface="Times New Roman" panose="02020603050405020304" pitchFamily="18" charset="0"/>
              </a:rPr>
              <a:t>Många vuxna uttryckte också att de tyckte att det var svårt att prata om med barn. De kände sig osäkra på hur de skulle göra och undvek därför ofta ämnet</a:t>
            </a:r>
            <a:r>
              <a:rPr lang="sv-SE" sz="2000">
                <a:effectLst/>
                <a:ea typeface="Lato" panose="020F0502020204030203" pitchFamily="34" charset="0"/>
                <a:cs typeface="Times New Roman" panose="02020603050405020304" pitchFamily="18" charset="0"/>
              </a:rPr>
              <a:t>.</a:t>
            </a:r>
          </a:p>
          <a:p>
            <a:endParaRPr lang="sv-SE" sz="2000"/>
          </a:p>
          <a:p>
            <a:endParaRPr lang="sv-SE" sz="2000"/>
          </a:p>
        </p:txBody>
      </p:sp>
      <p:sp>
        <p:nvSpPr>
          <p:cNvPr id="6" name="Title 5">
            <a:extLst>
              <a:ext uri="{FF2B5EF4-FFF2-40B4-BE49-F238E27FC236}">
                <a16:creationId xmlns:a16="http://schemas.microsoft.com/office/drawing/2014/main" id="{844146FA-0E80-95A6-6E62-83C510E6A915}"/>
              </a:ext>
            </a:extLst>
          </p:cNvPr>
          <p:cNvSpPr>
            <a:spLocks noGrp="1"/>
          </p:cNvSpPr>
          <p:nvPr>
            <p:ph type="title"/>
          </p:nvPr>
        </p:nvSpPr>
        <p:spPr>
          <a:xfrm>
            <a:off x="1094019" y="642630"/>
            <a:ext cx="7845265" cy="905256"/>
          </a:xfrm>
        </p:spPr>
        <p:txBody>
          <a:bodyPr>
            <a:noAutofit/>
          </a:bodyPr>
          <a:lstStyle/>
          <a:p>
            <a:r>
              <a:rPr lang="sv-SE" sz="3600"/>
              <a:t>Bakgrund till Stopp! Min kropp! </a:t>
            </a:r>
          </a:p>
        </p:txBody>
      </p:sp>
      <p:sp>
        <p:nvSpPr>
          <p:cNvPr id="4" name="Platshållare för sidfot 3">
            <a:extLst>
              <a:ext uri="{FF2B5EF4-FFF2-40B4-BE49-F238E27FC236}">
                <a16:creationId xmlns:a16="http://schemas.microsoft.com/office/drawing/2014/main" id="{81694627-9566-8C06-75A5-04366AEF0819}"/>
              </a:ext>
            </a:extLst>
          </p:cNvPr>
          <p:cNvSpPr>
            <a:spLocks noGrp="1"/>
          </p:cNvSpPr>
          <p:nvPr>
            <p:ph type="ftr" sz="quarter" idx="11"/>
          </p:nvPr>
        </p:nvSpPr>
        <p:spPr/>
        <p:txBody>
          <a:bodyPr/>
          <a:lstStyle/>
          <a:p>
            <a:r>
              <a:rPr lang="sv-SE"/>
              <a:t>Stopp! Min kropp!</a:t>
            </a:r>
            <a:endParaRPr lang="en-UK"/>
          </a:p>
        </p:txBody>
      </p:sp>
      <p:sp>
        <p:nvSpPr>
          <p:cNvPr id="7" name="Platshållare för bildnummer 6">
            <a:extLst>
              <a:ext uri="{FF2B5EF4-FFF2-40B4-BE49-F238E27FC236}">
                <a16:creationId xmlns:a16="http://schemas.microsoft.com/office/drawing/2014/main" id="{046A5D88-AFD1-E2F7-9A6B-A4F54F21C73D}"/>
              </a:ext>
            </a:extLst>
          </p:cNvPr>
          <p:cNvSpPr>
            <a:spLocks noGrp="1"/>
          </p:cNvSpPr>
          <p:nvPr>
            <p:ph type="sldNum" sz="quarter" idx="12"/>
          </p:nvPr>
        </p:nvSpPr>
        <p:spPr/>
        <p:txBody>
          <a:bodyPr/>
          <a:lstStyle/>
          <a:p>
            <a:fld id="{BF413B3B-BFB3-42E3-B409-FAAF558C2ACC}" type="slidenum">
              <a:rPr lang="en-UK" smtClean="0"/>
              <a:pPr/>
              <a:t>7</a:t>
            </a:fld>
            <a:endParaRPr lang="en-UK"/>
          </a:p>
        </p:txBody>
      </p:sp>
    </p:spTree>
    <p:extLst>
      <p:ext uri="{BB962C8B-B14F-4D97-AF65-F5344CB8AC3E}">
        <p14:creationId xmlns:p14="http://schemas.microsoft.com/office/powerpoint/2010/main" val="19279011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lodrät text 1">
            <a:extLst>
              <a:ext uri="{FF2B5EF4-FFF2-40B4-BE49-F238E27FC236}">
                <a16:creationId xmlns:a16="http://schemas.microsoft.com/office/drawing/2014/main" id="{058E09F7-7C31-4F59-5920-58CB41D18C60}"/>
              </a:ext>
            </a:extLst>
          </p:cNvPr>
          <p:cNvSpPr>
            <a:spLocks noGrp="1"/>
          </p:cNvSpPr>
          <p:nvPr>
            <p:ph type="body" orient="vert" idx="1"/>
          </p:nvPr>
        </p:nvSpPr>
        <p:spPr/>
        <p:txBody>
          <a:bodyPr vert="eaVert" lIns="91440" tIns="45720" rIns="91440" bIns="45720" rtlCol="0" anchor="t">
            <a:normAutofit/>
          </a:bodyPr>
          <a:lstStyle/>
          <a:p>
            <a:r>
              <a:rPr lang="sv-SE" sz="3200" dirty="0">
                <a:ea typeface="Lato"/>
                <a:cs typeface="Lato"/>
              </a:rPr>
              <a:t>Stopp! Min kropp! på en minut</a:t>
            </a:r>
          </a:p>
        </p:txBody>
      </p:sp>
      <p:pic>
        <p:nvPicPr>
          <p:cNvPr id="3" name="Online Media 2" title="Vad är Stopp! Min kropp!?">
            <a:hlinkClick r:id="" action="ppaction://media"/>
            <a:extLst>
              <a:ext uri="{FF2B5EF4-FFF2-40B4-BE49-F238E27FC236}">
                <a16:creationId xmlns:a16="http://schemas.microsoft.com/office/drawing/2014/main" id="{148CCAB0-5C45-F129-A72E-B3DB86328D65}"/>
              </a:ext>
            </a:extLst>
          </p:cNvPr>
          <p:cNvPicPr>
            <a:picLocks noRot="1" noChangeAspect="1"/>
          </p:cNvPicPr>
          <p:nvPr>
            <a:videoFile r:link="rId1"/>
          </p:nvPr>
        </p:nvPicPr>
        <p:blipFill>
          <a:blip r:embed="rId4"/>
          <a:stretch>
            <a:fillRect/>
          </a:stretch>
        </p:blipFill>
        <p:spPr>
          <a:xfrm>
            <a:off x="2852867" y="1547734"/>
            <a:ext cx="6487853" cy="3662597"/>
          </a:xfrm>
          <a:prstGeom prst="rect">
            <a:avLst/>
          </a:prstGeom>
        </p:spPr>
      </p:pic>
    </p:spTree>
    <p:extLst>
      <p:ext uri="{BB962C8B-B14F-4D97-AF65-F5344CB8AC3E}">
        <p14:creationId xmlns:p14="http://schemas.microsoft.com/office/powerpoint/2010/main" val="750087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p:cNvSpPr>
            <a:spLocks noGrp="1"/>
          </p:cNvSpPr>
          <p:nvPr>
            <p:ph idx="1"/>
          </p:nvPr>
        </p:nvSpPr>
        <p:spPr>
          <a:xfrm>
            <a:off x="778484" y="541574"/>
            <a:ext cx="9523556" cy="5211432"/>
          </a:xfrm>
        </p:spPr>
        <p:txBody>
          <a:bodyPr vert="horz" lIns="0" tIns="0" rIns="0" bIns="0" rtlCol="0" anchor="t">
            <a:noAutofit/>
          </a:bodyPr>
          <a:lstStyle/>
          <a:p>
            <a:pPr marL="285750" indent="-285750">
              <a:buClr>
                <a:schemeClr val="tx2"/>
              </a:buClr>
              <a:buFont typeface="Arial" panose="020B0604020202020204" pitchFamily="34" charset="0"/>
              <a:buChar char="•"/>
            </a:pPr>
            <a:r>
              <a:rPr lang="sv-SE" sz="1600" dirty="0">
                <a:solidFill>
                  <a:schemeClr val="tx1"/>
                </a:solidFill>
              </a:rPr>
              <a:t>2013 Vägledningen Stopp! Min kropp! tas fram.  	</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2019 pedagogiskt material för lågstadiet inklusive filmer, kortlåda mm</a:t>
            </a:r>
            <a:br>
              <a:rPr lang="sv-SE" sz="1600" dirty="0">
                <a:solidFill>
                  <a:schemeClr val="tx1"/>
                </a:solidFill>
              </a:rPr>
            </a:br>
            <a:r>
              <a:rPr lang="sv-SE" sz="1600" dirty="0">
                <a:solidFill>
                  <a:schemeClr val="tx1"/>
                </a:solidFill>
              </a:rPr>
              <a:t> </a:t>
            </a:r>
          </a:p>
          <a:p>
            <a:pPr marL="285750" indent="-285750">
              <a:buClr>
                <a:schemeClr val="tx2"/>
              </a:buClr>
              <a:buFont typeface="Arial" panose="020B0604020202020204" pitchFamily="34" charset="0"/>
              <a:buChar char="•"/>
            </a:pPr>
            <a:r>
              <a:rPr lang="sv-SE" sz="1600" dirty="0">
                <a:solidFill>
                  <a:schemeClr val="tx1"/>
                </a:solidFill>
              </a:rPr>
              <a:t>2021 Stopp! Min kropp! För idrott – och föreningslivet, pedagogiskt material. </a:t>
            </a:r>
            <a:br>
              <a:rPr lang="sv-SE" sz="1600" dirty="0">
                <a:solidFill>
                  <a:schemeClr val="tx1"/>
                </a:solidFill>
              </a:rPr>
            </a:br>
            <a:endParaRPr lang="sv-SE" sz="1600" dirty="0">
              <a:solidFill>
                <a:schemeClr val="tx1"/>
              </a:solidFill>
            </a:endParaRPr>
          </a:p>
          <a:p>
            <a:pPr marL="285750" indent="-285750">
              <a:buClr>
                <a:schemeClr val="tx2"/>
              </a:buClr>
              <a:buFont typeface="Arial" panose="020B0604020202020204" pitchFamily="34" charset="0"/>
              <a:buChar char="•"/>
            </a:pPr>
            <a:r>
              <a:rPr lang="sv-SE" sz="1600" dirty="0"/>
              <a:t>2021  Den första Stopp! Min kropp! – veckan genomförs</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2022 Stopp! Min kropp! Lek och prat för barn i förskolan.</a:t>
            </a:r>
            <a:br>
              <a:rPr lang="sv-SE" sz="1600" dirty="0">
                <a:solidFill>
                  <a:schemeClr val="tx1"/>
                </a:solidFill>
              </a:rPr>
            </a:br>
            <a:r>
              <a:rPr lang="sv-SE" sz="1600" dirty="0">
                <a:solidFill>
                  <a:schemeClr val="tx1"/>
                </a:solidFill>
              </a:rPr>
              <a:t> </a:t>
            </a:r>
          </a:p>
          <a:p>
            <a:pPr marL="285750" indent="-285750">
              <a:buClr>
                <a:schemeClr val="tx2"/>
              </a:buClr>
              <a:buFont typeface="Arial" panose="020B0604020202020204" pitchFamily="34" charset="0"/>
              <a:buChar char="•"/>
            </a:pPr>
            <a:r>
              <a:rPr lang="sv-SE" sz="1600" dirty="0"/>
              <a:t>2024</a:t>
            </a:r>
            <a:r>
              <a:rPr lang="sv-SE" sz="1600" dirty="0">
                <a:solidFill>
                  <a:schemeClr val="tx1"/>
                </a:solidFill>
              </a:rPr>
              <a:t> Stopp! Min kropp! – spelet. För barn i lågstadiet. </a:t>
            </a:r>
            <a:br>
              <a:rPr lang="sv-SE" sz="1600" dirty="0">
                <a:solidFill>
                  <a:schemeClr val="tx1"/>
                </a:solidFill>
              </a:rPr>
            </a:br>
            <a:endParaRPr lang="sv-SE" sz="1600" dirty="0">
              <a:solidFill>
                <a:schemeClr val="tx1"/>
              </a:solidFill>
            </a:endParaRPr>
          </a:p>
          <a:p>
            <a:pPr marL="285750" indent="-285750">
              <a:buClr>
                <a:schemeClr val="tx2"/>
              </a:buClr>
              <a:buFont typeface="Arial" panose="020B0604020202020204" pitchFamily="34" charset="0"/>
              <a:buChar char="•"/>
            </a:pPr>
            <a:r>
              <a:rPr lang="sv-SE" sz="1600" dirty="0"/>
              <a:t>2024 utvärderingsstudie av Stopp! Min kropp! </a:t>
            </a:r>
          </a:p>
          <a:p>
            <a:pPr>
              <a:buClr>
                <a:schemeClr val="tx2"/>
              </a:buClr>
            </a:pPr>
            <a:endParaRPr lang="sv-SE" sz="1600" dirty="0">
              <a:solidFill>
                <a:schemeClr val="tx1"/>
              </a:solidFill>
            </a:endParaRPr>
          </a:p>
          <a:p>
            <a:pPr marL="285750" indent="-285750">
              <a:buClr>
                <a:schemeClr val="tx2"/>
              </a:buClr>
              <a:buFont typeface="Arial" panose="020B0604020202020204" pitchFamily="34" charset="0"/>
              <a:buChar char="•"/>
            </a:pPr>
            <a:r>
              <a:rPr lang="sv-SE" sz="1600" dirty="0">
                <a:solidFill>
                  <a:schemeClr val="tx1"/>
                </a:solidFill>
              </a:rPr>
              <a:t>Tre böcker om Stopp! Min kropp har skrivits, </a:t>
            </a:r>
            <a:r>
              <a:rPr lang="sv-SE" sz="1600" i="1" dirty="0">
                <a:solidFill>
                  <a:schemeClr val="tx1"/>
                </a:solidFill>
              </a:rPr>
              <a:t>Lilla Stopp min kropp! </a:t>
            </a:r>
            <a:r>
              <a:rPr lang="sv-SE" sz="1600" dirty="0">
                <a:solidFill>
                  <a:schemeClr val="tx1"/>
                </a:solidFill>
              </a:rPr>
              <a:t>(förskolan),  </a:t>
            </a:r>
            <a:br>
              <a:rPr lang="sv-SE" sz="1600" dirty="0"/>
            </a:br>
            <a:r>
              <a:rPr lang="sv-SE" sz="1600" dirty="0">
                <a:solidFill>
                  <a:schemeClr val="tx1"/>
                </a:solidFill>
              </a:rPr>
              <a:t>”</a:t>
            </a:r>
            <a:r>
              <a:rPr lang="sv-SE" sz="1600" i="1" dirty="0">
                <a:solidFill>
                  <a:schemeClr val="tx1"/>
                </a:solidFill>
              </a:rPr>
              <a:t>Stopp! Min kropp! – en kul och viktig handbok om kroppen, känslor </a:t>
            </a:r>
            <a:br>
              <a:rPr lang="sv-SE" sz="1600" i="1" dirty="0"/>
            </a:br>
            <a:r>
              <a:rPr lang="sv-SE" sz="1600" i="1" dirty="0">
                <a:solidFill>
                  <a:schemeClr val="tx1"/>
                </a:solidFill>
              </a:rPr>
              <a:t>och hemligheter</a:t>
            </a:r>
            <a:r>
              <a:rPr lang="sv-SE" sz="1600" dirty="0">
                <a:solidFill>
                  <a:schemeClr val="tx1"/>
                </a:solidFill>
              </a:rPr>
              <a:t> (lågstadiet) samt </a:t>
            </a:r>
            <a:r>
              <a:rPr lang="sv-SE" sz="1600" i="1" dirty="0">
                <a:solidFill>
                  <a:schemeClr val="tx1"/>
                </a:solidFill>
              </a:rPr>
              <a:t>Bra och dåliga hemligheter </a:t>
            </a:r>
            <a:r>
              <a:rPr lang="sv-SE" sz="1600" dirty="0">
                <a:solidFill>
                  <a:schemeClr val="tx1"/>
                </a:solidFill>
              </a:rPr>
              <a:t>(förskolan). </a:t>
            </a:r>
            <a:endParaRPr lang="sv-SE" sz="1600" i="1" dirty="0">
              <a:solidFill>
                <a:schemeClr val="tx1"/>
              </a:solidFill>
              <a:ea typeface="Lato"/>
            </a:endParaRPr>
          </a:p>
          <a:p>
            <a:pPr marL="285750" indent="-285750">
              <a:buClr>
                <a:schemeClr val="tx2"/>
              </a:buClr>
              <a:buFont typeface="Arial" panose="020B0604020202020204" pitchFamily="34" charset="0"/>
              <a:buChar char="•"/>
            </a:pPr>
            <a:endParaRPr lang="sv-SE" sz="1600" dirty="0">
              <a:solidFill>
                <a:schemeClr val="tx1"/>
              </a:solidFill>
            </a:endParaRPr>
          </a:p>
          <a:p>
            <a:pPr marL="285750" indent="-285750">
              <a:buClr>
                <a:schemeClr val="tx2"/>
              </a:buClr>
              <a:buFont typeface="Arial" panose="020B0604020202020204" pitchFamily="34" charset="0"/>
              <a:buChar char="•"/>
            </a:pPr>
            <a:r>
              <a:rPr lang="sv-SE" sz="1600" i="1" dirty="0">
                <a:solidFill>
                  <a:schemeClr val="tx1"/>
                </a:solidFill>
              </a:rPr>
              <a:t>Nätsmart</a:t>
            </a:r>
            <a:r>
              <a:rPr lang="sv-SE" sz="1600" dirty="0">
                <a:solidFill>
                  <a:schemeClr val="tx1"/>
                </a:solidFill>
              </a:rPr>
              <a:t>. En vägledning för vuxna att prata om sexuella övergrepp på nätet </a:t>
            </a:r>
          </a:p>
          <a:p>
            <a:pPr marL="285750" indent="-285750">
              <a:buClr>
                <a:schemeClr val="tx2"/>
              </a:buClr>
              <a:buFont typeface="Arial" panose="020B0604020202020204" pitchFamily="34" charset="0"/>
              <a:buChar char="•"/>
            </a:pPr>
            <a:endParaRPr lang="sv-SE" sz="1800" dirty="0">
              <a:solidFill>
                <a:schemeClr val="tx1"/>
              </a:solidFill>
            </a:endParaRPr>
          </a:p>
          <a:p>
            <a:pPr marL="285750" indent="-285750">
              <a:buClr>
                <a:schemeClr val="tx2"/>
              </a:buClr>
              <a:buFont typeface="Arial" panose="020B0604020202020204" pitchFamily="34" charset="0"/>
              <a:buChar char="•"/>
            </a:pPr>
            <a:endParaRPr lang="sv-SE" sz="1800" dirty="0">
              <a:solidFill>
                <a:schemeClr val="tx1"/>
              </a:solidFill>
            </a:endParaRPr>
          </a:p>
        </p:txBody>
      </p:sp>
      <p:sp>
        <p:nvSpPr>
          <p:cNvPr id="5" name="Platshållare för bildnummer 4"/>
          <p:cNvSpPr>
            <a:spLocks noGrp="1"/>
          </p:cNvSpPr>
          <p:nvPr>
            <p:ph type="sldNum" sz="quarter" idx="12"/>
          </p:nvPr>
        </p:nvSpPr>
        <p:spPr/>
        <p:txBody>
          <a:bodyPr/>
          <a:lstStyle/>
          <a:p>
            <a:fld id="{C3FDE51E-0052-334C-A4B2-C567FE9F326F}" type="slidenum">
              <a:rPr lang="en-US" smtClean="0"/>
              <a:t>9</a:t>
            </a:fld>
            <a:endParaRPr lang="en-US"/>
          </a:p>
        </p:txBody>
      </p:sp>
      <p:pic>
        <p:nvPicPr>
          <p:cNvPr id="8" name="Bildobjekt 7">
            <a:extLst>
              <a:ext uri="{FF2B5EF4-FFF2-40B4-BE49-F238E27FC236}">
                <a16:creationId xmlns:a16="http://schemas.microsoft.com/office/drawing/2014/main" id="{1317681E-9450-5D43-8A02-4AFB604DFF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6244" y="293026"/>
            <a:ext cx="2778211" cy="3941627"/>
          </a:xfrm>
          <a:prstGeom prst="rect">
            <a:avLst/>
          </a:prstGeom>
          <a:effectLst>
            <a:outerShdw blurRad="50800" dist="38100" dir="2700000" algn="tl" rotWithShape="0">
              <a:prstClr val="black">
                <a:alpha val="40000"/>
              </a:prstClr>
            </a:outerShdw>
          </a:effectLst>
        </p:spPr>
      </p:pic>
      <p:sp>
        <p:nvSpPr>
          <p:cNvPr id="3" name="Platshållare för sidfot 2">
            <a:extLst>
              <a:ext uri="{FF2B5EF4-FFF2-40B4-BE49-F238E27FC236}">
                <a16:creationId xmlns:a16="http://schemas.microsoft.com/office/drawing/2014/main" id="{9012B6C5-192E-F38C-93F6-564E73B7E823}"/>
              </a:ext>
            </a:extLst>
          </p:cNvPr>
          <p:cNvSpPr>
            <a:spLocks noGrp="1"/>
          </p:cNvSpPr>
          <p:nvPr>
            <p:ph type="ftr" sz="quarter" idx="11"/>
          </p:nvPr>
        </p:nvSpPr>
        <p:spPr/>
        <p:txBody>
          <a:bodyPr/>
          <a:lstStyle/>
          <a:p>
            <a:r>
              <a:rPr lang="sv-SE"/>
              <a:t>Stopp! Min kropp!</a:t>
            </a:r>
            <a:endParaRPr lang="en-UK"/>
          </a:p>
        </p:txBody>
      </p:sp>
    </p:spTree>
    <p:extLst>
      <p:ext uri="{BB962C8B-B14F-4D97-AF65-F5344CB8AC3E}">
        <p14:creationId xmlns:p14="http://schemas.microsoft.com/office/powerpoint/2010/main" val="2243351149"/>
      </p:ext>
    </p:extLst>
  </p:cSld>
  <p:clrMapOvr>
    <a:masterClrMapping/>
  </p:clrMapOvr>
</p:sld>
</file>

<file path=ppt/theme/theme1.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2.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ppt/theme/theme3.xml><?xml version="1.0" encoding="utf-8"?>
<a:theme xmlns:a="http://schemas.openxmlformats.org/drawingml/2006/main" name="Save the Children Theme">
  <a:themeElements>
    <a:clrScheme name="STC Colours">
      <a:dk1>
        <a:srgbClr val="000000"/>
      </a:dk1>
      <a:lt1>
        <a:srgbClr val="FFFFFF"/>
      </a:lt1>
      <a:dk2>
        <a:srgbClr val="A51414"/>
      </a:dk2>
      <a:lt2>
        <a:srgbClr val="F3F2EE"/>
      </a:lt2>
      <a:accent1>
        <a:srgbClr val="DA291C"/>
      </a:accent1>
      <a:accent2>
        <a:srgbClr val="D1CCBD"/>
      </a:accent2>
      <a:accent3>
        <a:srgbClr val="9A3324"/>
      </a:accent3>
      <a:accent4>
        <a:srgbClr val="FF6A39"/>
      </a:accent4>
      <a:accent5>
        <a:srgbClr val="F2A900"/>
      </a:accent5>
      <a:accent6>
        <a:srgbClr val="00B2A9"/>
      </a:accent6>
      <a:hlink>
        <a:srgbClr val="E1251B"/>
      </a:hlink>
      <a:folHlink>
        <a:srgbClr val="9A3324"/>
      </a:folHlink>
    </a:clrScheme>
    <a:fontScheme name="Save the Children fonts">
      <a:majorFont>
        <a:latin typeface="Oswald Medium"/>
        <a:ea typeface=""/>
        <a:cs typeface=""/>
      </a:majorFont>
      <a:minorFont>
        <a:latin typeface="Lato"/>
        <a:ea typeface=""/>
        <a:cs typeface=""/>
      </a:minorFont>
    </a:fontScheme>
    <a:fmtScheme name="Flat">
      <a:fillStyleLst>
        <a:solidFill>
          <a:schemeClr val="phClr"/>
        </a:solidFill>
        <a:solidFill>
          <a:schemeClr val="phClr">
            <a:tint val="50000"/>
          </a:schemeClr>
        </a:solidFill>
        <a:solidFill>
          <a:schemeClr val="phClr">
            <a:shade val="65000"/>
          </a:schemeClr>
        </a:solidFill>
      </a:fillStyleLst>
      <a:lnStyleLst>
        <a:ln w="3175" cap="flat" cmpd="sng" algn="ctr">
          <a:solidFill>
            <a:schemeClr val="phClr">
              <a:shade val="65000"/>
            </a:schemeClr>
          </a:solidFill>
          <a:prstDash val="solid"/>
        </a:ln>
        <a:ln w="3175" cap="flat" cmpd="sng" algn="ctr">
          <a:solidFill>
            <a:schemeClr val="phClr"/>
          </a:solidFill>
          <a:prstDash val="solid"/>
        </a:ln>
        <a:ln w="0" cap="flat" cmpd="sng" algn="ctr">
          <a:noFill/>
        </a:ln>
      </a:lnStyleLst>
      <a:effectStyleLst>
        <a:effectStyle>
          <a:effectLst>
            <a:blur/>
          </a:effectLst>
        </a:effectStyle>
        <a:effectStyle>
          <a:effectLst>
            <a:blur/>
          </a:effectLst>
        </a:effectStyle>
        <a:effectStyle>
          <a:effectLst>
            <a:fillOverlay blend="darken">
              <a:solidFill>
                <a:schemeClr val="phClr">
                  <a:shade val="30000"/>
                </a:schemeClr>
              </a:solidFill>
            </a:fillOverlay>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solidFill>
          <a:schemeClr val="accent1"/>
        </a:solidFill>
      </a:spPr>
      <a:bodyPr wrap="square" rtlCol="0">
        <a:spAutoFit/>
      </a:bodyPr>
      <a:lstStyle>
        <a:defPPr algn="l">
          <a:defRPr dirty="0" smtClean="0">
            <a:solidFill>
              <a:schemeClr val="bg1"/>
            </a:solidFill>
          </a:defRPr>
        </a:defPPr>
      </a:lstStyle>
    </a:txDef>
  </a:objectDefaults>
  <a:extraClrSchemeLst/>
  <a:custClrLst>
    <a:custClr name="Green">
      <a:srgbClr val="71CC98"/>
    </a:custClr>
    <a:custClr name="Pink">
      <a:srgbClr val="F8B5C4"/>
    </a:custClr>
    <a:custClr name="Purple">
      <a:srgbClr val="A57FB2"/>
    </a:custClr>
    <a:custClr name="Biscuit 25%">
      <a:srgbClr val="F3F2EE"/>
    </a:custClr>
    <a:custClr name="Light Grey">
      <a:srgbClr val="999999"/>
    </a:custClr>
    <a:custClr name="Dark Grey">
      <a:srgbClr val="4A4F53"/>
    </a:custClr>
  </a:custClrLst>
  <a:extLst>
    <a:ext uri="{05A4C25C-085E-4340-85A3-A5531E510DB2}">
      <thm15:themeFamily xmlns:thm15="http://schemas.microsoft.com/office/thememl/2012/main" name="SCUK 4.potx" id="{54C92407-FB20-455C-8653-A464E1A62228}" vid="{EE82997C-2C2B-4978-8C9F-A1B4E8F65C0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Official Document" ma:contentTypeID="0x0101003D6C73BB38D93149870CDC6EBA8F17DD0100ACFC6EC96228324C8A794917E69D58EA" ma:contentTypeVersion="4" ma:contentTypeDescription="Acts as the default content type on all sharepoint sites within the Swedish organization " ma:contentTypeScope="" ma:versionID="ae18495909cd5b6df491abb92c3ce04e">
  <xsd:schema xmlns:xsd="http://www.w3.org/2001/XMLSchema" xmlns:xs="http://www.w3.org/2001/XMLSchema" xmlns:p="http://schemas.microsoft.com/office/2006/metadata/properties" xmlns:ns2="b1a25d56-6f3d-4cf9-8f75-af00573b6dbd" targetNamespace="http://schemas.microsoft.com/office/2006/metadata/properties" ma:root="true" ma:fieldsID="5718a85cc9b0ab32daea9bfb73b50e99" ns2:_="">
    <xsd:import namespace="b1a25d56-6f3d-4cf9-8f75-af00573b6dbd"/>
    <xsd:element name="properties">
      <xsd:complexType>
        <xsd:sequence>
          <xsd:element name="documentManagement">
            <xsd:complexType>
              <xsd:all>
                <xsd:element ref="ns2:oe7e8237376448b4af4198949de0dfe3" minOccurs="0"/>
                <xsd:element ref="ns2:TaxCatchAll" minOccurs="0"/>
                <xsd:element ref="ns2:TaxCatchAllLabel" minOccurs="0"/>
                <xsd:element ref="ns2:j2351b834a64409da4ac57155d65a460" minOccurs="0"/>
                <xsd:element ref="ns2:db028a2fbc7244c5a85184a5efa17af6" minOccurs="0"/>
                <xsd:element ref="ns2:Document_x0020_owner1"/>
                <xsd:element ref="ns2:i3d8ba90306245149dba62c7a83dc29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a25d56-6f3d-4cf9-8f75-af00573b6dbd" elementFormDefault="qualified">
    <xsd:import namespace="http://schemas.microsoft.com/office/2006/documentManagement/types"/>
    <xsd:import namespace="http://schemas.microsoft.com/office/infopath/2007/PartnerControls"/>
    <xsd:element name="oe7e8237376448b4af4198949de0dfe3" ma:index="7" ma:taxonomy="true" ma:internalName="oe7e8237376448b4af4198949de0dfe3" ma:taxonomyFieldName="Document_x0020_type" ma:displayName="Document type" ma:default="" ma:fieldId="{8e7e8237-3764-48b4-af41-98949de0dfe3}" ma:sspId="b23ec234-cbf3-4cc2-a0ae-2bfafc310c72" ma:termSetId="c094f469-fd93-4906-bc43-4d6ba822429d" ma:anchorId="00000000-0000-0000-0000-000000000000" ma:open="false" ma:isKeyword="false">
      <xsd:complexType>
        <xsd:sequence>
          <xsd:element ref="pc:Terms" minOccurs="0" maxOccurs="1"/>
        </xsd:sequence>
      </xsd:complexType>
    </xsd:element>
    <xsd:element name="TaxCatchAll" ma:index="8" nillable="true" ma:displayName="Taxonomy Catch All Column" ma:hidden="true" ma:list="{f4108233-d372-409b-9236-399fe389b0a2}" ma:internalName="TaxCatchAll" ma:showField="CatchAllData" ma:web="0b342f20-b4b6-4d39-933c-8add63253cea">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f4108233-d372-409b-9236-399fe389b0a2}" ma:internalName="TaxCatchAllLabel" ma:readOnly="true" ma:showField="CatchAllDataLabel" ma:web="0b342f20-b4b6-4d39-933c-8add63253cea">
      <xsd:complexType>
        <xsd:complexContent>
          <xsd:extension base="dms:MultiChoiceLookup">
            <xsd:sequence>
              <xsd:element name="Value" type="dms:Lookup" maxOccurs="unbounded" minOccurs="0" nillable="true"/>
            </xsd:sequence>
          </xsd:extension>
        </xsd:complexContent>
      </xsd:complexType>
    </xsd:element>
    <xsd:element name="j2351b834a64409da4ac57155d65a460" ma:index="12" ma:taxonomy="true" ma:internalName="j2351b834a64409da4ac57155d65a460" ma:taxonomyFieldName="SC_x0020_Sweden_x0020_Department" ma:displayName="SC Sweden Department" ma:default="" ma:fieldId="{32351b83-4a64-409d-a4ac-57155d65a460}" ma:taxonomyMulti="true" ma:sspId="b23ec234-cbf3-4cc2-a0ae-2bfafc310c72" ma:termSetId="b7d48c98-e67c-4447-9543-c5b8a08f28eb" ma:anchorId="00000000-0000-0000-0000-000000000000" ma:open="false" ma:isKeyword="false">
      <xsd:complexType>
        <xsd:sequence>
          <xsd:element ref="pc:Terms" minOccurs="0" maxOccurs="1"/>
        </xsd:sequence>
      </xsd:complexType>
    </xsd:element>
    <xsd:element name="db028a2fbc7244c5a85184a5efa17af6" ma:index="14" nillable="true" ma:taxonomy="true" ma:internalName="db028a2fbc7244c5a85184a5efa17af6" ma:taxonomyFieldName="SC_x0020_Sweden_x0020_Location" ma:displayName="SC Sweden Location" ma:default="" ma:fieldId="{db028a2f-bc72-44c5-a851-84a5efa17af6}" ma:taxonomyMulti="true" ma:sspId="b23ec234-cbf3-4cc2-a0ae-2bfafc310c72" ma:termSetId="02773def-fa13-4e48-837d-69cbfe233fcd" ma:anchorId="00000000-0000-0000-0000-000000000000" ma:open="false" ma:isKeyword="false">
      <xsd:complexType>
        <xsd:sequence>
          <xsd:element ref="pc:Terms" minOccurs="0" maxOccurs="1"/>
        </xsd:sequence>
      </xsd:complexType>
    </xsd:element>
    <xsd:element name="Document_x0020_owner1" ma:index="16" ma:displayName="Document owner" ma:description="Field to indicate ownership of material." ma:list="UserInfo" ma:internalName="Document_x0020_owner1">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3d8ba90306245149dba62c7a83dc29e" ma:index="17" nillable="true" ma:taxonomy="true" ma:internalName="i3d8ba90306245149dba62c7a83dc29e" ma:taxonomyFieldName="SC_x0020_Sweden_x0020_Topic" ma:displayName="SC Sweden Topic" ma:default="" ma:fieldId="{23d8ba90-3062-4514-9dba-62c7a83dc29e}" ma:taxonomyMulti="true" ma:sspId="b23ec234-cbf3-4cc2-a0ae-2bfafc310c72" ma:termSetId="6b3b590f-c4e8-4023-a802-2e6d4774eab6"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Innehållstyp"/>
        <xsd:element ref="dc:title" maxOccurs="1" ma:index="1"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23ec234-cbf3-4cc2-a0ae-2bfafc310c72" ContentTypeId="0x0101003D6C73BB38D93149870CDC6EBA8F17DD01" PreviousValue="false" LastSyncTimeStamp="2023-04-26T13:37:44.54Z"/>
</file>

<file path=customXml/item3.xml><?xml version="1.0" encoding="utf-8"?>
<p:properties xmlns:p="http://schemas.microsoft.com/office/2006/metadata/properties" xmlns:xsi="http://www.w3.org/2001/XMLSchema-instance" xmlns:pc="http://schemas.microsoft.com/office/infopath/2007/PartnerControls">
  <documentManagement>
    <TaxCatchAll xmlns="b1a25d56-6f3d-4cf9-8f75-af00573b6dbd" xsi:nil="true"/>
    <oe7e8237376448b4af4198949de0dfe3 xmlns="b1a25d56-6f3d-4cf9-8f75-af00573b6dbd">
      <Terms xmlns="http://schemas.microsoft.com/office/infopath/2007/PartnerControls"/>
    </oe7e8237376448b4af4198949de0dfe3>
    <db028a2fbc7244c5a85184a5efa17af6 xmlns="b1a25d56-6f3d-4cf9-8f75-af00573b6dbd">
      <Terms xmlns="http://schemas.microsoft.com/office/infopath/2007/PartnerControls"/>
    </db028a2fbc7244c5a85184a5efa17af6>
    <j2351b834a64409da4ac57155d65a460 xmlns="b1a25d56-6f3d-4cf9-8f75-af00573b6dbd">
      <Terms xmlns="http://schemas.microsoft.com/office/infopath/2007/PartnerControls"/>
    </j2351b834a64409da4ac57155d65a460>
    <i3d8ba90306245149dba62c7a83dc29e xmlns="b1a25d56-6f3d-4cf9-8f75-af00573b6dbd">
      <Terms xmlns="http://schemas.microsoft.com/office/infopath/2007/PartnerControls"/>
    </i3d8ba90306245149dba62c7a83dc29e>
    <Document_x0020_owner1 xmlns="b1a25d56-6f3d-4cf9-8f75-af00573b6dbd">
      <UserInfo>
        <DisplayName/>
        <AccountId/>
        <AccountType/>
      </UserInfo>
    </Document_x0020_owner1>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081B2A-530A-4B4B-B0C2-ED6B3918E96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a25d56-6f3d-4cf9-8f75-af00573b6d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3F0B505-B3A4-44E7-9DF9-D00489955940}">
  <ds:schemaRefs>
    <ds:schemaRef ds:uri="Microsoft.SharePoint.Taxonomy.ContentTypeSync"/>
  </ds:schemaRefs>
</ds:datastoreItem>
</file>

<file path=customXml/itemProps3.xml><?xml version="1.0" encoding="utf-8"?>
<ds:datastoreItem xmlns:ds="http://schemas.openxmlformats.org/officeDocument/2006/customXml" ds:itemID="{B1BC148E-A98F-4CA6-A8DF-FC7E6F552C8C}">
  <ds:schemaRefs>
    <ds:schemaRef ds:uri="http://www.w3.org/XML/1998/namespace"/>
    <ds:schemaRef ds:uri="http://schemas.microsoft.com/office/2006/metadata/properties"/>
    <ds:schemaRef ds:uri="http://schemas.openxmlformats.org/package/2006/metadata/core-properties"/>
    <ds:schemaRef ds:uri="04ba8a4c-1655-4ef8-811a-f8408fe84b19"/>
    <ds:schemaRef ds:uri="6f2ecf57-ee56-4392-8748-0cf823e5c42b"/>
    <ds:schemaRef ds:uri="http://schemas.microsoft.com/office/infopath/2007/PartnerControls"/>
    <ds:schemaRef ds:uri="http://schemas.microsoft.com/office/2006/documentManagement/types"/>
    <ds:schemaRef ds:uri="http://purl.org/dc/dcmitype/"/>
    <ds:schemaRef ds:uri="http://purl.org/dc/terms/"/>
    <ds:schemaRef ds:uri="http://purl.org/dc/elements/1.1/"/>
    <ds:schemaRef ds:uri="b1a25d56-6f3d-4cf9-8f75-af00573b6dbd"/>
  </ds:schemaRefs>
</ds:datastoreItem>
</file>

<file path=customXml/itemProps4.xml><?xml version="1.0" encoding="utf-8"?>
<ds:datastoreItem xmlns:ds="http://schemas.openxmlformats.org/officeDocument/2006/customXml" ds:itemID="{C7302455-130F-4450-8D44-C19E21C91161}">
  <ds:schemaRefs>
    <ds:schemaRef ds:uri="http://schemas.microsoft.com/sharepoint/v3/contenttype/forms"/>
  </ds:schemaRefs>
</ds:datastoreItem>
</file>

<file path=docMetadata/LabelInfo.xml><?xml version="1.0" encoding="utf-8"?>
<clbl:labelList xmlns:clbl="http://schemas.microsoft.com/office/2020/mipLabelMetadata">
  <clbl:label id="{37ef3d19-1651-4452-b761-dc2414bf0416}" enabled="0" method="" siteId="{37ef3d19-1651-4452-b761-dc2414bf0416}" removed="1"/>
</clbl:labelList>
</file>

<file path=docProps/app.xml><?xml version="1.0" encoding="utf-8"?>
<Properties xmlns="http://schemas.openxmlformats.org/officeDocument/2006/extended-properties" xmlns:vt="http://schemas.openxmlformats.org/officeDocument/2006/docPropsVTypes">
  <Template/>
  <TotalTime>421</TotalTime>
  <Words>4532</Words>
  <Application>Microsoft Office PowerPoint</Application>
  <PresentationFormat>Bredbild</PresentationFormat>
  <Paragraphs>459</Paragraphs>
  <Slides>38</Slides>
  <Notes>33</Notes>
  <HiddenSlides>1</HiddenSlides>
  <MMClips>3</MMClips>
  <ScaleCrop>false</ScaleCrop>
  <HeadingPairs>
    <vt:vector size="6" baseType="variant">
      <vt:variant>
        <vt:lpstr>Använt teckensnitt</vt:lpstr>
      </vt:variant>
      <vt:variant>
        <vt:i4>14</vt:i4>
      </vt:variant>
      <vt:variant>
        <vt:lpstr>Tema</vt:lpstr>
      </vt:variant>
      <vt:variant>
        <vt:i4>1</vt:i4>
      </vt:variant>
      <vt:variant>
        <vt:lpstr>Bildrubriker</vt:lpstr>
      </vt:variant>
      <vt:variant>
        <vt:i4>38</vt:i4>
      </vt:variant>
    </vt:vector>
  </HeadingPairs>
  <TitlesOfParts>
    <vt:vector size="53" baseType="lpstr">
      <vt:lpstr>Arial</vt:lpstr>
      <vt:lpstr>Calibri</vt:lpstr>
      <vt:lpstr>Courier New</vt:lpstr>
      <vt:lpstr>Gill Sans Infant MT</vt:lpstr>
      <vt:lpstr>Gill Sans Infant Std</vt:lpstr>
      <vt:lpstr>Lato</vt:lpstr>
      <vt:lpstr>Lato Black</vt:lpstr>
      <vt:lpstr>LatoBold</vt:lpstr>
      <vt:lpstr>Oswald Medium</vt:lpstr>
      <vt:lpstr>Symbol</vt:lpstr>
      <vt:lpstr>Times New Roman</vt:lpstr>
      <vt:lpstr>Trade Gothic LT Com Cn</vt:lpstr>
      <vt:lpstr>Wingdings</vt:lpstr>
      <vt:lpstr>WordVisiCarriageReturn_MSFontService</vt:lpstr>
      <vt:lpstr>Save the Children Theme</vt:lpstr>
      <vt:lpstr>LÄS MIG FÖRST</vt:lpstr>
      <vt:lpstr>PowerPoint-presentation</vt:lpstr>
      <vt:lpstr>INNEHÅLL</vt:lpstr>
      <vt:lpstr>PowerPoint-presentation</vt:lpstr>
      <vt:lpstr>Barn har rätt att växa upp utan våld</vt:lpstr>
      <vt:lpstr>Psykiskt våld är den vanligaste formen av våld mot barn i Sverige, följt av fysiskt våld och känslomässig samt ekonomisk försummelse.  Även om sexuellt våld förekommer i något mindre utsträckning, ökar det mest, särskilt på internet.</vt:lpstr>
      <vt:lpstr>Bakgrund till Stopp! Min kropp! </vt:lpstr>
      <vt:lpstr>PowerPoint-presentation</vt:lpstr>
      <vt:lpstr>PowerPoint-presentation</vt:lpstr>
      <vt:lpstr>Stopp! Min kropp!</vt:lpstr>
      <vt:lpstr>Alla barn har rätt till en trygg uppväxt!</vt:lpstr>
      <vt:lpstr>PowerPoint-presentation</vt:lpstr>
      <vt:lpstr>PowerPoint-presentation</vt:lpstr>
      <vt:lpstr>Att prata med barn om kroppen, känslor och gränser</vt:lpstr>
      <vt:lpstr>Vägledningen finns som folder</vt:lpstr>
      <vt:lpstr>PowerPoint-presentation</vt:lpstr>
      <vt:lpstr>Hit kan du vända dig om du är orolig</vt:lpstr>
      <vt:lpstr>PowerPoint-presentation</vt:lpstr>
      <vt:lpstr>Stopp! Min kropp!  på fritiden</vt:lpstr>
      <vt:lpstr>Stopp! Min kropp! – på fritiden</vt:lpstr>
      <vt:lpstr>Förberedelser</vt:lpstr>
      <vt:lpstr>Fortsättning förberedelser…</vt:lpstr>
      <vt:lpstr>BARNKONVENTIONEN </vt:lpstr>
      <vt:lpstr>PowerPoint-presentation</vt:lpstr>
      <vt:lpstr>Privata områden och samtycke  </vt:lpstr>
      <vt:lpstr>Kroppsregler  </vt:lpstr>
      <vt:lpstr>Vart kan barn vända sig?</vt:lpstr>
      <vt:lpstr>Trygghetsregler</vt:lpstr>
      <vt:lpstr>PowerPoint-presentation</vt:lpstr>
      <vt:lpstr>PowerPoint-presentation</vt:lpstr>
      <vt:lpstr>PowerPoint-presentation</vt:lpstr>
      <vt:lpstr>Stopp! Min kropp! – veckan 2023</vt:lpstr>
      <vt:lpstr>Vad är Stopp! Min kropp! – veckan ? </vt:lpstr>
      <vt:lpstr>PowerPoint-presentation</vt:lpstr>
      <vt:lpstr>PowerPoint-presentation</vt:lpstr>
      <vt:lpstr>Utvärdering </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Hawkerr</dc:creator>
  <cp:lastModifiedBy>Elevant, Alexandra</cp:lastModifiedBy>
  <cp:revision>3</cp:revision>
  <dcterms:created xsi:type="dcterms:W3CDTF">2022-01-27T17:42:27Z</dcterms:created>
  <dcterms:modified xsi:type="dcterms:W3CDTF">2025-05-27T08:58:25Z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0x0101003D6C73BB38D93149870CDC6EBA8F17DD0100ACFC6EC96228324C8A794917E69D58EA</vt:lpwstr>
  </property>
  <property fmtid="{D5CDD505-2E9C-101B-9397-08002B2CF9AE}" pid="3" name="MediaServiceImageTags">
    <vt:lpwstr/>
  </property>
  <property fmtid="{D5CDD505-2E9C-101B-9397-08002B2CF9AE}" pid="4" name="SC_x0020_Sweden_x0020_Location">
    <vt:lpwstr/>
  </property>
  <property fmtid="{D5CDD505-2E9C-101B-9397-08002B2CF9AE}" pid="5" name="lcf76f155ced4ddcb4097134ff3c332f">
    <vt:lpwstr/>
  </property>
  <property fmtid="{D5CDD505-2E9C-101B-9397-08002B2CF9AE}" pid="6" name="SC_x0020_Sweden_x0020_Topic">
    <vt:lpwstr/>
  </property>
  <property fmtid="{D5CDD505-2E9C-101B-9397-08002B2CF9AE}" pid="7" name="Document_x0020_type">
    <vt:lpwstr/>
  </property>
  <property fmtid="{D5CDD505-2E9C-101B-9397-08002B2CF9AE}" pid="8" name="SC_x0020_Sweden_x0020_Department">
    <vt:lpwstr/>
  </property>
  <property fmtid="{D5CDD505-2E9C-101B-9397-08002B2CF9AE}" pid="9" name="SC Sweden Topic">
    <vt:lpwstr/>
  </property>
  <property fmtid="{D5CDD505-2E9C-101B-9397-08002B2CF9AE}" pid="10" name="SC Sweden Location">
    <vt:lpwstr/>
  </property>
  <property fmtid="{D5CDD505-2E9C-101B-9397-08002B2CF9AE}" pid="11" name="SC Sweden Department">
    <vt:lpwstr/>
  </property>
  <property fmtid="{D5CDD505-2E9C-101B-9397-08002B2CF9AE}" pid="12" name="Document type">
    <vt:lpwstr/>
  </property>
</Properties>
</file>