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revisionInfo.xml" ContentType="application/vnd.ms-powerpoint.revisioninfo+xml"/>
  <Override PartName="/ppt/notesSlides/notesSlide10.xml" ContentType="application/vnd.openxmlformats-officedocument.presentationml.notesSlide+xml"/>
  <Override PartName="/ppt/slides/slide12.xml" ContentType="application/vnd.openxmlformats-officedocument.presentationml.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s/slide21.xml" ContentType="application/vnd.openxmlformats-officedocument.presentationml.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21.xml" ContentType="application/vnd.openxmlformats-officedocument.presentationml.slideLayout+xml"/>
  <Override PartName="/ppt/slides/slide16.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slides/slide2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142533206" r:id="rId5"/>
    <p:sldId id="300" r:id="rId6"/>
    <p:sldId id="2142533200" r:id="rId7"/>
    <p:sldId id="2142533215" r:id="rId8"/>
    <p:sldId id="2142533212" r:id="rId9"/>
    <p:sldId id="2142533202" r:id="rId10"/>
    <p:sldId id="2142533224" r:id="rId11"/>
    <p:sldId id="2142533198" r:id="rId12"/>
    <p:sldId id="333" r:id="rId13"/>
    <p:sldId id="2142532978" r:id="rId14"/>
    <p:sldId id="302" r:id="rId15"/>
    <p:sldId id="2142532980" r:id="rId16"/>
    <p:sldId id="2142532979" r:id="rId17"/>
    <p:sldId id="2142533194" r:id="rId18"/>
    <p:sldId id="2142533199" r:id="rId19"/>
    <p:sldId id="2142533214" r:id="rId20"/>
    <p:sldId id="263" r:id="rId21"/>
    <p:sldId id="279" r:id="rId22"/>
    <p:sldId id="325" r:id="rId23"/>
    <p:sldId id="280" r:id="rId24"/>
    <p:sldId id="347" r:id="rId25"/>
    <p:sldId id="348" r:id="rId26"/>
    <p:sldId id="282" r:id="rId27"/>
    <p:sldId id="322" r:id="rId28"/>
    <p:sldId id="2142533195" r:id="rId29"/>
    <p:sldId id="2142533152" r:id="rId30"/>
    <p:sldId id="330" r:id="rId31"/>
    <p:sldId id="332" r:id="rId32"/>
    <p:sldId id="281" r:id="rId33"/>
    <p:sldId id="2142533219" r:id="rId34"/>
    <p:sldId id="2142533223" r:id="rId35"/>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2B8C994-5CF3-4277-A024-F19A830972DE}">
          <p14:sldIdLst>
            <p14:sldId id="2142533206"/>
            <p14:sldId id="300"/>
            <p14:sldId id="2142533200"/>
          </p14:sldIdLst>
        </p14:section>
        <p14:section name="Varför arbetar Rädda Barnen med Stopp! Min kropp!" id="{97F3F844-3524-40E1-B004-3DB4724971FB}">
          <p14:sldIdLst>
            <p14:sldId id="2142533215"/>
            <p14:sldId id="2142533212"/>
            <p14:sldId id="2142533202"/>
          </p14:sldIdLst>
        </p14:section>
        <p14:section name="Bakgrund Stopp! Min kropp!" id="{FB52BA52-D5E7-4D0A-A32B-59BC4039A58F}">
          <p14:sldIdLst>
            <p14:sldId id="2142533224"/>
            <p14:sldId id="2142533198"/>
            <p14:sldId id="333"/>
            <p14:sldId id="2142532978"/>
            <p14:sldId id="302"/>
            <p14:sldId id="2142532980"/>
            <p14:sldId id="2142532979"/>
          </p14:sldIdLst>
        </p14:section>
        <p14:section name="Vägledning Stopp! Min kropp!" id="{4BB9E64F-68B1-4545-B4E1-3BAB2B8E79B0}">
          <p14:sldIdLst>
            <p14:sldId id="2142533194"/>
            <p14:sldId id="2142533199"/>
            <p14:sldId id="2142533214"/>
            <p14:sldId id="263"/>
          </p14:sldIdLst>
        </p14:section>
        <p14:section name="Stopp! Min kropp! på nätet" id="{C3F0CEAC-573D-4111-BA19-9F937D1104B5}">
          <p14:sldIdLst>
            <p14:sldId id="279"/>
            <p14:sldId id="325"/>
            <p14:sldId id="280"/>
            <p14:sldId id="347"/>
            <p14:sldId id="348"/>
            <p14:sldId id="282"/>
            <p14:sldId id="322"/>
          </p14:sldIdLst>
        </p14:section>
        <p14:section name="Stopp! Min kropp! - veckan" id="{D6A02829-BA60-49D7-AABB-30BDD272D554}">
          <p14:sldIdLst>
            <p14:sldId id="2142533195"/>
            <p14:sldId id="2142533152"/>
            <p14:sldId id="330"/>
            <p14:sldId id="332"/>
            <p14:sldId id="281"/>
          </p14:sldIdLst>
        </p14:section>
        <p14:section name="Utvärdering" id="{94FE74B7-F27F-4A4D-A3F0-EB8CCC55E265}">
          <p14:sldIdLst>
            <p14:sldId id="2142533219"/>
            <p14:sldId id="2142533223"/>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399A22-830D-44D8-9740-8B9FB764D421}" v="7" dt="2025-05-19T12:16:17.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997" autoAdjust="0"/>
  </p:normalViewPr>
  <p:slideViewPr>
    <p:cSldViewPr snapToGrid="0">
      <p:cViewPr varScale="1">
        <p:scale>
          <a:sx n="60" d="100"/>
          <a:sy n="60" d="100"/>
        </p:scale>
        <p:origin x="894" y="72"/>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son, Helene" userId="84c48c1e-54b7-48a5-a6e7-d42a98780363" providerId="ADAL" clId="{88399A22-830D-44D8-9740-8B9FB764D421}"/>
    <pc:docChg chg="addSld delSld modSld addSection modSection">
      <pc:chgData name="Olsson, Helene" userId="84c48c1e-54b7-48a5-a6e7-d42a98780363" providerId="ADAL" clId="{88399A22-830D-44D8-9740-8B9FB764D421}" dt="2025-05-19T12:16:37.061" v="99" actId="17846"/>
      <pc:docMkLst>
        <pc:docMk/>
      </pc:docMkLst>
      <pc:sldChg chg="add del">
        <pc:chgData name="Olsson, Helene" userId="84c48c1e-54b7-48a5-a6e7-d42a98780363" providerId="ADAL" clId="{88399A22-830D-44D8-9740-8B9FB764D421}" dt="2025-05-19T12:13:21.738" v="86"/>
        <pc:sldMkLst>
          <pc:docMk/>
          <pc:sldMk cId="3439159272" sldId="258"/>
        </pc:sldMkLst>
      </pc:sldChg>
      <pc:sldChg chg="add">
        <pc:chgData name="Olsson, Helene" userId="84c48c1e-54b7-48a5-a6e7-d42a98780363" providerId="ADAL" clId="{88399A22-830D-44D8-9740-8B9FB764D421}" dt="2025-05-19T12:15:01.133" v="94"/>
        <pc:sldMkLst>
          <pc:docMk/>
          <pc:sldMk cId="1780425216" sldId="263"/>
        </pc:sldMkLst>
      </pc:sldChg>
      <pc:sldChg chg="add">
        <pc:chgData name="Olsson, Helene" userId="84c48c1e-54b7-48a5-a6e7-d42a98780363" providerId="ADAL" clId="{88399A22-830D-44D8-9740-8B9FB764D421}" dt="2025-05-19T12:16:17.326" v="97"/>
        <pc:sldMkLst>
          <pc:docMk/>
          <pc:sldMk cId="427517177" sldId="281"/>
        </pc:sldMkLst>
      </pc:sldChg>
      <pc:sldChg chg="modSp mod modNotesTx">
        <pc:chgData name="Olsson, Helene" userId="84c48c1e-54b7-48a5-a6e7-d42a98780363" providerId="ADAL" clId="{88399A22-830D-44D8-9740-8B9FB764D421}" dt="2025-05-19T12:12:29.869" v="51" actId="20577"/>
        <pc:sldMkLst>
          <pc:docMk/>
          <pc:sldMk cId="2822107211" sldId="300"/>
        </pc:sldMkLst>
        <pc:spChg chg="mod">
          <ac:chgData name="Olsson, Helene" userId="84c48c1e-54b7-48a5-a6e7-d42a98780363" providerId="ADAL" clId="{88399A22-830D-44D8-9740-8B9FB764D421}" dt="2025-05-19T12:11:46.098" v="0" actId="6549"/>
          <ac:spMkLst>
            <pc:docMk/>
            <pc:sldMk cId="2822107211" sldId="300"/>
            <ac:spMk id="4" creationId="{ABB25802-FC39-BC49-92F3-6F6EC2C4DE5A}"/>
          </ac:spMkLst>
        </pc:spChg>
      </pc:sldChg>
      <pc:sldChg chg="add">
        <pc:chgData name="Olsson, Helene" userId="84c48c1e-54b7-48a5-a6e7-d42a98780363" providerId="ADAL" clId="{88399A22-830D-44D8-9740-8B9FB764D421}" dt="2025-05-19T12:14:28.117" v="91"/>
        <pc:sldMkLst>
          <pc:docMk/>
          <pc:sldMk cId="3442137895" sldId="302"/>
        </pc:sldMkLst>
      </pc:sldChg>
      <pc:sldChg chg="add">
        <pc:chgData name="Olsson, Helene" userId="84c48c1e-54b7-48a5-a6e7-d42a98780363" providerId="ADAL" clId="{88399A22-830D-44D8-9740-8B9FB764D421}" dt="2025-05-19T12:16:17.326" v="97"/>
        <pc:sldMkLst>
          <pc:docMk/>
          <pc:sldMk cId="3157582782" sldId="330"/>
        </pc:sldMkLst>
      </pc:sldChg>
      <pc:sldChg chg="add">
        <pc:chgData name="Olsson, Helene" userId="84c48c1e-54b7-48a5-a6e7-d42a98780363" providerId="ADAL" clId="{88399A22-830D-44D8-9740-8B9FB764D421}" dt="2025-05-19T12:16:17.326" v="97"/>
        <pc:sldMkLst>
          <pc:docMk/>
          <pc:sldMk cId="1866748096" sldId="332"/>
        </pc:sldMkLst>
      </pc:sldChg>
      <pc:sldChg chg="add">
        <pc:chgData name="Olsson, Helene" userId="84c48c1e-54b7-48a5-a6e7-d42a98780363" providerId="ADAL" clId="{88399A22-830D-44D8-9740-8B9FB764D421}" dt="2025-05-19T12:14:28.117" v="91"/>
        <pc:sldMkLst>
          <pc:docMk/>
          <pc:sldMk cId="2243351149" sldId="333"/>
        </pc:sldMkLst>
      </pc:sldChg>
      <pc:sldChg chg="add">
        <pc:chgData name="Olsson, Helene" userId="84c48c1e-54b7-48a5-a6e7-d42a98780363" providerId="ADAL" clId="{88399A22-830D-44D8-9740-8B9FB764D421}" dt="2025-05-19T12:14:28.117" v="91"/>
        <pc:sldMkLst>
          <pc:docMk/>
          <pc:sldMk cId="2312725625" sldId="2142532978"/>
        </pc:sldMkLst>
      </pc:sldChg>
      <pc:sldChg chg="add">
        <pc:chgData name="Olsson, Helene" userId="84c48c1e-54b7-48a5-a6e7-d42a98780363" providerId="ADAL" clId="{88399A22-830D-44D8-9740-8B9FB764D421}" dt="2025-05-19T12:14:28.117" v="91"/>
        <pc:sldMkLst>
          <pc:docMk/>
          <pc:sldMk cId="3978141209" sldId="2142532979"/>
        </pc:sldMkLst>
      </pc:sldChg>
      <pc:sldChg chg="add">
        <pc:chgData name="Olsson, Helene" userId="84c48c1e-54b7-48a5-a6e7-d42a98780363" providerId="ADAL" clId="{88399A22-830D-44D8-9740-8B9FB764D421}" dt="2025-05-19T12:14:28.117" v="91"/>
        <pc:sldMkLst>
          <pc:docMk/>
          <pc:sldMk cId="3279784107" sldId="2142532980"/>
        </pc:sldMkLst>
      </pc:sldChg>
      <pc:sldChg chg="add">
        <pc:chgData name="Olsson, Helene" userId="84c48c1e-54b7-48a5-a6e7-d42a98780363" providerId="ADAL" clId="{88399A22-830D-44D8-9740-8B9FB764D421}" dt="2025-05-19T12:16:17.326" v="97"/>
        <pc:sldMkLst>
          <pc:docMk/>
          <pc:sldMk cId="1317698498" sldId="2142533152"/>
        </pc:sldMkLst>
      </pc:sldChg>
      <pc:sldChg chg="add">
        <pc:chgData name="Olsson, Helene" userId="84c48c1e-54b7-48a5-a6e7-d42a98780363" providerId="ADAL" clId="{88399A22-830D-44D8-9740-8B9FB764D421}" dt="2025-05-19T12:15:01.133" v="94"/>
        <pc:sldMkLst>
          <pc:docMk/>
          <pc:sldMk cId="1534129579" sldId="2142533194"/>
        </pc:sldMkLst>
      </pc:sldChg>
      <pc:sldChg chg="add">
        <pc:chgData name="Olsson, Helene" userId="84c48c1e-54b7-48a5-a6e7-d42a98780363" providerId="ADAL" clId="{88399A22-830D-44D8-9740-8B9FB764D421}" dt="2025-05-19T12:16:17.326" v="97"/>
        <pc:sldMkLst>
          <pc:docMk/>
          <pc:sldMk cId="3010154522" sldId="2142533195"/>
        </pc:sldMkLst>
      </pc:sldChg>
      <pc:sldChg chg="add">
        <pc:chgData name="Olsson, Helene" userId="84c48c1e-54b7-48a5-a6e7-d42a98780363" providerId="ADAL" clId="{88399A22-830D-44D8-9740-8B9FB764D421}" dt="2025-05-19T12:14:28.117" v="91"/>
        <pc:sldMkLst>
          <pc:docMk/>
          <pc:sldMk cId="750087466" sldId="2142533198"/>
        </pc:sldMkLst>
      </pc:sldChg>
      <pc:sldChg chg="add">
        <pc:chgData name="Olsson, Helene" userId="84c48c1e-54b7-48a5-a6e7-d42a98780363" providerId="ADAL" clId="{88399A22-830D-44D8-9740-8B9FB764D421}" dt="2025-05-19T12:15:01.133" v="94"/>
        <pc:sldMkLst>
          <pc:docMk/>
          <pc:sldMk cId="3038700939" sldId="2142533199"/>
        </pc:sldMkLst>
      </pc:sldChg>
      <pc:sldChg chg="modSp mod modNotesTx">
        <pc:chgData name="Olsson, Helene" userId="84c48c1e-54b7-48a5-a6e7-d42a98780363" providerId="ADAL" clId="{88399A22-830D-44D8-9740-8B9FB764D421}" dt="2025-05-19T12:13:33.952" v="87" actId="6549"/>
        <pc:sldMkLst>
          <pc:docMk/>
          <pc:sldMk cId="1634501340" sldId="2142533200"/>
        </pc:sldMkLst>
        <pc:spChg chg="mod">
          <ac:chgData name="Olsson, Helene" userId="84c48c1e-54b7-48a5-a6e7-d42a98780363" providerId="ADAL" clId="{88399A22-830D-44D8-9740-8B9FB764D421}" dt="2025-05-19T12:12:55.820" v="84" actId="14100"/>
          <ac:spMkLst>
            <pc:docMk/>
            <pc:sldMk cId="1634501340" sldId="2142533200"/>
            <ac:spMk id="9" creationId="{00000000-0000-0000-0000-000000000000}"/>
          </ac:spMkLst>
        </pc:spChg>
      </pc:sldChg>
      <pc:sldChg chg="add del">
        <pc:chgData name="Olsson, Helene" userId="84c48c1e-54b7-48a5-a6e7-d42a98780363" providerId="ADAL" clId="{88399A22-830D-44D8-9740-8B9FB764D421}" dt="2025-05-19T12:13:44.973" v="88"/>
        <pc:sldMkLst>
          <pc:docMk/>
          <pc:sldMk cId="3517329105" sldId="2142533202"/>
        </pc:sldMkLst>
      </pc:sldChg>
      <pc:sldChg chg="add modNotesTx">
        <pc:chgData name="Olsson, Helene" userId="84c48c1e-54b7-48a5-a6e7-d42a98780363" providerId="ADAL" clId="{88399A22-830D-44D8-9740-8B9FB764D421}" dt="2025-05-19T12:12:07.969" v="20" actId="20577"/>
        <pc:sldMkLst>
          <pc:docMk/>
          <pc:sldMk cId="4137308187" sldId="2142533206"/>
        </pc:sldMkLst>
      </pc:sldChg>
      <pc:sldChg chg="add del">
        <pc:chgData name="Olsson, Helene" userId="84c48c1e-54b7-48a5-a6e7-d42a98780363" providerId="ADAL" clId="{88399A22-830D-44D8-9740-8B9FB764D421}" dt="2025-05-19T12:13:44.973" v="88"/>
        <pc:sldMkLst>
          <pc:docMk/>
          <pc:sldMk cId="477279904" sldId="2142533212"/>
        </pc:sldMkLst>
      </pc:sldChg>
      <pc:sldChg chg="add">
        <pc:chgData name="Olsson, Helene" userId="84c48c1e-54b7-48a5-a6e7-d42a98780363" providerId="ADAL" clId="{88399A22-830D-44D8-9740-8B9FB764D421}" dt="2025-05-19T12:15:01.133" v="94"/>
        <pc:sldMkLst>
          <pc:docMk/>
          <pc:sldMk cId="2957517926" sldId="2142533214"/>
        </pc:sldMkLst>
      </pc:sldChg>
      <pc:sldChg chg="add del">
        <pc:chgData name="Olsson, Helene" userId="84c48c1e-54b7-48a5-a6e7-d42a98780363" providerId="ADAL" clId="{88399A22-830D-44D8-9740-8B9FB764D421}" dt="2025-05-19T12:13:44.973" v="88"/>
        <pc:sldMkLst>
          <pc:docMk/>
          <pc:sldMk cId="1494764823" sldId="2142533215"/>
        </pc:sldMkLst>
      </pc:sldChg>
      <pc:sldChg chg="add">
        <pc:chgData name="Olsson, Helene" userId="84c48c1e-54b7-48a5-a6e7-d42a98780363" providerId="ADAL" clId="{88399A22-830D-44D8-9740-8B9FB764D421}" dt="2025-05-19T12:14:28.117" v="91"/>
        <pc:sldMkLst>
          <pc:docMk/>
          <pc:sldMk cId="1927901181" sldId="2142533224"/>
        </pc:sldMkLst>
      </pc:sldChg>
    </pc:docChg>
  </pc:docChgLst>
  <pc:docChgLst>
    <pc:chgData name="Lindman, Elisabeth" userId="08e94497-0267-40d8-b7fc-d115bb584c32" providerId="ADAL" clId="{C33FD83C-70EF-4BDC-B30B-EB1B01D2B9AE}"/>
    <pc:docChg chg="addSld delSld modSld sldOrd delSection modSection">
      <pc:chgData name="Lindman, Elisabeth" userId="08e94497-0267-40d8-b7fc-d115bb584c32" providerId="ADAL" clId="{C33FD83C-70EF-4BDC-B30B-EB1B01D2B9AE}" dt="2025-05-15T12:12:26.288" v="40"/>
      <pc:docMkLst>
        <pc:docMk/>
      </pc:docMkLst>
      <pc:sldChg chg="del">
        <pc:chgData name="Lindman, Elisabeth" userId="08e94497-0267-40d8-b7fc-d115bb584c32" providerId="ADAL" clId="{C33FD83C-70EF-4BDC-B30B-EB1B01D2B9AE}" dt="2025-05-15T12:09:37.033" v="5" actId="47"/>
        <pc:sldMkLst>
          <pc:docMk/>
          <pc:sldMk cId="3439159272" sldId="258"/>
        </pc:sldMkLst>
      </pc:sldChg>
      <pc:sldChg chg="del">
        <pc:chgData name="Lindman, Elisabeth" userId="08e94497-0267-40d8-b7fc-d115bb584c32" providerId="ADAL" clId="{C33FD83C-70EF-4BDC-B30B-EB1B01D2B9AE}" dt="2025-05-15T12:09:52.328" v="9" actId="47"/>
        <pc:sldMkLst>
          <pc:docMk/>
          <pc:sldMk cId="2978593954" sldId="276"/>
        </pc:sldMkLst>
      </pc:sldChg>
      <pc:sldChg chg="del">
        <pc:chgData name="Lindman, Elisabeth" userId="08e94497-0267-40d8-b7fc-d115bb584c32" providerId="ADAL" clId="{C33FD83C-70EF-4BDC-B30B-EB1B01D2B9AE}" dt="2025-05-15T12:09:56.325" v="13" actId="47"/>
        <pc:sldMkLst>
          <pc:docMk/>
          <pc:sldMk cId="1851697924" sldId="277"/>
        </pc:sldMkLst>
      </pc:sldChg>
      <pc:sldChg chg="del">
        <pc:chgData name="Lindman, Elisabeth" userId="08e94497-0267-40d8-b7fc-d115bb584c32" providerId="ADAL" clId="{C33FD83C-70EF-4BDC-B30B-EB1B01D2B9AE}" dt="2025-05-15T12:09:55.649" v="12" actId="47"/>
        <pc:sldMkLst>
          <pc:docMk/>
          <pc:sldMk cId="517752308" sldId="278"/>
        </pc:sldMkLst>
      </pc:sldChg>
      <pc:sldChg chg="ord">
        <pc:chgData name="Lindman, Elisabeth" userId="08e94497-0267-40d8-b7fc-d115bb584c32" providerId="ADAL" clId="{C33FD83C-70EF-4BDC-B30B-EB1B01D2B9AE}" dt="2025-05-15T12:11:36.571" v="38"/>
        <pc:sldMkLst>
          <pc:docMk/>
          <pc:sldMk cId="3596894333" sldId="280"/>
        </pc:sldMkLst>
      </pc:sldChg>
      <pc:sldChg chg="del">
        <pc:chgData name="Lindman, Elisabeth" userId="08e94497-0267-40d8-b7fc-d115bb584c32" providerId="ADAL" clId="{C33FD83C-70EF-4BDC-B30B-EB1B01D2B9AE}" dt="2025-05-15T12:09:56.982" v="14" actId="47"/>
        <pc:sldMkLst>
          <pc:docMk/>
          <pc:sldMk cId="31535577" sldId="334"/>
        </pc:sldMkLst>
      </pc:sldChg>
      <pc:sldChg chg="del">
        <pc:chgData name="Lindman, Elisabeth" userId="08e94497-0267-40d8-b7fc-d115bb584c32" providerId="ADAL" clId="{C33FD83C-70EF-4BDC-B30B-EB1B01D2B9AE}" dt="2025-05-15T12:09:57.971" v="15" actId="47"/>
        <pc:sldMkLst>
          <pc:docMk/>
          <pc:sldMk cId="1523943233" sldId="335"/>
        </pc:sldMkLst>
      </pc:sldChg>
      <pc:sldChg chg="del">
        <pc:chgData name="Lindman, Elisabeth" userId="08e94497-0267-40d8-b7fc-d115bb584c32" providerId="ADAL" clId="{C33FD83C-70EF-4BDC-B30B-EB1B01D2B9AE}" dt="2025-05-15T12:09:58.598" v="16" actId="47"/>
        <pc:sldMkLst>
          <pc:docMk/>
          <pc:sldMk cId="4144738239" sldId="336"/>
        </pc:sldMkLst>
      </pc:sldChg>
      <pc:sldChg chg="del">
        <pc:chgData name="Lindman, Elisabeth" userId="08e94497-0267-40d8-b7fc-d115bb584c32" providerId="ADAL" clId="{C33FD83C-70EF-4BDC-B30B-EB1B01D2B9AE}" dt="2025-05-15T12:09:59.629" v="17" actId="47"/>
        <pc:sldMkLst>
          <pc:docMk/>
          <pc:sldMk cId="2762162797" sldId="337"/>
        </pc:sldMkLst>
      </pc:sldChg>
      <pc:sldChg chg="del">
        <pc:chgData name="Lindman, Elisabeth" userId="08e94497-0267-40d8-b7fc-d115bb584c32" providerId="ADAL" clId="{C33FD83C-70EF-4BDC-B30B-EB1B01D2B9AE}" dt="2025-05-15T12:10:00.251" v="18" actId="47"/>
        <pc:sldMkLst>
          <pc:docMk/>
          <pc:sldMk cId="981859974" sldId="338"/>
        </pc:sldMkLst>
      </pc:sldChg>
      <pc:sldChg chg="del">
        <pc:chgData name="Lindman, Elisabeth" userId="08e94497-0267-40d8-b7fc-d115bb584c32" providerId="ADAL" clId="{C33FD83C-70EF-4BDC-B30B-EB1B01D2B9AE}" dt="2025-05-15T12:10:01.205" v="19" actId="47"/>
        <pc:sldMkLst>
          <pc:docMk/>
          <pc:sldMk cId="1437154538" sldId="339"/>
        </pc:sldMkLst>
      </pc:sldChg>
      <pc:sldChg chg="del">
        <pc:chgData name="Lindman, Elisabeth" userId="08e94497-0267-40d8-b7fc-d115bb584c32" providerId="ADAL" clId="{C33FD83C-70EF-4BDC-B30B-EB1B01D2B9AE}" dt="2025-05-15T12:10:01.839" v="20" actId="47"/>
        <pc:sldMkLst>
          <pc:docMk/>
          <pc:sldMk cId="114254786" sldId="340"/>
        </pc:sldMkLst>
      </pc:sldChg>
      <pc:sldChg chg="del">
        <pc:chgData name="Lindman, Elisabeth" userId="08e94497-0267-40d8-b7fc-d115bb584c32" providerId="ADAL" clId="{C33FD83C-70EF-4BDC-B30B-EB1B01D2B9AE}" dt="2025-05-15T12:10:03.051" v="21" actId="47"/>
        <pc:sldMkLst>
          <pc:docMk/>
          <pc:sldMk cId="3194942907" sldId="341"/>
        </pc:sldMkLst>
      </pc:sldChg>
      <pc:sldChg chg="del">
        <pc:chgData name="Lindman, Elisabeth" userId="08e94497-0267-40d8-b7fc-d115bb584c32" providerId="ADAL" clId="{C33FD83C-70EF-4BDC-B30B-EB1B01D2B9AE}" dt="2025-05-15T12:10:03.815" v="22" actId="47"/>
        <pc:sldMkLst>
          <pc:docMk/>
          <pc:sldMk cId="222334268" sldId="342"/>
        </pc:sldMkLst>
      </pc:sldChg>
      <pc:sldChg chg="del">
        <pc:chgData name="Lindman, Elisabeth" userId="08e94497-0267-40d8-b7fc-d115bb584c32" providerId="ADAL" clId="{C33FD83C-70EF-4BDC-B30B-EB1B01D2B9AE}" dt="2025-05-15T12:10:06.520" v="23" actId="47"/>
        <pc:sldMkLst>
          <pc:docMk/>
          <pc:sldMk cId="3364248647" sldId="343"/>
        </pc:sldMkLst>
      </pc:sldChg>
      <pc:sldChg chg="del">
        <pc:chgData name="Lindman, Elisabeth" userId="08e94497-0267-40d8-b7fc-d115bb584c32" providerId="ADAL" clId="{C33FD83C-70EF-4BDC-B30B-EB1B01D2B9AE}" dt="2025-05-15T12:10:41.137" v="25" actId="47"/>
        <pc:sldMkLst>
          <pc:docMk/>
          <pc:sldMk cId="3646895247" sldId="344"/>
        </pc:sldMkLst>
      </pc:sldChg>
      <pc:sldChg chg="del">
        <pc:chgData name="Lindman, Elisabeth" userId="08e94497-0267-40d8-b7fc-d115bb584c32" providerId="ADAL" clId="{C33FD83C-70EF-4BDC-B30B-EB1B01D2B9AE}" dt="2025-05-15T12:11:16.072" v="34" actId="47"/>
        <pc:sldMkLst>
          <pc:docMk/>
          <pc:sldMk cId="1818971967" sldId="346"/>
        </pc:sldMkLst>
      </pc:sldChg>
      <pc:sldChg chg="ord">
        <pc:chgData name="Lindman, Elisabeth" userId="08e94497-0267-40d8-b7fc-d115bb584c32" providerId="ADAL" clId="{C33FD83C-70EF-4BDC-B30B-EB1B01D2B9AE}" dt="2025-05-15T12:11:26.736" v="36"/>
        <pc:sldMkLst>
          <pc:docMk/>
          <pc:sldMk cId="2977523007" sldId="347"/>
        </pc:sldMkLst>
      </pc:sldChg>
      <pc:sldChg chg="ord">
        <pc:chgData name="Lindman, Elisabeth" userId="08e94497-0267-40d8-b7fc-d115bb584c32" providerId="ADAL" clId="{C33FD83C-70EF-4BDC-B30B-EB1B01D2B9AE}" dt="2025-05-15T12:11:04.161" v="31"/>
        <pc:sldMkLst>
          <pc:docMk/>
          <pc:sldMk cId="1127730150" sldId="348"/>
        </pc:sldMkLst>
      </pc:sldChg>
      <pc:sldChg chg="del">
        <pc:chgData name="Lindman, Elisabeth" userId="08e94497-0267-40d8-b7fc-d115bb584c32" providerId="ADAL" clId="{C33FD83C-70EF-4BDC-B30B-EB1B01D2B9AE}" dt="2025-05-15T12:09:51.599" v="8" actId="47"/>
        <pc:sldMkLst>
          <pc:docMk/>
          <pc:sldMk cId="2944551554" sldId="2142533163"/>
        </pc:sldMkLst>
      </pc:sldChg>
      <pc:sldChg chg="del">
        <pc:chgData name="Lindman, Elisabeth" userId="08e94497-0267-40d8-b7fc-d115bb584c32" providerId="ADAL" clId="{C33FD83C-70EF-4BDC-B30B-EB1B01D2B9AE}" dt="2025-05-15T12:09:54.087" v="10" actId="47"/>
        <pc:sldMkLst>
          <pc:docMk/>
          <pc:sldMk cId="3386039472" sldId="2142533164"/>
        </pc:sldMkLst>
      </pc:sldChg>
      <pc:sldChg chg="del">
        <pc:chgData name="Lindman, Elisabeth" userId="08e94497-0267-40d8-b7fc-d115bb584c32" providerId="ADAL" clId="{C33FD83C-70EF-4BDC-B30B-EB1B01D2B9AE}" dt="2025-05-15T12:11:43.369" v="39" actId="47"/>
        <pc:sldMkLst>
          <pc:docMk/>
          <pc:sldMk cId="745103725" sldId="2142533170"/>
        </pc:sldMkLst>
      </pc:sldChg>
      <pc:sldChg chg="del">
        <pc:chgData name="Lindman, Elisabeth" userId="08e94497-0267-40d8-b7fc-d115bb584c32" providerId="ADAL" clId="{C33FD83C-70EF-4BDC-B30B-EB1B01D2B9AE}" dt="2025-05-15T12:10:32.801" v="24" actId="47"/>
        <pc:sldMkLst>
          <pc:docMk/>
          <pc:sldMk cId="1994877535" sldId="2142533183"/>
        </pc:sldMkLst>
      </pc:sldChg>
      <pc:sldChg chg="del">
        <pc:chgData name="Lindman, Elisabeth" userId="08e94497-0267-40d8-b7fc-d115bb584c32" providerId="ADAL" clId="{C33FD83C-70EF-4BDC-B30B-EB1B01D2B9AE}" dt="2025-05-15T12:10:50.591" v="26" actId="47"/>
        <pc:sldMkLst>
          <pc:docMk/>
          <pc:sldMk cId="1426008112" sldId="2142533184"/>
        </pc:sldMkLst>
      </pc:sldChg>
      <pc:sldChg chg="del">
        <pc:chgData name="Lindman, Elisabeth" userId="08e94497-0267-40d8-b7fc-d115bb584c32" providerId="ADAL" clId="{C33FD83C-70EF-4BDC-B30B-EB1B01D2B9AE}" dt="2025-05-15T12:10:51.871" v="27" actId="47"/>
        <pc:sldMkLst>
          <pc:docMk/>
          <pc:sldMk cId="1484052018" sldId="2142533185"/>
        </pc:sldMkLst>
      </pc:sldChg>
      <pc:sldChg chg="del">
        <pc:chgData name="Lindman, Elisabeth" userId="08e94497-0267-40d8-b7fc-d115bb584c32" providerId="ADAL" clId="{C33FD83C-70EF-4BDC-B30B-EB1B01D2B9AE}" dt="2025-05-15T12:11:43.369" v="39" actId="47"/>
        <pc:sldMkLst>
          <pc:docMk/>
          <pc:sldMk cId="287516529" sldId="2142533187"/>
        </pc:sldMkLst>
      </pc:sldChg>
      <pc:sldChg chg="del">
        <pc:chgData name="Lindman, Elisabeth" userId="08e94497-0267-40d8-b7fc-d115bb584c32" providerId="ADAL" clId="{C33FD83C-70EF-4BDC-B30B-EB1B01D2B9AE}" dt="2025-05-15T12:10:54.553" v="28" actId="47"/>
        <pc:sldMkLst>
          <pc:docMk/>
          <pc:sldMk cId="1242949711" sldId="2142533190"/>
        </pc:sldMkLst>
      </pc:sldChg>
      <pc:sldChg chg="del">
        <pc:chgData name="Lindman, Elisabeth" userId="08e94497-0267-40d8-b7fc-d115bb584c32" providerId="ADAL" clId="{C33FD83C-70EF-4BDC-B30B-EB1B01D2B9AE}" dt="2025-05-15T12:09:54.971" v="11" actId="47"/>
        <pc:sldMkLst>
          <pc:docMk/>
          <pc:sldMk cId="406579961" sldId="2142533196"/>
        </pc:sldMkLst>
      </pc:sldChg>
      <pc:sldChg chg="del">
        <pc:chgData name="Lindman, Elisabeth" userId="08e94497-0267-40d8-b7fc-d115bb584c32" providerId="ADAL" clId="{C33FD83C-70EF-4BDC-B30B-EB1B01D2B9AE}" dt="2025-05-15T12:09:50.567" v="7" actId="47"/>
        <pc:sldMkLst>
          <pc:docMk/>
          <pc:sldMk cId="2048417042" sldId="2142533199"/>
        </pc:sldMkLst>
      </pc:sldChg>
      <pc:sldChg chg="modSp add mod">
        <pc:chgData name="Lindman, Elisabeth" userId="08e94497-0267-40d8-b7fc-d115bb584c32" providerId="ADAL" clId="{C33FD83C-70EF-4BDC-B30B-EB1B01D2B9AE}" dt="2025-05-15T12:09:33.243" v="4" actId="20577"/>
        <pc:sldMkLst>
          <pc:docMk/>
          <pc:sldMk cId="1634501340" sldId="2142533200"/>
        </pc:sldMkLst>
        <pc:spChg chg="mod">
          <ac:chgData name="Lindman, Elisabeth" userId="08e94497-0267-40d8-b7fc-d115bb584c32" providerId="ADAL" clId="{C33FD83C-70EF-4BDC-B30B-EB1B01D2B9AE}" dt="2025-05-15T12:09:33.243" v="4" actId="20577"/>
          <ac:spMkLst>
            <pc:docMk/>
            <pc:sldMk cId="1634501340" sldId="2142533200"/>
            <ac:spMk id="9" creationId="{00000000-0000-0000-0000-000000000000}"/>
          </ac:spMkLst>
        </pc:spChg>
      </pc:sldChg>
      <pc:sldChg chg="add">
        <pc:chgData name="Lindman, Elisabeth" userId="08e94497-0267-40d8-b7fc-d115bb584c32" providerId="ADAL" clId="{C33FD83C-70EF-4BDC-B30B-EB1B01D2B9AE}" dt="2025-05-15T12:12:26.288" v="40"/>
        <pc:sldMkLst>
          <pc:docMk/>
          <pc:sldMk cId="1313552078" sldId="2142533219"/>
        </pc:sldMkLst>
      </pc:sldChg>
      <pc:sldChg chg="add">
        <pc:chgData name="Lindman, Elisabeth" userId="08e94497-0267-40d8-b7fc-d115bb584c32" providerId="ADAL" clId="{C33FD83C-70EF-4BDC-B30B-EB1B01D2B9AE}" dt="2025-05-15T12:12:26.288" v="40"/>
        <pc:sldMkLst>
          <pc:docMk/>
          <pc:sldMk cId="4104125358" sldId="2142533223"/>
        </pc:sldMkLst>
      </pc:sldChg>
    </pc:docChg>
  </pc:docChgLst>
  <pc:docChgLst>
    <pc:chgData name="Lindman, Elisabeth" userId="08e94497-0267-40d8-b7fc-d115bb584c32" providerId="ADAL" clId="{B6269B0F-9BBF-4378-9AD7-1DC9733A5157}"/>
    <pc:docChg chg="undo custSel addSld addSection modSection">
      <pc:chgData name="Lindman, Elisabeth" userId="08e94497-0267-40d8-b7fc-d115bb584c32" providerId="ADAL" clId="{B6269B0F-9BBF-4378-9AD7-1DC9733A5157}" dt="2025-05-08T06:02:14.608" v="0" actId="18676"/>
      <pc:docMkLst>
        <pc:docMk/>
      </pc:docMkLst>
      <pc:sldChg chg="add">
        <pc:chgData name="Lindman, Elisabeth" userId="08e94497-0267-40d8-b7fc-d115bb584c32" providerId="ADAL" clId="{B6269B0F-9BBF-4378-9AD7-1DC9733A5157}" dt="2025-05-08T06:02:14.608" v="0" actId="18676"/>
        <pc:sldMkLst>
          <pc:docMk/>
          <pc:sldMk cId="1772073329" sldId="262"/>
        </pc:sldMkLst>
      </pc:sldChg>
      <pc:sldChg chg="add">
        <pc:chgData name="Lindman, Elisabeth" userId="08e94497-0267-40d8-b7fc-d115bb584c32" providerId="ADAL" clId="{B6269B0F-9BBF-4378-9AD7-1DC9733A5157}" dt="2025-05-08T06:02:14.608" v="0" actId="18676"/>
        <pc:sldMkLst>
          <pc:docMk/>
          <pc:sldMk cId="1780425216" sldId="263"/>
        </pc:sldMkLst>
      </pc:sldChg>
      <pc:sldChg chg="add">
        <pc:chgData name="Lindman, Elisabeth" userId="08e94497-0267-40d8-b7fc-d115bb584c32" providerId="ADAL" clId="{B6269B0F-9BBF-4378-9AD7-1DC9733A5157}" dt="2025-05-08T06:02:14.608" v="0" actId="18676"/>
        <pc:sldMkLst>
          <pc:docMk/>
          <pc:sldMk cId="1534129579" sldId="2142533194"/>
        </pc:sldMkLst>
      </pc:sldChg>
    </pc:docChg>
  </pc:docChgLst>
  <pc:docChgLst>
    <pc:chgData name="Lindman, Elisabeth" userId="S::elisabeth.lindman@rb.se::08e94497-0267-40d8-b7fc-d115bb584c32" providerId="AD" clId="Web-{42DEFC5E-F296-FBB4-A7B9-18164CA1E3B6}"/>
    <pc:docChg chg="delSld modSld addSection delSection modSection">
      <pc:chgData name="Lindman, Elisabeth" userId="S::elisabeth.lindman@rb.se::08e94497-0267-40d8-b7fc-d115bb584c32" providerId="AD" clId="Web-{42DEFC5E-F296-FBB4-A7B9-18164CA1E3B6}" dt="2025-05-16T06:15:47.193" v="64"/>
      <pc:docMkLst>
        <pc:docMk/>
      </pc:docMkLst>
      <pc:sldChg chg="del">
        <pc:chgData name="Lindman, Elisabeth" userId="S::elisabeth.lindman@rb.se::08e94497-0267-40d8-b7fc-d115bb584c32" providerId="AD" clId="Web-{42DEFC5E-F296-FBB4-A7B9-18164CA1E3B6}" dt="2025-05-16T06:15:18.630" v="48"/>
        <pc:sldMkLst>
          <pc:docMk/>
          <pc:sldMk cId="1772073329" sldId="262"/>
        </pc:sldMkLst>
      </pc:sldChg>
      <pc:sldChg chg="del">
        <pc:chgData name="Lindman, Elisabeth" userId="S::elisabeth.lindman@rb.se::08e94497-0267-40d8-b7fc-d115bb584c32" providerId="AD" clId="Web-{42DEFC5E-F296-FBB4-A7B9-18164CA1E3B6}" dt="2025-05-16T06:15:18.630" v="47"/>
        <pc:sldMkLst>
          <pc:docMk/>
          <pc:sldMk cId="1780425216" sldId="263"/>
        </pc:sldMkLst>
      </pc:sldChg>
      <pc:sldChg chg="modSp">
        <pc:chgData name="Lindman, Elisabeth" userId="S::elisabeth.lindman@rb.se::08e94497-0267-40d8-b7fc-d115bb584c32" providerId="AD" clId="Web-{42DEFC5E-F296-FBB4-A7B9-18164CA1E3B6}" dt="2025-05-16T06:12:37.186" v="20" actId="1076"/>
        <pc:sldMkLst>
          <pc:docMk/>
          <pc:sldMk cId="3596894333" sldId="280"/>
        </pc:sldMkLst>
        <pc:spChg chg="mod">
          <ac:chgData name="Lindman, Elisabeth" userId="S::elisabeth.lindman@rb.se::08e94497-0267-40d8-b7fc-d115bb584c32" providerId="AD" clId="Web-{42DEFC5E-F296-FBB4-A7B9-18164CA1E3B6}" dt="2025-05-16T06:12:37.186" v="20" actId="1076"/>
          <ac:spMkLst>
            <pc:docMk/>
            <pc:sldMk cId="3596894333" sldId="280"/>
            <ac:spMk id="6" creationId="{00000000-0000-0000-0000-000000000000}"/>
          </ac:spMkLst>
        </pc:spChg>
      </pc:sldChg>
      <pc:sldChg chg="del">
        <pc:chgData name="Lindman, Elisabeth" userId="S::elisabeth.lindman@rb.se::08e94497-0267-40d8-b7fc-d115bb584c32" providerId="AD" clId="Web-{42DEFC5E-F296-FBB4-A7B9-18164CA1E3B6}" dt="2025-05-16T06:15:47.193" v="64"/>
        <pc:sldMkLst>
          <pc:docMk/>
          <pc:sldMk cId="427517177" sldId="281"/>
        </pc:sldMkLst>
      </pc:sldChg>
      <pc:sldChg chg="modSp">
        <pc:chgData name="Lindman, Elisabeth" userId="S::elisabeth.lindman@rb.se::08e94497-0267-40d8-b7fc-d115bb584c32" providerId="AD" clId="Web-{42DEFC5E-F296-FBB4-A7B9-18164CA1E3B6}" dt="2025-05-16T06:13:48.784" v="34" actId="1076"/>
        <pc:sldMkLst>
          <pc:docMk/>
          <pc:sldMk cId="2500629394" sldId="282"/>
        </pc:sldMkLst>
        <pc:spChg chg="mod">
          <ac:chgData name="Lindman, Elisabeth" userId="S::elisabeth.lindman@rb.se::08e94497-0267-40d8-b7fc-d115bb584c32" providerId="AD" clId="Web-{42DEFC5E-F296-FBB4-A7B9-18164CA1E3B6}" dt="2025-05-16T06:13:40.768" v="33" actId="20577"/>
          <ac:spMkLst>
            <pc:docMk/>
            <pc:sldMk cId="2500629394" sldId="282"/>
            <ac:spMk id="5" creationId="{00000000-0000-0000-0000-000000000000}"/>
          </ac:spMkLst>
        </pc:spChg>
        <pc:spChg chg="mod">
          <ac:chgData name="Lindman, Elisabeth" userId="S::elisabeth.lindman@rb.se::08e94497-0267-40d8-b7fc-d115bb584c32" providerId="AD" clId="Web-{42DEFC5E-F296-FBB4-A7B9-18164CA1E3B6}" dt="2025-05-16T06:13:48.784" v="34" actId="1076"/>
          <ac:spMkLst>
            <pc:docMk/>
            <pc:sldMk cId="2500629394" sldId="282"/>
            <ac:spMk id="8" creationId="{00000000-0000-0000-0000-000000000000}"/>
          </ac:spMkLst>
        </pc:spChg>
        <pc:picChg chg="mod">
          <ac:chgData name="Lindman, Elisabeth" userId="S::elisabeth.lindman@rb.se::08e94497-0267-40d8-b7fc-d115bb584c32" providerId="AD" clId="Web-{42DEFC5E-F296-FBB4-A7B9-18164CA1E3B6}" dt="2025-05-16T06:13:22.530" v="29" actId="1076"/>
          <ac:picMkLst>
            <pc:docMk/>
            <pc:sldMk cId="2500629394" sldId="282"/>
            <ac:picMk id="6" creationId="{00000000-0000-0000-0000-000000000000}"/>
          </ac:picMkLst>
        </pc:picChg>
        <pc:picChg chg="mod">
          <ac:chgData name="Lindman, Elisabeth" userId="S::elisabeth.lindman@rb.se::08e94497-0267-40d8-b7fc-d115bb584c32" providerId="AD" clId="Web-{42DEFC5E-F296-FBB4-A7B9-18164CA1E3B6}" dt="2025-05-16T06:13:29.687" v="31" actId="1076"/>
          <ac:picMkLst>
            <pc:docMk/>
            <pc:sldMk cId="2500629394" sldId="282"/>
            <ac:picMk id="7" creationId="{00000000-0000-0000-0000-000000000000}"/>
          </ac:picMkLst>
        </pc:picChg>
      </pc:sldChg>
      <pc:sldChg chg="modSp">
        <pc:chgData name="Lindman, Elisabeth" userId="S::elisabeth.lindman@rb.se::08e94497-0267-40d8-b7fc-d115bb584c32" providerId="AD" clId="Web-{42DEFC5E-F296-FBB4-A7B9-18164CA1E3B6}" dt="2025-05-16T06:15:37.505" v="56" actId="20577"/>
        <pc:sldMkLst>
          <pc:docMk/>
          <pc:sldMk cId="2822107211" sldId="300"/>
        </pc:sldMkLst>
        <pc:spChg chg="mod">
          <ac:chgData name="Lindman, Elisabeth" userId="S::elisabeth.lindman@rb.se::08e94497-0267-40d8-b7fc-d115bb584c32" providerId="AD" clId="Web-{42DEFC5E-F296-FBB4-A7B9-18164CA1E3B6}" dt="2025-05-16T06:15:37.505" v="56" actId="20577"/>
          <ac:spMkLst>
            <pc:docMk/>
            <pc:sldMk cId="2822107211" sldId="300"/>
            <ac:spMk id="4" creationId="{ABB25802-FC39-BC49-92F3-6F6EC2C4DE5A}"/>
          </ac:spMkLst>
        </pc:spChg>
      </pc:sldChg>
      <pc:sldChg chg="addSp delSp modSp mod modClrScheme chgLayout">
        <pc:chgData name="Lindman, Elisabeth" userId="S::elisabeth.lindman@rb.se::08e94497-0267-40d8-b7fc-d115bb584c32" providerId="AD" clId="Web-{42DEFC5E-F296-FBB4-A7B9-18164CA1E3B6}" dt="2025-05-16T06:14:37.988" v="44" actId="1076"/>
        <pc:sldMkLst>
          <pc:docMk/>
          <pc:sldMk cId="1267248860" sldId="322"/>
        </pc:sldMkLst>
        <pc:spChg chg="mod ord">
          <ac:chgData name="Lindman, Elisabeth" userId="S::elisabeth.lindman@rb.se::08e94497-0267-40d8-b7fc-d115bb584c32" providerId="AD" clId="Web-{42DEFC5E-F296-FBB4-A7B9-18164CA1E3B6}" dt="2025-05-16T06:14:13.534" v="35"/>
          <ac:spMkLst>
            <pc:docMk/>
            <pc:sldMk cId="1267248860" sldId="322"/>
            <ac:spMk id="3" creationId="{CA63F327-B7E9-C235-82CB-DB9D201A71B5}"/>
          </ac:spMkLst>
        </pc:spChg>
        <pc:spChg chg="mod ord">
          <ac:chgData name="Lindman, Elisabeth" userId="S::elisabeth.lindman@rb.se::08e94497-0267-40d8-b7fc-d115bb584c32" providerId="AD" clId="Web-{42DEFC5E-F296-FBB4-A7B9-18164CA1E3B6}" dt="2025-05-16T06:14:13.534" v="35"/>
          <ac:spMkLst>
            <pc:docMk/>
            <pc:sldMk cId="1267248860" sldId="322"/>
            <ac:spMk id="5" creationId="{44F6A7B5-1D89-47DE-377A-27FFD646E185}"/>
          </ac:spMkLst>
        </pc:spChg>
        <pc:spChg chg="mod ord">
          <ac:chgData name="Lindman, Elisabeth" userId="S::elisabeth.lindman@rb.se::08e94497-0267-40d8-b7fc-d115bb584c32" providerId="AD" clId="Web-{42DEFC5E-F296-FBB4-A7B9-18164CA1E3B6}" dt="2025-05-16T06:14:13.534" v="35"/>
          <ac:spMkLst>
            <pc:docMk/>
            <pc:sldMk cId="1267248860" sldId="322"/>
            <ac:spMk id="6" creationId="{0ACBD6CF-BD81-4F1F-74B2-2CB352CD3E83}"/>
          </ac:spMkLst>
        </pc:spChg>
        <pc:spChg chg="mod">
          <ac:chgData name="Lindman, Elisabeth" userId="S::elisabeth.lindman@rb.se::08e94497-0267-40d8-b7fc-d115bb584c32" providerId="AD" clId="Web-{42DEFC5E-F296-FBB4-A7B9-18164CA1E3B6}" dt="2025-05-16T06:14:37.941" v="43" actId="1076"/>
          <ac:spMkLst>
            <pc:docMk/>
            <pc:sldMk cId="1267248860" sldId="322"/>
            <ac:spMk id="8" creationId="{5F304D4C-C456-4A60-15C5-61F79E32E10C}"/>
          </ac:spMkLst>
        </pc:spChg>
        <pc:spChg chg="mod">
          <ac:chgData name="Lindman, Elisabeth" userId="S::elisabeth.lindman@rb.se::08e94497-0267-40d8-b7fc-d115bb584c32" providerId="AD" clId="Web-{42DEFC5E-F296-FBB4-A7B9-18164CA1E3B6}" dt="2025-05-16T06:14:37.926" v="42" actId="1076"/>
          <ac:spMkLst>
            <pc:docMk/>
            <pc:sldMk cId="1267248860" sldId="322"/>
            <ac:spMk id="12" creationId="{455A8178-6120-8BD3-F03E-555C14000200}"/>
          </ac:spMkLst>
        </pc:spChg>
        <pc:picChg chg="mod">
          <ac:chgData name="Lindman, Elisabeth" userId="S::elisabeth.lindman@rb.se::08e94497-0267-40d8-b7fc-d115bb584c32" providerId="AD" clId="Web-{42DEFC5E-F296-FBB4-A7B9-18164CA1E3B6}" dt="2025-05-16T06:14:37.988" v="44" actId="1076"/>
          <ac:picMkLst>
            <pc:docMk/>
            <pc:sldMk cId="1267248860" sldId="322"/>
            <ac:picMk id="4" creationId="{B851FDF7-2B0A-BB54-D0E1-B2DC8DA108F0}"/>
          </ac:picMkLst>
        </pc:picChg>
        <pc:picChg chg="mod">
          <ac:chgData name="Lindman, Elisabeth" userId="S::elisabeth.lindman@rb.se::08e94497-0267-40d8-b7fc-d115bb584c32" providerId="AD" clId="Web-{42DEFC5E-F296-FBB4-A7B9-18164CA1E3B6}" dt="2025-05-16T06:14:37.910" v="41" actId="1076"/>
          <ac:picMkLst>
            <pc:docMk/>
            <pc:sldMk cId="1267248860" sldId="322"/>
            <ac:picMk id="11" creationId="{25F38965-75CC-FC89-4074-35F2CA10E731}"/>
          </ac:picMkLst>
        </pc:picChg>
      </pc:sldChg>
      <pc:sldChg chg="modSp">
        <pc:chgData name="Lindman, Elisabeth" userId="S::elisabeth.lindman@rb.se::08e94497-0267-40d8-b7fc-d115bb584c32" providerId="AD" clId="Web-{42DEFC5E-F296-FBB4-A7B9-18164CA1E3B6}" dt="2025-05-16T06:11:50.825" v="3" actId="1076"/>
        <pc:sldMkLst>
          <pc:docMk/>
          <pc:sldMk cId="890138382" sldId="325"/>
        </pc:sldMkLst>
        <pc:picChg chg="mod">
          <ac:chgData name="Lindman, Elisabeth" userId="S::elisabeth.lindman@rb.se::08e94497-0267-40d8-b7fc-d115bb584c32" providerId="AD" clId="Web-{42DEFC5E-F296-FBB4-A7B9-18164CA1E3B6}" dt="2025-05-16T06:11:50.825" v="3" actId="1076"/>
          <ac:picMkLst>
            <pc:docMk/>
            <pc:sldMk cId="890138382" sldId="325"/>
            <ac:picMk id="6" creationId="{00000000-0000-0000-0000-000000000000}"/>
          </ac:picMkLst>
        </pc:picChg>
      </pc:sldChg>
      <pc:sldChg chg="del">
        <pc:chgData name="Lindman, Elisabeth" userId="S::elisabeth.lindman@rb.se::08e94497-0267-40d8-b7fc-d115bb584c32" providerId="AD" clId="Web-{42DEFC5E-F296-FBB4-A7B9-18164CA1E3B6}" dt="2025-05-16T06:15:43.849" v="60"/>
        <pc:sldMkLst>
          <pc:docMk/>
          <pc:sldMk cId="3157582782" sldId="330"/>
        </pc:sldMkLst>
      </pc:sldChg>
      <pc:sldChg chg="del">
        <pc:chgData name="Lindman, Elisabeth" userId="S::elisabeth.lindman@rb.se::08e94497-0267-40d8-b7fc-d115bb584c32" providerId="AD" clId="Web-{42DEFC5E-F296-FBB4-A7B9-18164CA1E3B6}" dt="2025-05-16T06:15:46.287" v="63"/>
        <pc:sldMkLst>
          <pc:docMk/>
          <pc:sldMk cId="1866748096" sldId="332"/>
        </pc:sldMkLst>
      </pc:sldChg>
      <pc:sldChg chg="modSp">
        <pc:chgData name="Lindman, Elisabeth" userId="S::elisabeth.lindman@rb.se::08e94497-0267-40d8-b7fc-d115bb584c32" providerId="AD" clId="Web-{42DEFC5E-F296-FBB4-A7B9-18164CA1E3B6}" dt="2025-05-16T06:12:55.795" v="22" actId="1076"/>
        <pc:sldMkLst>
          <pc:docMk/>
          <pc:sldMk cId="2977523007" sldId="347"/>
        </pc:sldMkLst>
        <pc:spChg chg="mod">
          <ac:chgData name="Lindman, Elisabeth" userId="S::elisabeth.lindman@rb.se::08e94497-0267-40d8-b7fc-d115bb584c32" providerId="AD" clId="Web-{42DEFC5E-F296-FBB4-A7B9-18164CA1E3B6}" dt="2025-05-16T06:12:53.139" v="21" actId="14100"/>
          <ac:spMkLst>
            <pc:docMk/>
            <pc:sldMk cId="2977523007" sldId="347"/>
            <ac:spMk id="3" creationId="{00000000-0000-0000-0000-000000000000}"/>
          </ac:spMkLst>
        </pc:spChg>
        <pc:picChg chg="mod">
          <ac:chgData name="Lindman, Elisabeth" userId="S::elisabeth.lindman@rb.se::08e94497-0267-40d8-b7fc-d115bb584c32" providerId="AD" clId="Web-{42DEFC5E-F296-FBB4-A7B9-18164CA1E3B6}" dt="2025-05-16T06:12:55.795" v="22" actId="1076"/>
          <ac:picMkLst>
            <pc:docMk/>
            <pc:sldMk cId="2977523007" sldId="347"/>
            <ac:picMk id="5" creationId="{1CB55051-ECBE-514B-9379-75047915884D}"/>
          </ac:picMkLst>
        </pc:picChg>
      </pc:sldChg>
      <pc:sldChg chg="del">
        <pc:chgData name="Lindman, Elisabeth" userId="S::elisabeth.lindman@rb.se::08e94497-0267-40d8-b7fc-d115bb584c32" providerId="AD" clId="Web-{42DEFC5E-F296-FBB4-A7B9-18164CA1E3B6}" dt="2025-05-16T06:15:43.505" v="59"/>
        <pc:sldMkLst>
          <pc:docMk/>
          <pc:sldMk cId="1317698498" sldId="2142533152"/>
        </pc:sldMkLst>
      </pc:sldChg>
      <pc:sldChg chg="del">
        <pc:chgData name="Lindman, Elisabeth" userId="S::elisabeth.lindman@rb.se::08e94497-0267-40d8-b7fc-d115bb584c32" providerId="AD" clId="Web-{42DEFC5E-F296-FBB4-A7B9-18164CA1E3B6}" dt="2025-05-16T06:15:46.115" v="62"/>
        <pc:sldMkLst>
          <pc:docMk/>
          <pc:sldMk cId="2480407814" sldId="2142533173"/>
        </pc:sldMkLst>
      </pc:sldChg>
      <pc:sldChg chg="del">
        <pc:chgData name="Lindman, Elisabeth" userId="S::elisabeth.lindman@rb.se::08e94497-0267-40d8-b7fc-d115bb584c32" providerId="AD" clId="Web-{42DEFC5E-F296-FBB4-A7B9-18164CA1E3B6}" dt="2025-05-16T06:15:44.615" v="61"/>
        <pc:sldMkLst>
          <pc:docMk/>
          <pc:sldMk cId="135018395" sldId="2142533179"/>
        </pc:sldMkLst>
      </pc:sldChg>
      <pc:sldChg chg="del">
        <pc:chgData name="Lindman, Elisabeth" userId="S::elisabeth.lindman@rb.se::08e94497-0267-40d8-b7fc-d115bb584c32" providerId="AD" clId="Web-{42DEFC5E-F296-FBB4-A7B9-18164CA1E3B6}" dt="2025-05-16T06:15:18.630" v="49"/>
        <pc:sldMkLst>
          <pc:docMk/>
          <pc:sldMk cId="1534129579" sldId="2142533194"/>
        </pc:sldMkLst>
      </pc:sldChg>
      <pc:sldChg chg="del">
        <pc:chgData name="Lindman, Elisabeth" userId="S::elisabeth.lindman@rb.se::08e94497-0267-40d8-b7fc-d115bb584c32" providerId="AD" clId="Web-{42DEFC5E-F296-FBB4-A7B9-18164CA1E3B6}" dt="2025-05-16T06:15:42.130" v="58"/>
        <pc:sldMkLst>
          <pc:docMk/>
          <pc:sldMk cId="3010154522" sldId="2142533195"/>
        </pc:sldMkLst>
      </pc:sldChg>
      <pc:sldChg chg="modSp">
        <pc:chgData name="Lindman, Elisabeth" userId="S::elisabeth.lindman@rb.se::08e94497-0267-40d8-b7fc-d115bb584c32" providerId="AD" clId="Web-{42DEFC5E-F296-FBB4-A7B9-18164CA1E3B6}" dt="2025-05-16T06:11:18.699" v="0" actId="1076"/>
        <pc:sldMkLst>
          <pc:docMk/>
          <pc:sldMk cId="1634501340" sldId="2142533200"/>
        </pc:sldMkLst>
        <pc:spChg chg="mod">
          <ac:chgData name="Lindman, Elisabeth" userId="S::elisabeth.lindman@rb.se::08e94497-0267-40d8-b7fc-d115bb584c32" providerId="AD" clId="Web-{42DEFC5E-F296-FBB4-A7B9-18164CA1E3B6}" dt="2025-05-16T06:11:18.699" v="0" actId="1076"/>
          <ac:spMkLst>
            <pc:docMk/>
            <pc:sldMk cId="1634501340" sldId="2142533200"/>
            <ac:spMk id="9" creationId="{00000000-0000-0000-0000-000000000000}"/>
          </ac:spMkLst>
        </pc:spChg>
      </pc:sldChg>
    </pc:docChg>
  </pc:docChgLst>
  <pc:docChgLst>
    <pc:chgData name="Lindman, Elisabeth" userId="S::elisabeth.lindman@rb.se::08e94497-0267-40d8-b7fc-d115bb584c32" providerId="AD" clId="Web-{AE70F265-E5ED-6082-8770-4AE070569246}"/>
    <pc:docChg chg="addSld delSld modSld modSection">
      <pc:chgData name="Lindman, Elisabeth" userId="S::elisabeth.lindman@rb.se::08e94497-0267-40d8-b7fc-d115bb584c32" providerId="AD" clId="Web-{AE70F265-E5ED-6082-8770-4AE070569246}" dt="2025-05-15T12:27:20.687" v="68"/>
      <pc:docMkLst>
        <pc:docMk/>
      </pc:docMkLst>
      <pc:sldChg chg="modSp">
        <pc:chgData name="Lindman, Elisabeth" userId="S::elisabeth.lindman@rb.se::08e94497-0267-40d8-b7fc-d115bb584c32" providerId="AD" clId="Web-{AE70F265-E5ED-6082-8770-4AE070569246}" dt="2025-05-15T12:21:45.273" v="6" actId="20577"/>
        <pc:sldMkLst>
          <pc:docMk/>
          <pc:sldMk cId="2822107211" sldId="300"/>
        </pc:sldMkLst>
        <pc:spChg chg="mod">
          <ac:chgData name="Lindman, Elisabeth" userId="S::elisabeth.lindman@rb.se::08e94497-0267-40d8-b7fc-d115bb584c32" providerId="AD" clId="Web-{AE70F265-E5ED-6082-8770-4AE070569246}" dt="2025-05-15T12:21:45.273" v="6" actId="20577"/>
          <ac:spMkLst>
            <pc:docMk/>
            <pc:sldMk cId="2822107211" sldId="300"/>
            <ac:spMk id="4" creationId="{ABB25802-FC39-BC49-92F3-6F6EC2C4DE5A}"/>
          </ac:spMkLst>
        </pc:spChg>
      </pc:sldChg>
      <pc:sldChg chg="delSp modSp add modNotes">
        <pc:chgData name="Lindman, Elisabeth" userId="S::elisabeth.lindman@rb.se::08e94497-0267-40d8-b7fc-d115bb584c32" providerId="AD" clId="Web-{AE70F265-E5ED-6082-8770-4AE070569246}" dt="2025-05-15T12:27:20.687" v="68"/>
        <pc:sldMkLst>
          <pc:docMk/>
          <pc:sldMk cId="1267248860" sldId="322"/>
        </pc:sldMkLst>
        <pc:spChg chg="mod">
          <ac:chgData name="Lindman, Elisabeth" userId="S::elisabeth.lindman@rb.se::08e94497-0267-40d8-b7fc-d115bb584c32" providerId="AD" clId="Web-{AE70F265-E5ED-6082-8770-4AE070569246}" dt="2025-05-15T12:26:35.405" v="63" actId="20577"/>
          <ac:spMkLst>
            <pc:docMk/>
            <pc:sldMk cId="1267248860" sldId="322"/>
            <ac:spMk id="2" creationId="{ADC93C23-2CF3-A7D9-132B-F1EFE7AAA45A}"/>
          </ac:spMkLst>
        </pc:spChg>
        <pc:spChg chg="mod">
          <ac:chgData name="Lindman, Elisabeth" userId="S::elisabeth.lindman@rb.se::08e94497-0267-40d8-b7fc-d115bb584c32" providerId="AD" clId="Web-{AE70F265-E5ED-6082-8770-4AE070569246}" dt="2025-05-15T12:24:35.215" v="57" actId="1076"/>
          <ac:spMkLst>
            <pc:docMk/>
            <pc:sldMk cId="1267248860" sldId="322"/>
            <ac:spMk id="8" creationId="{5F304D4C-C456-4A60-15C5-61F79E32E10C}"/>
          </ac:spMkLst>
        </pc:spChg>
        <pc:spChg chg="mod">
          <ac:chgData name="Lindman, Elisabeth" userId="S::elisabeth.lindman@rb.se::08e94497-0267-40d8-b7fc-d115bb584c32" providerId="AD" clId="Web-{AE70F265-E5ED-6082-8770-4AE070569246}" dt="2025-05-15T12:22:15.649" v="14" actId="1076"/>
          <ac:spMkLst>
            <pc:docMk/>
            <pc:sldMk cId="1267248860" sldId="322"/>
            <ac:spMk id="12" creationId="{455A8178-6120-8BD3-F03E-555C14000200}"/>
          </ac:spMkLst>
        </pc:spChg>
        <pc:picChg chg="mod">
          <ac:chgData name="Lindman, Elisabeth" userId="S::elisabeth.lindman@rb.se::08e94497-0267-40d8-b7fc-d115bb584c32" providerId="AD" clId="Web-{AE70F265-E5ED-6082-8770-4AE070569246}" dt="2025-05-15T12:22:25.977" v="17" actId="1076"/>
          <ac:picMkLst>
            <pc:docMk/>
            <pc:sldMk cId="1267248860" sldId="322"/>
            <ac:picMk id="4" creationId="{B851FDF7-2B0A-BB54-D0E1-B2DC8DA108F0}"/>
          </ac:picMkLst>
        </pc:picChg>
        <pc:picChg chg="mod">
          <ac:chgData name="Lindman, Elisabeth" userId="S::elisabeth.lindman@rb.se::08e94497-0267-40d8-b7fc-d115bb584c32" providerId="AD" clId="Web-{AE70F265-E5ED-6082-8770-4AE070569246}" dt="2025-05-15T12:22:11.633" v="13" actId="1076"/>
          <ac:picMkLst>
            <pc:docMk/>
            <pc:sldMk cId="1267248860" sldId="322"/>
            <ac:picMk id="11" creationId="{25F38965-75CC-FC89-4074-35F2CA10E731}"/>
          </ac:picMkLst>
        </pc:picChg>
      </pc:sldChg>
      <pc:sldChg chg="add del">
        <pc:chgData name="Lindman, Elisabeth" userId="S::elisabeth.lindman@rb.se::08e94497-0267-40d8-b7fc-d115bb584c32" providerId="AD" clId="Web-{AE70F265-E5ED-6082-8770-4AE070569246}" dt="2025-05-15T12:26:16.842" v="61"/>
        <pc:sldMkLst>
          <pc:docMk/>
          <pc:sldMk cId="2573162564" sldId="214253322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480E40-0158-4947-88BE-4096E261C128}" type="datetime1">
              <a:rPr lang="LID4096" smtClean="0"/>
              <a:t>05/19/2025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F1BF6-F156-4F53-915D-F11A3F1C7538}" type="datetime1">
              <a:rPr lang="LID4096" smtClean="0"/>
              <a:t>05/19/2025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addabarnen.se/rad-och-kunskap/foralder/stopp-min-kropp/filmer/"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raddabarnen.se/rad-och-kunskap/trygg-pa-natet" TargetMode="External"/><Relationship Id="rId5" Type="http://schemas.openxmlformats.org/officeDocument/2006/relationships/hyperlink" Target="https://www.raddabarnen.se/rad-och-kunskap/trygg-online-och-sociala-medier/" TargetMode="External"/><Relationship Id="rId4" Type="http://schemas.openxmlformats.org/officeDocument/2006/relationships/hyperlink" Target="https://lilla.raddabarnen.se/"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netigate.se/a/s.aspx?s=1231157X1100&amp;t=1"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cnamCNuIIe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resourcecentre.savethechildren.net/document/utvardering-av-stopp-min-krop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den här presentationen som är ett stöd för dig att presentera Stopp! Min kropp! på nätet.  </a:t>
            </a:r>
          </a:p>
          <a:p>
            <a:endParaRPr lang="sv-SE" dirty="0"/>
          </a:p>
          <a:p>
            <a:pPr marL="171450" indent="-171450">
              <a:buFont typeface="Arial" panose="020B0604020202020204" pitchFamily="34" charset="0"/>
              <a:buChar char="•"/>
            </a:pPr>
            <a:r>
              <a:rPr lang="sv-SE" dirty="0"/>
              <a:t>Detta är en mall – du får anpassa så det passar dig bäst. </a:t>
            </a:r>
          </a:p>
          <a:p>
            <a:pPr marL="171450" indent="-171450">
              <a:buFont typeface="Arial" panose="020B0604020202020204" pitchFamily="34" charset="0"/>
              <a:buChar char="•"/>
            </a:pPr>
            <a:r>
              <a:rPr lang="sv-SE" dirty="0"/>
              <a:t>Talarmanus/underlag finns till nästan alla bilder i anteckningarna </a:t>
            </a:r>
          </a:p>
          <a:p>
            <a:pPr marL="171450" indent="-171450">
              <a:buFont typeface="Arial" panose="020B0604020202020204" pitchFamily="34" charset="0"/>
              <a:buChar char="•"/>
            </a:pPr>
            <a:r>
              <a:rPr lang="sv-SE" dirty="0"/>
              <a:t>Spara ner en egen version av presentationen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Dölj de bilder du inte vill visa – då visas de inte i presentationsläge – eller ta bort de sidor som inte är relevanta, till exempel den här!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Sist i bildspelet finns en QR-kod till en utvärdering, jättebra om så många som möjligt kan svara på 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6380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1200" kern="100" dirty="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dirty="0">
                <a:ea typeface="Calibri"/>
                <a:cs typeface="Calibri"/>
              </a:rPr>
              <a:t>Här finns allt på webben: </a:t>
            </a:r>
            <a:r>
              <a:rPr lang="sv-SE" dirty="0">
                <a:hlinkClick r:id="rId3"/>
              </a:rPr>
              <a:t>Stopp! Min kropp! - Rädda Barnen</a:t>
            </a:r>
            <a:endParaRPr lang="sv-SE" dirty="0"/>
          </a:p>
          <a:p>
            <a:endParaRPr lang="sv-SE" dirty="0">
              <a:ea typeface="Calibri"/>
              <a:cs typeface="Calibri"/>
            </a:endParaRPr>
          </a:p>
          <a:p>
            <a:endParaRPr lang="sv-SE" dirty="0"/>
          </a:p>
        </p:txBody>
      </p:sp>
      <p:sp>
        <p:nvSpPr>
          <p:cNvPr id="4" name="Platshållare för datum 3"/>
          <p:cNvSpPr>
            <a:spLocks noGrp="1"/>
          </p:cNvSpPr>
          <p:nvPr>
            <p:ph type="dt" idx="1"/>
          </p:nvPr>
        </p:nvSpPr>
        <p:spPr/>
        <p:txBody>
          <a:bodyPr/>
          <a:lstStyle/>
          <a:p>
            <a:fld id="{4AE69C5E-2747-4C14-BAB7-719E0D2534A2}"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51724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pratar om Stopp! Min kropp! behöver vi alltid vara tydliga med vuxenansvaret: här är det formulerat på denna bild.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Stopp! Min kropp! syftar inte till att barn själva ska stoppa kränkningar och sexuella övergrepp. </a:t>
            </a:r>
            <a:r>
              <a:rPr lang="sv-SE" b="1"/>
              <a:t>Det ansvaret måste vuxna ta och kan aldrig läggas på ett barn</a:t>
            </a:r>
            <a:r>
              <a:rPr lang="sv-SE"/>
              <a:t>. Men genom att göra ämnet </a:t>
            </a:r>
            <a:r>
              <a:rPr lang="sv-SE" err="1"/>
              <a:t>pratbart</a:t>
            </a:r>
            <a:r>
              <a:rPr lang="sv-SE"/>
              <a:t> blir det lättare för vuxenvärlden att veta vad barn behöver och upplever.</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04569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DBFC539-C179-43B1-B4A5-01031AE9A2F4}"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18545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1"/>
                </a:solidFill>
                <a:effectLst/>
                <a:latin typeface="LatoBold"/>
              </a:rPr>
              <a:t>Det här är Rädda Barnens vägledning för föräldrar och andra viktiga vuxna. </a:t>
            </a:r>
          </a:p>
          <a:p>
            <a:r>
              <a:rPr lang="sv-SE" b="0" i="0" dirty="0">
                <a:solidFill>
                  <a:srgbClr val="222221"/>
                </a:solidFill>
                <a:effectLst/>
                <a:latin typeface="LatoBold"/>
              </a:rPr>
              <a:t>Den finns på svenska, engelska och Ukrainska (endast för nedladdning). </a:t>
            </a:r>
          </a:p>
          <a:p>
            <a:r>
              <a:rPr lang="sv-SE" b="0" i="0" dirty="0">
                <a:solidFill>
                  <a:srgbClr val="222221"/>
                </a:solidFill>
                <a:effectLst/>
                <a:latin typeface="LatoBold"/>
              </a:rPr>
              <a:t>Här finns tips och råd om hur man kan prata med barn i olika åldrar om kroppen, gränser och sexuella övergrepp.</a:t>
            </a:r>
          </a:p>
          <a:p>
            <a:r>
              <a:rPr lang="sv-SE" b="0" i="0" baseline="0" dirty="0">
                <a:solidFill>
                  <a:srgbClr val="222221"/>
                </a:solidFill>
                <a:effectLst/>
                <a:latin typeface="LatoBold"/>
              </a:rPr>
              <a:t>Går att ladda ner eller beställa i webbshop</a:t>
            </a:r>
          </a:p>
          <a:p>
            <a:r>
              <a:rPr lang="sv-SE" dirty="0">
                <a:hlinkClick r:id="rId3"/>
              </a:rPr>
              <a:t>Stopp! Min kropp! vägledning - Rädda Barnen</a:t>
            </a:r>
            <a:endParaRPr lang="sv-SE" dirty="0"/>
          </a:p>
          <a:p>
            <a:r>
              <a:rPr lang="sv-SE" dirty="0">
                <a:hlinkClick r:id="rId4"/>
              </a:rPr>
              <a:t>Stopp! Min kropp! | Online</a:t>
            </a:r>
            <a:br>
              <a:rPr lang="sv-SE" baseline="0" dirty="0"/>
            </a:br>
            <a:br>
              <a:rPr lang="sv-SE" baseline="0" dirty="0"/>
            </a:br>
            <a:r>
              <a:rPr lang="sv-SE" baseline="0" dirty="0"/>
              <a:t>- Vuxna är vana vid att prata om normer, värderingar och rätt eller fel, till exempel att det är fel att slåss, att ta andras saker och säga fula ord. Vi är också vana vid att prata om kompisrelationer, till exempel om hur man är en bra vän och hur man kan lösa konflikter. Många vuxna tycker det är svårare att prata om sexualitet och kroppslig integritet, alltså vad man får och inte får göra med andras kroppar och om kroppens privata områden. </a:t>
            </a:r>
          </a:p>
          <a:p>
            <a:endParaRPr lang="sv-SE" baseline="0" dirty="0">
              <a:solidFill>
                <a:srgbClr val="FF0000"/>
              </a:solidFill>
            </a:endParaRPr>
          </a:p>
          <a:p>
            <a:pPr marL="171450" indent="-171450">
              <a:buFontTx/>
              <a:buChar char="-"/>
            </a:pPr>
            <a:r>
              <a:rPr lang="sv-SE" baseline="0" dirty="0">
                <a:solidFill>
                  <a:srgbClr val="FF0000"/>
                </a:solidFill>
              </a:rPr>
              <a:t>Det finns mycket vi vuxna kan göra för att stötta barnen i att bli medvetna om kroppens värde och lära sig att prata och tänka om kroppen på naturligt och avslappnat sätt. Vi kan prata med barnen om kroppens funktioner, om positiv beröring, om rätten att säga ja och nej och ge dem en känsla av vad som är rätt och fel. Det är dock viktigt att tänka på att det inte finns någon  pedagogisk metod för att förebygga trakasserier och sexuella övergrepp, det här är istället ett </a:t>
            </a:r>
            <a:r>
              <a:rPr lang="sv-SE" b="1" baseline="0" dirty="0">
                <a:solidFill>
                  <a:srgbClr val="FF0000"/>
                </a:solidFill>
              </a:rPr>
              <a:t>förhållningssätt</a:t>
            </a:r>
            <a:r>
              <a:rPr lang="sv-SE" baseline="0" dirty="0">
                <a:solidFill>
                  <a:srgbClr val="FF0000"/>
                </a:solidFill>
              </a:rPr>
              <a:t> som vi tror ökar kommunikation om kroppen och kroppsberöring mellan barn och vuxna. </a:t>
            </a:r>
          </a:p>
          <a:p>
            <a:pPr marL="171450" indent="-171450">
              <a:buFontTx/>
              <a:buChar char="-"/>
            </a:pPr>
            <a:endParaRPr lang="sv-SE" baseline="0" dirty="0">
              <a:solidFill>
                <a:srgbClr val="FF0000"/>
              </a:solidFill>
            </a:endParaRPr>
          </a:p>
          <a:p>
            <a:pPr marL="171450" indent="-171450">
              <a:buFontTx/>
              <a:buChar char="-"/>
            </a:pPr>
            <a:r>
              <a:rPr lang="sv-SE" baseline="0" dirty="0">
                <a:solidFill>
                  <a:srgbClr val="FF0000"/>
                </a:solidFill>
              </a:rPr>
              <a:t> Vanligt att vuxna uttrycker rädsla för att väcka ”fel” tankar hos barnet eller råka skrämma barnet i samtal om sexualitet. Att hitta rätt ord i rätt sammanhang kan utgöra ett hinder för samtalet. Det är en utmaning att lägga sig på rätt nivå. Relevant att fråga sig: Vad är mitt barn mottagligt för? Gör jag det för avancerat nu? Hur ska jag förklara detta? MEN: Även om vi snubblar på orden och tvingas börja om för att vi hamnade på fel nivå så är huvudsaken att vi vågar öppna upp för intima ämnen och visar barnet att vi är villiga att fortsätta prata. </a:t>
            </a:r>
          </a:p>
          <a:p>
            <a:pPr marL="171450" indent="-171450">
              <a:buFontTx/>
              <a:buChar char="-"/>
            </a:pPr>
            <a:endParaRPr lang="sv-SE" baseline="0" dirty="0">
              <a:solidFill>
                <a:srgbClr val="FF0000"/>
              </a:solidFill>
            </a:endParaRPr>
          </a:p>
          <a:p>
            <a:pPr marL="171450" indent="-171450">
              <a:buFontTx/>
              <a:buChar char="-"/>
            </a:pPr>
            <a:r>
              <a:rPr lang="sv-SE" baseline="0" dirty="0"/>
              <a:t>Många vuxna frågar sig när det är läge att prata med barnen om det här. En kanske föreställer sig att det gäller att ha ett enskilt, allvarligt samtal med barnet. Vi föreslår istället att se samtal om de här frågorna som ett förhållningssätt där vi tar vara på små möjligheter i vardagen då det kan vara läge att prata. Och att göra det kontinuerligt genom hela uppväxten. Det finns ingen speciell metod utan det kan göras på lite olika sätt, det viktigaste är att vi vuxna vågar pröva!</a:t>
            </a:r>
          </a:p>
          <a:p>
            <a:endParaRPr lang="sv-SE" baseline="0" dirty="0"/>
          </a:p>
          <a:p>
            <a:endParaRPr lang="sv-SE" baseline="0" dirty="0"/>
          </a:p>
          <a:p>
            <a:r>
              <a:rPr lang="sv-SE" baseline="0" dirty="0"/>
              <a: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179707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22221"/>
                </a:solidFill>
                <a:effectLst/>
                <a:latin typeface="Lato" panose="020F0502020204030203" pitchFamily="34" charset="0"/>
              </a:rPr>
              <a:t>Kortversion av vägledningen. </a:t>
            </a:r>
          </a:p>
          <a:p>
            <a:r>
              <a:rPr lang="sv-SE" b="0" i="0">
                <a:solidFill>
                  <a:srgbClr val="222221"/>
                </a:solidFill>
                <a:effectLst/>
                <a:latin typeface="Lato" panose="020F0502020204030203" pitchFamily="34" charset="0"/>
              </a:rPr>
              <a:t>Den finns översatt till somaliska, arabiska, ukrainska, polsk romani, romani </a:t>
            </a:r>
            <a:r>
              <a:rPr lang="sv-SE" b="0" i="0" err="1">
                <a:solidFill>
                  <a:srgbClr val="222221"/>
                </a:solidFill>
                <a:effectLst/>
                <a:latin typeface="Lato" panose="020F0502020204030203" pitchFamily="34" charset="0"/>
              </a:rPr>
              <a:t>arli</a:t>
            </a:r>
            <a:r>
              <a:rPr lang="sv-SE" b="0" i="0">
                <a:solidFill>
                  <a:srgbClr val="222221"/>
                </a:solidFill>
                <a:effectLst/>
                <a:latin typeface="Lato" panose="020F0502020204030203" pitchFamily="34" charset="0"/>
              </a:rPr>
              <a:t> och romani </a:t>
            </a:r>
            <a:r>
              <a:rPr lang="sv-SE" b="0" i="0" err="1">
                <a:solidFill>
                  <a:srgbClr val="222221"/>
                </a:solidFill>
                <a:effectLst/>
                <a:latin typeface="Lato" panose="020F0502020204030203" pitchFamily="34" charset="0"/>
              </a:rPr>
              <a:t>lovari</a:t>
            </a:r>
            <a:r>
              <a:rPr lang="sv-SE" b="0" i="0">
                <a:solidFill>
                  <a:srgbClr val="222221"/>
                </a:solidFill>
                <a:effectLst/>
                <a:latin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a:solidFill>
                  <a:srgbClr val="222221"/>
                </a:solidFill>
                <a:effectLst/>
                <a:latin typeface="LatoBold"/>
              </a:rPr>
              <a:t>Går att ladda ner </a:t>
            </a:r>
            <a:r>
              <a:rPr lang="sv-SE">
                <a:hlinkClick r:id="rId3"/>
              </a:rPr>
              <a:t>Stopp! Min kropp! vägledning - Rädda Barnen</a:t>
            </a:r>
            <a:endParaRPr lang="sv-SE"/>
          </a:p>
          <a:p>
            <a:r>
              <a:rPr lang="sv-SE" b="0" i="0" baseline="0">
                <a:solidFill>
                  <a:srgbClr val="222221"/>
                </a:solidFill>
                <a:effectLst/>
                <a:latin typeface="LatoBold"/>
              </a:rPr>
              <a:t>eller beställa från </a:t>
            </a:r>
            <a:r>
              <a:rPr lang="sv-SE" b="0" i="0" baseline="0" err="1">
                <a:solidFill>
                  <a:srgbClr val="222221"/>
                </a:solidFill>
                <a:effectLst/>
                <a:latin typeface="LatoBold"/>
              </a:rPr>
              <a:t>webshop</a:t>
            </a:r>
            <a:r>
              <a:rPr lang="sv-SE" b="0" i="0" baseline="0">
                <a:solidFill>
                  <a:srgbClr val="222221"/>
                </a:solidFill>
                <a:effectLst/>
                <a:latin typeface="LatoBold"/>
              </a:rPr>
              <a:t> (arabiska, somaliska och svenska) </a:t>
            </a:r>
            <a:r>
              <a:rPr lang="sv-SE">
                <a:hlinkClick r:id="rId4"/>
              </a:rPr>
              <a:t>Stopp! Min kropp! | Online</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80491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berättar Rädda Barnens psykolog, Hanna </a:t>
            </a:r>
            <a:r>
              <a:rPr lang="sv-SE" dirty="0" err="1"/>
              <a:t>Thermenius</a:t>
            </a:r>
            <a:r>
              <a:rPr lang="sv-SE" dirty="0"/>
              <a:t>, om fem tips för vuxna. </a:t>
            </a:r>
          </a:p>
          <a:p>
            <a:r>
              <a:rPr lang="sv-SE" dirty="0"/>
              <a:t>Klicka på bilden eller använda länken för att komma åt filmen (2 min): </a:t>
            </a:r>
          </a:p>
          <a:p>
            <a:r>
              <a:rPr lang="sv-SE" dirty="0"/>
              <a:t>https://youtu.be/gy27SVMqi80</a:t>
            </a:r>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55045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Tipsa</a:t>
            </a:r>
            <a:r>
              <a:rPr lang="sv-SE" baseline="0"/>
              <a:t> även om att tonåringar kan vända sig direkt till ungdomsmottagning (UMO). Ge även tips på nätsidor såsom: </a:t>
            </a:r>
          </a:p>
          <a:p>
            <a:endParaRPr lang="sv-SE" baseline="0"/>
          </a:p>
          <a:p>
            <a:r>
              <a:rPr lang="sv-SE" baseline="0"/>
              <a:t>www.jagvillveta.se (Brottsoffermyndigheten)</a:t>
            </a:r>
          </a:p>
          <a:p>
            <a:r>
              <a:rPr lang="sv-SE" baseline="0"/>
              <a:t>w</a:t>
            </a:r>
          </a:p>
          <a:p>
            <a:r>
              <a:rPr lang="sv-SE" baseline="0"/>
              <a:t>www.polisen.se/kom-till-oss/ (Polismyndigheten)</a:t>
            </a:r>
          </a:p>
          <a:p>
            <a:endParaRPr lang="sv-SE" baseline="0"/>
          </a:p>
          <a:p>
            <a:r>
              <a:rPr lang="sv-SE" baseline="0"/>
              <a:t>www.dagsattprataom.se  (Allmänna barnhuset)</a:t>
            </a:r>
          </a:p>
          <a:p>
            <a:endParaRPr lang="sv-SE" baseline="0"/>
          </a:p>
          <a:p>
            <a:r>
              <a:rPr lang="sv-SE" baseline="0"/>
              <a:t>www.bup.se (Stockholms läns landsting)</a:t>
            </a:r>
          </a:p>
          <a:p>
            <a:endParaRPr lang="sv-SE" baseline="0"/>
          </a:p>
          <a:p>
            <a:r>
              <a:rPr lang="sv-SE" baseline="0"/>
              <a:t>www.umo.se (ungdomsmottagning på nätet)</a:t>
            </a:r>
          </a:p>
          <a:p>
            <a:endParaRPr lang="sv-SE" baseline="0"/>
          </a:p>
          <a:p>
            <a:r>
              <a:rPr lang="sv-SE" baseline="0"/>
              <a:t>www.ungaboj.se (Brottsofferjouren)</a:t>
            </a:r>
          </a:p>
          <a:p>
            <a:endParaRPr lang="sv-SE" baseline="0"/>
          </a:p>
          <a:p>
            <a:r>
              <a:rPr lang="sv-SE" baseline="0"/>
              <a:t>www.tjejzonen.se</a:t>
            </a:r>
          </a:p>
          <a:p>
            <a:endParaRPr lang="sv-SE" baseline="0"/>
          </a:p>
          <a:p>
            <a:r>
              <a:rPr lang="sv-SE" baseline="0"/>
              <a:t>www.bris.se</a:t>
            </a:r>
          </a:p>
          <a:p>
            <a:endParaRPr lang="sv-SE" baseline="0"/>
          </a:p>
          <a:p>
            <a:r>
              <a:rPr lang="sv-SE" baseline="0"/>
              <a:t>www.mind.se</a:t>
            </a:r>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405871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18</a:t>
            </a:fld>
            <a:endParaRPr lang="en-US"/>
          </a:p>
        </p:txBody>
      </p:sp>
    </p:spTree>
    <p:extLst>
      <p:ext uri="{BB962C8B-B14F-4D97-AF65-F5344CB8AC3E}">
        <p14:creationId xmlns:p14="http://schemas.microsoft.com/office/powerpoint/2010/main" val="2973071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latin typeface="Gill Sans Infant Std"/>
                <a:cs typeface="Gill Sans Infant Std"/>
              </a:rPr>
              <a:t>Barn idag spenderar</a:t>
            </a:r>
            <a:r>
              <a:rPr lang="sv-SE" baseline="0">
                <a:latin typeface="Gill Sans Infant Std"/>
                <a:cs typeface="Gill Sans Infant Std"/>
              </a:rPr>
              <a:t> mycket tid på nätet. Det är en naturlig del av barnens liv. Det går inte att särskilja livet online och </a:t>
            </a:r>
            <a:r>
              <a:rPr lang="sv-SE" baseline="0" err="1">
                <a:latin typeface="Gill Sans Infant Std"/>
                <a:cs typeface="Gill Sans Infant Std"/>
              </a:rPr>
              <a:t>offline</a:t>
            </a:r>
            <a:r>
              <a:rPr lang="sv-SE" baseline="0">
                <a:latin typeface="Gill Sans Infant Std"/>
                <a:cs typeface="Gill Sans Infant Std"/>
              </a:rPr>
              <a:t>. De umgås med kompisar, de spelar, kollar upp grejer. Utvecklingen är på många sätt häftig utifrån att det är lättare att få tillgång till världen, hela världen, hitta andra med samma intressen och erfarenheter. Lära sig grejer m.m.</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aseline="0">
              <a:latin typeface="Gill Sans Infant Std"/>
              <a:cs typeface="Gill Sans Infant Std"/>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En nackdel är dock att världen har fått större tillgång till våra barn. Precis som livet i övrigt kan en uppleva kränkningar och övergrepp på nätet. Förövaren kan vara en jämnårig, en kvinna precis som det kan vara en ”ful gubbe”.</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Nätsmart har tagits fram som stöd till oss vuxna för att vi ska prata mer med barn om kroppen, gränser och sexuella övergrepp på nätet. Det ska vara lika naturligt att fråga ett barn vad de sett för klipp på </a:t>
            </a:r>
            <a:r>
              <a:rPr lang="sv-SE" baseline="0" err="1">
                <a:latin typeface="Gill Sans Infant Std"/>
                <a:cs typeface="Gill Sans Infant Std"/>
              </a:rPr>
              <a:t>tiktok</a:t>
            </a:r>
            <a:r>
              <a:rPr lang="sv-SE" baseline="0">
                <a:latin typeface="Gill Sans Infant Std"/>
                <a:cs typeface="Gill Sans Infant Std"/>
              </a:rPr>
              <a:t>, som att fråga hur de hade det i skolan. Om vi vuxna är bekväma att prata om vad barnet gör på nätet och pirr, lust och övergrepp, desto lättare blir det för barnet att söka stöd. Vi behöver visa nyfikenhet och intresse för att öppna för samtal. </a:t>
            </a:r>
            <a:r>
              <a:rPr lang="sv-SE">
                <a:latin typeface="Gill Sans Infant Std"/>
                <a:cs typeface="Gill Sans Infant Std"/>
              </a:rPr>
              <a:t>Det viktigaste är att barn känner att de vill prata med oss, att vi vill lyssna och hjälpa, inte att vi har alla svar.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latin typeface="Gill Sans Infant Std"/>
                <a:cs typeface="Gill Sans Infant Std"/>
              </a:rPr>
              <a:t>Denna vägledning finns för vuxna</a:t>
            </a:r>
            <a:r>
              <a:rPr lang="sv-SE" baseline="0">
                <a:latin typeface="Gill Sans Infant Std"/>
                <a:cs typeface="Gill Sans Infant Std"/>
              </a:rPr>
              <a:t> att ta stöd i för att prata med barn redan från tidig ålder om pirriga, jobbiga eller obehagliga händelser, då detta rustar barn att hantera och slå larm om något inte känns bra.</a:t>
            </a:r>
          </a:p>
          <a:p>
            <a:pPr marL="0" marR="0" lvl="0" indent="0" algn="l" defTabSz="457200" rtl="0" eaLnBrk="1" fontAlgn="auto" latinLnBrk="0" hangingPunct="1">
              <a:lnSpc>
                <a:spcPct val="100000"/>
              </a:lnSpc>
              <a:spcBef>
                <a:spcPts val="0"/>
              </a:spcBef>
              <a:spcAft>
                <a:spcPts val="0"/>
              </a:spcAft>
              <a:buClrTx/>
              <a:buSzTx/>
              <a:buFontTx/>
              <a:buNone/>
              <a:tabLst/>
              <a:defRPr/>
            </a:pPr>
            <a:r>
              <a:rPr lang="sv-SE" baseline="0">
                <a:latin typeface="Gill Sans Infant Std"/>
                <a:cs typeface="Gill Sans Infant Std"/>
              </a:rPr>
              <a:t>Barn uttrycker att de vill prata mer om dessa ämnen.</a:t>
            </a:r>
            <a:endParaRPr lang="sv-SE">
              <a:latin typeface="Gill Sans Infant Std"/>
              <a:cs typeface="Gill Sans Infant Std"/>
            </a:endParaRPr>
          </a:p>
          <a:p>
            <a:endParaRPr lang="sv-SE"/>
          </a:p>
          <a:p>
            <a:endParaRPr lang="sv-SE"/>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3028051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158872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här bildspelet är för dig som vill sprida information för viktiga vuxna om just Stopp! Min kropp! på nätet. På bild tre ser du hela bildspelets innehåll och du kan välja vilka delar du vill använda.  </a:t>
            </a:r>
          </a:p>
        </p:txBody>
      </p:sp>
      <p:sp>
        <p:nvSpPr>
          <p:cNvPr id="4" name="Platshållare för datum 3"/>
          <p:cNvSpPr>
            <a:spLocks noGrp="1"/>
          </p:cNvSpPr>
          <p:nvPr>
            <p:ph type="dt" idx="1"/>
          </p:nvPr>
        </p:nvSpPr>
        <p:spPr/>
        <p:txBody>
          <a:bodyPr/>
          <a:lstStyle/>
          <a:p>
            <a:fld id="{97AC80B5-CC56-44F3-B550-81421C745315}"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3985269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172723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a:latin typeface="Gill Sans Infant Std"/>
                <a:cs typeface="Gill Sans Infant Std"/>
              </a:rPr>
              <a:t>Länk</a:t>
            </a:r>
            <a:r>
              <a:rPr lang="sv-SE" sz="1200" baseline="0">
                <a:latin typeface="Gill Sans Infant Std"/>
                <a:cs typeface="Gill Sans Infant Std"/>
              </a:rPr>
              <a:t> till seminariet och föreläsningen finns på Rädda Barnens Youtubekanal.</a:t>
            </a:r>
          </a:p>
          <a:p>
            <a:endParaRPr lang="sv-SE"/>
          </a:p>
          <a:p>
            <a:r>
              <a:rPr lang="sv-SE"/>
              <a:t>Seminariet: https://www.youtube.com/watch?v=aMRzNUQx2Qc&amp;list=PL4aLtc1DnVDb8uSfdg6ukJowHjMpSCO5a&amp;index=8</a:t>
            </a:r>
          </a:p>
          <a:p>
            <a:endParaRPr lang="sv-SE"/>
          </a:p>
          <a:p>
            <a:r>
              <a:rPr lang="sv-SE"/>
              <a:t>Föreläsningen: https://www.youtube.com/watch?v=uwfpqjDErog&amp;list=PL4aLtc1DnVDb8uSfdg6ukJowHjMpSCO5a&amp;index=12 </a:t>
            </a:r>
          </a:p>
        </p:txBody>
      </p:sp>
      <p:sp>
        <p:nvSpPr>
          <p:cNvPr id="4" name="Platshållare för bildnummer 3"/>
          <p:cNvSpPr>
            <a:spLocks noGrp="1"/>
          </p:cNvSpPr>
          <p:nvPr>
            <p:ph type="sldNum" sz="quarter" idx="10"/>
          </p:nvPr>
        </p:nvSpPr>
        <p:spPr/>
        <p:txBody>
          <a:bodyPr/>
          <a:lstStyle/>
          <a:p>
            <a:fld id="{23FFFF08-BA74-3E4E-B67B-CFCBDE5D9836}" type="slidenum">
              <a:rPr lang="en-US" smtClean="0"/>
              <a:t>23</a:t>
            </a:fld>
            <a:endParaRPr lang="en-US"/>
          </a:p>
        </p:txBody>
      </p:sp>
    </p:spTree>
    <p:extLst>
      <p:ext uri="{BB962C8B-B14F-4D97-AF65-F5344CB8AC3E}">
        <p14:creationId xmlns:p14="http://schemas.microsoft.com/office/powerpoint/2010/main" val="2957636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latin typeface="Calibri"/>
                <a:cs typeface="Calibri"/>
              </a:rPr>
            </a:br>
            <a:r>
              <a:rPr lang="en-US" dirty="0">
                <a:latin typeface="Calibri"/>
                <a:cs typeface="Calibri"/>
              </a:rPr>
              <a:t>Tema 6 </a:t>
            </a:r>
            <a:r>
              <a:rPr lang="sv-SE" dirty="0">
                <a:latin typeface="Calibri"/>
                <a:cs typeface="Calibri"/>
              </a:rPr>
              <a:t>i Rädda Barnens lågstadiematerial har tema nätet. </a:t>
            </a:r>
          </a:p>
          <a:p>
            <a:r>
              <a:rPr lang="sv-SE" dirty="0">
                <a:latin typeface="Calibri"/>
                <a:cs typeface="Calibri"/>
              </a:rPr>
              <a:t>Se filmen tillsammans med barn och använd tillhörande frågekort. </a:t>
            </a:r>
            <a:endParaRPr lang="sv-SE" dirty="0">
              <a:latin typeface="Calibri"/>
              <a:ea typeface="Calibri"/>
              <a:cs typeface="Calibri"/>
            </a:endParaRPr>
          </a:p>
          <a:p>
            <a:r>
              <a:rPr lang="sv-SE" dirty="0">
                <a:hlinkClick r:id="rId3"/>
              </a:rPr>
              <a:t>Stopp! Min kropp! - lågstadiet (raddabarnen.se)</a:t>
            </a:r>
            <a:endParaRPr lang="sv-SE" dirty="0"/>
          </a:p>
          <a:p>
            <a:endParaRPr lang="sv-SE"/>
          </a:p>
          <a:p>
            <a:r>
              <a:rPr lang="sv-SE" dirty="0"/>
              <a:t>På Lilla Rädda Barnen finns ett </a:t>
            </a:r>
            <a:r>
              <a:rPr lang="sv-SE" dirty="0" err="1"/>
              <a:t>Quiz</a:t>
            </a:r>
            <a:endParaRPr lang="sv-SE" dirty="0"/>
          </a:p>
          <a:p>
            <a:r>
              <a:rPr lang="sv-SE" dirty="0">
                <a:hlinkClick r:id="rId4"/>
              </a:rPr>
              <a:t>lilla.raddabarnen.se</a:t>
            </a:r>
            <a:endParaRPr lang="sv-SE" dirty="0"/>
          </a:p>
          <a:p>
            <a:endParaRPr lang="sv-SE"/>
          </a:p>
          <a:p>
            <a:r>
              <a:rPr lang="sv-SE"/>
              <a:t>Läs mer på webbsidan: Trygg på nätet </a:t>
            </a:r>
            <a:r>
              <a:rPr lang="sv-SE" dirty="0">
                <a:hlinkClick r:id="rId5"/>
              </a:rPr>
              <a:t>https://www.raddabarnen.se/rad-och-kunskap/trygg-online-och-sociala-medier/</a:t>
            </a:r>
          </a:p>
          <a:p>
            <a:endParaRPr lang="sv-SE" dirty="0"/>
          </a:p>
          <a:p>
            <a:r>
              <a:rPr lang="sv-SE" dirty="0">
                <a:hlinkClick r:id="rId6"/>
              </a:rPr>
              <a:t>Trygg på nätet (raddabarnen.se)</a:t>
            </a:r>
            <a:endParaRPr lang="sv-SE" dirty="0"/>
          </a:p>
          <a:p>
            <a:endParaRPr lang="sv-SE"/>
          </a:p>
        </p:txBody>
      </p:sp>
      <p:sp>
        <p:nvSpPr>
          <p:cNvPr id="4" name="Date Placeholder 3"/>
          <p:cNvSpPr>
            <a:spLocks noGrp="1"/>
          </p:cNvSpPr>
          <p:nvPr>
            <p:ph type="dt" idx="1"/>
          </p:nvPr>
        </p:nvSpPr>
        <p:spPr/>
        <p:txBody>
          <a:bodyPr/>
          <a:lstStyle/>
          <a:p>
            <a:fld id="{30B07199-2EAC-4430-9247-4E900A499862}" type="datetime1">
              <a:rPr lang="LID4096" smtClean="0"/>
              <a:t>05/19/2025</a:t>
            </a:fld>
            <a:endParaRPr lang="en-UK"/>
          </a:p>
        </p:txBody>
      </p:sp>
      <p:sp>
        <p:nvSpPr>
          <p:cNvPr id="5" name="Slide Number Placeholder 4"/>
          <p:cNvSpPr>
            <a:spLocks noGrp="1"/>
          </p:cNvSpPr>
          <p:nvPr>
            <p:ph type="sldNum" sz="quarter" idx="5"/>
          </p:nvPr>
        </p:nvSpPr>
        <p:spPr/>
        <p:txBody>
          <a:bodyPr/>
          <a:lstStyle/>
          <a:p>
            <a:fld id="{B963DF67-57A7-4E60-B412-2E26C2D4287B}" type="slidenum">
              <a:rPr lang="en-UK" smtClean="0"/>
              <a:t>24</a:t>
            </a:fld>
            <a:endParaRPr lang="en-UK"/>
          </a:p>
        </p:txBody>
      </p:sp>
    </p:spTree>
    <p:extLst>
      <p:ext uri="{BB962C8B-B14F-4D97-AF65-F5344CB8AC3E}">
        <p14:creationId xmlns:p14="http://schemas.microsoft.com/office/powerpoint/2010/main" val="3156888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04AF462D-EA98-4C83-9C05-4AE854A1594A}"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26</a:t>
            </a:fld>
            <a:endParaRPr lang="en-UK"/>
          </a:p>
        </p:txBody>
      </p:sp>
    </p:spTree>
    <p:extLst>
      <p:ext uri="{BB962C8B-B14F-4D97-AF65-F5344CB8AC3E}">
        <p14:creationId xmlns:p14="http://schemas.microsoft.com/office/powerpoint/2010/main" val="3052259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chemeClr val="tx1"/>
                </a:solidFill>
                <a:effectLst/>
              </a:rPr>
              <a:t>Vi hoppas att viktiga vuxna, förskolor, lågstadier och föreningsliv ska jobba med Stopp! Min kropp! året om, </a:t>
            </a:r>
            <a:r>
              <a:rPr lang="sv-SE" sz="1200" b="1" i="0" dirty="0">
                <a:solidFill>
                  <a:schemeClr val="accent1"/>
                </a:solidFill>
                <a:effectLst/>
              </a:rPr>
              <a:t>men under vecka 42 i oktober, lyfter vi Stopp! Min kropp!-frågorna lite extra.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dirty="0">
              <a:solidFill>
                <a:schemeClr val="accent1"/>
              </a:solidFill>
              <a:effectLst/>
            </a:endParaRPr>
          </a:p>
          <a:p>
            <a:pPr algn="l" rtl="0" fontAlgn="base"/>
            <a:r>
              <a:rPr lang="sv-SE" sz="1200" b="1" i="0" dirty="0">
                <a:solidFill>
                  <a:schemeClr val="tx1"/>
                </a:solidFill>
                <a:effectLst/>
              </a:rPr>
              <a:t>Vi vill att barn och vuxna ska prata om kroppen, känslor och gränser för att bättre kunna upptäcka och hantera våld och sexuella övergrepp. </a:t>
            </a:r>
            <a:br>
              <a:rPr lang="sv-SE" sz="1200" b="1" i="0" dirty="0">
                <a:solidFill>
                  <a:schemeClr val="tx1"/>
                </a:solidFill>
                <a:effectLst/>
              </a:rPr>
            </a:br>
            <a:endParaRPr lang="sv-SE" sz="1200" b="1" i="0" dirty="0">
              <a:solidFill>
                <a:schemeClr val="tx1"/>
              </a:solidFill>
              <a:effectLst/>
            </a:endParaRPr>
          </a:p>
          <a:p>
            <a:pPr algn="l" rtl="0" fontAlgn="base"/>
            <a:r>
              <a:rPr lang="sv-SE" sz="1200" b="1" i="0" dirty="0">
                <a:solidFill>
                  <a:schemeClr val="tx1"/>
                </a:solidFill>
                <a:effectLst/>
              </a:rPr>
              <a:t>Att barn ska förstå vad vuxna och andra barn får och inte får göra med deras kroppar, att det aldrig är barnets fel om något händer samt att de ska veta att de alltid kan prata med en vuxen vid behov. </a:t>
            </a:r>
          </a:p>
          <a:p>
            <a:endParaRPr lang="sv-SE" dirty="0"/>
          </a:p>
        </p:txBody>
      </p:sp>
      <p:sp>
        <p:nvSpPr>
          <p:cNvPr id="4" name="Platshållare för datum 3"/>
          <p:cNvSpPr>
            <a:spLocks noGrp="1"/>
          </p:cNvSpPr>
          <p:nvPr>
            <p:ph type="dt" idx="1"/>
          </p:nvPr>
        </p:nvSpPr>
        <p:spPr/>
        <p:txBody>
          <a:bodyPr/>
          <a:lstStyle/>
          <a:p>
            <a:fld id="{FF08B37D-9868-4532-A7F0-B72E4C70877B}"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27</a:t>
            </a:fld>
            <a:endParaRPr lang="en-UK"/>
          </a:p>
        </p:txBody>
      </p:sp>
    </p:spTree>
    <p:extLst>
      <p:ext uri="{BB962C8B-B14F-4D97-AF65-F5344CB8AC3E}">
        <p14:creationId xmlns:p14="http://schemas.microsoft.com/office/powerpoint/2010/main" val="946564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a:solidFill>
                  <a:srgbClr val="000000"/>
                </a:solidFill>
                <a:effectLst/>
                <a:latin typeface="Lato" panose="020F0502020204030203" pitchFamily="34" charset="0"/>
              </a:rPr>
              <a:t>Uppmana deltagare att gå in på länken alternativt scanna QR-koden för att utvärdera tillfället och hjälpa Rädda Barnen att utveckla arbetet. </a:t>
            </a:r>
          </a:p>
          <a:p>
            <a:endParaRPr lang="sv-SE" sz="1800" b="1" i="1">
              <a:solidFill>
                <a:srgbClr val="000000"/>
              </a:solidFill>
              <a:effectLst/>
              <a:latin typeface="Lato" panose="020F0502020204030203" pitchFamily="34" charset="0"/>
            </a:endParaRPr>
          </a:p>
          <a:p>
            <a:r>
              <a:rPr lang="sv-SE" sz="1800" b="1" i="1">
                <a:solidFill>
                  <a:srgbClr val="000000"/>
                </a:solidFill>
                <a:effectLst/>
                <a:latin typeface="Lato" panose="020F0502020204030203" pitchFamily="34" charset="0"/>
              </a:rPr>
              <a:t>LÄNK TILL TEST</a:t>
            </a:r>
            <a:r>
              <a:rPr lang="sv-SE" sz="1800" b="0" i="1">
                <a:solidFill>
                  <a:srgbClr val="000000"/>
                </a:solidFill>
                <a:effectLst/>
                <a:latin typeface="Lato" panose="020F0502020204030203" pitchFamily="34" charset="0"/>
              </a:rPr>
              <a:t>:</a:t>
            </a:r>
            <a:r>
              <a:rPr lang="sv-SE" sz="1800" b="0" i="0">
                <a:solidFill>
                  <a:srgbClr val="000000"/>
                </a:solidFill>
                <a:effectLst/>
                <a:latin typeface="WordVisiCarriageReturn_MSFontService"/>
              </a:rPr>
              <a:t> </a:t>
            </a:r>
            <a:br>
              <a:rPr lang="sv-SE" sz="1800" b="0" i="0">
                <a:solidFill>
                  <a:srgbClr val="000000"/>
                </a:solidFill>
                <a:effectLst/>
                <a:latin typeface="WordVisiCarriageReturn_MSFontService"/>
              </a:rPr>
            </a:br>
            <a:r>
              <a:rPr lang="sv-SE" sz="1800" b="0" i="0">
                <a:solidFill>
                  <a:srgbClr val="000000"/>
                </a:solidFill>
                <a:effectLst/>
                <a:latin typeface="Lato" panose="020F0502020204030203" pitchFamily="34" charset="0"/>
              </a:rPr>
              <a:t>Om du vill in och se hur enkäten är utformad är du välkommen att gå in via följande länk: </a:t>
            </a:r>
            <a:r>
              <a:rPr lang="sv-SE" sz="1800" b="0" i="1" u="sng" strike="noStrike">
                <a:solidFill>
                  <a:srgbClr val="9A3324"/>
                </a:solidFill>
                <a:effectLst/>
                <a:latin typeface="Lato" panose="020F0502020204030203" pitchFamily="34" charset="0"/>
                <a:hlinkClick r:id="rId3"/>
              </a:rPr>
              <a:t>https://www.netigate.se/a/s.aspx?s=1231157X1100&amp;t=1</a:t>
            </a:r>
            <a:r>
              <a:rPr lang="sv-SE" sz="1800" b="0"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30</a:t>
            </a:fld>
            <a:endParaRPr lang="en-UK"/>
          </a:p>
        </p:txBody>
      </p:sp>
    </p:spTree>
    <p:extLst>
      <p:ext uri="{BB962C8B-B14F-4D97-AF65-F5344CB8AC3E}">
        <p14:creationId xmlns:p14="http://schemas.microsoft.com/office/powerpoint/2010/main" val="115202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DF535DEE-74D3-4935-B357-61DB4604CCB6}"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85812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jobbar Rädda Barnen med Stopp! Min kropp!?</a:t>
            </a:r>
          </a:p>
          <a:p>
            <a:r>
              <a:rPr lang="sv-SE" dirty="0"/>
              <a:t>Det står tydligt i Barnkonvention – som också är svensk lag. </a:t>
            </a:r>
          </a:p>
          <a:p>
            <a:endParaRPr lang="sv-SE" dirty="0"/>
          </a:p>
          <a:p>
            <a:r>
              <a:rPr lang="sv-SE" sz="1200" dirty="0">
                <a:ea typeface="Times New Roman" panose="02020603050405020304" pitchFamily="18" charset="0"/>
                <a:cs typeface="Times New Roman" panose="02020603050405020304" pitchFamily="18" charset="0"/>
              </a:rPr>
              <a:t>En barndom fri från våld och övergrepp är en rättighet, men inte alltid en självklarhet.</a:t>
            </a:r>
          </a:p>
          <a:p>
            <a:r>
              <a:rPr lang="sv-SE" sz="1200" dirty="0">
                <a:cs typeface="Times New Roman" panose="02020603050405020304" pitchFamily="18" charset="0"/>
              </a:rPr>
              <a:t>Varje barn </a:t>
            </a:r>
            <a:r>
              <a:rPr lang="sv-SE" sz="1200" b="1" dirty="0">
                <a:cs typeface="Times New Roman" panose="02020603050405020304" pitchFamily="18" charset="0"/>
              </a:rPr>
              <a:t>har rätt </a:t>
            </a:r>
            <a:r>
              <a:rPr lang="sv-SE" sz="1200" dirty="0">
                <a:cs typeface="Times New Roman" panose="02020603050405020304" pitchFamily="18" charset="0"/>
              </a:rPr>
              <a:t>att skyddas mot alla former av våld. </a:t>
            </a:r>
          </a:p>
          <a:p>
            <a:endParaRPr lang="sv-SE"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bg1"/>
                </a:solidFill>
                <a:latin typeface="+mn-lt"/>
                <a:ea typeface="+mn-ea"/>
                <a:cs typeface="+mn-cs"/>
              </a:rPr>
              <a:t>Rädda Barnen arbetar för att förebygga, synliggöra och stoppa våld mot barn – i hemmet, skolan, på nätet och i samhället.</a:t>
            </a:r>
          </a:p>
          <a:p>
            <a:endParaRPr lang="sv-SE" sz="1200" dirty="0">
              <a:cs typeface="Times New Roman" panose="02020603050405020304" pitchFamily="18" charset="0"/>
            </a:endParaRPr>
          </a:p>
          <a:p>
            <a:endParaRPr lang="sv-SE" sz="1200" dirty="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16047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cs typeface="Times New Roman" panose="02020603050405020304" pitchFamily="18" charset="0"/>
              </a:rPr>
              <a:t>Varför jobbar Rädda Barnen med Stopp! Min kropp?</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88829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7245-24F3-1717-CD71-243137832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6C6C5F-810C-D950-B912-18DC4ED9ED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03886A-9B2E-954A-BAB6-B39FF53096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våld?</a:t>
            </a:r>
          </a:p>
          <a:p>
            <a:pPr marL="0" indent="0">
              <a:buNone/>
            </a:pPr>
            <a:r>
              <a:rPr lang="sv-SE" sz="1200" dirty="0"/>
              <a:t>Våld är varje handling riktad mot en annan person, som skadar, smärtar, skrämmer eller kränker, eller får personen att göra något mot sin vilja."</a:t>
            </a:r>
          </a:p>
          <a:p>
            <a:endParaRPr lang="sv-SE" sz="1200" dirty="0"/>
          </a:p>
          <a:p>
            <a:pPr marL="0" indent="0">
              <a:buNone/>
            </a:pPr>
            <a:r>
              <a:rPr lang="sv-SE" sz="1200" dirty="0"/>
              <a:t>Våld sker inte i ett vakuum – det påverkas av normer, relationer och samhälle.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Våld mot barn –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 form av fysiskt eller mentalt våld, skada, övergrepp, försummelse eller exploatering som orsakar eller kan orsaka skada för barnets hälsa, utveckling eller välbefinnande." (WHO, FN)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Hur vanligt är våld mot barn? </a:t>
            </a:r>
          </a:p>
          <a:p>
            <a:endParaRPr lang="sv-SE" dirty="0"/>
          </a:p>
          <a:p>
            <a:pPr marL="0" indent="0">
              <a:buNone/>
            </a:pPr>
            <a:r>
              <a:rPr lang="sv-SE" dirty="0"/>
              <a:t>Över hälften av alla barn i Sverige uppger sig ha utsatts för våld:</a:t>
            </a:r>
          </a:p>
          <a:p>
            <a:endParaRPr lang="sv-SE" dirty="0"/>
          </a:p>
          <a:p>
            <a:r>
              <a:rPr lang="sv-SE" dirty="0"/>
              <a:t>• 57,4 % av elever i årskurs 9 har utsatts för någon form av våld under uppväxten.</a:t>
            </a:r>
          </a:p>
          <a:p>
            <a:r>
              <a:rPr lang="sv-SE" dirty="0"/>
              <a:t>• 39,9 % har utsatts för våld av en vuxen person.</a:t>
            </a:r>
          </a:p>
          <a:p>
            <a:r>
              <a:rPr lang="sv-SE" dirty="0"/>
              <a:t>• 28,6 % har utsatts för sexuella övergrepp.</a:t>
            </a:r>
          </a:p>
          <a:p>
            <a:r>
              <a:rPr lang="sv-SE" dirty="0"/>
              <a:t>• 8,3 % har varit utsatta för tre eller fler former av våld av vuxna (så kallad multiutsatthet).</a:t>
            </a:r>
          </a:p>
          <a:p>
            <a:endParaRPr lang="sv-SE" dirty="0"/>
          </a:p>
          <a:p>
            <a:r>
              <a:rPr lang="sv-SE" dirty="0"/>
              <a:t>Källa: Stiftelsen Allmänna Barnhuset, Våld mot barn 2022 – En nationell kartläggning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58C7157C-6642-A125-0330-63A45005E691}"/>
              </a:ext>
            </a:extLst>
          </p:cNvPr>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308191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AA73-160B-B6E2-1F56-99564629D8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D7B555-DC6E-592E-107D-AED85DB923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20414C-9711-58BA-8F70-17AB7483E6BF}"/>
              </a:ext>
            </a:extLst>
          </p:cNvPr>
          <p:cNvSpPr>
            <a:spLocks noGrp="1"/>
          </p:cNvSpPr>
          <p:nvPr>
            <p:ph type="body" idx="1"/>
          </p:nvPr>
        </p:nvSpPr>
        <p:spPr/>
        <p:txBody>
          <a:bodyPr/>
          <a:lstStyle/>
          <a:p>
            <a:pPr algn="l"/>
            <a:endParaRPr lang="sv-SE" sz="1400" b="0" i="0" u="none" strike="noStrike" baseline="0">
              <a:solidFill>
                <a:srgbClr val="000000"/>
              </a:solidFill>
            </a:endParaRP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Rädda Barnen har under lång tid arbetat med barn som har varit utsatta för våld och sexuella övergrepp. I det arbetet märkte vi att många barn inte visste vad som var rätt och fel att göra mot deras kroppar. De saknade ofta ord för att prata om vad de hade varit utsatta för, vågade sällan prata med en vuxen och behöll därför ofta sina upplevelser för sig själva.</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Många vuxna uttryckte också att de tyckte att det var svårt att prata om detta tema med barn. De kände sig osäkra på hur de skulle göra och undvek därför ofta ämnet.</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2013 skapades därför materialet </a:t>
            </a:r>
            <a:r>
              <a:rPr lang="sv-SE" sz="1200" i="1">
                <a:effectLst/>
                <a:latin typeface="Lato" panose="020F0502020204030203" pitchFamily="34" charset="0"/>
                <a:ea typeface="Lato" panose="020F0502020204030203" pitchFamily="34" charset="0"/>
                <a:cs typeface="Times New Roman" panose="02020603050405020304" pitchFamily="18" charset="0"/>
              </a:rPr>
              <a:t>”Stopp! Min Kropp! – en vägledning för vuxna i hur man pratar med barn om kroppen, gränser och sexuella övergrepp”.</a:t>
            </a:r>
          </a:p>
          <a:p>
            <a:pPr>
              <a:lnSpc>
                <a:spcPct val="110000"/>
              </a:lnSpc>
              <a:spcAft>
                <a:spcPts val="800"/>
              </a:spcAft>
            </a:pPr>
            <a:r>
              <a:rPr lang="sv-SE" sz="1200">
                <a:effectLst/>
                <a:latin typeface="Lato" panose="020F0502020204030203" pitchFamily="34" charset="0"/>
                <a:ea typeface="Lato" panose="020F0502020204030203" pitchFamily="34" charset="0"/>
                <a:cs typeface="Times New Roman" panose="02020603050405020304" pitchFamily="18" charset="0"/>
              </a:rPr>
              <a:t>Vägledningen fick en enorm spridning och den användes både inom förskola, skola och som guidning för föräldrar kring att samtala om ämnet med sina barn.</a:t>
            </a:r>
          </a:p>
          <a:p>
            <a:endParaRPr lang="sv-SE"/>
          </a:p>
        </p:txBody>
      </p:sp>
      <p:sp>
        <p:nvSpPr>
          <p:cNvPr id="4" name="Platshållare för datum 3">
            <a:extLst>
              <a:ext uri="{FF2B5EF4-FFF2-40B4-BE49-F238E27FC236}">
                <a16:creationId xmlns:a16="http://schemas.microsoft.com/office/drawing/2014/main" id="{A517864B-DFEE-4073-66CE-31BD0351AF00}"/>
              </a:ext>
            </a:extLst>
          </p:cNvPr>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a:extLst>
              <a:ext uri="{FF2B5EF4-FFF2-40B4-BE49-F238E27FC236}">
                <a16:creationId xmlns:a16="http://schemas.microsoft.com/office/drawing/2014/main" id="{F9139662-394C-4485-79F5-79AE00DE207A}"/>
              </a:ext>
            </a:extLst>
          </p:cNvPr>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92385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klicka på bilden för att visa en kort film på 1 min om Stopp! Min kropp!</a:t>
            </a:r>
          </a:p>
          <a:p>
            <a:r>
              <a:rPr lang="sv-SE" dirty="0"/>
              <a:t>Här är också länken: </a:t>
            </a:r>
            <a:r>
              <a:rPr lang="sv-SE" dirty="0">
                <a:hlinkClick r:id="rId3" tooltip="https://youtu.be/cnamcnuiiee"/>
              </a:rPr>
              <a:t>https://youtu.be/cnamCNuIIeE</a:t>
            </a:r>
            <a:r>
              <a:rPr lang="sv-SE" dirty="0"/>
              <a:t> </a:t>
            </a: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05/19/2025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8049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tx2"/>
              </a:buClr>
              <a:buFont typeface="Arial" panose="020B0604020202020204" pitchFamily="34" charset="0"/>
              <a:buNone/>
            </a:pPr>
            <a:endParaRPr lang="sv-SE" sz="1400" dirty="0">
              <a:solidFill>
                <a:schemeClr val="tx1"/>
              </a:solidFill>
            </a:endParaRPr>
          </a:p>
          <a:p>
            <a:r>
              <a:rPr lang="sv-SE" dirty="0">
                <a:ea typeface="Calibri"/>
                <a:cs typeface="Calibri"/>
              </a:rPr>
              <a:t>Så här började det</a:t>
            </a:r>
            <a:endParaRPr lang="en-US" dirty="0"/>
          </a:p>
          <a:p>
            <a:endParaRPr lang="sv-SE" dirty="0">
              <a:ea typeface="Calibri"/>
              <a:cs typeface="Calibri"/>
            </a:endParaRPr>
          </a:p>
          <a:p>
            <a:r>
              <a:rPr lang="sv-SE" dirty="0"/>
              <a:t>2013 togs vägledningen ”Stopp min kropp” fram av psykologer på Rädda Barnens Centrum för stöd och behandling. Det var deras erfarenhet av att arbeta med stöd och behandling av barn och unga som var drivkraften till att ta fram vägledningen. </a:t>
            </a:r>
            <a:br>
              <a:rPr lang="sv-SE" dirty="0">
                <a:cs typeface="+mn-lt"/>
              </a:rPr>
            </a:br>
            <a:r>
              <a:rPr lang="sv-SE" dirty="0"/>
              <a:t>Barn som varit utsatta för sexuella trakasserier och sexuellt våld beskriver allt för ofta att de inte  berättar för vuxna vad de varit med om. Utsattheten kan ha pågått, så varför berättar inte barnen</a:t>
            </a:r>
            <a:r>
              <a:rPr lang="sv-SE" b="1" dirty="0"/>
              <a:t>?</a:t>
            </a:r>
            <a:endParaRPr lang="sv-SE" dirty="0"/>
          </a:p>
          <a:p>
            <a:pPr marL="171450" indent="-171450">
              <a:buFont typeface="Calibri"/>
              <a:buChar char="-"/>
            </a:pPr>
            <a:r>
              <a:rPr lang="sv-SE" dirty="0"/>
              <a:t>Barn kan tro att sexuella handlingar hör till normalt umgänge.</a:t>
            </a:r>
            <a:endParaRPr lang="sv-SE" dirty="0">
              <a:ea typeface="Calibri"/>
              <a:cs typeface="Calibri"/>
            </a:endParaRPr>
          </a:p>
          <a:p>
            <a:pPr marL="171450" indent="-171450">
              <a:buFont typeface="Calibri"/>
              <a:buChar char="-"/>
            </a:pPr>
            <a:r>
              <a:rPr lang="sv-SE" dirty="0"/>
              <a:t>Den vuxna förövaren kan utsätta barn för sexuellt våld genom att låtsas att det är en lek, och då förstår barn inte att det är orätt och skadligt.</a:t>
            </a:r>
            <a:endParaRPr lang="sv-SE" dirty="0">
              <a:ea typeface="Calibri"/>
              <a:cs typeface="Calibri"/>
            </a:endParaRPr>
          </a:p>
          <a:p>
            <a:pPr marL="171450" indent="-171450">
              <a:buFont typeface="Calibri"/>
              <a:buChar char="-"/>
            </a:pPr>
            <a:r>
              <a:rPr lang="sv-SE" dirty="0"/>
              <a:t>Barn kan uppleva sig vara ensamma och tro att ingen kan förstå eller hjälpa.</a:t>
            </a:r>
            <a:endParaRPr lang="sv-SE" dirty="0">
              <a:ea typeface="Calibri"/>
              <a:cs typeface="Calibri"/>
            </a:endParaRPr>
          </a:p>
          <a:p>
            <a:pPr marL="171450" indent="-171450">
              <a:buFont typeface="Calibri"/>
              <a:buChar char="-"/>
            </a:pPr>
            <a:r>
              <a:rPr lang="sv-SE" dirty="0"/>
              <a:t>Skam och rädsla hindrar ofta barn från att berätta om sexuellt våld.</a:t>
            </a:r>
            <a:endParaRPr lang="sv-SE" dirty="0">
              <a:ea typeface="Calibri"/>
              <a:cs typeface="Calibri"/>
            </a:endParaRPr>
          </a:p>
          <a:p>
            <a:pPr marL="171450" indent="-171450">
              <a:buFont typeface="Calibri"/>
              <a:buChar char="-"/>
            </a:pPr>
            <a:r>
              <a:rPr lang="sv-SE" dirty="0"/>
              <a:t>Barn kan vara rädda att ingen lyssnar eller tror på det de berättar.</a:t>
            </a:r>
            <a:endParaRPr lang="sv-SE" dirty="0">
              <a:ea typeface="Calibri"/>
              <a:cs typeface="Calibri"/>
            </a:endParaRPr>
          </a:p>
          <a:p>
            <a:pPr marL="171450" indent="-171450">
              <a:buFont typeface="Calibri"/>
              <a:buChar char="-"/>
            </a:pPr>
            <a:r>
              <a:rPr lang="sv-SE" dirty="0"/>
              <a:t>Barn kan också bli hotade eller utpressade att hålla det sexuella våldet hemligt.</a:t>
            </a:r>
            <a:endParaRPr lang="sv-SE" dirty="0">
              <a:ea typeface="Calibri"/>
              <a:cs typeface="Calibri"/>
            </a:endParaRPr>
          </a:p>
          <a:p>
            <a:endParaRPr lang="sv-SE" dirty="0"/>
          </a:p>
          <a:p>
            <a:r>
              <a:rPr lang="sv-SE" dirty="0"/>
              <a:t>Sedan 2013 har skriften ”Stopp! Min kropp! läst och spridits (uppdaterades 2019). Det har inspirerat andra verksamheter i Sverige och våra Nordiska grannländer, föräldrar har läst den, men även professionella som psykologer och inte minst pedagoger och andra vuxna inom förskola och skola. </a:t>
            </a:r>
          </a:p>
          <a:p>
            <a:r>
              <a:rPr lang="sv-SE" dirty="0"/>
              <a:t>Uttrycket ”Stopp! min kropp!” som myntades 2013  används idag flitigt av barn och vuxna kring barn.</a:t>
            </a:r>
            <a:endParaRPr lang="sv-SE" dirty="0">
              <a:ea typeface="Calibri"/>
              <a:cs typeface="Calibri"/>
            </a:endParaRPr>
          </a:p>
          <a:p>
            <a:br>
              <a:rPr lang="sv-SE" dirty="0"/>
            </a:br>
            <a:r>
              <a:rPr lang="sv-SE" dirty="0"/>
              <a:t>En viktig fråga för Rädda Barnen är att kämpa för barns rättigheter, inte mist rätten till kunskap och information. Kunskapen hjälper barn med vad som är okej och inte, att det alltid är okej att berätta och att det aldrig är barnets fel. </a:t>
            </a:r>
          </a:p>
          <a:p>
            <a:endParaRPr lang="sv-SE" dirty="0">
              <a:ea typeface="Calibri"/>
              <a:cs typeface="Calibri"/>
            </a:endParaRPr>
          </a:p>
          <a:p>
            <a:r>
              <a:rPr lang="sv-SE" dirty="0">
                <a:ea typeface="Calibri"/>
                <a:cs typeface="Calibri"/>
              </a:rPr>
              <a:t>Under en lång period av år har Rädda Barnen tagit fram en mängd olika material för olika målgrupper</a:t>
            </a:r>
          </a:p>
          <a:p>
            <a:r>
              <a:rPr lang="sv-SE" dirty="0">
                <a:ea typeface="Calibri"/>
                <a:cs typeface="Calibri"/>
              </a:rPr>
              <a:t>Här finns allt på webben: </a:t>
            </a:r>
            <a:r>
              <a:rPr lang="sv-SE" dirty="0">
                <a:hlinkClick r:id="rId3"/>
              </a:rPr>
              <a:t>Stopp! Min kropp! - Rädda Barnen</a:t>
            </a:r>
            <a:endParaRPr lang="sv-SE" dirty="0">
              <a:ea typeface="Calibri"/>
              <a:cs typeface="Calibri"/>
            </a:endParaRPr>
          </a:p>
          <a:p>
            <a:endParaRPr lang="sv-SE" dirty="0">
              <a:ea typeface="Calibri"/>
              <a:cs typeface="Calibri"/>
            </a:endParaRPr>
          </a:p>
          <a:p>
            <a:r>
              <a:rPr lang="sv-SE" dirty="0">
                <a:ea typeface="Calibri"/>
                <a:cs typeface="Calibri"/>
              </a:rPr>
              <a:t>Vill du läsa mer om utvärderingsstudien finns den på </a:t>
            </a:r>
            <a:r>
              <a:rPr lang="sv-SE" dirty="0" err="1">
                <a:ea typeface="Calibri"/>
                <a:cs typeface="Calibri"/>
              </a:rPr>
              <a:t>resource</a:t>
            </a:r>
            <a:r>
              <a:rPr lang="sv-SE" dirty="0">
                <a:ea typeface="Calibri"/>
                <a:cs typeface="Calibri"/>
              </a:rPr>
              <a:t> center: </a:t>
            </a:r>
            <a:r>
              <a:rPr lang="sv-SE" dirty="0">
                <a:hlinkClick r:id="rId4"/>
              </a:rPr>
              <a:t>Utvärdering av STOPP! MIN KROPP! - Save the </a:t>
            </a:r>
            <a:r>
              <a:rPr lang="sv-SE" dirty="0" err="1">
                <a:hlinkClick r:id="rId4"/>
              </a:rPr>
              <a:t>Children’s</a:t>
            </a:r>
            <a:r>
              <a:rPr lang="sv-SE" dirty="0">
                <a:hlinkClick r:id="rId4"/>
              </a:rPr>
              <a:t> </a:t>
            </a:r>
            <a:r>
              <a:rPr lang="sv-SE" dirty="0" err="1">
                <a:hlinkClick r:id="rId4"/>
              </a:rPr>
              <a:t>Resource</a:t>
            </a:r>
            <a:r>
              <a:rPr lang="sv-SE" dirty="0">
                <a:hlinkClick r:id="rId4"/>
              </a:rPr>
              <a:t> Centre</a:t>
            </a:r>
            <a:endParaRPr lang="sv-SE" dirty="0">
              <a:ea typeface="Calibri"/>
              <a:cs typeface="Calibri"/>
            </a:endParaRPr>
          </a:p>
          <a:p>
            <a:endParaRPr lang="sv-SE" dirty="0">
              <a:ea typeface="Calibri"/>
              <a:cs typeface="Calibri"/>
            </a:endParaRPr>
          </a:p>
          <a:p>
            <a:r>
              <a:rPr lang="sv-SE" dirty="0"/>
              <a:t> </a:t>
            </a:r>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309918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17085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format</a:t>
            </a:r>
            <a:endParaRPr lang="en-US"/>
          </a:p>
        </p:txBody>
      </p:sp>
    </p:spTree>
    <p:extLst>
      <p:ext uri="{BB962C8B-B14F-4D97-AF65-F5344CB8AC3E}">
        <p14:creationId xmlns:p14="http://schemas.microsoft.com/office/powerpoint/2010/main" val="15514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34566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7"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270048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375892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74448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11771494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ubrik och innehåll x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a:xfrm>
            <a:off x="574863"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20220829</a:t>
            </a:r>
            <a:endParaRPr lang="en-US"/>
          </a:p>
        </p:txBody>
      </p:sp>
      <p:sp>
        <p:nvSpPr>
          <p:cNvPr id="5" name="Footer Placeholder 4"/>
          <p:cNvSpPr>
            <a:spLocks noGrp="1"/>
          </p:cNvSpPr>
          <p:nvPr>
            <p:ph type="ftr" sz="quarter" idx="11"/>
          </p:nvPr>
        </p:nvSpPr>
        <p:spPr/>
        <p:txBody>
          <a:bodyPr/>
          <a:lstStyle/>
          <a:p>
            <a:r>
              <a:rPr lang="sv-SE"/>
              <a:t>Stopp! Min kropp! - veckan</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9" name="Content Placeholder 2"/>
          <p:cNvSpPr>
            <a:spLocks noGrp="1"/>
          </p:cNvSpPr>
          <p:nvPr>
            <p:ph idx="14"/>
          </p:nvPr>
        </p:nvSpPr>
        <p:spPr>
          <a:xfrm>
            <a:off x="6279605" y="1600200"/>
            <a:ext cx="5330095" cy="47069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10"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210025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314615890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r>
              <a:rPr lang="sv-SE"/>
              <a:t>1 Maj 2022</a:t>
            </a:r>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Stopp! Min kropp!</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r>
              <a:rPr lang="sv-SE"/>
              <a:t>1 Maj 2022</a:t>
            </a:r>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Stopp! Min kropp!</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3"/>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r>
              <a:rPr lang="sv-SE"/>
              <a:t>1 Maj 2022</a:t>
            </a:r>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Stopp! Min kropp!</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4"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addabarnen.se/stopp-min-krop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gy27SVMqi80?feature=oembed" TargetMode="Externa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aMRzNUQx2Qc&amp;list=PL4aLtc1DnVDb8uSfdg6ukJowHjMpSCO5a&amp;index=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www.youtube.com/watch?v=uwfpqjDErog&amp;list=PL4aLtc1DnVDb8uSfdg6ukJowHjMpSCO5a&amp;index=12" TargetMode="Externa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raddabarnen.se/rad-och-kunskap/trygg-online-och-sociala-medi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www.raddabarnen.se/rad-och-kunskap/vald-mot-barn/saker-pa-natet/" TargetMode="External"/><Relationship Id="rId4" Type="http://schemas.openxmlformats.org/officeDocument/2006/relationships/hyperlink" Target="https://lilla.raddabarnen.s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etigate.se/a/s.aspx?s=1231157X445102224X99681"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cnamCNuIIeE?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94822C3-7252-F632-D52B-EE98BC924801}"/>
              </a:ext>
            </a:extLst>
          </p:cNvPr>
          <p:cNvSpPr>
            <a:spLocks noGrp="1"/>
          </p:cNvSpPr>
          <p:nvPr>
            <p:ph type="ctrTitle"/>
          </p:nvPr>
        </p:nvSpPr>
        <p:spPr>
          <a:xfrm>
            <a:off x="1524000" y="479425"/>
            <a:ext cx="9144000" cy="2241550"/>
          </a:xfrm>
        </p:spPr>
        <p:txBody>
          <a:bodyPr/>
          <a:lstStyle/>
          <a:p>
            <a:r>
              <a:rPr lang="sv-SE"/>
              <a:t>LÄS MIG FÖRST</a:t>
            </a:r>
          </a:p>
        </p:txBody>
      </p:sp>
      <p:sp>
        <p:nvSpPr>
          <p:cNvPr id="5" name="Underrubrik 4">
            <a:extLst>
              <a:ext uri="{FF2B5EF4-FFF2-40B4-BE49-F238E27FC236}">
                <a16:creationId xmlns:a16="http://schemas.microsoft.com/office/drawing/2014/main" id="{063C2780-02AB-66C1-1A0F-A3C7D0C72E90}"/>
              </a:ext>
            </a:extLst>
          </p:cNvPr>
          <p:cNvSpPr>
            <a:spLocks noGrp="1"/>
          </p:cNvSpPr>
          <p:nvPr>
            <p:ph type="subTitle" idx="1"/>
          </p:nvPr>
        </p:nvSpPr>
        <p:spPr>
          <a:xfrm>
            <a:off x="1740130" y="3309145"/>
            <a:ext cx="9144000" cy="1655762"/>
          </a:xfrm>
        </p:spPr>
        <p:txBody>
          <a:bodyPr/>
          <a:lstStyle/>
          <a:p>
            <a:r>
              <a:rPr lang="sv-SE"/>
              <a:t>I anteckningarna för denna bild hittar du en guide för hur du  använder denna presentation</a:t>
            </a:r>
          </a:p>
        </p:txBody>
      </p:sp>
      <p:sp>
        <p:nvSpPr>
          <p:cNvPr id="2" name="Platshållare för sidfot 1">
            <a:extLst>
              <a:ext uri="{FF2B5EF4-FFF2-40B4-BE49-F238E27FC236}">
                <a16:creationId xmlns:a16="http://schemas.microsoft.com/office/drawing/2014/main" id="{C71F0BD0-675E-7DDC-3CD0-58A090C1DB17}"/>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B8F1BCB8-56AF-CA19-3369-2329FD6246B7}"/>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413730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9" name="textruta 8">
            <a:extLst>
              <a:ext uri="{FF2B5EF4-FFF2-40B4-BE49-F238E27FC236}">
                <a16:creationId xmlns:a16="http://schemas.microsoft.com/office/drawing/2014/main" id="{012983AF-A975-58F8-30B5-8C876B4C6FCA}"/>
              </a:ext>
            </a:extLst>
          </p:cNvPr>
          <p:cNvSpPr txBox="1"/>
          <p:nvPr/>
        </p:nvSpPr>
        <p:spPr>
          <a:xfrm>
            <a:off x="945303" y="1764727"/>
            <a:ext cx="4691221" cy="4093428"/>
          </a:xfrm>
          <a:prstGeom prst="rect">
            <a:avLst/>
          </a:prstGeom>
          <a:solidFill>
            <a:schemeClr val="bg1"/>
          </a:solidFill>
        </p:spPr>
        <p:txBody>
          <a:bodyPr wrap="square">
            <a:spAutoFit/>
          </a:bodyPr>
          <a:lstStyle/>
          <a:p>
            <a:r>
              <a:rPr lang="sv-SE" sz="2000" i="0" u="none" strike="noStrike" baseline="0">
                <a:ln w="0"/>
                <a:solidFill>
                  <a:schemeClr val="accent1"/>
                </a:solidFill>
                <a:effectLst>
                  <a:outerShdw blurRad="38100" dist="25400" dir="5400000" algn="ctr" rotWithShape="0">
                    <a:srgbClr val="6E747A">
                      <a:alpha val="43000"/>
                    </a:srgbClr>
                  </a:outerShdw>
                </a:effectLst>
                <a:latin typeface="Lato" panose="020F0502020204030203" pitchFamily="34" charset="0"/>
              </a:rPr>
              <a:t> </a:t>
            </a:r>
          </a:p>
          <a:p>
            <a:r>
              <a:rPr lang="sv-SE" sz="2000" kern="10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2000" kern="10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2000" kern="10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Times New Roman" panose="02020603050405020304" pitchFamily="18" charset="0"/>
            </a:endParaRPr>
          </a:p>
          <a:p>
            <a:r>
              <a:rPr lang="sv-SE" sz="2000" kern="100">
                <a:latin typeface="Lato" panose="020F0502020204030203" pitchFamily="34" charset="0"/>
                <a:ea typeface="Calibri" panose="020F0502020204030204" pitchFamily="34" charset="0"/>
                <a:cs typeface="Times New Roman" panose="02020603050405020304" pitchFamily="18" charset="0"/>
                <a:hlinkClick r:id="rId3"/>
              </a:rPr>
              <a:t>www.raddabarnen.se/stopp-min-kropp</a:t>
            </a:r>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Arial" panose="020B0604020202020204" pitchFamily="34" charset="0"/>
            </a:endParaRPr>
          </a:p>
        </p:txBody>
      </p:sp>
      <p:sp>
        <p:nvSpPr>
          <p:cNvPr id="15" name="Rubrik 14">
            <a:extLst>
              <a:ext uri="{FF2B5EF4-FFF2-40B4-BE49-F238E27FC236}">
                <a16:creationId xmlns:a16="http://schemas.microsoft.com/office/drawing/2014/main" id="{283F8691-50B2-D9D3-5A19-1431063E0B72}"/>
              </a:ext>
            </a:extLst>
          </p:cNvPr>
          <p:cNvSpPr>
            <a:spLocks noGrp="1"/>
          </p:cNvSpPr>
          <p:nvPr>
            <p:ph type="title"/>
          </p:nvPr>
        </p:nvSpPr>
        <p:spPr/>
        <p:txBody>
          <a:bodyPr/>
          <a:lstStyle/>
          <a:p>
            <a:r>
              <a:rPr lang="sv-SE"/>
              <a:t>Stopp! Min kropp!</a:t>
            </a:r>
          </a:p>
        </p:txBody>
      </p:sp>
      <p:pic>
        <p:nvPicPr>
          <p:cNvPr id="16" name="Platshållare för bild 6">
            <a:extLst>
              <a:ext uri="{FF2B5EF4-FFF2-40B4-BE49-F238E27FC236}">
                <a16:creationId xmlns:a16="http://schemas.microsoft.com/office/drawing/2014/main" id="{30ADD706-FF6F-AD70-397B-7089EF4947E1}"/>
              </a:ext>
            </a:extLst>
          </p:cNvPr>
          <p:cNvPicPr>
            <a:picLocks noChangeAspect="1"/>
          </p:cNvPicPr>
          <p:nvPr/>
        </p:nvPicPr>
        <p:blipFill>
          <a:blip r:embed="rId4"/>
          <a:srcRect l="3934" r="3934"/>
          <a:stretch/>
        </p:blipFill>
        <p:spPr>
          <a:xfrm>
            <a:off x="5636524" y="1545440"/>
            <a:ext cx="5949482" cy="3130355"/>
          </a:xfrm>
          <a:prstGeom prst="rect">
            <a:avLst/>
          </a:prstGeom>
        </p:spPr>
      </p:pic>
    </p:spTree>
    <p:extLst>
      <p:ext uri="{BB962C8B-B14F-4D97-AF65-F5344CB8AC3E}">
        <p14:creationId xmlns:p14="http://schemas.microsoft.com/office/powerpoint/2010/main" val="231272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94018" y="1990989"/>
            <a:ext cx="10215665" cy="3524132"/>
          </a:xfrm>
        </p:spPr>
        <p:txBody>
          <a:bodyPr>
            <a:noAutofit/>
          </a:bodyPr>
          <a:lstStyle/>
          <a:p>
            <a:r>
              <a:rPr lang="sv-SE" sz="2800"/>
              <a:t>Stopp! Min kropp! syftar inte till att barn själva ska stoppa kränkningar och sexuella övergrepp.</a:t>
            </a:r>
          </a:p>
          <a:p>
            <a:r>
              <a:rPr lang="sv-SE" sz="2800" b="1"/>
              <a:t>Det ansvaret måste vuxna ta och kan aldrig läggas på ett barn</a:t>
            </a:r>
            <a:r>
              <a:rPr lang="sv-SE" sz="2800"/>
              <a:t>. </a:t>
            </a:r>
          </a:p>
          <a:p>
            <a:r>
              <a:rPr lang="sv-SE" sz="2800"/>
              <a:t>Men genom att göra ämnet </a:t>
            </a:r>
            <a:r>
              <a:rPr lang="sv-SE" sz="2800" err="1"/>
              <a:t>pratbart</a:t>
            </a:r>
            <a:r>
              <a:rPr lang="sv-SE" sz="2800"/>
              <a:t> blir det lättare för vuxenvärlden att veta vad barn behöver och upplever.</a:t>
            </a:r>
          </a:p>
          <a:p>
            <a:endParaRPr lang="sv-SE" sz="2000"/>
          </a:p>
          <a:p>
            <a:endParaRPr lang="sv-SE" sz="200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1094019" y="642630"/>
            <a:ext cx="7845265" cy="905256"/>
          </a:xfrm>
        </p:spPr>
        <p:txBody>
          <a:bodyPr>
            <a:noAutofit/>
          </a:bodyPr>
          <a:lstStyle/>
          <a:p>
            <a:r>
              <a:rPr lang="sv-SE" sz="3600"/>
              <a:t>Alla barn har rätt till en trygg uppväxt!</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11</a:t>
            </a:fld>
            <a:endParaRPr lang="en-UK"/>
          </a:p>
        </p:txBody>
      </p:sp>
    </p:spTree>
    <p:extLst>
      <p:ext uri="{BB962C8B-B14F-4D97-AF65-F5344CB8AC3E}">
        <p14:creationId xmlns:p14="http://schemas.microsoft.com/office/powerpoint/2010/main" val="344213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9" name="Tekstiruutu 8">
            <a:extLst>
              <a:ext uri="{FF2B5EF4-FFF2-40B4-BE49-F238E27FC236}">
                <a16:creationId xmlns:a16="http://schemas.microsoft.com/office/drawing/2014/main" id="{D473ABD0-7A87-092F-94BC-A8693F742E7B}"/>
              </a:ext>
            </a:extLst>
          </p:cNvPr>
          <p:cNvSpPr txBox="1"/>
          <p:nvPr/>
        </p:nvSpPr>
        <p:spPr>
          <a:xfrm>
            <a:off x="1687301" y="2019976"/>
            <a:ext cx="5303323" cy="3046988"/>
          </a:xfrm>
          <a:prstGeom prst="rect">
            <a:avLst/>
          </a:prstGeom>
          <a:noFill/>
        </p:spPr>
        <p:txBody>
          <a:bodyPr wrap="square">
            <a:spAutoFit/>
          </a:bodyPr>
          <a:lstStyle/>
          <a:p>
            <a:endParaRPr lang="en-US" sz="2400">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som är okej och inte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jag har rätt att inte utsättas för våld och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är helt okej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Vem jag kan prata med om det hänt något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aldrig är mitt fel. </a:t>
            </a:r>
          </a:p>
        </p:txBody>
      </p:sp>
      <p:pic>
        <p:nvPicPr>
          <p:cNvPr id="7" name="Bildobjekt 6">
            <a:extLst>
              <a:ext uri="{FF2B5EF4-FFF2-40B4-BE49-F238E27FC236}">
                <a16:creationId xmlns:a16="http://schemas.microsoft.com/office/drawing/2014/main" id="{D97D9798-B267-E60D-5D4D-20E3327E7187}"/>
              </a:ext>
            </a:extLst>
          </p:cNvPr>
          <p:cNvPicPr>
            <a:picLocks noChangeAspect="1"/>
          </p:cNvPicPr>
          <p:nvPr/>
        </p:nvPicPr>
        <p:blipFill rotWithShape="1">
          <a:blip r:embed="rId2">
            <a:extLst>
              <a:ext uri="{28A0092B-C50C-407E-A947-70E740481C1C}">
                <a14:useLocalDpi xmlns:a14="http://schemas.microsoft.com/office/drawing/2010/main" val="0"/>
              </a:ext>
            </a:extLst>
          </a:blip>
          <a:srcRect l="7097" t="4254" r="6794" b="5043"/>
          <a:stretch/>
        </p:blipFill>
        <p:spPr>
          <a:xfrm>
            <a:off x="6990624" y="2953353"/>
            <a:ext cx="2296195" cy="2113611"/>
          </a:xfrm>
          <a:prstGeom prst="ellipse">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1017241" y="948116"/>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barn ska veta:</a:t>
            </a:r>
            <a:endParaRPr lang="sv-SE" sz="4400" b="0">
              <a:latin typeface="+mj-lt"/>
            </a:endParaRPr>
          </a:p>
        </p:txBody>
      </p:sp>
    </p:spTree>
    <p:extLst>
      <p:ext uri="{BB962C8B-B14F-4D97-AF65-F5344CB8AC3E}">
        <p14:creationId xmlns:p14="http://schemas.microsoft.com/office/powerpoint/2010/main" val="32797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11" name="Tekstiruutu 10">
            <a:extLst>
              <a:ext uri="{FF2B5EF4-FFF2-40B4-BE49-F238E27FC236}">
                <a16:creationId xmlns:a16="http://schemas.microsoft.com/office/drawing/2014/main" id="{6E1282BB-0D1E-1A9F-5B7E-E3C689370C42}"/>
              </a:ext>
            </a:extLst>
          </p:cNvPr>
          <p:cNvSpPr txBox="1"/>
          <p:nvPr/>
        </p:nvSpPr>
        <p:spPr>
          <a:xfrm>
            <a:off x="1348730" y="1805142"/>
            <a:ext cx="4861719" cy="3785652"/>
          </a:xfrm>
          <a:prstGeom prst="rect">
            <a:avLst/>
          </a:prstGeom>
          <a:noFill/>
        </p:spPr>
        <p:txBody>
          <a:bodyPr wrap="square">
            <a:spAutoFit/>
          </a:bodyPr>
          <a:lstStyle/>
          <a:p>
            <a:endParaRPr lang="en-US" sz="2400" b="1">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viktigt det är att jag vågar prata med barn om våld och sexuella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jag kan underlätta för ett utsatt barn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ett barn berättar.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jag är orolig för ett barn </a:t>
            </a:r>
          </a:p>
        </p:txBody>
      </p:sp>
      <p:pic>
        <p:nvPicPr>
          <p:cNvPr id="4" name="Bildobjekt 3">
            <a:extLst>
              <a:ext uri="{FF2B5EF4-FFF2-40B4-BE49-F238E27FC236}">
                <a16:creationId xmlns:a16="http://schemas.microsoft.com/office/drawing/2014/main" id="{E10A493F-8D85-5978-9B89-46BCBAAE4401}"/>
              </a:ext>
            </a:extLst>
          </p:cNvPr>
          <p:cNvPicPr>
            <a:picLocks noChangeAspect="1"/>
          </p:cNvPicPr>
          <p:nvPr/>
        </p:nvPicPr>
        <p:blipFill>
          <a:blip r:embed="rId3"/>
          <a:stretch>
            <a:fillRect/>
          </a:stretch>
        </p:blipFill>
        <p:spPr>
          <a:xfrm>
            <a:off x="7042992" y="3151880"/>
            <a:ext cx="1641230" cy="2130781"/>
          </a:xfrm>
          <a:prstGeom prst="rect">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811733" y="607355"/>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vuxna ska bli modigare och tryggare </a:t>
            </a:r>
          </a:p>
          <a:p>
            <a:r>
              <a:rPr lang="sv-SE" sz="4400" b="0">
                <a:solidFill>
                  <a:schemeClr val="accent5"/>
                </a:solidFill>
                <a:latin typeface="+mj-lt"/>
              </a:rPr>
              <a:t>och veta:</a:t>
            </a:r>
            <a:endParaRPr lang="sv-SE" sz="4400" b="0">
              <a:latin typeface="+mj-lt"/>
            </a:endParaRPr>
          </a:p>
        </p:txBody>
      </p:sp>
    </p:spTree>
    <p:extLst>
      <p:ext uri="{BB962C8B-B14F-4D97-AF65-F5344CB8AC3E}">
        <p14:creationId xmlns:p14="http://schemas.microsoft.com/office/powerpoint/2010/main" val="39781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1332" y="444113"/>
            <a:ext cx="10689336" cy="905256"/>
          </a:xfrm>
        </p:spPr>
        <p:txBody>
          <a:bodyPr>
            <a:normAutofit fontScale="90000"/>
          </a:bodyPr>
          <a:lstStyle/>
          <a:p>
            <a:r>
              <a:rPr lang="sv-SE" dirty="0"/>
              <a:t>Att prata med barn om kroppen, känslor och gränser</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7" name="Platshållare för innehåll 2"/>
          <p:cNvSpPr txBox="1">
            <a:spLocks/>
          </p:cNvSpPr>
          <p:nvPr/>
        </p:nvSpPr>
        <p:spPr>
          <a:xfrm>
            <a:off x="1141859" y="2362678"/>
            <a:ext cx="6761686" cy="4287838"/>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tx2"/>
              </a:buClr>
              <a:buFont typeface="Arial" panose="020B0604020202020204" pitchFamily="34" charset="0"/>
              <a:buChar char="•"/>
            </a:pPr>
            <a:r>
              <a:rPr lang="sv-SE" sz="2800" b="0">
                <a:solidFill>
                  <a:schemeClr val="tx1"/>
                </a:solidFill>
                <a:latin typeface="+mn-lt"/>
              </a:rPr>
              <a:t>Alltid vuxnas ansvar att skydda</a:t>
            </a:r>
          </a:p>
          <a:p>
            <a:pPr marL="457200" indent="-457200">
              <a:buClr>
                <a:schemeClr val="tx2"/>
              </a:buClr>
              <a:buFont typeface="Arial" panose="020B0604020202020204" pitchFamily="34" charset="0"/>
              <a:buChar cha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Ett förhållningsätt snarare än ett samtal</a:t>
            </a:r>
          </a:p>
          <a:p>
            <a:pPr>
              <a:buClr>
                <a:schemeClr val="tx2"/>
              </a:buCl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Olika sätt i olika åldrar</a:t>
            </a:r>
          </a:p>
        </p:txBody>
      </p:sp>
      <p:sp>
        <p:nvSpPr>
          <p:cNvPr id="6" name="Platshållare för datum 2">
            <a:extLst>
              <a:ext uri="{FF2B5EF4-FFF2-40B4-BE49-F238E27FC236}">
                <a16:creationId xmlns:a16="http://schemas.microsoft.com/office/drawing/2014/main" id="{8044B1A6-43B2-E491-30ED-5C92F1B3FDEF}"/>
              </a:ext>
            </a:extLst>
          </p:cNvPr>
          <p:cNvSpPr txBox="1">
            <a:spLocks/>
          </p:cNvSpPr>
          <p:nvPr/>
        </p:nvSpPr>
        <p:spPr>
          <a:xfrm>
            <a:off x="628065" y="6458740"/>
            <a:ext cx="3225921" cy="182880"/>
          </a:xfrm>
          <a:prstGeom prst="rect">
            <a:avLst/>
          </a:prstGeom>
        </p:spPr>
        <p:txBody>
          <a:bodyPr vert="horz" lIns="91440" tIns="45720" rIns="91440" bIns="45720" rtlCol="0" anchor="ctr"/>
          <a:lstStyle>
            <a:defPPr>
              <a:defRPr lang="en-UK"/>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Vägledningen till föräldrar och viktiga vuxna</a:t>
            </a:r>
            <a:endParaRPr lang="en-US"/>
          </a:p>
        </p:txBody>
      </p:sp>
      <p:pic>
        <p:nvPicPr>
          <p:cNvPr id="3" name="Bildobjekt 2">
            <a:extLst>
              <a:ext uri="{FF2B5EF4-FFF2-40B4-BE49-F238E27FC236}">
                <a16:creationId xmlns:a16="http://schemas.microsoft.com/office/drawing/2014/main" id="{76BE2EDE-F279-748D-63E5-CC5430E462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260850" y="1708389"/>
            <a:ext cx="2778211" cy="3941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1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AAE704C-8D8F-54B5-F84C-8341AC97512A}"/>
              </a:ext>
            </a:extLst>
          </p:cNvPr>
          <p:cNvSpPr>
            <a:spLocks noGrp="1"/>
          </p:cNvSpPr>
          <p:nvPr>
            <p:ph type="title"/>
          </p:nvPr>
        </p:nvSpPr>
        <p:spPr/>
        <p:txBody>
          <a:bodyPr>
            <a:normAutofit/>
          </a:bodyPr>
          <a:lstStyle/>
          <a:p>
            <a:r>
              <a:rPr lang="sv-SE"/>
              <a:t>Vägledningen finns som folder</a:t>
            </a:r>
          </a:p>
        </p:txBody>
      </p:sp>
      <p:sp>
        <p:nvSpPr>
          <p:cNvPr id="4" name="Platshållare för sidfot 3">
            <a:extLst>
              <a:ext uri="{FF2B5EF4-FFF2-40B4-BE49-F238E27FC236}">
                <a16:creationId xmlns:a16="http://schemas.microsoft.com/office/drawing/2014/main" id="{7630C770-EB77-5644-7B08-DA30185A6AE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D559BA92-2185-C2A2-C7B1-1206AB0570D5}"/>
              </a:ext>
            </a:extLst>
          </p:cNvPr>
          <p:cNvSpPr>
            <a:spLocks noGrp="1"/>
          </p:cNvSpPr>
          <p:nvPr>
            <p:ph type="sldNum" sz="quarter" idx="12"/>
          </p:nvPr>
        </p:nvSpPr>
        <p:spPr/>
        <p:txBody>
          <a:bodyPr/>
          <a:lstStyle/>
          <a:p>
            <a:fld id="{BF413B3B-BFB3-42E3-B409-FAAF558C2ACC}" type="slidenum">
              <a:rPr lang="en-UK" smtClean="0"/>
              <a:pPr/>
              <a:t>15</a:t>
            </a:fld>
            <a:endParaRPr lang="en-UK"/>
          </a:p>
        </p:txBody>
      </p:sp>
      <p:pic>
        <p:nvPicPr>
          <p:cNvPr id="6" name="Platshållare för innehåll 5" descr="En bild som visar text, skärmbild, Publikation, Teckensnitt&#10;&#10;Automatiskt genererad beskrivning">
            <a:extLst>
              <a:ext uri="{FF2B5EF4-FFF2-40B4-BE49-F238E27FC236}">
                <a16:creationId xmlns:a16="http://schemas.microsoft.com/office/drawing/2014/main" id="{8D935FDF-1764-8ED9-0D6A-90C66250C698}"/>
              </a:ext>
            </a:extLst>
          </p:cNvPr>
          <p:cNvPicPr>
            <a:picLocks noGrp="1" noChangeAspect="1"/>
          </p:cNvPicPr>
          <p:nvPr>
            <p:ph idx="1"/>
          </p:nvPr>
        </p:nvPicPr>
        <p:blipFill>
          <a:blip r:embed="rId3"/>
          <a:stretch>
            <a:fillRect/>
          </a:stretch>
        </p:blipFill>
        <p:spPr>
          <a:xfrm>
            <a:off x="1550196" y="1816097"/>
            <a:ext cx="7435850" cy="2197100"/>
          </a:xfrm>
          <a:prstGeom prst="rect">
            <a:avLst/>
          </a:prstGeom>
        </p:spPr>
      </p:pic>
      <p:sp>
        <p:nvSpPr>
          <p:cNvPr id="8" name="textruta 7">
            <a:extLst>
              <a:ext uri="{FF2B5EF4-FFF2-40B4-BE49-F238E27FC236}">
                <a16:creationId xmlns:a16="http://schemas.microsoft.com/office/drawing/2014/main" id="{0C9579D1-88ED-5D2E-3A40-6CF9C2F3C3B1}"/>
              </a:ext>
            </a:extLst>
          </p:cNvPr>
          <p:cNvSpPr txBox="1"/>
          <p:nvPr/>
        </p:nvSpPr>
        <p:spPr>
          <a:xfrm>
            <a:off x="1138988" y="4543471"/>
            <a:ext cx="9221163" cy="1384995"/>
          </a:xfrm>
          <a:prstGeom prst="rect">
            <a:avLst/>
          </a:prstGeom>
          <a:solidFill>
            <a:schemeClr val="bg1"/>
          </a:solidFill>
        </p:spPr>
        <p:txBody>
          <a:bodyPr wrap="square">
            <a:spAutoFit/>
          </a:bodyPr>
          <a:lstStyle/>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Kortversion av vägledningen Stopp! Min kropp!</a:t>
            </a:r>
          </a:p>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Finns på svenska, somaliska, arabiska, ukrainska, polsk romani, romani </a:t>
            </a:r>
            <a:r>
              <a:rPr lang="sv-SE" sz="2800" b="0" i="0" err="1">
                <a:solidFill>
                  <a:srgbClr val="222221"/>
                </a:solidFill>
                <a:effectLst/>
                <a:latin typeface="Lato" panose="020F0502020204030203" pitchFamily="34" charset="0"/>
              </a:rPr>
              <a:t>arli</a:t>
            </a:r>
            <a:r>
              <a:rPr lang="sv-SE" sz="2800" b="0" i="0">
                <a:solidFill>
                  <a:srgbClr val="222221"/>
                </a:solidFill>
                <a:effectLst/>
                <a:latin typeface="Lato" panose="020F0502020204030203" pitchFamily="34" charset="0"/>
              </a:rPr>
              <a:t> och romani </a:t>
            </a:r>
            <a:r>
              <a:rPr lang="sv-SE" sz="2800" b="0" i="0" err="1">
                <a:solidFill>
                  <a:srgbClr val="222221"/>
                </a:solidFill>
                <a:effectLst/>
                <a:latin typeface="Lato" panose="020F0502020204030203" pitchFamily="34" charset="0"/>
              </a:rPr>
              <a:t>lovari</a:t>
            </a:r>
            <a:r>
              <a:rPr lang="sv-SE" sz="2800" b="0" i="0">
                <a:solidFill>
                  <a:srgbClr val="222221"/>
                </a:solidFill>
                <a:effectLst/>
                <a:latin typeface="Lato" panose="020F0502020204030203" pitchFamily="34" charset="0"/>
              </a:rPr>
              <a:t>.</a:t>
            </a:r>
            <a:endParaRPr lang="sv-SE" sz="2800"/>
          </a:p>
        </p:txBody>
      </p:sp>
    </p:spTree>
    <p:extLst>
      <p:ext uri="{BB962C8B-B14F-4D97-AF65-F5344CB8AC3E}">
        <p14:creationId xmlns:p14="http://schemas.microsoft.com/office/powerpoint/2010/main" val="303870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D86E34F0-1F35-1ECC-7E53-7948C485A83F}"/>
              </a:ext>
            </a:extLst>
          </p:cNvPr>
          <p:cNvSpPr>
            <a:spLocks noGrp="1"/>
          </p:cNvSpPr>
          <p:nvPr>
            <p:ph type="body" orient="vert" idx="1"/>
          </p:nvPr>
        </p:nvSpPr>
        <p:spPr/>
        <p:txBody>
          <a:bodyPr vert="eaVert" lIns="91440" tIns="45720" rIns="91440" bIns="45720" rtlCol="0" anchor="t">
            <a:normAutofit/>
          </a:bodyPr>
          <a:lstStyle/>
          <a:p>
            <a:r>
              <a:rPr lang="sv-SE" sz="3600">
                <a:latin typeface="Lato"/>
                <a:ea typeface="Lato"/>
                <a:cs typeface="Lato"/>
              </a:rPr>
              <a:t>Fem tips för viktiga samtal</a:t>
            </a:r>
            <a:endParaRPr lang="en-US" sz="3600">
              <a:latin typeface="Lato"/>
              <a:ea typeface="Lato"/>
              <a:cs typeface="Lato"/>
            </a:endParaRPr>
          </a:p>
        </p:txBody>
      </p:sp>
      <p:pic>
        <p:nvPicPr>
          <p:cNvPr id="4" name="Online Media 2" title="5 tips för viktiga samtal">
            <a:hlinkClick r:id="" action="ppaction://media"/>
            <a:extLst>
              <a:ext uri="{FF2B5EF4-FFF2-40B4-BE49-F238E27FC236}">
                <a16:creationId xmlns:a16="http://schemas.microsoft.com/office/drawing/2014/main" id="{CDE83307-0D51-B725-6224-BAC82C87227F}"/>
              </a:ext>
            </a:extLst>
          </p:cNvPr>
          <p:cNvPicPr>
            <a:picLocks noRot="1" noChangeAspect="1"/>
          </p:cNvPicPr>
          <p:nvPr>
            <a:videoFile r:link="rId1"/>
          </p:nvPr>
        </p:nvPicPr>
        <p:blipFill>
          <a:blip r:embed="rId4"/>
          <a:stretch>
            <a:fillRect/>
          </a:stretch>
        </p:blipFill>
        <p:spPr>
          <a:xfrm>
            <a:off x="2511894" y="1711149"/>
            <a:ext cx="6521903" cy="3684106"/>
          </a:xfrm>
          <a:prstGeom prst="rect">
            <a:avLst/>
          </a:prstGeom>
        </p:spPr>
      </p:pic>
    </p:spTree>
    <p:extLst>
      <p:ext uri="{BB962C8B-B14F-4D97-AF65-F5344CB8AC3E}">
        <p14:creationId xmlns:p14="http://schemas.microsoft.com/office/powerpoint/2010/main" val="295751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F5590-B91E-198D-DB86-FC28DE8A94A8}"/>
              </a:ext>
            </a:extLst>
          </p:cNvPr>
          <p:cNvSpPr>
            <a:spLocks noGrp="1"/>
          </p:cNvSpPr>
          <p:nvPr>
            <p:ph type="title"/>
          </p:nvPr>
        </p:nvSpPr>
        <p:spPr/>
        <p:txBody>
          <a:bodyPr/>
          <a:lstStyle/>
          <a:p>
            <a:r>
              <a:rPr lang="sv-SE"/>
              <a:t>Hit kan du vända dig om du är orolig</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17</a:t>
            </a:fld>
            <a:endParaRPr lang="en-US"/>
          </a:p>
        </p:txBody>
      </p:sp>
      <p:sp>
        <p:nvSpPr>
          <p:cNvPr id="8" name="Platshållare för innehåll 27"/>
          <p:cNvSpPr txBox="1">
            <a:spLocks/>
          </p:cNvSpPr>
          <p:nvPr/>
        </p:nvSpPr>
        <p:spPr>
          <a:xfrm>
            <a:off x="1003091" y="1605199"/>
            <a:ext cx="6392320" cy="3321069"/>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a:solidFill>
                  <a:schemeClr val="tx1"/>
                </a:solidFill>
                <a:latin typeface="+mn-lt"/>
              </a:rPr>
              <a:t>Polisen</a:t>
            </a:r>
            <a:r>
              <a:rPr lang="sv-SE" sz="2000" b="0">
                <a:solidFill>
                  <a:schemeClr val="tx1"/>
                </a:solidFill>
                <a:latin typeface="+mn-lt"/>
              </a:rPr>
              <a:t> </a:t>
            </a:r>
          </a:p>
          <a:p>
            <a:r>
              <a:rPr lang="sv-SE" sz="2000" b="0">
                <a:solidFill>
                  <a:schemeClr val="tx1"/>
                </a:solidFill>
                <a:latin typeface="+mn-lt"/>
              </a:rPr>
              <a:t>Om ett barn behöver omedelbar hjälp, ring 112. Polisanmälan kan du göra via Polisens växel,  114114.</a:t>
            </a:r>
          </a:p>
          <a:p>
            <a:endParaRPr lang="sv-SE" sz="2000" b="0">
              <a:solidFill>
                <a:schemeClr val="tx1"/>
              </a:solidFill>
              <a:latin typeface="+mn-lt"/>
            </a:endParaRPr>
          </a:p>
          <a:p>
            <a:r>
              <a:rPr lang="sv-SE" sz="2000">
                <a:solidFill>
                  <a:schemeClr val="tx1"/>
                </a:solidFill>
                <a:latin typeface="+mn-lt"/>
              </a:rPr>
              <a:t>Socialtjänsten</a:t>
            </a:r>
            <a:r>
              <a:rPr lang="sv-SE" sz="2000" b="0">
                <a:solidFill>
                  <a:schemeClr val="tx1"/>
                </a:solidFill>
                <a:latin typeface="+mn-lt"/>
              </a:rPr>
              <a:t> </a:t>
            </a:r>
          </a:p>
          <a:p>
            <a:r>
              <a:rPr lang="sv-SE" sz="2000" b="0">
                <a:solidFill>
                  <a:schemeClr val="tx1"/>
                </a:solidFill>
                <a:latin typeface="+mn-lt"/>
              </a:rPr>
              <a:t>Information om socialtjänsten hittar du på din kommuns hemsida eller via kommunens växel</a:t>
            </a:r>
          </a:p>
          <a:p>
            <a:endParaRPr lang="sv-SE" sz="2000" b="0">
              <a:solidFill>
                <a:schemeClr val="tx1"/>
              </a:solidFill>
              <a:latin typeface="+mn-lt"/>
            </a:endParaRPr>
          </a:p>
          <a:p>
            <a:r>
              <a:rPr lang="sv-SE" sz="2000">
                <a:solidFill>
                  <a:schemeClr val="tx1"/>
                </a:solidFill>
                <a:latin typeface="+mn-lt"/>
              </a:rPr>
              <a:t>Psykisk och fysisk vård</a:t>
            </a:r>
            <a:r>
              <a:rPr lang="sv-SE" sz="2000" b="0">
                <a:solidFill>
                  <a:schemeClr val="tx1"/>
                </a:solidFill>
                <a:latin typeface="+mn-lt"/>
              </a:rPr>
              <a:t> </a:t>
            </a:r>
          </a:p>
          <a:p>
            <a:r>
              <a:rPr lang="sv-SE" sz="2000" b="0">
                <a:solidFill>
                  <a:schemeClr val="tx1"/>
                </a:solidFill>
                <a:latin typeface="+mn-lt"/>
              </a:rPr>
              <a:t>Barnavårdscentral eller elevhälsan på barnets skola barn – och ungdomspsykiatrin (</a:t>
            </a:r>
            <a:r>
              <a:rPr lang="sv-SE" sz="2000">
                <a:solidFill>
                  <a:schemeClr val="tx1"/>
                </a:solidFill>
                <a:latin typeface="+mn-lt"/>
              </a:rPr>
              <a:t>BUP</a:t>
            </a:r>
            <a:r>
              <a:rPr lang="sv-SE" sz="2000" b="0">
                <a:solidFill>
                  <a:schemeClr val="tx1"/>
                </a:solidFill>
                <a:latin typeface="+mn-lt"/>
              </a:rPr>
              <a:t>) där du bor.  </a:t>
            </a:r>
          </a:p>
          <a:p>
            <a:endParaRPr lang="sv-SE" sz="2800" b="0">
              <a:latin typeface="Gill Sans Infant Std" panose="020B0502020104020203" pitchFamily="34" charset="0"/>
            </a:endParaRPr>
          </a:p>
          <a:p>
            <a:r>
              <a:rPr lang="sv-SE" sz="2000" b="0">
                <a:solidFill>
                  <a:schemeClr val="tx1"/>
                </a:solidFill>
                <a:latin typeface="+mn-lt"/>
              </a:rPr>
              <a:t>. </a:t>
            </a:r>
          </a:p>
          <a:p>
            <a:endParaRPr lang="sv-SE" sz="2000" b="0">
              <a:latin typeface="Gill Sans Infant Std" panose="020B0502020104020203" pitchFamily="34" charset="0"/>
            </a:endParaRPr>
          </a:p>
          <a:p>
            <a:endParaRPr lang="sv-SE" sz="2800" b="0">
              <a:latin typeface="Gill Sans Infant Std" panose="020B0502020104020203" pitchFamily="34" charset="0"/>
            </a:endParaRPr>
          </a:p>
          <a:p>
            <a:endParaRPr lang="sv-SE"/>
          </a:p>
        </p:txBody>
      </p:sp>
      <p:pic>
        <p:nvPicPr>
          <p:cNvPr id="7" name="Bildobjekt 6">
            <a:extLst>
              <a:ext uri="{FF2B5EF4-FFF2-40B4-BE49-F238E27FC236}">
                <a16:creationId xmlns:a16="http://schemas.microsoft.com/office/drawing/2014/main" id="{C7E2A209-F484-C02F-6E39-2D2CF35869E1}"/>
              </a:ext>
            </a:extLst>
          </p:cNvPr>
          <p:cNvPicPr>
            <a:picLocks noChangeAspect="1"/>
          </p:cNvPicPr>
          <p:nvPr/>
        </p:nvPicPr>
        <p:blipFill>
          <a:blip r:embed="rId3"/>
          <a:stretch>
            <a:fillRect/>
          </a:stretch>
        </p:blipFill>
        <p:spPr>
          <a:xfrm>
            <a:off x="7783522" y="1605199"/>
            <a:ext cx="2857500" cy="4133850"/>
          </a:xfrm>
          <a:prstGeom prst="rect">
            <a:avLst/>
          </a:prstGeom>
        </p:spPr>
      </p:pic>
    </p:spTree>
    <p:extLst>
      <p:ext uri="{BB962C8B-B14F-4D97-AF65-F5344CB8AC3E}">
        <p14:creationId xmlns:p14="http://schemas.microsoft.com/office/powerpoint/2010/main" val="17804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1"/>
          <p:cNvSpPr txBox="1">
            <a:spLocks/>
          </p:cNvSpPr>
          <p:nvPr/>
        </p:nvSpPr>
        <p:spPr>
          <a:xfrm>
            <a:off x="1866378" y="2785068"/>
            <a:ext cx="8580329" cy="506412"/>
          </a:xfrm>
          <a:prstGeom prst="rect">
            <a:avLst/>
          </a:prstGeom>
        </p:spPr>
        <p:txBody>
          <a:bodyPr vert="horz" lIns="0" tIns="0" rIns="0" bIns="0" rtlCol="0" anchor="ctr">
            <a:noAutofit/>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pPr algn="ctr"/>
            <a:r>
              <a:rPr lang="sv-SE" sz="4000" b="0">
                <a:solidFill>
                  <a:schemeClr val="bg1"/>
                </a:solidFill>
                <a:latin typeface="+mj-lt"/>
              </a:rPr>
              <a:t>Stopp! Min kropp! på nätet</a:t>
            </a:r>
          </a:p>
        </p:txBody>
      </p:sp>
    </p:spTree>
    <p:extLst>
      <p:ext uri="{BB962C8B-B14F-4D97-AF65-F5344CB8AC3E}">
        <p14:creationId xmlns:p14="http://schemas.microsoft.com/office/powerpoint/2010/main" val="1806229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19</a:t>
            </a:fld>
            <a:endParaRPr lang="en-US"/>
          </a:p>
        </p:txBody>
      </p:sp>
      <p:sp>
        <p:nvSpPr>
          <p:cNvPr id="5" name="Rubrik 1"/>
          <p:cNvSpPr txBox="1">
            <a:spLocks/>
          </p:cNvSpPr>
          <p:nvPr/>
        </p:nvSpPr>
        <p:spPr>
          <a:xfrm>
            <a:off x="566179" y="309600"/>
            <a:ext cx="11043520"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a:latin typeface="+mj-lt"/>
              </a:rPr>
              <a:t>#nätsmart</a:t>
            </a:r>
          </a:p>
        </p:txBody>
      </p:sp>
      <p:pic>
        <p:nvPicPr>
          <p:cNvPr id="6" name="Platshållare för innehåll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9000" y="1267740"/>
            <a:ext cx="3219657" cy="4525691"/>
          </a:xfrm>
          <a:prstGeom prst="rect">
            <a:avLst/>
          </a:prstGeom>
        </p:spPr>
      </p:pic>
      <p:sp>
        <p:nvSpPr>
          <p:cNvPr id="7" name="textruta 6"/>
          <p:cNvSpPr txBox="1"/>
          <p:nvPr/>
        </p:nvSpPr>
        <p:spPr>
          <a:xfrm>
            <a:off x="5173539" y="1267740"/>
            <a:ext cx="5881687" cy="4739759"/>
          </a:xfrm>
          <a:prstGeom prst="rect">
            <a:avLst/>
          </a:prstGeom>
          <a:noFill/>
        </p:spPr>
        <p:txBody>
          <a:bodyPr wrap="square" lIns="0" tIns="0" rIns="0" bIns="0" rtlCol="0">
            <a:spAutoFit/>
          </a:bodyPr>
          <a:lstStyle/>
          <a:p>
            <a:r>
              <a:rPr lang="sv-SE" b="1"/>
              <a:t>Vägledningen #nätsmart handlar om hur du som vuxen kan prata med barn i olika åldrar om kroppen, gränser och sexuella övergrepp på nätet. </a:t>
            </a:r>
          </a:p>
          <a:p>
            <a:endParaRPr lang="sv-SE"/>
          </a:p>
          <a:p>
            <a:r>
              <a:rPr lang="sv-SE"/>
              <a:t>Det här innehåller #nätsmart:</a:t>
            </a:r>
          </a:p>
          <a:p>
            <a:endParaRPr lang="sv-SE"/>
          </a:p>
          <a:p>
            <a:pPr marL="285750" indent="-285750">
              <a:buFont typeface="Arial" panose="020B0604020202020204" pitchFamily="34" charset="0"/>
              <a:buChar char="•"/>
            </a:pPr>
            <a:r>
              <a:rPr lang="sv-SE"/>
              <a:t>Övergrepp på nätet: hur vanligt är det, hur kan det gå till, och vad kan jag göra som vuxen?</a:t>
            </a:r>
          </a:p>
          <a:p>
            <a:pPr marL="285750" indent="-285750">
              <a:buFont typeface="Arial" panose="020B0604020202020204" pitchFamily="34" charset="0"/>
              <a:buChar char="•"/>
            </a:pPr>
            <a:r>
              <a:rPr lang="sv-SE"/>
              <a:t>Barns relation till nätet: om nyfikenhet, pirr och lust, porr, exponering, förbud och jakten på likes och spridande av bilder</a:t>
            </a:r>
          </a:p>
          <a:p>
            <a:pPr marL="285750" indent="-285750">
              <a:buFont typeface="Arial" panose="020B0604020202020204" pitchFamily="34" charset="0"/>
              <a:buChar char="•"/>
            </a:pPr>
            <a:r>
              <a:rPr lang="sv-SE"/>
              <a:t>Vad är lagligt och inte</a:t>
            </a:r>
          </a:p>
          <a:p>
            <a:pPr marL="285750" indent="-285750">
              <a:buFont typeface="Arial" panose="020B0604020202020204" pitchFamily="34" charset="0"/>
              <a:buChar char="•"/>
            </a:pPr>
            <a:r>
              <a:rPr lang="sv-SE"/>
              <a:t>Tips för hur du kan prata med små barn, skolbarn eller tonåringar</a:t>
            </a:r>
          </a:p>
          <a:p>
            <a:pPr marL="285750" indent="-285750">
              <a:buFont typeface="Arial" panose="020B0604020202020204" pitchFamily="34" charset="0"/>
              <a:buChar char="•"/>
            </a:pPr>
            <a:r>
              <a:rPr lang="sv-SE"/>
              <a:t>Lista på ställen du kan vända dig till om du behöver hjälp som vuxen eller vart du kan lotsa barn som är utsatta</a:t>
            </a:r>
            <a:endParaRPr lang="sv-SE" sz="2000">
              <a:cs typeface="Gill Sans Infant Std"/>
            </a:endParaRPr>
          </a:p>
          <a:p>
            <a:endParaRPr lang="sv-SE" sz="2000">
              <a:cs typeface="Gill Sans Infant Std"/>
            </a:endParaRPr>
          </a:p>
        </p:txBody>
      </p:sp>
      <p:sp>
        <p:nvSpPr>
          <p:cNvPr id="2" name="Platshållare för sidfot 1">
            <a:extLst>
              <a:ext uri="{FF2B5EF4-FFF2-40B4-BE49-F238E27FC236}">
                <a16:creationId xmlns:a16="http://schemas.microsoft.com/office/drawing/2014/main" id="{2BB0CDC9-66F2-5D94-49E0-9A6AAE0C688E}"/>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890138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515692" y="3372393"/>
            <a:ext cx="11233150" cy="903288"/>
          </a:xfrm>
          <a:prstGeom prst="rect">
            <a:avLst/>
          </a:prstGeom>
          <a:noFill/>
        </p:spPr>
        <p:txBody>
          <a:bodyPr lIns="91440" tIns="72000" rIns="9144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latin typeface="Oswald Medium"/>
              </a:rPr>
              <a:t>Stopp! Min kropp! </a:t>
            </a:r>
            <a:br>
              <a:rPr lang="sv-SE" sz="6000" dirty="0"/>
            </a:br>
            <a:r>
              <a:rPr lang="sv-SE" sz="6000" dirty="0">
                <a:solidFill>
                  <a:schemeClr val="bg1"/>
                </a:solidFill>
                <a:latin typeface="Oswald Medium"/>
              </a:rPr>
              <a:t>på nätet</a:t>
            </a:r>
            <a:endParaRPr lang="sv-SE" sz="3600" dirty="0">
              <a:solidFill>
                <a:schemeClr val="bg1"/>
              </a:solidFill>
              <a:latin typeface="Oswald Medium"/>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a:srcRect/>
          <a:stretch/>
        </p:blipFill>
        <p:spPr>
          <a:xfrm>
            <a:off x="4233849" y="1147058"/>
            <a:ext cx="3796835" cy="1169255"/>
          </a:xfrm>
          <a:prstGeom prst="rect">
            <a:avLst/>
          </a:prstGeom>
        </p:spPr>
      </p:pic>
      <p:sp>
        <p:nvSpPr>
          <p:cNvPr id="2" name="Platshållare för sidfot 1">
            <a:extLst>
              <a:ext uri="{FF2B5EF4-FFF2-40B4-BE49-F238E27FC236}">
                <a16:creationId xmlns:a16="http://schemas.microsoft.com/office/drawing/2014/main" id="{79FE3DDF-811C-9288-352D-E56816F4F449}"/>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5A4B9040-576F-D3F3-5DC5-3EE32571A702}"/>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282210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20</a:t>
            </a:fld>
            <a:endParaRPr lang="en-US"/>
          </a:p>
        </p:txBody>
      </p:sp>
      <p:sp>
        <p:nvSpPr>
          <p:cNvPr id="5" name="Rubrik 1"/>
          <p:cNvSpPr txBox="1">
            <a:spLocks/>
          </p:cNvSpPr>
          <p:nvPr/>
        </p:nvSpPr>
        <p:spPr>
          <a:xfrm>
            <a:off x="566179" y="309600"/>
            <a:ext cx="11043520" cy="506900"/>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a:latin typeface="+mj-lt"/>
              </a:rPr>
              <a:t>#nätsmart –en vägledning för vuxna</a:t>
            </a:r>
          </a:p>
        </p:txBody>
      </p:sp>
      <p:sp>
        <p:nvSpPr>
          <p:cNvPr id="6" name="Platshållare för innehåll 2"/>
          <p:cNvSpPr txBox="1">
            <a:spLocks/>
          </p:cNvSpPr>
          <p:nvPr/>
        </p:nvSpPr>
        <p:spPr>
          <a:xfrm>
            <a:off x="1127155" y="1717651"/>
            <a:ext cx="8535476" cy="2390458"/>
          </a:xfrm>
          <a:prstGeom prst="rect">
            <a:avLst/>
          </a:prstGeom>
        </p:spPr>
        <p:txBody>
          <a:bodyPr lIns="91440" tIns="45720" rIns="91440" bIns="45720" anchor="t"/>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sv-SE" b="0">
                <a:solidFill>
                  <a:schemeClr val="tx1"/>
                </a:solidFill>
                <a:latin typeface="+mn-lt"/>
              </a:rPr>
              <a:t>Nätet är en naturlig del av barns vardag</a:t>
            </a:r>
          </a:p>
          <a:p>
            <a:pPr marL="285750" indent="-285750">
              <a:buFont typeface="Arial" panose="020B0604020202020204" pitchFamily="34" charset="0"/>
              <a:buChar char="•"/>
            </a:pPr>
            <a:r>
              <a:rPr lang="sv-SE" b="0">
                <a:solidFill>
                  <a:schemeClr val="tx1"/>
                </a:solidFill>
                <a:latin typeface="+mn-lt"/>
              </a:rPr>
              <a:t>Barn har fått större tillgång till världen </a:t>
            </a:r>
            <a:r>
              <a:rPr lang="sv-SE" b="0" dirty="0">
                <a:solidFill>
                  <a:schemeClr val="tx1"/>
                </a:solidFill>
                <a:latin typeface="+mn-lt"/>
              </a:rPr>
              <a:t> </a:t>
            </a:r>
            <a:r>
              <a:rPr lang="sv-SE" b="0">
                <a:solidFill>
                  <a:schemeClr val="tx1"/>
                </a:solidFill>
                <a:latin typeface="+mn-lt"/>
              </a:rPr>
              <a:t>och världen har fått större tillgång till våra barn</a:t>
            </a:r>
            <a:endParaRPr lang="sv-SE" b="0" dirty="0">
              <a:solidFill>
                <a:schemeClr val="tx1"/>
              </a:solidFill>
              <a:latin typeface="+mn-lt"/>
            </a:endParaRPr>
          </a:p>
          <a:p>
            <a:pPr marL="285750" indent="-285750">
              <a:buFont typeface="Arial" panose="020B0604020202020204" pitchFamily="34" charset="0"/>
              <a:buChar char="•"/>
            </a:pPr>
            <a:r>
              <a:rPr lang="sv-SE" b="0">
                <a:solidFill>
                  <a:schemeClr val="tx1"/>
                </a:solidFill>
                <a:latin typeface="+mn-lt"/>
              </a:rPr>
              <a:t>Ju fler vuxna som är bekväma med och förberedda på ämnet</a:t>
            </a:r>
            <a:r>
              <a:rPr lang="sv-SE" b="0" dirty="0">
                <a:solidFill>
                  <a:schemeClr val="tx1"/>
                </a:solidFill>
                <a:latin typeface="+mn-lt"/>
              </a:rPr>
              <a:t> </a:t>
            </a:r>
            <a:r>
              <a:rPr lang="sv-SE" b="0">
                <a:solidFill>
                  <a:schemeClr val="tx1"/>
                </a:solidFill>
                <a:latin typeface="+mn-lt"/>
              </a:rPr>
              <a:t> –desto lättare för barn att söka stöd </a:t>
            </a:r>
            <a:endParaRPr lang="sv-SE" b="0" dirty="0">
              <a:solidFill>
                <a:schemeClr val="tx1"/>
              </a:solidFill>
              <a:latin typeface="+mn-lt"/>
            </a:endParaRPr>
          </a:p>
          <a:p>
            <a:pPr marL="285750" indent="-285750">
              <a:buFont typeface="Arial" panose="020B0604020202020204" pitchFamily="34" charset="0"/>
              <a:buChar char="•"/>
            </a:pPr>
            <a:r>
              <a:rPr lang="sv-SE" b="0">
                <a:solidFill>
                  <a:schemeClr val="tx1"/>
                </a:solidFill>
                <a:latin typeface="+mn-lt"/>
              </a:rPr>
              <a:t>Att vara nyfiken och samtala med barn viktigare än att ge råd och information</a:t>
            </a:r>
          </a:p>
          <a:p>
            <a:pPr marL="285750" indent="-285750">
              <a:buFont typeface="Arial" panose="020B0604020202020204" pitchFamily="34" charset="0"/>
              <a:buChar char="•"/>
            </a:pPr>
            <a:r>
              <a:rPr lang="sv-SE" b="0">
                <a:solidFill>
                  <a:schemeClr val="tx1"/>
                </a:solidFill>
                <a:latin typeface="+mn-lt"/>
              </a:rPr>
              <a:t>Barn som får möjlighet att redan från tidig ålder prata med andra om pirriga, jobbiga eller obehagliga händelser rustas för att hantera och slå larm om något inte känns bra</a:t>
            </a:r>
            <a:endParaRPr lang="sv-SE" b="0" dirty="0">
              <a:solidFill>
                <a:schemeClr val="tx1"/>
              </a:solidFill>
              <a:latin typeface="+mn-lt"/>
            </a:endParaRPr>
          </a:p>
          <a:p>
            <a:endParaRPr lang="sv-SE" b="0" dirty="0">
              <a:solidFill>
                <a:schemeClr val="tx1"/>
              </a:solidFill>
              <a:latin typeface="+mn-lt"/>
            </a:endParaRPr>
          </a:p>
          <a:p>
            <a:endParaRPr lang="sv-SE" b="0">
              <a:solidFill>
                <a:schemeClr val="tx1"/>
              </a:solidFill>
              <a:latin typeface="+mn-lt"/>
            </a:endParaRPr>
          </a:p>
          <a:p>
            <a:endParaRPr lang="sv-SE" b="0">
              <a:solidFill>
                <a:schemeClr val="tx1"/>
              </a:solidFill>
              <a:latin typeface="+mn-lt"/>
            </a:endParaRPr>
          </a:p>
        </p:txBody>
      </p:sp>
      <p:sp>
        <p:nvSpPr>
          <p:cNvPr id="2" name="Platshållare för sidfot 1">
            <a:extLst>
              <a:ext uri="{FF2B5EF4-FFF2-40B4-BE49-F238E27FC236}">
                <a16:creationId xmlns:a16="http://schemas.microsoft.com/office/drawing/2014/main" id="{A2F1C5AC-6E68-83EE-6A56-73A20393A0CA}"/>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3596894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21893" y="1734022"/>
            <a:ext cx="5744036" cy="4547870"/>
          </a:xfrm>
        </p:spPr>
        <p:txBody>
          <a:bodyPr>
            <a:normAutofit/>
          </a:bodyPr>
          <a:lstStyle/>
          <a:p>
            <a:r>
              <a:rPr lang="sv-SE" sz="2000" b="0" dirty="0">
                <a:solidFill>
                  <a:schemeClr val="tx1"/>
                </a:solidFill>
                <a:latin typeface="Lato" panose="020F0502020204030203" pitchFamily="34" charset="0"/>
              </a:rPr>
              <a:t>SYFTE</a:t>
            </a:r>
          </a:p>
          <a:p>
            <a:r>
              <a:rPr lang="sv-SE" sz="2000" b="0" dirty="0">
                <a:solidFill>
                  <a:schemeClr val="tx1"/>
                </a:solidFill>
                <a:latin typeface="Lato" panose="020F0502020204030203" pitchFamily="34" charset="0"/>
              </a:rPr>
              <a:t>Att prata om </a:t>
            </a:r>
            <a:r>
              <a:rPr lang="sv-SE" sz="2000" dirty="0">
                <a:latin typeface="Lato" panose="020F0502020204030203" pitchFamily="34" charset="0"/>
              </a:rPr>
              <a:t>hur barn kan vara trygga på nätet och vikten av att de pratar med en vuxen om något obehagligt händer på nätet</a:t>
            </a:r>
            <a:r>
              <a:rPr lang="sv-SE" sz="2000" b="0" dirty="0">
                <a:solidFill>
                  <a:schemeClr val="tx1"/>
                </a:solidFill>
                <a:latin typeface="Lato" panose="020F0502020204030203" pitchFamily="34" charset="0"/>
              </a:rPr>
              <a:t>.</a:t>
            </a:r>
          </a:p>
          <a:p>
            <a:pPr marL="285750" indent="-285750">
              <a:buFont typeface="Arial" panose="020B0604020202020204" pitchFamily="34" charset="0"/>
              <a:buChar char="•"/>
            </a:pPr>
            <a:endParaRPr lang="sv-SE" sz="2000" b="0" dirty="0">
              <a:latin typeface="Lato" panose="020F0502020204030203" pitchFamily="34" charset="0"/>
            </a:endParaRPr>
          </a:p>
          <a:p>
            <a:pPr marL="285750" indent="-285750">
              <a:buClr>
                <a:srgbClr val="FF0000"/>
              </a:buClr>
              <a:buFont typeface="Arial" panose="020B0604020202020204" pitchFamily="34" charset="0"/>
              <a:buChar char="•"/>
            </a:pPr>
            <a:r>
              <a:rPr lang="sv-SE" sz="2000" dirty="0">
                <a:latin typeface="Lato" panose="020F0502020204030203" pitchFamily="34" charset="0"/>
              </a:rPr>
              <a:t>Hur kan vi veta att personen vi pratar med verkligen är den som den säger sig vara?</a:t>
            </a:r>
            <a:endParaRPr lang="sv-SE" sz="2000" b="0" dirty="0">
              <a:solidFill>
                <a:schemeClr val="tx1"/>
              </a:solidFill>
              <a:latin typeface="Lato" panose="020F0502020204030203" pitchFamily="34" charset="0"/>
            </a:endParaRPr>
          </a:p>
          <a:p>
            <a:pPr marL="285750" indent="-285750">
              <a:buClr>
                <a:srgbClr val="FF0000"/>
              </a:buClr>
              <a:buFont typeface="Arial" panose="020B0604020202020204" pitchFamily="34" charset="0"/>
              <a:buChar char="•"/>
            </a:pPr>
            <a:r>
              <a:rPr lang="sv-SE" sz="2000" dirty="0">
                <a:latin typeface="Lato" panose="020F0502020204030203" pitchFamily="34" charset="0"/>
              </a:rPr>
              <a:t>Vad ska jag tänka på innan jag skickar en bild?</a:t>
            </a:r>
          </a:p>
          <a:p>
            <a:pPr marL="285750" indent="-285750">
              <a:buClr>
                <a:srgbClr val="FF0000"/>
              </a:buClr>
              <a:buFont typeface="Arial" panose="020B0604020202020204" pitchFamily="34" charset="0"/>
              <a:buChar char="•"/>
            </a:pPr>
            <a:r>
              <a:rPr lang="sv-SE" sz="2000" b="0" dirty="0">
                <a:solidFill>
                  <a:schemeClr val="tx1"/>
                </a:solidFill>
                <a:latin typeface="Lato" panose="020F0502020204030203" pitchFamily="34" charset="0"/>
              </a:rPr>
              <a:t>Det är aldrig ett barns fel om någon gör något </a:t>
            </a:r>
            <a:r>
              <a:rPr lang="sv-SE" sz="2000" dirty="0">
                <a:latin typeface="Lato" panose="020F0502020204030203" pitchFamily="34" charset="0"/>
              </a:rPr>
              <a:t>som inte känns bra </a:t>
            </a:r>
            <a:r>
              <a:rPr lang="sv-SE" sz="2000" b="0" dirty="0">
                <a:solidFill>
                  <a:schemeClr val="tx1"/>
                </a:solidFill>
                <a:latin typeface="Lato" panose="020F0502020204030203" pitchFamily="34" charset="0"/>
              </a:rPr>
              <a:t>mot dem på nätet, även om barnet började ta kontakt.</a:t>
            </a:r>
          </a:p>
          <a:p>
            <a:endParaRPr lang="sv-SE" dirty="0"/>
          </a:p>
          <a:p>
            <a:endParaRPr lang="sv-SE" dirty="0"/>
          </a:p>
        </p:txBody>
      </p:sp>
      <p:sp>
        <p:nvSpPr>
          <p:cNvPr id="2" name="Rubrik 1"/>
          <p:cNvSpPr>
            <a:spLocks noGrp="1"/>
          </p:cNvSpPr>
          <p:nvPr>
            <p:ph type="title"/>
          </p:nvPr>
        </p:nvSpPr>
        <p:spPr/>
        <p:txBody>
          <a:bodyPr/>
          <a:lstStyle/>
          <a:p>
            <a:r>
              <a:rPr lang="sv-SE" dirty="0">
                <a:latin typeface="Oswald Medium" pitchFamily="2" charset="0"/>
              </a:rPr>
              <a:t>Tema 6 – Trygg på nätet</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21</a:t>
            </a:fld>
            <a:endParaRPr lang="en-US"/>
          </a:p>
        </p:txBody>
      </p:sp>
      <p:pic>
        <p:nvPicPr>
          <p:cNvPr id="5" name="Bildobjekt 4">
            <a:extLst>
              <a:ext uri="{FF2B5EF4-FFF2-40B4-BE49-F238E27FC236}">
                <a16:creationId xmlns:a16="http://schemas.microsoft.com/office/drawing/2014/main" id="{1CB55051-ECBE-514B-9379-75047915884D}"/>
              </a:ext>
            </a:extLst>
          </p:cNvPr>
          <p:cNvPicPr>
            <a:picLocks noChangeAspect="1"/>
          </p:cNvPicPr>
          <p:nvPr/>
        </p:nvPicPr>
        <p:blipFill>
          <a:blip r:embed="rId3"/>
          <a:stretch>
            <a:fillRect/>
          </a:stretch>
        </p:blipFill>
        <p:spPr>
          <a:xfrm>
            <a:off x="6774674" y="1737360"/>
            <a:ext cx="4565784" cy="2733040"/>
          </a:xfrm>
          <a:prstGeom prst="rect">
            <a:avLst/>
          </a:prstGeom>
        </p:spPr>
      </p:pic>
    </p:spTree>
    <p:extLst>
      <p:ext uri="{BB962C8B-B14F-4D97-AF65-F5344CB8AC3E}">
        <p14:creationId xmlns:p14="http://schemas.microsoft.com/office/powerpoint/2010/main" val="2977523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A494A41-E431-9807-6AE9-BE24CC90CE30}"/>
              </a:ext>
            </a:extLst>
          </p:cNvPr>
          <p:cNvSpPr>
            <a:spLocks noGrp="1"/>
          </p:cNvSpPr>
          <p:nvPr>
            <p:ph idx="1"/>
          </p:nvPr>
        </p:nvSpPr>
        <p:spPr/>
        <p:txBody>
          <a:bodyPr/>
          <a:lstStyle/>
          <a:p>
            <a:endParaRPr lang="sv-SE"/>
          </a:p>
        </p:txBody>
      </p:sp>
      <p:sp>
        <p:nvSpPr>
          <p:cNvPr id="2" name="Rubrik 1"/>
          <p:cNvSpPr>
            <a:spLocks noGrp="1"/>
          </p:cNvSpPr>
          <p:nvPr>
            <p:ph type="title"/>
          </p:nvPr>
        </p:nvSpPr>
        <p:spPr/>
        <p:txBody>
          <a:bodyPr>
            <a:normAutofit fontScale="90000"/>
          </a:bodyPr>
          <a:lstStyle/>
          <a:p>
            <a:r>
              <a:rPr lang="sv-SE" dirty="0">
                <a:latin typeface="Oswald Medium" pitchFamily="2" charset="0"/>
              </a:rPr>
              <a:t>Tema 6 – </a:t>
            </a:r>
            <a:r>
              <a:rPr lang="sv-SE" dirty="0" err="1">
                <a:latin typeface="Oswald Medium" pitchFamily="2" charset="0"/>
              </a:rPr>
              <a:t>Faktblad</a:t>
            </a:r>
            <a:r>
              <a:rPr lang="sv-SE" dirty="0">
                <a:latin typeface="Oswald Medium" pitchFamily="2" charset="0"/>
              </a:rPr>
              <a:t>, arbetsblad och frågelåda</a:t>
            </a:r>
          </a:p>
        </p:txBody>
      </p:sp>
      <p:sp>
        <p:nvSpPr>
          <p:cNvPr id="6" name="Platshållare för bildnummer 5"/>
          <p:cNvSpPr>
            <a:spLocks noGrp="1"/>
          </p:cNvSpPr>
          <p:nvPr>
            <p:ph type="sldNum" sz="quarter" idx="12"/>
          </p:nvPr>
        </p:nvSpPr>
        <p:spPr/>
        <p:txBody>
          <a:bodyPr/>
          <a:lstStyle/>
          <a:p>
            <a:fld id="{C3FDE51E-0052-334C-A4B2-C567FE9F326F}" type="slidenum">
              <a:rPr lang="en-US" smtClean="0"/>
              <a:t>22</a:t>
            </a:fld>
            <a:endParaRPr lang="en-US"/>
          </a:p>
        </p:txBody>
      </p:sp>
      <p:pic>
        <p:nvPicPr>
          <p:cNvPr id="7" name="Bildobjekt 6" descr="En bild som visar text&#10;&#10;Automatiskt genererad beskrivning">
            <a:extLst>
              <a:ext uri="{FF2B5EF4-FFF2-40B4-BE49-F238E27FC236}">
                <a16:creationId xmlns:a16="http://schemas.microsoft.com/office/drawing/2014/main" id="{D5BE08FE-7651-BD47-A18F-9C9B62AA185B}"/>
              </a:ext>
            </a:extLst>
          </p:cNvPr>
          <p:cNvPicPr>
            <a:picLocks noChangeAspect="1"/>
          </p:cNvPicPr>
          <p:nvPr/>
        </p:nvPicPr>
        <p:blipFill>
          <a:blip r:embed="rId3"/>
          <a:stretch>
            <a:fillRect/>
          </a:stretch>
        </p:blipFill>
        <p:spPr>
          <a:xfrm>
            <a:off x="8027945" y="2109968"/>
            <a:ext cx="1531314" cy="2141838"/>
          </a:xfrm>
          <a:prstGeom prst="rect">
            <a:avLst/>
          </a:prstGeom>
          <a:effectLst>
            <a:outerShdw blurRad="50800" dist="38100" dir="2700000" algn="ctr" rotWithShape="0">
              <a:srgbClr val="000000">
                <a:alpha val="40000"/>
              </a:srgbClr>
            </a:outerShdw>
          </a:effectLst>
        </p:spPr>
      </p:pic>
      <p:pic>
        <p:nvPicPr>
          <p:cNvPr id="9" name="Bildobjekt 8">
            <a:extLst>
              <a:ext uri="{FF2B5EF4-FFF2-40B4-BE49-F238E27FC236}">
                <a16:creationId xmlns:a16="http://schemas.microsoft.com/office/drawing/2014/main" id="{8FACB164-63A8-6B49-9308-77918C8CA78A}"/>
              </a:ext>
            </a:extLst>
          </p:cNvPr>
          <p:cNvPicPr>
            <a:picLocks noChangeAspect="1"/>
          </p:cNvPicPr>
          <p:nvPr/>
        </p:nvPicPr>
        <p:blipFill>
          <a:blip r:embed="rId4"/>
          <a:stretch>
            <a:fillRect/>
          </a:stretch>
        </p:blipFill>
        <p:spPr>
          <a:xfrm>
            <a:off x="9234766" y="1446563"/>
            <a:ext cx="1522048" cy="2141525"/>
          </a:xfrm>
          <a:prstGeom prst="rect">
            <a:avLst/>
          </a:prstGeom>
          <a:effectLst>
            <a:outerShdw blurRad="50800" dist="38100" dir="2700000" algn="tl" rotWithShape="0">
              <a:prstClr val="black">
                <a:alpha val="40000"/>
              </a:prstClr>
            </a:outerShdw>
          </a:effectLst>
        </p:spPr>
      </p:pic>
      <p:pic>
        <p:nvPicPr>
          <p:cNvPr id="4" name="Bildobjekt 3">
            <a:extLst>
              <a:ext uri="{FF2B5EF4-FFF2-40B4-BE49-F238E27FC236}">
                <a16:creationId xmlns:a16="http://schemas.microsoft.com/office/drawing/2014/main" id="{2CFAD0E6-A592-9240-AE74-EEC2F46B058A}"/>
              </a:ext>
            </a:extLst>
          </p:cNvPr>
          <p:cNvPicPr>
            <a:picLocks noChangeAspect="1"/>
          </p:cNvPicPr>
          <p:nvPr/>
        </p:nvPicPr>
        <p:blipFill>
          <a:blip r:embed="rId5"/>
          <a:stretch>
            <a:fillRect/>
          </a:stretch>
        </p:blipFill>
        <p:spPr>
          <a:xfrm>
            <a:off x="9840232" y="2559648"/>
            <a:ext cx="1519684" cy="2141524"/>
          </a:xfrm>
          <a:prstGeom prst="rect">
            <a:avLst/>
          </a:prstGeom>
          <a:effectLst>
            <a:outerShdw blurRad="50800" dist="38100" dir="2700000" algn="tl" rotWithShape="0">
              <a:prstClr val="black">
                <a:alpha val="40000"/>
              </a:prstClr>
            </a:outerShdw>
          </a:effectLst>
        </p:spPr>
      </p:pic>
      <p:pic>
        <p:nvPicPr>
          <p:cNvPr id="11" name="Bildobjekt 10" descr="En bild som visar text, tecken, flera&#10;&#10;Automatiskt genererad beskrivning">
            <a:extLst>
              <a:ext uri="{FF2B5EF4-FFF2-40B4-BE49-F238E27FC236}">
                <a16:creationId xmlns:a16="http://schemas.microsoft.com/office/drawing/2014/main" id="{76ECE8FA-1C64-114C-9B91-CA1C1D3ECE29}"/>
              </a:ext>
            </a:extLst>
          </p:cNvPr>
          <p:cNvPicPr>
            <a:picLocks noChangeAspect="1"/>
          </p:cNvPicPr>
          <p:nvPr/>
        </p:nvPicPr>
        <p:blipFill>
          <a:blip r:embed="rId6"/>
          <a:stretch>
            <a:fillRect/>
          </a:stretch>
        </p:blipFill>
        <p:spPr>
          <a:xfrm>
            <a:off x="8603310" y="3180573"/>
            <a:ext cx="1580644" cy="2230864"/>
          </a:xfrm>
          <a:prstGeom prst="rect">
            <a:avLst/>
          </a:prstGeom>
          <a:effectLst>
            <a:outerShdw blurRad="50800" dist="38100" dir="2700000" algn="tl" rotWithShape="0">
              <a:prstClr val="black">
                <a:alpha val="40000"/>
              </a:prstClr>
            </a:outerShdw>
          </a:effectLst>
        </p:spPr>
      </p:pic>
      <p:pic>
        <p:nvPicPr>
          <p:cNvPr id="13" name="Bildobjekt 12" descr="En bild som visar text, tecken&#10;&#10;Automatiskt genererad beskrivning">
            <a:extLst>
              <a:ext uri="{FF2B5EF4-FFF2-40B4-BE49-F238E27FC236}">
                <a16:creationId xmlns:a16="http://schemas.microsoft.com/office/drawing/2014/main" id="{8542977B-0719-9B42-9561-40FB9AA294C0}"/>
              </a:ext>
            </a:extLst>
          </p:cNvPr>
          <p:cNvPicPr>
            <a:picLocks noChangeAspect="1"/>
          </p:cNvPicPr>
          <p:nvPr/>
        </p:nvPicPr>
        <p:blipFill rotWithShape="1">
          <a:blip r:embed="rId7"/>
          <a:srcRect l="736" t="460" r="706"/>
          <a:stretch/>
        </p:blipFill>
        <p:spPr>
          <a:xfrm>
            <a:off x="619275" y="1466318"/>
            <a:ext cx="2931039" cy="4180720"/>
          </a:xfrm>
          <a:prstGeom prst="rect">
            <a:avLst/>
          </a:prstGeom>
          <a:effectLst>
            <a:outerShdw blurRad="50800" dist="38100" dir="2700000" algn="tl" rotWithShape="0">
              <a:prstClr val="black">
                <a:alpha val="40000"/>
              </a:prstClr>
            </a:outerShdw>
          </a:effectLst>
        </p:spPr>
      </p:pic>
      <p:pic>
        <p:nvPicPr>
          <p:cNvPr id="17" name="Bildobjekt 16">
            <a:extLst>
              <a:ext uri="{FF2B5EF4-FFF2-40B4-BE49-F238E27FC236}">
                <a16:creationId xmlns:a16="http://schemas.microsoft.com/office/drawing/2014/main" id="{1C9F82B8-ABBD-624F-91DE-9B7DE5016DE0}"/>
              </a:ext>
            </a:extLst>
          </p:cNvPr>
          <p:cNvPicPr>
            <a:picLocks noChangeAspect="1"/>
          </p:cNvPicPr>
          <p:nvPr/>
        </p:nvPicPr>
        <p:blipFill rotWithShape="1">
          <a:blip r:embed="rId8"/>
          <a:srcRect l="1239" r="426"/>
          <a:stretch/>
        </p:blipFill>
        <p:spPr>
          <a:xfrm>
            <a:off x="4108181" y="1392293"/>
            <a:ext cx="2982937" cy="42547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7730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23</a:t>
            </a:fld>
            <a:endParaRPr lang="en-US"/>
          </a:p>
        </p:txBody>
      </p:sp>
      <p:sp>
        <p:nvSpPr>
          <p:cNvPr id="5" name="textruta 4"/>
          <p:cNvSpPr txBox="1"/>
          <p:nvPr/>
        </p:nvSpPr>
        <p:spPr>
          <a:xfrm>
            <a:off x="862444" y="203368"/>
            <a:ext cx="7360997" cy="1092607"/>
          </a:xfrm>
          <a:prstGeom prst="rect">
            <a:avLst/>
          </a:prstGeom>
          <a:noFill/>
        </p:spPr>
        <p:txBody>
          <a:bodyPr wrap="square" lIns="0" tIns="0" rIns="0" bIns="0" rtlCol="0" anchor="t">
            <a:spAutoFit/>
          </a:bodyPr>
          <a:lstStyle/>
          <a:p>
            <a:endParaRPr lang="sv-SE" sz="2800">
              <a:latin typeface="+mj-lt"/>
              <a:cs typeface="Gill Sans Infant Std"/>
            </a:endParaRPr>
          </a:p>
          <a:p>
            <a:r>
              <a:rPr lang="sv-SE" sz="2800">
                <a:latin typeface="+mj-lt"/>
                <a:cs typeface="Gill Sans Infant Std"/>
              </a:rPr>
              <a:t> Att skydda barn från våld och övergrepp på nätet</a:t>
            </a:r>
            <a:r>
              <a:rPr lang="sv-SE" sz="2800">
                <a:solidFill>
                  <a:schemeClr val="bg1"/>
                </a:solidFill>
                <a:latin typeface="+mj-lt"/>
                <a:cs typeface="Gill Sans Infant Std"/>
              </a:rPr>
              <a:t>.  </a:t>
            </a:r>
          </a:p>
          <a:p>
            <a:endParaRPr lang="sv-SE" sz="1500">
              <a:latin typeface="+mj-lt"/>
              <a:cs typeface="Gill Sans Infant Std"/>
            </a:endParaRPr>
          </a:p>
        </p:txBody>
      </p:sp>
      <p:pic>
        <p:nvPicPr>
          <p:cNvPr id="6" name="Bildobjekt 5">
            <a:hlinkClick r:id="rId3"/>
          </p:cNvPr>
          <p:cNvPicPr>
            <a:picLocks noChangeAspect="1"/>
          </p:cNvPicPr>
          <p:nvPr/>
        </p:nvPicPr>
        <p:blipFill>
          <a:blip r:embed="rId4"/>
          <a:stretch>
            <a:fillRect/>
          </a:stretch>
        </p:blipFill>
        <p:spPr>
          <a:xfrm>
            <a:off x="6502225" y="3602178"/>
            <a:ext cx="5034655" cy="2243285"/>
          </a:xfrm>
          <a:prstGeom prst="rect">
            <a:avLst/>
          </a:prstGeom>
        </p:spPr>
      </p:pic>
      <p:pic>
        <p:nvPicPr>
          <p:cNvPr id="7" name="Bildobjekt 6">
            <a:hlinkClick r:id="rId5"/>
          </p:cNvPr>
          <p:cNvPicPr>
            <a:picLocks noChangeAspect="1"/>
          </p:cNvPicPr>
          <p:nvPr/>
        </p:nvPicPr>
        <p:blipFill>
          <a:blip r:embed="rId6"/>
          <a:stretch>
            <a:fillRect/>
          </a:stretch>
        </p:blipFill>
        <p:spPr>
          <a:xfrm>
            <a:off x="470517" y="1304031"/>
            <a:ext cx="7153395" cy="3198236"/>
          </a:xfrm>
          <a:prstGeom prst="rect">
            <a:avLst/>
          </a:prstGeom>
        </p:spPr>
      </p:pic>
      <p:sp>
        <p:nvSpPr>
          <p:cNvPr id="8" name="textruta 7"/>
          <p:cNvSpPr txBox="1"/>
          <p:nvPr/>
        </p:nvSpPr>
        <p:spPr>
          <a:xfrm>
            <a:off x="260401" y="4715431"/>
            <a:ext cx="4545945" cy="430887"/>
          </a:xfrm>
          <a:prstGeom prst="rect">
            <a:avLst/>
          </a:prstGeom>
          <a:noFill/>
        </p:spPr>
        <p:txBody>
          <a:bodyPr wrap="square" lIns="0" tIns="0" rIns="0" bIns="0" rtlCol="0">
            <a:spAutoFit/>
          </a:bodyPr>
          <a:lstStyle/>
          <a:p>
            <a:pPr algn="ctr"/>
            <a:r>
              <a:rPr lang="sv-SE" sz="2800">
                <a:latin typeface="+mj-lt"/>
                <a:cs typeface="Gill Sans Infant Std"/>
              </a:rPr>
              <a:t>Föreläsning om #nätsmart</a:t>
            </a:r>
          </a:p>
        </p:txBody>
      </p:sp>
      <p:sp>
        <p:nvSpPr>
          <p:cNvPr id="2" name="Platshållare för sidfot 1">
            <a:extLst>
              <a:ext uri="{FF2B5EF4-FFF2-40B4-BE49-F238E27FC236}">
                <a16:creationId xmlns:a16="http://schemas.microsoft.com/office/drawing/2014/main" id="{A68FFF86-FF7B-69D8-75FC-DC7452D44A8D}"/>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2500629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63F327-B7E9-C235-82CB-DB9D201A71B5}"/>
              </a:ext>
            </a:extLst>
          </p:cNvPr>
          <p:cNvSpPr>
            <a:spLocks noGrp="1"/>
          </p:cNvSpPr>
          <p:nvPr>
            <p:ph type="title"/>
          </p:nvPr>
        </p:nvSpPr>
        <p:spPr/>
        <p:txBody>
          <a:bodyPr/>
          <a:lstStyle/>
          <a:p>
            <a:r>
              <a:rPr lang="en-US"/>
              <a:t>Material </a:t>
            </a:r>
            <a:r>
              <a:rPr lang="sv-SE"/>
              <a:t>att</a:t>
            </a:r>
            <a:r>
              <a:rPr lang="en-US"/>
              <a:t> prata med barn om </a:t>
            </a:r>
            <a:r>
              <a:rPr lang="en-US" err="1"/>
              <a:t>nätet</a:t>
            </a:r>
            <a:endParaRPr lang="en-US"/>
          </a:p>
        </p:txBody>
      </p:sp>
      <p:sp>
        <p:nvSpPr>
          <p:cNvPr id="5" name="Footer Placeholder 4">
            <a:extLst>
              <a:ext uri="{FF2B5EF4-FFF2-40B4-BE49-F238E27FC236}">
                <a16:creationId xmlns:a16="http://schemas.microsoft.com/office/drawing/2014/main" id="{44F6A7B5-1D89-47DE-377A-27FFD646E185}"/>
              </a:ext>
            </a:extLst>
          </p:cNvPr>
          <p:cNvSpPr>
            <a:spLocks noGrp="1"/>
          </p:cNvSpPr>
          <p:nvPr>
            <p:ph type="ftr" sz="quarter" idx="11"/>
          </p:nvPr>
        </p:nvSpPr>
        <p:spPr/>
        <p:txBody>
          <a:body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0ACBD6CF-BD81-4F1F-74B2-2CB352CD3E83}"/>
              </a:ext>
            </a:extLst>
          </p:cNvPr>
          <p:cNvSpPr>
            <a:spLocks noGrp="1"/>
          </p:cNvSpPr>
          <p:nvPr>
            <p:ph type="sldNum" sz="quarter" idx="12"/>
          </p:nvPr>
        </p:nvSpPr>
        <p:spPr/>
        <p:txBody>
          <a:bodyPr/>
          <a:lstStyle/>
          <a:p>
            <a:fld id="{BF413B3B-BFB3-42E3-B409-FAAF558C2ACC}" type="slidenum">
              <a:rPr lang="en-UK" smtClean="0"/>
              <a:pPr/>
              <a:t>24</a:t>
            </a:fld>
            <a:endParaRPr lang="en-UK"/>
          </a:p>
        </p:txBody>
      </p:sp>
      <p:pic>
        <p:nvPicPr>
          <p:cNvPr id="11" name="Picture 10">
            <a:extLst>
              <a:ext uri="{FF2B5EF4-FFF2-40B4-BE49-F238E27FC236}">
                <a16:creationId xmlns:a16="http://schemas.microsoft.com/office/drawing/2014/main" id="{25F38965-75CC-FC89-4074-35F2CA10E731}"/>
              </a:ext>
            </a:extLst>
          </p:cNvPr>
          <p:cNvPicPr>
            <a:picLocks noChangeAspect="1"/>
          </p:cNvPicPr>
          <p:nvPr/>
        </p:nvPicPr>
        <p:blipFill rotWithShape="1">
          <a:blip r:embed="rId3"/>
          <a:srcRect l="11485" r="10590"/>
          <a:stretch/>
        </p:blipFill>
        <p:spPr>
          <a:xfrm>
            <a:off x="990155" y="1427032"/>
            <a:ext cx="2311686" cy="2979682"/>
          </a:xfrm>
          <a:prstGeom prst="rect">
            <a:avLst/>
          </a:prstGeom>
        </p:spPr>
      </p:pic>
      <p:sp>
        <p:nvSpPr>
          <p:cNvPr id="12" name="TextBox 11">
            <a:extLst>
              <a:ext uri="{FF2B5EF4-FFF2-40B4-BE49-F238E27FC236}">
                <a16:creationId xmlns:a16="http://schemas.microsoft.com/office/drawing/2014/main" id="{455A8178-6120-8BD3-F03E-555C14000200}"/>
              </a:ext>
            </a:extLst>
          </p:cNvPr>
          <p:cNvSpPr txBox="1"/>
          <p:nvPr/>
        </p:nvSpPr>
        <p:spPr>
          <a:xfrm>
            <a:off x="988851" y="4600897"/>
            <a:ext cx="250512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t>På</a:t>
            </a:r>
            <a:r>
              <a:rPr lang="en-US"/>
              <a:t> Lilla Rädda Barnen </a:t>
            </a:r>
            <a:r>
              <a:rPr lang="en-US" err="1"/>
              <a:t>finns</a:t>
            </a:r>
            <a:r>
              <a:rPr lang="en-US"/>
              <a:t> </a:t>
            </a:r>
            <a:r>
              <a:rPr lang="en-US" err="1"/>
              <a:t>ett</a:t>
            </a:r>
            <a:r>
              <a:rPr lang="en-US"/>
              <a:t> quiz för barn. </a:t>
            </a:r>
          </a:p>
          <a:p>
            <a:endParaRPr lang="en-US"/>
          </a:p>
          <a:p>
            <a:r>
              <a:rPr lang="sv-SE">
                <a:hlinkClick r:id="rId4"/>
              </a:rPr>
              <a:t>lilla.raddabarnen.se</a:t>
            </a:r>
            <a:endParaRPr lang="sv-SE"/>
          </a:p>
          <a:p>
            <a:endParaRPr lang="en-US"/>
          </a:p>
        </p:txBody>
      </p:sp>
      <p:sp>
        <p:nvSpPr>
          <p:cNvPr id="8" name="TextBox 11">
            <a:extLst>
              <a:ext uri="{FF2B5EF4-FFF2-40B4-BE49-F238E27FC236}">
                <a16:creationId xmlns:a16="http://schemas.microsoft.com/office/drawing/2014/main" id="{5F304D4C-C456-4A60-15C5-61F79E32E10C}"/>
              </a:ext>
            </a:extLst>
          </p:cNvPr>
          <p:cNvSpPr txBox="1"/>
          <p:nvPr/>
        </p:nvSpPr>
        <p:spPr>
          <a:xfrm>
            <a:off x="4473410" y="4602404"/>
            <a:ext cx="43557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err="1"/>
              <a:t>Säker</a:t>
            </a:r>
            <a:r>
              <a:rPr lang="en-US" dirty="0"/>
              <a:t> </a:t>
            </a:r>
            <a:r>
              <a:rPr lang="en-US" dirty="0" err="1"/>
              <a:t>på</a:t>
            </a:r>
            <a:r>
              <a:rPr lang="en-US" dirty="0"/>
              <a:t> </a:t>
            </a:r>
            <a:r>
              <a:rPr lang="en-US" dirty="0" err="1"/>
              <a:t>nätet</a:t>
            </a:r>
            <a:r>
              <a:rPr lang="en-US" dirty="0"/>
              <a:t>!  Filmer, quiz </a:t>
            </a:r>
            <a:r>
              <a:rPr lang="en-US" dirty="0" err="1"/>
              <a:t>och</a:t>
            </a:r>
            <a:r>
              <a:rPr lang="en-US" dirty="0"/>
              <a:t> </a:t>
            </a:r>
          </a:p>
          <a:p>
            <a:r>
              <a:rPr lang="en-US" dirty="0" err="1"/>
              <a:t>aktivitetsblad</a:t>
            </a:r>
            <a:r>
              <a:rPr lang="en-US" dirty="0"/>
              <a:t>  för </a:t>
            </a:r>
            <a:r>
              <a:rPr lang="en-US" dirty="0" err="1"/>
              <a:t>mellanstadiet</a:t>
            </a:r>
            <a:endParaRPr lang="en-US"/>
          </a:p>
          <a:p>
            <a:endParaRPr lang="en-US"/>
          </a:p>
          <a:p>
            <a:r>
              <a:rPr lang="en-US" dirty="0">
                <a:ea typeface="Lato"/>
                <a:cs typeface="Lato"/>
                <a:hlinkClick r:id="rId5"/>
              </a:rPr>
              <a:t>Säker på nätet!</a:t>
            </a:r>
          </a:p>
          <a:p>
            <a:endParaRPr lang="en-US">
              <a:ea typeface="Lato"/>
              <a:cs typeface="Lato"/>
            </a:endParaRPr>
          </a:p>
        </p:txBody>
      </p:sp>
      <p:pic>
        <p:nvPicPr>
          <p:cNvPr id="4" name="Bildobjekt 3" descr="En bild som visar klädsel, person, leende, Människoansikte&#10;&#10;Automatiskt genererad beskrivning">
            <a:extLst>
              <a:ext uri="{FF2B5EF4-FFF2-40B4-BE49-F238E27FC236}">
                <a16:creationId xmlns:a16="http://schemas.microsoft.com/office/drawing/2014/main" id="{B851FDF7-2B0A-BB54-D0E1-B2DC8DA108F0}"/>
              </a:ext>
            </a:extLst>
          </p:cNvPr>
          <p:cNvPicPr>
            <a:picLocks noChangeAspect="1"/>
          </p:cNvPicPr>
          <p:nvPr/>
        </p:nvPicPr>
        <p:blipFill rotWithShape="1">
          <a:blip r:embed="rId6"/>
          <a:srcRect l="8390" t="543" r="7222" b="-55"/>
          <a:stretch/>
        </p:blipFill>
        <p:spPr>
          <a:xfrm>
            <a:off x="3492526" y="1477208"/>
            <a:ext cx="4367801" cy="2925832"/>
          </a:xfrm>
          <a:prstGeom prst="rect">
            <a:avLst/>
          </a:prstGeom>
        </p:spPr>
      </p:pic>
      <p:sp>
        <p:nvSpPr>
          <p:cNvPr id="2" name="textruta 1">
            <a:extLst>
              <a:ext uri="{FF2B5EF4-FFF2-40B4-BE49-F238E27FC236}">
                <a16:creationId xmlns:a16="http://schemas.microsoft.com/office/drawing/2014/main" id="{ADC93C23-2CF3-A7D9-132B-F1EFE7AAA45A}"/>
              </a:ext>
            </a:extLst>
          </p:cNvPr>
          <p:cNvSpPr txBox="1"/>
          <p:nvPr/>
        </p:nvSpPr>
        <p:spPr>
          <a:xfrm>
            <a:off x="8159514" y="2543974"/>
            <a:ext cx="3644739" cy="2308324"/>
          </a:xfrm>
          <a:prstGeom prst="rect">
            <a:avLst/>
          </a:prstGeom>
          <a:solidFill>
            <a:schemeClr val="bg1"/>
          </a:solidFill>
        </p:spPr>
        <p:txBody>
          <a:bodyPr wrap="square" lIns="91440" tIns="45720" rIns="91440" bIns="45720" rtlCol="0" anchor="t">
            <a:spAutoFit/>
          </a:bodyPr>
          <a:lstStyle/>
          <a:p>
            <a:r>
              <a:rPr lang="sv-SE" sz="3600" dirty="0">
                <a:ea typeface="+mn-lt"/>
                <a:cs typeface="+mn-lt"/>
                <a:hlinkClick r:id="rId7"/>
              </a:rPr>
              <a:t>Trygg online och på sociala medier - Rädda Barnen</a:t>
            </a:r>
            <a:endParaRPr lang="en-US"/>
          </a:p>
          <a:p>
            <a:pPr algn="l"/>
            <a:endParaRPr lang="sv-SE" sz="3600" dirty="0"/>
          </a:p>
        </p:txBody>
      </p:sp>
    </p:spTree>
    <p:extLst>
      <p:ext uri="{BB962C8B-B14F-4D97-AF65-F5344CB8AC3E}">
        <p14:creationId xmlns:p14="http://schemas.microsoft.com/office/powerpoint/2010/main" val="1267248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930484" y="2389163"/>
            <a:ext cx="6695653" cy="766364"/>
          </a:xfrm>
          <a:prstGeom prst="rect">
            <a:avLst/>
          </a:prstGeom>
          <a:solidFill>
            <a:schemeClr val="accent1"/>
          </a:solidFill>
        </p:spPr>
        <p:txBody>
          <a:bodyPr wrap="square">
            <a:spAutoFit/>
          </a:bodyPr>
          <a:lstStyle/>
          <a:p>
            <a:pPr algn="ctr">
              <a:lnSpc>
                <a:spcPct val="120000"/>
              </a:lnSpc>
            </a:pPr>
            <a:r>
              <a:rPr lang="sv-SE" sz="4000" dirty="0">
                <a:solidFill>
                  <a:schemeClr val="bg1"/>
                </a:solidFill>
                <a:latin typeface="+mj-lt"/>
              </a:rPr>
              <a:t>Stopp! Min kropp! –veckan</a:t>
            </a:r>
          </a:p>
        </p:txBody>
      </p:sp>
    </p:spTree>
    <p:extLst>
      <p:ext uri="{BB962C8B-B14F-4D97-AF65-F5344CB8AC3E}">
        <p14:creationId xmlns:p14="http://schemas.microsoft.com/office/powerpoint/2010/main" val="301015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1403F28-36D6-F8C8-92B4-ADA889814A80}"/>
              </a:ext>
            </a:extLst>
          </p:cNvPr>
          <p:cNvSpPr>
            <a:spLocks noGrp="1"/>
          </p:cNvSpPr>
          <p:nvPr>
            <p:ph type="title" idx="4294967295"/>
          </p:nvPr>
        </p:nvSpPr>
        <p:spPr>
          <a:xfrm>
            <a:off x="1" y="639763"/>
            <a:ext cx="9528175" cy="906462"/>
          </a:xfrm>
        </p:spPr>
        <p:txBody>
          <a:bodyPr/>
          <a:lstStyle/>
          <a:p>
            <a:r>
              <a:rPr lang="sv-SE"/>
              <a:t>Stopp! Min kropp! – veckan 2023</a:t>
            </a:r>
          </a:p>
        </p:txBody>
      </p:sp>
      <p:sp>
        <p:nvSpPr>
          <p:cNvPr id="5" name="Platshållare för sidfot 4">
            <a:extLst>
              <a:ext uri="{FF2B5EF4-FFF2-40B4-BE49-F238E27FC236}">
                <a16:creationId xmlns:a16="http://schemas.microsoft.com/office/drawing/2014/main" id="{08EEC601-1AA6-021D-C422-64F790462A1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55E69095-A3B5-D763-EE50-C45B88862C61}"/>
              </a:ext>
            </a:extLst>
          </p:cNvPr>
          <p:cNvSpPr>
            <a:spLocks noGrp="1"/>
          </p:cNvSpPr>
          <p:nvPr>
            <p:ph type="sldNum" sz="quarter" idx="4294967295"/>
          </p:nvPr>
        </p:nvSpPr>
        <p:spPr>
          <a:xfrm>
            <a:off x="13076238" y="6457950"/>
            <a:ext cx="639762" cy="184150"/>
          </a:xfrm>
        </p:spPr>
        <p:txBody>
          <a:bodyPr/>
          <a:lstStyle/>
          <a:p>
            <a:fld id="{BF413B3B-BFB3-42E3-B409-FAAF558C2ACC}" type="slidenum">
              <a:rPr lang="en-UK" smtClean="0"/>
              <a:pPr/>
              <a:t>26</a:t>
            </a:fld>
            <a:endParaRPr lang="en-UK"/>
          </a:p>
        </p:txBody>
      </p:sp>
      <p:sp>
        <p:nvSpPr>
          <p:cNvPr id="2" name="Title 1">
            <a:extLst>
              <a:ext uri="{FF2B5EF4-FFF2-40B4-BE49-F238E27FC236}">
                <a16:creationId xmlns:a16="http://schemas.microsoft.com/office/drawing/2014/main" id="{5E920E47-84AA-9B0E-9D1C-A69A79C7369B}"/>
              </a:ext>
            </a:extLst>
          </p:cNvPr>
          <p:cNvSpPr txBox="1">
            <a:spLocks/>
          </p:cNvSpPr>
          <p:nvPr/>
        </p:nvSpPr>
        <p:spPr>
          <a:xfrm>
            <a:off x="1196757" y="2455838"/>
            <a:ext cx="5562955" cy="1946324"/>
          </a:xfrm>
          <a:prstGeom prst="roundRect">
            <a:avLst>
              <a:gd name="adj" fmla="val 9129"/>
            </a:avLst>
          </a:prstGeom>
          <a:solidFill>
            <a:schemeClr val="tx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00000"/>
              </a:lnSpc>
            </a:pPr>
            <a:r>
              <a:rPr lang="sv-SE" sz="3200">
                <a:solidFill>
                  <a:schemeClr val="bg1"/>
                </a:solidFill>
              </a:rPr>
              <a:t>Barn behöver modiga vuxna!</a:t>
            </a:r>
          </a:p>
          <a:p>
            <a:pPr>
              <a:lnSpc>
                <a:spcPct val="100000"/>
              </a:lnSpc>
            </a:pPr>
            <a:endParaRPr lang="sv-SE" sz="2400">
              <a:solidFill>
                <a:schemeClr val="bg1"/>
              </a:solidFill>
            </a:endParaRPr>
          </a:p>
          <a:p>
            <a:pPr>
              <a:lnSpc>
                <a:spcPct val="100000"/>
              </a:lnSpc>
            </a:pPr>
            <a:r>
              <a:rPr lang="sv-SE" sz="2400">
                <a:solidFill>
                  <a:schemeClr val="bg1"/>
                </a:solidFill>
              </a:rPr>
              <a:t>Vi vill göra det enklare att prata om kroppen, känslor och gränser för att barn alltid ska känna sig trygga med att berätta för vuxna om något inte känns bra.</a:t>
            </a:r>
          </a:p>
          <a:p>
            <a:pPr>
              <a:lnSpc>
                <a:spcPct val="100000"/>
              </a:lnSpc>
            </a:pPr>
            <a:r>
              <a:rPr lang="sv-SE" sz="2400">
                <a:solidFill>
                  <a:schemeClr val="bg1"/>
                </a:solidFill>
              </a:rPr>
              <a:t> </a:t>
            </a:r>
          </a:p>
        </p:txBody>
      </p:sp>
      <p:pic>
        <p:nvPicPr>
          <p:cNvPr id="7" name="Bildobjekt 6" descr="En bild som visar text, Tecknade serier, affisch, clipart&#10;&#10;Automatiskt genererad beskrivning">
            <a:extLst>
              <a:ext uri="{FF2B5EF4-FFF2-40B4-BE49-F238E27FC236}">
                <a16:creationId xmlns:a16="http://schemas.microsoft.com/office/drawing/2014/main" id="{B594B920-82EF-012E-0620-2C45010041D1}"/>
              </a:ext>
            </a:extLst>
          </p:cNvPr>
          <p:cNvPicPr>
            <a:picLocks noChangeAspect="1"/>
          </p:cNvPicPr>
          <p:nvPr/>
        </p:nvPicPr>
        <p:blipFill>
          <a:blip r:embed="rId3"/>
          <a:stretch>
            <a:fillRect/>
          </a:stretch>
        </p:blipFill>
        <p:spPr>
          <a:xfrm>
            <a:off x="6759712" y="1235767"/>
            <a:ext cx="4001456" cy="4001456"/>
          </a:xfrm>
          <a:prstGeom prst="rect">
            <a:avLst/>
          </a:prstGeom>
        </p:spPr>
      </p:pic>
    </p:spTree>
    <p:extLst>
      <p:ext uri="{BB962C8B-B14F-4D97-AF65-F5344CB8AC3E}">
        <p14:creationId xmlns:p14="http://schemas.microsoft.com/office/powerpoint/2010/main" val="1317698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85886" y="1634588"/>
            <a:ext cx="9216154" cy="490586"/>
          </a:xfrm>
        </p:spPr>
        <p:txBody>
          <a:bodyPr vert="horz" lIns="91440" tIns="45720" rIns="91440" bIns="45720" numCol="1" rtlCol="0" anchor="t">
            <a:noAutofit/>
          </a:bodyPr>
          <a:lstStyle/>
          <a:p>
            <a:pPr algn="l" rtl="0" fontAlgn="base"/>
            <a:r>
              <a:rPr lang="sv-SE" sz="2000" b="0" i="0" dirty="0">
                <a:solidFill>
                  <a:srgbClr val="000000"/>
                </a:solidFill>
                <a:effectLst/>
              </a:rPr>
              <a:t>Stopp! Min kropp!-veckan innebär att Rädda Barnen lyfter frågan om våld och sexuella övergrepp mot barn lite extra under vecka 42</a:t>
            </a:r>
            <a:r>
              <a:rPr lang="sv-SE" sz="2000" dirty="0">
                <a:solidFill>
                  <a:srgbClr val="000000"/>
                </a:solidFill>
              </a:rPr>
              <a:t>.</a:t>
            </a:r>
            <a:r>
              <a:rPr lang="sv-SE" sz="2000" b="0" i="0" dirty="0">
                <a:solidFill>
                  <a:srgbClr val="000000"/>
                </a:solidFill>
                <a:effectLst/>
              </a:rPr>
              <a:t>Alla som vill kan engagera sig, lokalt och digitalt.  Stopp! Min kropp!-veckan uppmärksammas på förskolor, skolor och i idrotts och  fritidsverksamheter runt om i Sverige, i Rädda Barnens egna verksamheter och digitalt.</a:t>
            </a:r>
            <a:endParaRPr lang="en-US" dirty="0"/>
          </a:p>
          <a:p>
            <a:pPr algn="l"/>
            <a:r>
              <a:rPr lang="sv-SE" sz="2000" b="0" i="0" dirty="0">
                <a:solidFill>
                  <a:srgbClr val="000000"/>
                </a:solidFill>
                <a:effectLst/>
              </a:rPr>
              <a:t>  </a:t>
            </a:r>
            <a:endParaRPr lang="sv-SE" sz="2000" dirty="0"/>
          </a:p>
          <a:p>
            <a:endParaRPr lang="sv-SE" sz="2000" dirty="0"/>
          </a:p>
          <a:p>
            <a:endParaRPr lang="sv-SE" sz="2000" dirty="0"/>
          </a:p>
          <a:p>
            <a:endParaRPr lang="sv-SE" sz="2000" dirty="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8270799" cy="905256"/>
          </a:xfrm>
        </p:spPr>
        <p:txBody>
          <a:bodyPr>
            <a:normAutofit/>
          </a:bodyPr>
          <a:lstStyle/>
          <a:p>
            <a:r>
              <a:rPr lang="sv-SE"/>
              <a:t>Vad är Stopp! Min kropp! – veckan ?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27</a:t>
            </a:fld>
            <a:endParaRPr lang="en-UK"/>
          </a:p>
        </p:txBody>
      </p:sp>
      <p:sp>
        <p:nvSpPr>
          <p:cNvPr id="11" name="textruta 10">
            <a:extLst>
              <a:ext uri="{FF2B5EF4-FFF2-40B4-BE49-F238E27FC236}">
                <a16:creationId xmlns:a16="http://schemas.microsoft.com/office/drawing/2014/main" id="{496522B9-5306-5273-EFB7-8608AC5D3EB2}"/>
              </a:ext>
            </a:extLst>
          </p:cNvPr>
          <p:cNvSpPr txBox="1"/>
          <p:nvPr/>
        </p:nvSpPr>
        <p:spPr>
          <a:xfrm>
            <a:off x="1390686" y="3821035"/>
            <a:ext cx="6461218" cy="1569660"/>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sv-SE" sz="2400" i="1" dirty="0">
                <a:solidFill>
                  <a:schemeClr val="bg1"/>
                </a:solidFill>
              </a:rPr>
              <a:t>”Det har varit väldigt bra att veckan finns, annars är det lätt att man tänker att det här ska man göra "någon gång"  men det blir inte lika tydligt som det här. Bra med samlad information. ”</a:t>
            </a:r>
          </a:p>
        </p:txBody>
      </p:sp>
      <p:pic>
        <p:nvPicPr>
          <p:cNvPr id="12" name="image3.png" descr="En bild som visar Grafik, mönster, grafisk design, Teckensnitt&#10;&#10;Automatiskt genererad beskrivning">
            <a:extLst>
              <a:ext uri="{FF2B5EF4-FFF2-40B4-BE49-F238E27FC236}">
                <a16:creationId xmlns:a16="http://schemas.microsoft.com/office/drawing/2014/main" id="{70A2E38E-F976-F947-3F2F-1298EADBC352}"/>
              </a:ext>
            </a:extLst>
          </p:cNvPr>
          <p:cNvPicPr>
            <a:picLocks noChangeAspect="1"/>
          </p:cNvPicPr>
          <p:nvPr/>
        </p:nvPicPr>
        <p:blipFill>
          <a:blip r:embed="rId3" cstate="print"/>
          <a:stretch>
            <a:fillRect/>
          </a:stretch>
        </p:blipFill>
        <p:spPr>
          <a:xfrm>
            <a:off x="8261274" y="3769063"/>
            <a:ext cx="1683258" cy="1600763"/>
          </a:xfrm>
          <a:prstGeom prst="rect">
            <a:avLst/>
          </a:prstGeom>
        </p:spPr>
      </p:pic>
      <p:sp>
        <p:nvSpPr>
          <p:cNvPr id="13" name="textruta 12">
            <a:extLst>
              <a:ext uri="{FF2B5EF4-FFF2-40B4-BE49-F238E27FC236}">
                <a16:creationId xmlns:a16="http://schemas.microsoft.com/office/drawing/2014/main" id="{A6EEB017-2D00-CDC9-A3A9-24FB3DA2D9B8}"/>
              </a:ext>
            </a:extLst>
          </p:cNvPr>
          <p:cNvSpPr txBox="1"/>
          <p:nvPr/>
        </p:nvSpPr>
        <p:spPr>
          <a:xfrm>
            <a:off x="1085886" y="5729617"/>
            <a:ext cx="10345391" cy="369332"/>
          </a:xfrm>
          <a:prstGeom prst="rect">
            <a:avLst/>
          </a:prstGeom>
          <a:solidFill>
            <a:schemeClr val="bg1"/>
          </a:solidFill>
          <a:ln>
            <a:solidFill>
              <a:schemeClr val="bg1"/>
            </a:solidFill>
          </a:ln>
        </p:spPr>
        <p:txBody>
          <a:bodyPr wrap="square">
            <a:spAutoFit/>
          </a:bodyPr>
          <a:lstStyle/>
          <a:p>
            <a:r>
              <a:rPr lang="sv-SE" dirty="0"/>
              <a:t>www.raddabarnen.se/rad-och-kunskap/stopp-min-kropp/stopp-min-kropp-veckan</a:t>
            </a:r>
          </a:p>
        </p:txBody>
      </p:sp>
    </p:spTree>
    <p:extLst>
      <p:ext uri="{BB962C8B-B14F-4D97-AF65-F5344CB8AC3E}">
        <p14:creationId xmlns:p14="http://schemas.microsoft.com/office/powerpoint/2010/main" val="315758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BCD9EC-ECE2-3044-88EB-7C664F5EA306}"/>
              </a:ext>
            </a:extLst>
          </p:cNvPr>
          <p:cNvSpPr txBox="1">
            <a:spLocks/>
          </p:cNvSpPr>
          <p:nvPr/>
        </p:nvSpPr>
        <p:spPr>
          <a:xfrm>
            <a:off x="2189020" y="2193926"/>
            <a:ext cx="6577294" cy="9032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en-UK"/>
              <a:t>DESIGN GUIDANCE &amp; TEMPLATES</a:t>
            </a:r>
          </a:p>
        </p:txBody>
      </p:sp>
      <p:sp>
        <p:nvSpPr>
          <p:cNvPr id="8" name="Title 1">
            <a:extLst>
              <a:ext uri="{FF2B5EF4-FFF2-40B4-BE49-F238E27FC236}">
                <a16:creationId xmlns:a16="http://schemas.microsoft.com/office/drawing/2014/main" id="{2F62C2EE-4216-8D4F-9C08-76D0168B5D5E}"/>
              </a:ext>
            </a:extLst>
          </p:cNvPr>
          <p:cNvSpPr txBox="1">
            <a:spLocks/>
          </p:cNvSpPr>
          <p:nvPr/>
        </p:nvSpPr>
        <p:spPr>
          <a:xfrm>
            <a:off x="1017142" y="2430493"/>
            <a:ext cx="9688530" cy="1568959"/>
          </a:xfrm>
          <a:prstGeom prst="roundRect">
            <a:avLst>
              <a:gd name="adj" fmla="val 9129"/>
            </a:avLst>
          </a:prstGeom>
          <a:solidFill>
            <a:schemeClr val="bg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ltLang="sv-SE" dirty="0"/>
              <a:t>Om fler vuxna vågar prata om svåra saker kan fler barn känna sig trygga att berätta! </a:t>
            </a:r>
            <a:endParaRPr lang="en-UK" dirty="0"/>
          </a:p>
        </p:txBody>
      </p:sp>
    </p:spTree>
    <p:extLst>
      <p:ext uri="{BB962C8B-B14F-4D97-AF65-F5344CB8AC3E}">
        <p14:creationId xmlns:p14="http://schemas.microsoft.com/office/powerpoint/2010/main" val="1866748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10;&#10;Automatiskt genererad beskrivning">
            <a:extLst>
              <a:ext uri="{FF2B5EF4-FFF2-40B4-BE49-F238E27FC236}">
                <a16:creationId xmlns:a16="http://schemas.microsoft.com/office/drawing/2014/main" id="{807053C2-A5BB-33E8-3128-696CB96FB348}"/>
              </a:ext>
            </a:extLst>
          </p:cNvPr>
          <p:cNvPicPr>
            <a:picLocks noChangeAspect="1"/>
          </p:cNvPicPr>
          <p:nvPr/>
        </p:nvPicPr>
        <p:blipFill>
          <a:blip r:embed="rId2"/>
          <a:stretch>
            <a:fillRect/>
          </a:stretch>
        </p:blipFill>
        <p:spPr>
          <a:xfrm>
            <a:off x="173518" y="-51371"/>
            <a:ext cx="12018482" cy="6760396"/>
          </a:xfrm>
          <a:prstGeom prst="rect">
            <a:avLst/>
          </a:prstGeom>
        </p:spPr>
      </p:pic>
      <p:sp>
        <p:nvSpPr>
          <p:cNvPr id="3" name="Rounded Rectangle 6">
            <a:extLst>
              <a:ext uri="{FF2B5EF4-FFF2-40B4-BE49-F238E27FC236}">
                <a16:creationId xmlns:a16="http://schemas.microsoft.com/office/drawing/2014/main" id="{47E57547-21A2-A221-D39E-B065EA48B5D4}"/>
              </a:ext>
            </a:extLst>
          </p:cNvPr>
          <p:cNvSpPr/>
          <p:nvPr/>
        </p:nvSpPr>
        <p:spPr>
          <a:xfrm>
            <a:off x="925580" y="4780504"/>
            <a:ext cx="6951711" cy="986504"/>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5000">
                <a:solidFill>
                  <a:schemeClr val="tx1"/>
                </a:solidFill>
                <a:latin typeface="+mj-lt"/>
              </a:rPr>
              <a:t>För barns rätt till trygghet!</a:t>
            </a:r>
          </a:p>
        </p:txBody>
      </p:sp>
    </p:spTree>
    <p:extLst>
      <p:ext uri="{BB962C8B-B14F-4D97-AF65-F5344CB8AC3E}">
        <p14:creationId xmlns:p14="http://schemas.microsoft.com/office/powerpoint/2010/main" val="427517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txBox="1">
            <a:spLocks noGrp="1"/>
          </p:cNvSpPr>
          <p:nvPr>
            <p:ph idx="1"/>
          </p:nvPr>
        </p:nvSpPr>
        <p:spPr>
          <a:xfrm>
            <a:off x="1570986" y="1911637"/>
            <a:ext cx="7492803" cy="3655616"/>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000" dirty="0">
                <a:ea typeface="Lato"/>
                <a:cs typeface="Lato"/>
              </a:rPr>
              <a:t>Varför arbetar Rädda Barnen med Stopp! Min kropp!?</a:t>
            </a:r>
          </a:p>
          <a:p>
            <a:pPr marL="342900" indent="-342900">
              <a:buFont typeface="Arial" panose="020B0604020202020204" pitchFamily="34" charset="0"/>
              <a:buChar char="•"/>
            </a:pPr>
            <a:r>
              <a:rPr lang="sv-SE" sz="2000" dirty="0">
                <a:ea typeface="Lato"/>
                <a:cs typeface="Lato"/>
              </a:rPr>
              <a:t>Bakgrund till Stopp! Min kropp!</a:t>
            </a:r>
          </a:p>
          <a:p>
            <a:pPr marL="342900" indent="-342900">
              <a:buFont typeface="Arial" panose="020B0604020202020204" pitchFamily="34" charset="0"/>
              <a:buChar char="•"/>
            </a:pPr>
            <a:r>
              <a:rPr lang="sv-SE" sz="2000" dirty="0"/>
              <a:t>Stopp! Min kropp! – vägledningen! Tips för att prata med barn om kroppen, känslor och gränser</a:t>
            </a:r>
          </a:p>
          <a:p>
            <a:pPr marL="342900" indent="-342900">
              <a:buFont typeface="Arial" panose="020B0604020202020204" pitchFamily="34" charset="0"/>
              <a:buChar char="•"/>
            </a:pPr>
            <a:r>
              <a:rPr lang="sv-SE" sz="2000" dirty="0"/>
              <a:t>Stopp! Min kropp! på nätet</a:t>
            </a:r>
          </a:p>
          <a:p>
            <a:pPr marL="342900" indent="-342900">
              <a:buFont typeface="Arial" panose="020B0604020202020204" pitchFamily="34" charset="0"/>
              <a:buChar char="•"/>
            </a:pPr>
            <a:r>
              <a:rPr lang="sv-SE" sz="2000" dirty="0"/>
              <a:t>Stopp! Min kropp! – veckan</a:t>
            </a:r>
          </a:p>
          <a:p>
            <a:pPr marL="342900" indent="-342900">
              <a:buFont typeface="Arial" panose="020B0604020202020204" pitchFamily="34" charset="0"/>
              <a:buChar char="•"/>
            </a:pPr>
            <a:r>
              <a:rPr lang="sv-SE" sz="2000" dirty="0"/>
              <a:t>Utvärdering</a:t>
            </a:r>
          </a:p>
          <a:p>
            <a:pPr marL="342900" indent="-342900">
              <a:buFont typeface="Arial" panose="020B0604020202020204" pitchFamily="34" charset="0"/>
              <a:buChar char="•"/>
            </a:pPr>
            <a:endParaRPr lang="sv-SE" sz="2000" dirty="0"/>
          </a:p>
          <a:p>
            <a:endParaRPr lang="sv-SE" sz="2000" dirty="0"/>
          </a:p>
          <a:p>
            <a:pPr marL="285750" indent="-285750">
              <a:buFont typeface="Wingdings" panose="05000000000000000000" pitchFamily="2" charset="2"/>
              <a:buChar char="Ø"/>
            </a:pPr>
            <a:endParaRPr lang="sv-SE" sz="2000" dirty="0"/>
          </a:p>
        </p:txBody>
      </p:sp>
      <p:sp>
        <p:nvSpPr>
          <p:cNvPr id="7" name="Rubrik 6"/>
          <p:cNvSpPr>
            <a:spLocks noGrp="1"/>
          </p:cNvSpPr>
          <p:nvPr>
            <p:ph type="title"/>
          </p:nvPr>
        </p:nvSpPr>
        <p:spPr/>
        <p:txBody>
          <a:bodyPr/>
          <a:lstStyle/>
          <a:p>
            <a:r>
              <a:rPr lang="sv-SE"/>
              <a:t>INNEHÅLL</a:t>
            </a:r>
          </a:p>
        </p:txBody>
      </p:sp>
      <p:sp>
        <p:nvSpPr>
          <p:cNvPr id="3" name="Platshållare för sidfot 2"/>
          <p:cNvSpPr>
            <a:spLocks noGrp="1"/>
          </p:cNvSpPr>
          <p:nvPr>
            <p:ph type="ftr" sz="quarter" idx="11"/>
          </p:nvPr>
        </p:nvSpPr>
        <p:spPr/>
        <p:txBody>
          <a:bodyPr/>
          <a:lstStyle/>
          <a:p>
            <a:r>
              <a:rPr lang="sv-SE"/>
              <a:t>Stopp! Min kropp!</a:t>
            </a:r>
            <a:endParaRPr lang="en-US"/>
          </a:p>
        </p:txBody>
      </p:sp>
      <p:sp>
        <p:nvSpPr>
          <p:cNvPr id="4" name="Platshållare för bildnummer 3"/>
          <p:cNvSpPr>
            <a:spLocks noGrp="1"/>
          </p:cNvSpPr>
          <p:nvPr>
            <p:ph type="sldNum" sz="quarter" idx="12"/>
          </p:nvPr>
        </p:nvSpPr>
        <p:spPr/>
        <p:txBody>
          <a:bodyPr/>
          <a:lstStyle/>
          <a:p>
            <a:fld id="{C3FDE51E-0052-334C-A4B2-C567FE9F326F}" type="slidenum">
              <a:rPr lang="en-US" smtClean="0"/>
              <a:t>3</a:t>
            </a:fld>
            <a:endParaRPr lang="en-US"/>
          </a:p>
        </p:txBody>
      </p:sp>
    </p:spTree>
    <p:extLst>
      <p:ext uri="{BB962C8B-B14F-4D97-AF65-F5344CB8AC3E}">
        <p14:creationId xmlns:p14="http://schemas.microsoft.com/office/powerpoint/2010/main" val="1634501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DB4B2E-DBEE-F718-D420-7112F1BA4E47}"/>
              </a:ext>
            </a:extLst>
          </p:cNvPr>
          <p:cNvSpPr>
            <a:spLocks noGrp="1"/>
          </p:cNvSpPr>
          <p:nvPr>
            <p:ph type="title"/>
          </p:nvPr>
        </p:nvSpPr>
        <p:spPr/>
        <p:txBody>
          <a:bodyPr/>
          <a:lstStyle/>
          <a:p>
            <a:r>
              <a:rPr lang="sv-SE"/>
              <a:t>Utvärdering </a:t>
            </a:r>
          </a:p>
        </p:txBody>
      </p:sp>
      <p:sp>
        <p:nvSpPr>
          <p:cNvPr id="4" name="Platshållare för sidfot 3">
            <a:extLst>
              <a:ext uri="{FF2B5EF4-FFF2-40B4-BE49-F238E27FC236}">
                <a16:creationId xmlns:a16="http://schemas.microsoft.com/office/drawing/2014/main" id="{D90857B7-7273-8A35-7306-093606DCE58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BA56A051-D4C2-C6D4-3EC9-E793CE6565CE}"/>
              </a:ext>
            </a:extLst>
          </p:cNvPr>
          <p:cNvSpPr>
            <a:spLocks noGrp="1"/>
          </p:cNvSpPr>
          <p:nvPr>
            <p:ph type="sldNum" sz="quarter" idx="12"/>
          </p:nvPr>
        </p:nvSpPr>
        <p:spPr/>
        <p:txBody>
          <a:bodyPr/>
          <a:lstStyle/>
          <a:p>
            <a:fld id="{BF413B3B-BFB3-42E3-B409-FAAF558C2ACC}" type="slidenum">
              <a:rPr lang="en-UK" smtClean="0"/>
              <a:pPr/>
              <a:t>30</a:t>
            </a:fld>
            <a:endParaRPr lang="en-UK"/>
          </a:p>
        </p:txBody>
      </p:sp>
      <p:pic>
        <p:nvPicPr>
          <p:cNvPr id="1026" name="Picture 2" descr="Bildobjekt 3, Bild">
            <a:extLst>
              <a:ext uri="{FF2B5EF4-FFF2-40B4-BE49-F238E27FC236}">
                <a16:creationId xmlns:a16="http://schemas.microsoft.com/office/drawing/2014/main" id="{28552F19-6DDA-D6A2-6F56-0FBDF41763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22400" y="1402338"/>
            <a:ext cx="3339825" cy="3339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B11EE09E-5CD8-41AA-B7C7-9D9B2CB4A261}"/>
              </a:ext>
            </a:extLst>
          </p:cNvPr>
          <p:cNvSpPr txBox="1"/>
          <p:nvPr/>
        </p:nvSpPr>
        <p:spPr>
          <a:xfrm>
            <a:off x="1562100" y="5098912"/>
            <a:ext cx="9528048" cy="461665"/>
          </a:xfrm>
          <a:prstGeom prst="rect">
            <a:avLst/>
          </a:prstGeom>
          <a:noFill/>
        </p:spPr>
        <p:txBody>
          <a:bodyPr wrap="square">
            <a:spAutoFit/>
          </a:bodyPr>
          <a:lstStyle/>
          <a:p>
            <a:r>
              <a:rPr lang="sv-SE" sz="2400" b="1" i="1" u="sng" strike="noStrike">
                <a:solidFill>
                  <a:srgbClr val="9A3324"/>
                </a:solidFill>
                <a:effectLst/>
                <a:latin typeface="Lato" panose="020F0502020204030203" pitchFamily="34" charset="0"/>
                <a:hlinkClick r:id="rId4"/>
              </a:rPr>
              <a:t>https://www.netigate.se/a/s.aspx?s=1231157X445102224X99681</a:t>
            </a:r>
            <a:r>
              <a:rPr lang="sv-SE" sz="2400" b="1" i="1">
                <a:solidFill>
                  <a:srgbClr val="000000"/>
                </a:solidFill>
                <a:effectLst/>
                <a:latin typeface="Lato" panose="020F0502020204030203" pitchFamily="34" charset="0"/>
              </a:rPr>
              <a:t> </a:t>
            </a:r>
            <a:r>
              <a:rPr lang="sv-SE" sz="1800" b="0" i="0">
                <a:solidFill>
                  <a:srgbClr val="000000"/>
                </a:solidFill>
                <a:effectLst/>
                <a:latin typeface="Lato" panose="020F0502020204030203" pitchFamily="34" charset="0"/>
              </a:rPr>
              <a:t> </a:t>
            </a:r>
            <a:endParaRPr lang="sv-SE"/>
          </a:p>
        </p:txBody>
      </p:sp>
    </p:spTree>
    <p:extLst>
      <p:ext uri="{BB962C8B-B14F-4D97-AF65-F5344CB8AC3E}">
        <p14:creationId xmlns:p14="http://schemas.microsoft.com/office/powerpoint/2010/main" val="1313552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853A0C7-B31C-38D4-7123-DA0A5A645790}"/>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E91A6CEF-70BB-5127-D466-A953CDD6FC5D}"/>
              </a:ext>
            </a:extLst>
          </p:cNvPr>
          <p:cNvSpPr>
            <a:spLocks noGrp="1"/>
          </p:cNvSpPr>
          <p:nvPr>
            <p:ph type="sldNum" sz="quarter" idx="12"/>
          </p:nvPr>
        </p:nvSpPr>
        <p:spPr/>
        <p:txBody>
          <a:bodyPr/>
          <a:lstStyle/>
          <a:p>
            <a:fld id="{BF413B3B-BFB3-42E3-B409-FAAF558C2ACC}" type="slidenum">
              <a:rPr lang="en-UK" smtClean="0"/>
              <a:pPr/>
              <a:t>31</a:t>
            </a:fld>
            <a:endParaRPr lang="en-UK"/>
          </a:p>
        </p:txBody>
      </p:sp>
      <p:sp>
        <p:nvSpPr>
          <p:cNvPr id="5" name="textruta 4">
            <a:extLst>
              <a:ext uri="{FF2B5EF4-FFF2-40B4-BE49-F238E27FC236}">
                <a16:creationId xmlns:a16="http://schemas.microsoft.com/office/drawing/2014/main" id="{D54EECAD-5E3B-71FF-5ACF-0609ACD35331}"/>
              </a:ext>
            </a:extLst>
          </p:cNvPr>
          <p:cNvSpPr txBox="1"/>
          <p:nvPr/>
        </p:nvSpPr>
        <p:spPr>
          <a:xfrm>
            <a:off x="803563" y="778226"/>
            <a:ext cx="4211782" cy="1323439"/>
          </a:xfrm>
          <a:prstGeom prst="rect">
            <a:avLst/>
          </a:prstGeom>
          <a:solidFill>
            <a:schemeClr val="accent1"/>
          </a:solidFill>
        </p:spPr>
        <p:txBody>
          <a:bodyPr wrap="square">
            <a:spAutoFit/>
          </a:bodyPr>
          <a:lstStyle/>
          <a:p>
            <a:r>
              <a:rPr lang="sv-SE" altLang="sv-SE" sz="8000" dirty="0">
                <a:solidFill>
                  <a:schemeClr val="bg1"/>
                </a:solidFill>
                <a:latin typeface="+mj-lt"/>
              </a:rPr>
              <a:t>TACK!</a:t>
            </a:r>
            <a:endParaRPr lang="sv-SE" sz="8000" dirty="0">
              <a:solidFill>
                <a:schemeClr val="bg1"/>
              </a:solidFill>
              <a:latin typeface="+mj-lt"/>
            </a:endParaRPr>
          </a:p>
        </p:txBody>
      </p:sp>
    </p:spTree>
    <p:extLst>
      <p:ext uri="{BB962C8B-B14F-4D97-AF65-F5344CB8AC3E}">
        <p14:creationId xmlns:p14="http://schemas.microsoft.com/office/powerpoint/2010/main" val="4104125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E71FF-D19B-7E81-E3DE-A3F0A7CAC15E}"/>
              </a:ext>
            </a:extLst>
          </p:cNvPr>
          <p:cNvSpPr txBox="1"/>
          <p:nvPr/>
        </p:nvSpPr>
        <p:spPr>
          <a:xfrm>
            <a:off x="1698812" y="2259106"/>
            <a:ext cx="8346140" cy="206210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i="1">
                <a:solidFill>
                  <a:schemeClr val="bg1"/>
                </a:solidFill>
              </a:rPr>
              <a:t>Barn ska skyddas mot alla former av fysiskt eller psykiskt våld, skada eller övergrepp, vanvård eller försumlig behandling, misshandel eller utnyttjande, inklusive sexuella övergrepp.</a:t>
            </a:r>
            <a:r>
              <a:rPr lang="sv-SE" sz="3200">
                <a:solidFill>
                  <a:schemeClr val="bg1"/>
                </a:solidFill>
              </a:rPr>
              <a:t> </a:t>
            </a:r>
            <a:r>
              <a:rPr lang="en-US" sz="3200">
                <a:ea typeface="Lato"/>
                <a:cs typeface="Lato"/>
              </a:rPr>
              <a:t>​</a:t>
            </a:r>
            <a:endParaRPr lang="en-US"/>
          </a:p>
        </p:txBody>
      </p:sp>
      <p:sp>
        <p:nvSpPr>
          <p:cNvPr id="3" name="TextBox 2">
            <a:extLst>
              <a:ext uri="{FF2B5EF4-FFF2-40B4-BE49-F238E27FC236}">
                <a16:creationId xmlns:a16="http://schemas.microsoft.com/office/drawing/2014/main" id="{2ECBB92C-3DD8-7CAE-0C79-AACBE8D30FB9}"/>
              </a:ext>
            </a:extLst>
          </p:cNvPr>
          <p:cNvSpPr txBox="1"/>
          <p:nvPr/>
        </p:nvSpPr>
        <p:spPr>
          <a:xfrm>
            <a:off x="6976782" y="4489076"/>
            <a:ext cx="337072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rPr>
              <a:t>Artikel 19</a:t>
            </a:r>
            <a:r>
              <a:rPr lang="en-US" sz="1400">
                <a:ea typeface="Lato"/>
                <a:cs typeface="Lato"/>
              </a:rPr>
              <a:t>​</a:t>
            </a:r>
            <a:br>
              <a:rPr lang="en-US" sz="1400">
                <a:ea typeface="Lato"/>
                <a:cs typeface="Lato"/>
              </a:rPr>
            </a:br>
            <a:r>
              <a:rPr lang="sv-SE" sz="1400">
                <a:solidFill>
                  <a:schemeClr val="bg1"/>
                </a:solidFill>
              </a:rPr>
              <a:t>FN:s konvention om barnets rättigheter</a:t>
            </a:r>
            <a:endParaRPr lang="en-US"/>
          </a:p>
        </p:txBody>
      </p:sp>
      <p:sp>
        <p:nvSpPr>
          <p:cNvPr id="5" name="Rubrik 2">
            <a:extLst>
              <a:ext uri="{FF2B5EF4-FFF2-40B4-BE49-F238E27FC236}">
                <a16:creationId xmlns:a16="http://schemas.microsoft.com/office/drawing/2014/main" id="{9AA2B73F-0D14-96A6-61FA-C33F936BB01C}"/>
              </a:ext>
            </a:extLst>
          </p:cNvPr>
          <p:cNvSpPr txBox="1">
            <a:spLocks/>
          </p:cNvSpPr>
          <p:nvPr/>
        </p:nvSpPr>
        <p:spPr>
          <a:xfrm>
            <a:off x="1143000" y="778511"/>
            <a:ext cx="9528175" cy="90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chemeClr val="bg1"/>
                </a:solidFill>
                <a:latin typeface="Oswald Medium"/>
              </a:rPr>
              <a:t>FN:s konvention om barnets rättigheter</a:t>
            </a:r>
            <a:endParaRPr lang="en-US" dirty="0">
              <a:solidFill>
                <a:schemeClr val="bg1"/>
              </a:solidFill>
            </a:endParaRPr>
          </a:p>
        </p:txBody>
      </p:sp>
    </p:spTree>
    <p:extLst>
      <p:ext uri="{BB962C8B-B14F-4D97-AF65-F5344CB8AC3E}">
        <p14:creationId xmlns:p14="http://schemas.microsoft.com/office/powerpoint/2010/main" val="149476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0F2784-ECF3-F1A4-BD14-A3ABCF35B2DE}"/>
              </a:ext>
            </a:extLst>
          </p:cNvPr>
          <p:cNvSpPr>
            <a:spLocks noGrp="1"/>
          </p:cNvSpPr>
          <p:nvPr>
            <p:ph type="title" idx="4294967295"/>
          </p:nvPr>
        </p:nvSpPr>
        <p:spPr>
          <a:xfrm>
            <a:off x="1143000" y="778511"/>
            <a:ext cx="9528175" cy="906463"/>
          </a:xfrm>
        </p:spPr>
        <p:txBody>
          <a:bodyPr>
            <a:normAutofit/>
          </a:bodyPr>
          <a:lstStyle/>
          <a:p>
            <a:r>
              <a:rPr lang="sv-SE" sz="3600">
                <a:solidFill>
                  <a:schemeClr val="bg1"/>
                </a:solidFill>
              </a:rPr>
              <a:t>Barn har rätt att växa upp utan våld</a:t>
            </a:r>
          </a:p>
        </p:txBody>
      </p:sp>
      <p:sp>
        <p:nvSpPr>
          <p:cNvPr id="4" name="Platshållare för sidfot 3">
            <a:extLst>
              <a:ext uri="{FF2B5EF4-FFF2-40B4-BE49-F238E27FC236}">
                <a16:creationId xmlns:a16="http://schemas.microsoft.com/office/drawing/2014/main" id="{7F220FDA-DD71-4A4D-7358-72CFCAFE2A6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2053F9C8-08E2-E93D-1FFE-F41FCA41ABA3}"/>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5</a:t>
            </a:fld>
            <a:endParaRPr lang="en-UK"/>
          </a:p>
        </p:txBody>
      </p:sp>
      <p:sp>
        <p:nvSpPr>
          <p:cNvPr id="6" name="Platshållare för innehåll 5">
            <a:extLst>
              <a:ext uri="{FF2B5EF4-FFF2-40B4-BE49-F238E27FC236}">
                <a16:creationId xmlns:a16="http://schemas.microsoft.com/office/drawing/2014/main" id="{3A139B14-2AF9-A4AA-832A-FA89CB4854B0}"/>
              </a:ext>
            </a:extLst>
          </p:cNvPr>
          <p:cNvSpPr txBox="1">
            <a:spLocks noGrp="1"/>
          </p:cNvSpPr>
          <p:nvPr>
            <p:ph idx="4294967295"/>
          </p:nvPr>
        </p:nvSpPr>
        <p:spPr>
          <a:xfrm>
            <a:off x="914400" y="2202441"/>
            <a:ext cx="9756775" cy="3075586"/>
          </a:xfrm>
          <a:prstGeom prst="rect">
            <a:avLst/>
          </a:prstGeom>
          <a:noFill/>
        </p:spPr>
        <p:txBody>
          <a:bodyPr vert="horz" wrap="square" lIns="91440" tIns="45720" rIns="91440" bIns="45720" numCol="1" rtlCol="0" anchor="t">
            <a:spAutoFit/>
          </a:bodyPr>
          <a:lstStyle/>
          <a:p>
            <a:pPr marL="457200" indent="-457200">
              <a:buFont typeface="Arial" panose="020B0604020202020204" pitchFamily="34" charset="0"/>
              <a:buChar char="•"/>
            </a:pPr>
            <a:r>
              <a:rPr lang="sv-SE" sz="2800" dirty="0">
                <a:solidFill>
                  <a:schemeClr val="bg1"/>
                </a:solidFill>
                <a:cs typeface="Gill Sans Infant Std"/>
              </a:rPr>
              <a:t>Barn berättar sällan för vuxna om våld och övergrepp.</a:t>
            </a:r>
            <a:endParaRPr lang="sv-SE" sz="2800" dirty="0">
              <a:solidFill>
                <a:schemeClr val="bg1"/>
              </a:solidFill>
            </a:endParaRP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Våld påverkar barns hälsa, utveckling och trygghet negativt</a:t>
            </a: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Barn är ofta beroende av vuxna och behöver särskilt skydd.</a:t>
            </a:r>
          </a:p>
          <a:p>
            <a:pPr algn="l"/>
            <a:endParaRPr lang="sv-SE" dirty="0">
              <a:solidFill>
                <a:schemeClr val="bg1"/>
              </a:solidFill>
            </a:endParaRPr>
          </a:p>
        </p:txBody>
      </p:sp>
    </p:spTree>
    <p:extLst>
      <p:ext uri="{BB962C8B-B14F-4D97-AF65-F5344CB8AC3E}">
        <p14:creationId xmlns:p14="http://schemas.microsoft.com/office/powerpoint/2010/main" val="47727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0C7E-FAD6-FC95-5524-D700F51357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90F5BF-1799-A182-B562-60B92B8C9EDC}"/>
              </a:ext>
            </a:extLst>
          </p:cNvPr>
          <p:cNvSpPr>
            <a:spLocks noGrp="1"/>
          </p:cNvSpPr>
          <p:nvPr>
            <p:ph type="title" idx="4294967295"/>
          </p:nvPr>
        </p:nvSpPr>
        <p:spPr>
          <a:xfrm>
            <a:off x="1099530" y="2147455"/>
            <a:ext cx="8653463" cy="2798617"/>
          </a:xfrm>
        </p:spPr>
        <p:txBody>
          <a:bodyPr>
            <a:noAutofit/>
          </a:bodyPr>
          <a:lstStyle/>
          <a:p>
            <a:pPr>
              <a:lnSpc>
                <a:spcPct val="100000"/>
              </a:lnSpc>
            </a:pPr>
            <a:r>
              <a:rPr lang="sv-SE" sz="2800" b="0" dirty="0">
                <a:solidFill>
                  <a:schemeClr val="bg1"/>
                </a:solidFill>
                <a:latin typeface="+mn-lt"/>
              </a:rPr>
              <a:t>Psykiskt våld är den vanligaste formen av våld mot barn i Sverige, följt av fysiskt våld och känslomässig samt ekonomisk försummelse. </a:t>
            </a:r>
            <a:br>
              <a:rPr lang="sv-SE" sz="2800" b="0" dirty="0">
                <a:solidFill>
                  <a:schemeClr val="bg1"/>
                </a:solidFill>
                <a:latin typeface="+mn-lt"/>
              </a:rPr>
            </a:br>
            <a:r>
              <a:rPr lang="sv-SE" sz="2800" b="0" dirty="0">
                <a:solidFill>
                  <a:schemeClr val="bg1"/>
                </a:solidFill>
                <a:latin typeface="+mn-lt"/>
              </a:rPr>
              <a:t>Även om sexuellt våld förekommer i något mindre utsträckning, ökar det mest, särskilt på internet.</a:t>
            </a:r>
          </a:p>
        </p:txBody>
      </p:sp>
      <p:sp>
        <p:nvSpPr>
          <p:cNvPr id="11" name="Google Shape;306;p42">
            <a:extLst>
              <a:ext uri="{FF2B5EF4-FFF2-40B4-BE49-F238E27FC236}">
                <a16:creationId xmlns:a16="http://schemas.microsoft.com/office/drawing/2014/main" id="{C8EF82C2-D716-BCDA-E5DD-12B5AC6C1EDA}"/>
              </a:ext>
            </a:extLst>
          </p:cNvPr>
          <p:cNvSpPr txBox="1"/>
          <p:nvPr/>
        </p:nvSpPr>
        <p:spPr>
          <a:xfrm>
            <a:off x="9028197" y="1989842"/>
            <a:ext cx="2238262" cy="1560568"/>
          </a:xfrm>
          <a:prstGeom prst="rect">
            <a:avLst/>
          </a:prstGeom>
          <a:noFill/>
          <a:ln>
            <a:noFill/>
          </a:ln>
        </p:spPr>
        <p:txBody>
          <a:bodyPr spcFirstLastPara="1" wrap="square" lIns="91425" tIns="91425" rIns="91425" bIns="91425" anchor="ctr" anchorCtr="0">
            <a:noAutofit/>
          </a:bodyPr>
          <a:lstStyle/>
          <a:p>
            <a:pPr lvl="0"/>
            <a:endParaRPr lang="en">
              <a:solidFill>
                <a:schemeClr val="bg1"/>
              </a:solidFill>
              <a:latin typeface="Lato" panose="020F0502020204030203" pitchFamily="34" charset="0"/>
              <a:cs typeface="Gill Sans Infant Std"/>
              <a:sym typeface="Proxima Nova"/>
            </a:endParaRPr>
          </a:p>
        </p:txBody>
      </p:sp>
      <p:sp>
        <p:nvSpPr>
          <p:cNvPr id="3" name="Title 1">
            <a:extLst>
              <a:ext uri="{FF2B5EF4-FFF2-40B4-BE49-F238E27FC236}">
                <a16:creationId xmlns:a16="http://schemas.microsoft.com/office/drawing/2014/main" id="{A6D1D167-E27E-E909-1741-1E1E80197195}"/>
              </a:ext>
            </a:extLst>
          </p:cNvPr>
          <p:cNvSpPr txBox="1">
            <a:spLocks/>
          </p:cNvSpPr>
          <p:nvPr/>
        </p:nvSpPr>
        <p:spPr>
          <a:xfrm>
            <a:off x="1099530" y="853859"/>
            <a:ext cx="7921226" cy="627629"/>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20000"/>
              </a:lnSpc>
            </a:pPr>
            <a:endParaRPr lang="sv-SE" sz="3600">
              <a:solidFill>
                <a:schemeClr val="bg1"/>
              </a:solidFill>
            </a:endParaRPr>
          </a:p>
          <a:p>
            <a:pPr>
              <a:lnSpc>
                <a:spcPct val="120000"/>
              </a:lnSpc>
            </a:pPr>
            <a:r>
              <a:rPr lang="sv-SE" sz="3600">
                <a:solidFill>
                  <a:schemeClr val="bg1"/>
                </a:solidFill>
              </a:rPr>
              <a:t>Men många barn i Sverige har erfarenheter av att utsättas för våld </a:t>
            </a:r>
            <a:endParaRPr lang="sv-SE" sz="1800">
              <a:solidFill>
                <a:schemeClr val="bg1"/>
              </a:solidFill>
            </a:endParaRPr>
          </a:p>
          <a:p>
            <a:pPr>
              <a:lnSpc>
                <a:spcPct val="120000"/>
              </a:lnSpc>
            </a:pPr>
            <a:r>
              <a:rPr lang="sv-SE" sz="1800">
                <a:solidFill>
                  <a:schemeClr val="bg1"/>
                </a:solidFill>
              </a:rPr>
              <a:t> </a:t>
            </a:r>
          </a:p>
        </p:txBody>
      </p:sp>
    </p:spTree>
    <p:extLst>
      <p:ext uri="{BB962C8B-B14F-4D97-AF65-F5344CB8AC3E}">
        <p14:creationId xmlns:p14="http://schemas.microsoft.com/office/powerpoint/2010/main" val="35173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AAC5-64FC-AEAA-309B-FB215755F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639D3B-2E35-D1B3-034C-403ECA22995D}"/>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EB36377-7BFC-C4B1-6A86-4B25CC2E3BB9}"/>
              </a:ext>
            </a:extLst>
          </p:cNvPr>
          <p:cNvSpPr>
            <a:spLocks noGrp="1"/>
          </p:cNvSpPr>
          <p:nvPr>
            <p:ph idx="1"/>
          </p:nvPr>
        </p:nvSpPr>
        <p:spPr>
          <a:xfrm>
            <a:off x="1094019" y="1233673"/>
            <a:ext cx="9208021" cy="3524132"/>
          </a:xfrm>
        </p:spPr>
        <p:txBody>
          <a:bodyPr>
            <a:noAutofit/>
          </a:bodyPr>
          <a:lstStyle/>
          <a:p>
            <a:pPr algn="l"/>
            <a:endParaRPr lang="sv-SE" b="0" i="0" u="none" strike="noStrike" baseline="0">
              <a:solidFill>
                <a:srgbClr val="000000"/>
              </a:solidFill>
            </a:endParaRP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Rädda Barnen har under lång tid arbetat med barn som har varit utsatta för våld och sexuella övergrepp</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barn visste inte vad som var rätt och fel att göra mot deras kroppar. De saknade ofta ord för att prata om vad de hade varit utsatta för, vågade sällan prata med en vuxen och behöll därför ofta sina upplevelser för sig själva.</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vuxna uttryckte också att de tyckte att det var svårt att prata om med barn. De kände sig osäkra på hur de skulle göra och undvek därför ofta ämnet</a:t>
            </a:r>
            <a:r>
              <a:rPr lang="sv-SE" sz="2000">
                <a:effectLst/>
                <a:ea typeface="Lato" panose="020F0502020204030203" pitchFamily="34" charset="0"/>
                <a:cs typeface="Times New Roman" panose="02020603050405020304" pitchFamily="18" charset="0"/>
              </a:rPr>
              <a:t>.</a:t>
            </a:r>
          </a:p>
          <a:p>
            <a:endParaRPr lang="sv-SE" sz="2000"/>
          </a:p>
          <a:p>
            <a:endParaRPr lang="sv-SE" sz="2000"/>
          </a:p>
        </p:txBody>
      </p:sp>
      <p:sp>
        <p:nvSpPr>
          <p:cNvPr id="6" name="Title 5">
            <a:extLst>
              <a:ext uri="{FF2B5EF4-FFF2-40B4-BE49-F238E27FC236}">
                <a16:creationId xmlns:a16="http://schemas.microsoft.com/office/drawing/2014/main" id="{844146FA-0E80-95A6-6E62-83C510E6A915}"/>
              </a:ext>
            </a:extLst>
          </p:cNvPr>
          <p:cNvSpPr>
            <a:spLocks noGrp="1"/>
          </p:cNvSpPr>
          <p:nvPr>
            <p:ph type="title"/>
          </p:nvPr>
        </p:nvSpPr>
        <p:spPr>
          <a:xfrm>
            <a:off x="1094019" y="642630"/>
            <a:ext cx="7845265" cy="905256"/>
          </a:xfrm>
        </p:spPr>
        <p:txBody>
          <a:bodyPr>
            <a:noAutofit/>
          </a:bodyPr>
          <a:lstStyle/>
          <a:p>
            <a:r>
              <a:rPr lang="sv-SE" sz="3600"/>
              <a:t>Bakgrund till Stopp! Min kropp! </a:t>
            </a:r>
          </a:p>
        </p:txBody>
      </p:sp>
      <p:sp>
        <p:nvSpPr>
          <p:cNvPr id="4" name="Platshållare för sidfot 3">
            <a:extLst>
              <a:ext uri="{FF2B5EF4-FFF2-40B4-BE49-F238E27FC236}">
                <a16:creationId xmlns:a16="http://schemas.microsoft.com/office/drawing/2014/main" id="{81694627-9566-8C06-75A5-04366AEF0819}"/>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046A5D88-AFD1-E2F7-9A6B-A4F54F21C73D}"/>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192790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lodrät text 1">
            <a:extLst>
              <a:ext uri="{FF2B5EF4-FFF2-40B4-BE49-F238E27FC236}">
                <a16:creationId xmlns:a16="http://schemas.microsoft.com/office/drawing/2014/main" id="{058E09F7-7C31-4F59-5920-58CB41D18C60}"/>
              </a:ext>
            </a:extLst>
          </p:cNvPr>
          <p:cNvSpPr>
            <a:spLocks noGrp="1"/>
          </p:cNvSpPr>
          <p:nvPr>
            <p:ph type="body" orient="vert" idx="1"/>
          </p:nvPr>
        </p:nvSpPr>
        <p:spPr/>
        <p:txBody>
          <a:bodyPr vert="eaVert" lIns="91440" tIns="45720" rIns="91440" bIns="45720" rtlCol="0" anchor="t">
            <a:normAutofit/>
          </a:bodyPr>
          <a:lstStyle/>
          <a:p>
            <a:r>
              <a:rPr lang="sv-SE" sz="3200" dirty="0">
                <a:ea typeface="Lato"/>
                <a:cs typeface="Lato"/>
              </a:rPr>
              <a:t>Stopp! Min kropp! på en minut</a:t>
            </a:r>
          </a:p>
        </p:txBody>
      </p:sp>
      <p:pic>
        <p:nvPicPr>
          <p:cNvPr id="3" name="Online Media 2" title="Vad är Stopp! Min kropp!?">
            <a:hlinkClick r:id="" action="ppaction://media"/>
            <a:extLst>
              <a:ext uri="{FF2B5EF4-FFF2-40B4-BE49-F238E27FC236}">
                <a16:creationId xmlns:a16="http://schemas.microsoft.com/office/drawing/2014/main" id="{148CCAB0-5C45-F129-A72E-B3DB86328D65}"/>
              </a:ext>
            </a:extLst>
          </p:cNvPr>
          <p:cNvPicPr>
            <a:picLocks noRot="1" noChangeAspect="1"/>
          </p:cNvPicPr>
          <p:nvPr>
            <a:videoFile r:link="rId1"/>
          </p:nvPr>
        </p:nvPicPr>
        <p:blipFill>
          <a:blip r:embed="rId4"/>
          <a:stretch>
            <a:fillRect/>
          </a:stretch>
        </p:blipFill>
        <p:spPr>
          <a:xfrm>
            <a:off x="2852867" y="1547734"/>
            <a:ext cx="6487853" cy="3662597"/>
          </a:xfrm>
          <a:prstGeom prst="rect">
            <a:avLst/>
          </a:prstGeom>
        </p:spPr>
      </p:pic>
    </p:spTree>
    <p:extLst>
      <p:ext uri="{BB962C8B-B14F-4D97-AF65-F5344CB8AC3E}">
        <p14:creationId xmlns:p14="http://schemas.microsoft.com/office/powerpoint/2010/main" val="7500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8484" y="541574"/>
            <a:ext cx="9523556" cy="5211432"/>
          </a:xfrm>
        </p:spPr>
        <p:txBody>
          <a:bodyPr vert="horz" lIns="0" tIns="0" rIns="0" bIns="0" rtlCol="0" anchor="t">
            <a:noAutofit/>
          </a:bodyPr>
          <a:lstStyle/>
          <a:p>
            <a:pPr marL="285750" indent="-285750">
              <a:buClr>
                <a:schemeClr val="tx2"/>
              </a:buClr>
              <a:buFont typeface="Arial" panose="020B0604020202020204" pitchFamily="34" charset="0"/>
              <a:buChar char="•"/>
            </a:pPr>
            <a:r>
              <a:rPr lang="sv-SE" sz="1600" dirty="0">
                <a:solidFill>
                  <a:schemeClr val="tx1"/>
                </a:solidFill>
              </a:rPr>
              <a:t>2013 Vägledningen Stopp! Min kropp! tas fram.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2019 pedagogiskt material för lågstadiet inklusive filmer, kortlåda mm</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solidFill>
                  <a:schemeClr val="tx1"/>
                </a:solidFill>
              </a:rPr>
              <a:t>2021 Stopp! Min kropp! För idrott – och föreningslivet, pedagogiskt material.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2021  Den första Stopp! Min kropp! – veckan genomförs</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2022 Stopp! Min kropp! Lek och prat för barn i förskolan.</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t>2024</a:t>
            </a:r>
            <a:r>
              <a:rPr lang="sv-SE" sz="1600" dirty="0">
                <a:solidFill>
                  <a:schemeClr val="tx1"/>
                </a:solidFill>
              </a:rPr>
              <a:t> Stopp! Min kropp! – spelet. För barn i lågstadiet.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2024 utvärderingsstudie av Stopp! Min kropp!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Tre böcker om Stopp! Min kropp har skrivits, </a:t>
            </a:r>
            <a:r>
              <a:rPr lang="sv-SE" sz="1600" i="1" dirty="0">
                <a:solidFill>
                  <a:schemeClr val="tx1"/>
                </a:solidFill>
              </a:rPr>
              <a:t>Lilla Stopp min kropp! </a:t>
            </a:r>
            <a:r>
              <a:rPr lang="sv-SE" sz="1600" dirty="0">
                <a:solidFill>
                  <a:schemeClr val="tx1"/>
                </a:solidFill>
              </a:rPr>
              <a:t>(förskolan),  </a:t>
            </a:r>
            <a:br>
              <a:rPr lang="sv-SE" sz="1600" dirty="0"/>
            </a:br>
            <a:r>
              <a:rPr lang="sv-SE" sz="1600" dirty="0">
                <a:solidFill>
                  <a:schemeClr val="tx1"/>
                </a:solidFill>
              </a:rPr>
              <a:t>”</a:t>
            </a:r>
            <a:r>
              <a:rPr lang="sv-SE" sz="1600" i="1" dirty="0">
                <a:solidFill>
                  <a:schemeClr val="tx1"/>
                </a:solidFill>
              </a:rPr>
              <a:t>Stopp! Min kropp! – en kul och viktig handbok om kroppen, känslor </a:t>
            </a:r>
            <a:br>
              <a:rPr lang="sv-SE" sz="1600" i="1" dirty="0"/>
            </a:br>
            <a:r>
              <a:rPr lang="sv-SE" sz="1600" i="1" dirty="0">
                <a:solidFill>
                  <a:schemeClr val="tx1"/>
                </a:solidFill>
              </a:rPr>
              <a:t>och hemligheter</a:t>
            </a:r>
            <a:r>
              <a:rPr lang="sv-SE" sz="1600" dirty="0">
                <a:solidFill>
                  <a:schemeClr val="tx1"/>
                </a:solidFill>
              </a:rPr>
              <a:t> (lågstadiet) samt </a:t>
            </a:r>
            <a:r>
              <a:rPr lang="sv-SE" sz="1600" i="1" dirty="0">
                <a:solidFill>
                  <a:schemeClr val="tx1"/>
                </a:solidFill>
              </a:rPr>
              <a:t>Bra och dåliga hemligheter </a:t>
            </a:r>
            <a:r>
              <a:rPr lang="sv-SE" sz="1600" dirty="0">
                <a:solidFill>
                  <a:schemeClr val="tx1"/>
                </a:solidFill>
              </a:rPr>
              <a:t>(förskolan). </a:t>
            </a:r>
            <a:endParaRPr lang="sv-SE" sz="1600" i="1" dirty="0">
              <a:solidFill>
                <a:schemeClr val="tx1"/>
              </a:solidFill>
              <a:ea typeface="Lato"/>
            </a:endParaRPr>
          </a:p>
          <a:p>
            <a:pPr marL="285750" indent="-285750">
              <a:buClr>
                <a:schemeClr val="tx2"/>
              </a:buClr>
              <a:buFont typeface="Arial" panose="020B0604020202020204" pitchFamily="34" charset="0"/>
              <a:buChar char="•"/>
            </a:pPr>
            <a:endParaRPr lang="sv-SE" sz="1600" dirty="0">
              <a:solidFill>
                <a:schemeClr val="tx1"/>
              </a:solidFill>
            </a:endParaRPr>
          </a:p>
          <a:p>
            <a:pPr marL="285750" indent="-285750">
              <a:buClr>
                <a:schemeClr val="tx2"/>
              </a:buClr>
              <a:buFont typeface="Arial" panose="020B0604020202020204" pitchFamily="34" charset="0"/>
              <a:buChar char="•"/>
            </a:pPr>
            <a:r>
              <a:rPr lang="sv-SE" sz="1600" i="1" dirty="0">
                <a:solidFill>
                  <a:schemeClr val="tx1"/>
                </a:solidFill>
              </a:rPr>
              <a:t>Nätsmart</a:t>
            </a:r>
            <a:r>
              <a:rPr lang="sv-SE" sz="1600" dirty="0">
                <a:solidFill>
                  <a:schemeClr val="tx1"/>
                </a:solidFill>
              </a:rPr>
              <a:t>. En vägledning för vuxna att prata om sexuella övergrepp på nätet </a:t>
            </a:r>
          </a:p>
          <a:p>
            <a:pPr marL="285750" indent="-285750">
              <a:buClr>
                <a:schemeClr val="tx2"/>
              </a:buClr>
              <a:buFont typeface="Arial" panose="020B0604020202020204" pitchFamily="34" charset="0"/>
              <a:buChar char="•"/>
            </a:pPr>
            <a:endParaRPr lang="sv-SE" sz="1800" dirty="0">
              <a:solidFill>
                <a:schemeClr val="tx1"/>
              </a:solidFill>
            </a:endParaRPr>
          </a:p>
          <a:p>
            <a:pPr marL="285750" indent="-285750">
              <a:buClr>
                <a:schemeClr val="tx2"/>
              </a:buClr>
              <a:buFont typeface="Arial" panose="020B0604020202020204" pitchFamily="34" charset="0"/>
              <a:buChar char="•"/>
            </a:pPr>
            <a:endParaRPr lang="sv-SE" sz="1800" dirty="0">
              <a:solidFill>
                <a:schemeClr val="tx1"/>
              </a:solidFill>
            </a:endParaRPr>
          </a:p>
        </p:txBody>
      </p:sp>
      <p:sp>
        <p:nvSpPr>
          <p:cNvPr id="5" name="Platshållare för bildnummer 4"/>
          <p:cNvSpPr>
            <a:spLocks noGrp="1"/>
          </p:cNvSpPr>
          <p:nvPr>
            <p:ph type="sldNum" sz="quarter" idx="12"/>
          </p:nvPr>
        </p:nvSpPr>
        <p:spPr/>
        <p:txBody>
          <a:bodyPr/>
          <a:lstStyle/>
          <a:p>
            <a:fld id="{C3FDE51E-0052-334C-A4B2-C567FE9F326F}" type="slidenum">
              <a:rPr lang="en-US" smtClean="0"/>
              <a:t>9</a:t>
            </a:fld>
            <a:endParaRPr lang="en-US"/>
          </a:p>
        </p:txBody>
      </p:sp>
      <p:pic>
        <p:nvPicPr>
          <p:cNvPr id="8" name="Bildobjekt 7">
            <a:extLst>
              <a:ext uri="{FF2B5EF4-FFF2-40B4-BE49-F238E27FC236}">
                <a16:creationId xmlns:a16="http://schemas.microsoft.com/office/drawing/2014/main" id="{1317681E-9450-5D43-8A02-4AFB604DFF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26244" y="293026"/>
            <a:ext cx="2778211" cy="3941627"/>
          </a:xfrm>
          <a:prstGeom prst="rect">
            <a:avLst/>
          </a:prstGeom>
          <a:effectLst>
            <a:outerShdw blurRad="50800" dist="38100" dir="2700000" algn="tl" rotWithShape="0">
              <a:prstClr val="black">
                <a:alpha val="40000"/>
              </a:prstClr>
            </a:outerShdw>
          </a:effectLst>
        </p:spPr>
      </p:pic>
      <p:sp>
        <p:nvSpPr>
          <p:cNvPr id="3" name="Platshållare för sidfot 2">
            <a:extLst>
              <a:ext uri="{FF2B5EF4-FFF2-40B4-BE49-F238E27FC236}">
                <a16:creationId xmlns:a16="http://schemas.microsoft.com/office/drawing/2014/main" id="{9012B6C5-192E-F38C-93F6-564E73B7E823}"/>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2243351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1a25d56-6f3d-4cf9-8f75-af00573b6dbd" xsi:nil="true"/>
    <oe7e8237376448b4af4198949de0dfe3 xmlns="b1a25d56-6f3d-4cf9-8f75-af00573b6dbd">
      <Terms xmlns="http://schemas.microsoft.com/office/infopath/2007/PartnerControls"/>
    </oe7e8237376448b4af4198949de0dfe3>
    <db028a2fbc7244c5a85184a5efa17af6 xmlns="b1a25d56-6f3d-4cf9-8f75-af00573b6dbd">
      <Terms xmlns="http://schemas.microsoft.com/office/infopath/2007/PartnerControls"/>
    </db028a2fbc7244c5a85184a5efa17af6>
    <j2351b834a64409da4ac57155d65a460 xmlns="b1a25d56-6f3d-4cf9-8f75-af00573b6dbd">
      <Terms xmlns="http://schemas.microsoft.com/office/infopath/2007/PartnerControls"/>
    </j2351b834a64409da4ac57155d65a460>
    <i3d8ba90306245149dba62c7a83dc29e xmlns="b1a25d56-6f3d-4cf9-8f75-af00573b6dbd">
      <Terms xmlns="http://schemas.microsoft.com/office/infopath/2007/PartnerControls"/>
    </i3d8ba90306245149dba62c7a83dc29e>
    <Document_x0020_owner1 xmlns="b1a25d56-6f3d-4cf9-8f75-af00573b6dbd">
      <UserInfo>
        <DisplayName/>
        <AccountId/>
        <AccountType/>
      </UserInfo>
    </Document_x0020_owner1>
  </documentManagement>
</p:properties>
</file>

<file path=customXml/item3.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ACFC6EC96228324C8A794917E69D58EA" ma:contentTypeVersion="4" ma:contentTypeDescription="Acts as the default content type on all sharepoint sites within the Swedish organization " ma:contentTypeScope="" ma:versionID="ae18495909cd5b6df491abb92c3ce04e">
  <xsd:schema xmlns:xsd="http://www.w3.org/2001/XMLSchema" xmlns:xs="http://www.w3.org/2001/XMLSchema" xmlns:p="http://schemas.microsoft.com/office/2006/metadata/properties" xmlns:ns2="b1a25d56-6f3d-4cf9-8f75-af00573b6dbd" targetNamespace="http://schemas.microsoft.com/office/2006/metadata/properties" ma:root="true" ma:fieldsID="5718a85cc9b0ab32daea9bfb73b50e99"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f4108233-d372-409b-9236-399fe389b0a2}" ma:internalName="TaxCatchAll" ma:showField="CatchAllData"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4108233-d372-409b-9236-399fe389b0a2}" ma:internalName="TaxCatchAllLabel" ma:readOnly="true" ma:showField="CatchAllDataLabel"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Props1.xml><?xml version="1.0" encoding="utf-8"?>
<ds:datastoreItem xmlns:ds="http://schemas.openxmlformats.org/officeDocument/2006/customXml" ds:itemID="{C7302455-130F-4450-8D44-C19E21C91161}">
  <ds:schemaRefs>
    <ds:schemaRef ds:uri="http://schemas.microsoft.com/sharepoint/v3/contenttype/forms"/>
  </ds:schemaRefs>
</ds:datastoreItem>
</file>

<file path=customXml/itemProps2.xml><?xml version="1.0" encoding="utf-8"?>
<ds:datastoreItem xmlns:ds="http://schemas.openxmlformats.org/officeDocument/2006/customXml" ds:itemID="{B1BC148E-A98F-4CA6-A8DF-FC7E6F552C8C}">
  <ds:schemaRefs>
    <ds:schemaRef ds:uri="6f2ecf57-ee56-4392-8748-0cf823e5c42b"/>
    <ds:schemaRef ds:uri="http://purl.org/dc/dcmityp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04ba8a4c-1655-4ef8-811a-f8408fe84b19"/>
    <ds:schemaRef ds:uri="http://www.w3.org/XML/1998/namespace"/>
    <ds:schemaRef ds:uri="http://purl.org/dc/elements/1.1/"/>
  </ds:schemaRefs>
</ds:datastoreItem>
</file>

<file path=customXml/itemProps3.xml><?xml version="1.0" encoding="utf-8"?>
<ds:datastoreItem xmlns:ds="http://schemas.openxmlformats.org/officeDocument/2006/customXml" ds:itemID="{D2052C41-5EF8-4148-BCCA-CE5D6681129F}"/>
</file>

<file path=customXml/itemProps4.xml><?xml version="1.0" encoding="utf-8"?>
<ds:datastoreItem xmlns:ds="http://schemas.openxmlformats.org/officeDocument/2006/customXml" ds:itemID="{1670DEAE-08C5-49A6-B5A5-ED60392687F9}"/>
</file>

<file path=docProps/app.xml><?xml version="1.0" encoding="utf-8"?>
<Properties xmlns="http://schemas.openxmlformats.org/officeDocument/2006/extended-properties" xmlns:vt="http://schemas.openxmlformats.org/officeDocument/2006/docPropsVTypes">
  <Template/>
  <TotalTime>237</TotalTime>
  <Words>4034</Words>
  <Application>Microsoft Office PowerPoint</Application>
  <PresentationFormat>Bredbild</PresentationFormat>
  <Paragraphs>373</Paragraphs>
  <Slides>31</Slides>
  <Notes>25</Notes>
  <HiddenSlides>1</HiddenSlides>
  <MMClips>2</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31</vt:i4>
      </vt:variant>
    </vt:vector>
  </HeadingPairs>
  <TitlesOfParts>
    <vt:vector size="44" baseType="lpstr">
      <vt:lpstr>Arial</vt:lpstr>
      <vt:lpstr>Calibri</vt:lpstr>
      <vt:lpstr>Gill Sans Infant MT</vt:lpstr>
      <vt:lpstr>Gill Sans Infant Std</vt:lpstr>
      <vt:lpstr>Lato</vt:lpstr>
      <vt:lpstr>Lato Black</vt:lpstr>
      <vt:lpstr>LatoBold</vt:lpstr>
      <vt:lpstr>Oswald Medium</vt:lpstr>
      <vt:lpstr>Times New Roman</vt:lpstr>
      <vt:lpstr>Trade Gothic LT Com Cn</vt:lpstr>
      <vt:lpstr>Wingdings</vt:lpstr>
      <vt:lpstr>WordVisiCarriageReturn_MSFontService</vt:lpstr>
      <vt:lpstr>Save the Children Theme</vt:lpstr>
      <vt:lpstr>LÄS MIG FÖRST</vt:lpstr>
      <vt:lpstr>PowerPoint-presentation</vt:lpstr>
      <vt:lpstr>INNEHÅLL</vt:lpstr>
      <vt:lpstr>PowerPoint-presentation</vt:lpstr>
      <vt:lpstr>Barn har rätt att växa upp utan våld</vt:lpstr>
      <vt:lpstr>Psykiskt våld är den vanligaste formen av våld mot barn i Sverige, följt av fysiskt våld och känslomässig samt ekonomisk försummelse.  Även om sexuellt våld förekommer i något mindre utsträckning, ökar det mest, särskilt på internet.</vt:lpstr>
      <vt:lpstr>Bakgrund till Stopp! Min kropp! </vt:lpstr>
      <vt:lpstr>PowerPoint-presentation</vt:lpstr>
      <vt:lpstr>PowerPoint-presentation</vt:lpstr>
      <vt:lpstr>Stopp! Min kropp!</vt:lpstr>
      <vt:lpstr>Alla barn har rätt till en trygg uppväxt!</vt:lpstr>
      <vt:lpstr>PowerPoint-presentation</vt:lpstr>
      <vt:lpstr>PowerPoint-presentation</vt:lpstr>
      <vt:lpstr>Att prata med barn om kroppen, känslor och gränser</vt:lpstr>
      <vt:lpstr>Vägledningen finns som folder</vt:lpstr>
      <vt:lpstr>PowerPoint-presentation</vt:lpstr>
      <vt:lpstr>Hit kan du vända dig om du är orolig</vt:lpstr>
      <vt:lpstr>PowerPoint-presentation</vt:lpstr>
      <vt:lpstr>PowerPoint-presentation</vt:lpstr>
      <vt:lpstr>PowerPoint-presentation</vt:lpstr>
      <vt:lpstr>Tema 6 – Trygg på nätet</vt:lpstr>
      <vt:lpstr>Tema 6 – Faktblad, arbetsblad och frågelåda</vt:lpstr>
      <vt:lpstr>PowerPoint-presentation</vt:lpstr>
      <vt:lpstr>Material att prata med barn om nätet</vt:lpstr>
      <vt:lpstr>PowerPoint-presentation</vt:lpstr>
      <vt:lpstr>Stopp! Min kropp! – veckan 2023</vt:lpstr>
      <vt:lpstr>Vad är Stopp! Min kropp! – veckan ? </vt:lpstr>
      <vt:lpstr>PowerPoint-presentation</vt:lpstr>
      <vt:lpstr>PowerPoint-presentation</vt:lpstr>
      <vt:lpstr>Utvärdering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Hawkerr</dc:creator>
  <cp:lastModifiedBy>Olsson, Helene</cp:lastModifiedBy>
  <cp:revision>4</cp:revision>
  <dcterms:created xsi:type="dcterms:W3CDTF">2022-01-27T17:42:27Z</dcterms:created>
  <dcterms:modified xsi:type="dcterms:W3CDTF">2025-05-19T12:16:37Z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0x0101003D6C73BB38D93149870CDC6EBA8F17DD0100ACFC6EC96228324C8A794917E69D58EA</vt:lpwstr>
  </property>
  <property fmtid="{D5CDD505-2E9C-101B-9397-08002B2CF9AE}" pid="3" name="MediaServiceImageTags">
    <vt:lpwstr/>
  </property>
</Properties>
</file>