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60" r:id="rId5"/>
    <p:sldId id="256" r:id="rId6"/>
    <p:sldId id="257" r:id="rId7"/>
    <p:sldId id="258" r:id="rId8"/>
    <p:sldId id="259" r:id="rId9"/>
    <p:sldId id="277" r:id="rId10"/>
    <p:sldId id="272" r:id="rId11"/>
    <p:sldId id="278" r:id="rId12"/>
    <p:sldId id="282" r:id="rId13"/>
    <p:sldId id="279" r:id="rId14"/>
    <p:sldId id="266" r:id="rId15"/>
    <p:sldId id="280" r:id="rId16"/>
    <p:sldId id="270" r:id="rId17"/>
    <p:sldId id="268" r:id="rId18"/>
    <p:sldId id="269" r:id="rId19"/>
    <p:sldId id="271" r:id="rId20"/>
    <p:sldId id="261" r:id="rId2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2F8022-0F30-39AA-D14E-F7836D44D7BA}" name="Abutaleb Rosenlundh, Samira" initials="SA" userId="S::Samira.Abutaleb.Rosenlundh@rb.se::4696c8c2-ce5e-48d7-b539-d1df06673653" providerId="AD"/>
  <p188:author id="{5C063F5C-48F8-7C93-C34B-5AB95EF2B976}" name="Grenstedt, Elisabet" initials="" userId="S::Elisabet.Grenstedt@rb.se::27cbb1da-2e97-4d4d-86f3-b5e93df8cdf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E1BE0A-005B-4EB6-B8E4-D1E145BCB64D}" v="942" dt="2025-03-27T08:54:38.820"/>
    <p1510:client id="{87F5188F-4E81-936B-0173-6CB5340EE260}" v="8" dt="2025-03-27T08:30:27.8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119" autoAdjust="0"/>
  </p:normalViewPr>
  <p:slideViewPr>
    <p:cSldViewPr snapToGrid="0">
      <p:cViewPr varScale="1">
        <p:scale>
          <a:sx n="53" d="100"/>
          <a:sy n="53" d="100"/>
        </p:scale>
        <p:origin x="115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utaleb Rosenlundh, Samira" userId="S::samira.abutaleb.rosenlundh@rb.se::4696c8c2-ce5e-48d7-b539-d1df06673653" providerId="AD" clId="Web-{87F5188F-4E81-936B-0173-6CB5340EE260}"/>
    <pc:docChg chg="modSld">
      <pc:chgData name="Abutaleb Rosenlundh, Samira" userId="S::samira.abutaleb.rosenlundh@rb.se::4696c8c2-ce5e-48d7-b539-d1df06673653" providerId="AD" clId="Web-{87F5188F-4E81-936B-0173-6CB5340EE260}" dt="2025-03-27T09:09:19.809" v="1326"/>
      <pc:docMkLst>
        <pc:docMk/>
      </pc:docMkLst>
      <pc:sldChg chg="modNotes">
        <pc:chgData name="Abutaleb Rosenlundh, Samira" userId="S::samira.abutaleb.rosenlundh@rb.se::4696c8c2-ce5e-48d7-b539-d1df06673653" providerId="AD" clId="Web-{87F5188F-4E81-936B-0173-6CB5340EE260}" dt="2025-03-27T08:26:23.478" v="350"/>
        <pc:sldMkLst>
          <pc:docMk/>
          <pc:sldMk cId="2915073766" sldId="272"/>
        </pc:sldMkLst>
      </pc:sldChg>
      <pc:sldChg chg="modNotes">
        <pc:chgData name="Abutaleb Rosenlundh, Samira" userId="S::samira.abutaleb.rosenlundh@rb.se::4696c8c2-ce5e-48d7-b539-d1df06673653" providerId="AD" clId="Web-{87F5188F-4E81-936B-0173-6CB5340EE260}" dt="2025-03-27T08:12:17.426" v="4"/>
        <pc:sldMkLst>
          <pc:docMk/>
          <pc:sldMk cId="2713958797" sldId="277"/>
        </pc:sldMkLst>
      </pc:sldChg>
      <pc:sldChg chg="modSp modNotes">
        <pc:chgData name="Abutaleb Rosenlundh, Samira" userId="S::samira.abutaleb.rosenlundh@rb.se::4696c8c2-ce5e-48d7-b539-d1df06673653" providerId="AD" clId="Web-{87F5188F-4E81-936B-0173-6CB5340EE260}" dt="2025-03-27T09:09:19.809" v="1326"/>
        <pc:sldMkLst>
          <pc:docMk/>
          <pc:sldMk cId="3727002421" sldId="278"/>
        </pc:sldMkLst>
        <pc:spChg chg="mod">
          <ac:chgData name="Abutaleb Rosenlundh, Samira" userId="S::samira.abutaleb.rosenlundh@rb.se::4696c8c2-ce5e-48d7-b539-d1df06673653" providerId="AD" clId="Web-{87F5188F-4E81-936B-0173-6CB5340EE260}" dt="2025-03-27T08:13:42.959" v="19" actId="20577"/>
          <ac:spMkLst>
            <pc:docMk/>
            <pc:sldMk cId="3727002421" sldId="278"/>
            <ac:spMk id="11" creationId="{D33F377E-B0E4-A1FD-8C59-96962EF471E3}"/>
          </ac:spMkLst>
        </pc:spChg>
      </pc:sldChg>
      <pc:sldChg chg="modNotes">
        <pc:chgData name="Abutaleb Rosenlundh, Samira" userId="S::samira.abutaleb.rosenlundh@rb.se::4696c8c2-ce5e-48d7-b539-d1df06673653" providerId="AD" clId="Web-{87F5188F-4E81-936B-0173-6CB5340EE260}" dt="2025-03-27T08:41:28.923" v="1150"/>
        <pc:sldMkLst>
          <pc:docMk/>
          <pc:sldMk cId="648448093" sldId="279"/>
        </pc:sldMkLst>
      </pc:sldChg>
      <pc:sldChg chg="modNotes">
        <pc:chgData name="Abutaleb Rosenlundh, Samira" userId="S::samira.abutaleb.rosenlundh@rb.se::4696c8c2-ce5e-48d7-b539-d1df06673653" providerId="AD" clId="Web-{87F5188F-4E81-936B-0173-6CB5340EE260}" dt="2025-03-27T08:52:59.691" v="1163"/>
        <pc:sldMkLst>
          <pc:docMk/>
          <pc:sldMk cId="1405795753" sldId="281"/>
        </pc:sldMkLst>
      </pc:sldChg>
    </pc:docChg>
  </pc:docChgLst>
  <pc:docChgLst>
    <pc:chgData name="Grenstedt, Elisabet" userId="27cbb1da-2e97-4d4d-86f3-b5e93df8cdfe" providerId="ADAL" clId="{32E1BE0A-005B-4EB6-B8E4-D1E145BCB64D}"/>
    <pc:docChg chg="undo redo custSel addSld delSld modSld sldOrd addMainMaster delMainMaster modMainMaster">
      <pc:chgData name="Grenstedt, Elisabet" userId="27cbb1da-2e97-4d4d-86f3-b5e93df8cdfe" providerId="ADAL" clId="{32E1BE0A-005B-4EB6-B8E4-D1E145BCB64D}" dt="2025-03-27T10:01:10.310" v="1823" actId="2696"/>
      <pc:docMkLst>
        <pc:docMk/>
      </pc:docMkLst>
      <pc:sldChg chg="addSp delSp modSp mod">
        <pc:chgData name="Grenstedt, Elisabet" userId="27cbb1da-2e97-4d4d-86f3-b5e93df8cdfe" providerId="ADAL" clId="{32E1BE0A-005B-4EB6-B8E4-D1E145BCB64D}" dt="2025-03-26T22:02:50.123" v="645" actId="1037"/>
        <pc:sldMkLst>
          <pc:docMk/>
          <pc:sldMk cId="2990128864" sldId="257"/>
        </pc:sldMkLst>
        <pc:spChg chg="mod">
          <ac:chgData name="Grenstedt, Elisabet" userId="27cbb1da-2e97-4d4d-86f3-b5e93df8cdfe" providerId="ADAL" clId="{32E1BE0A-005B-4EB6-B8E4-D1E145BCB64D}" dt="2025-03-26T22:02:50.123" v="645" actId="1037"/>
          <ac:spMkLst>
            <pc:docMk/>
            <pc:sldMk cId="2990128864" sldId="257"/>
            <ac:spMk id="4" creationId="{0EA04B93-7049-0CC3-3146-9DC89AE82CD4}"/>
          </ac:spMkLst>
        </pc:spChg>
        <pc:spChg chg="mod">
          <ac:chgData name="Grenstedt, Elisabet" userId="27cbb1da-2e97-4d4d-86f3-b5e93df8cdfe" providerId="ADAL" clId="{32E1BE0A-005B-4EB6-B8E4-D1E145BCB64D}" dt="2025-03-26T22:02:50.123" v="645" actId="1037"/>
          <ac:spMkLst>
            <pc:docMk/>
            <pc:sldMk cId="2990128864" sldId="257"/>
            <ac:spMk id="5" creationId="{E64E2118-F1F6-7CC5-63D9-B5B75C57BB59}"/>
          </ac:spMkLst>
        </pc:spChg>
        <pc:picChg chg="add mod">
          <ac:chgData name="Grenstedt, Elisabet" userId="27cbb1da-2e97-4d4d-86f3-b5e93df8cdfe" providerId="ADAL" clId="{32E1BE0A-005B-4EB6-B8E4-D1E145BCB64D}" dt="2025-03-26T22:02:44.232" v="614"/>
          <ac:picMkLst>
            <pc:docMk/>
            <pc:sldMk cId="2990128864" sldId="257"/>
            <ac:picMk id="2" creationId="{2313EEEE-FA99-79E0-C2A1-FD5C1D45933F}"/>
          </ac:picMkLst>
        </pc:picChg>
        <pc:picChg chg="del">
          <ac:chgData name="Grenstedt, Elisabet" userId="27cbb1da-2e97-4d4d-86f3-b5e93df8cdfe" providerId="ADAL" clId="{32E1BE0A-005B-4EB6-B8E4-D1E145BCB64D}" dt="2025-03-26T22:02:41.316" v="613" actId="478"/>
          <ac:picMkLst>
            <pc:docMk/>
            <pc:sldMk cId="2990128864" sldId="257"/>
            <ac:picMk id="6" creationId="{C60BDBD3-3EB0-0858-9F66-289151BC16C9}"/>
          </ac:picMkLst>
        </pc:picChg>
      </pc:sldChg>
      <pc:sldChg chg="modSp mod">
        <pc:chgData name="Grenstedt, Elisabet" userId="27cbb1da-2e97-4d4d-86f3-b5e93df8cdfe" providerId="ADAL" clId="{32E1BE0A-005B-4EB6-B8E4-D1E145BCB64D}" dt="2025-03-26T22:07:06.604" v="724" actId="20577"/>
        <pc:sldMkLst>
          <pc:docMk/>
          <pc:sldMk cId="1414950070" sldId="258"/>
        </pc:sldMkLst>
        <pc:spChg chg="mod">
          <ac:chgData name="Grenstedt, Elisabet" userId="27cbb1da-2e97-4d4d-86f3-b5e93df8cdfe" providerId="ADAL" clId="{32E1BE0A-005B-4EB6-B8E4-D1E145BCB64D}" dt="2025-03-26T22:07:06.604" v="724" actId="20577"/>
          <ac:spMkLst>
            <pc:docMk/>
            <pc:sldMk cId="1414950070" sldId="258"/>
            <ac:spMk id="5" creationId="{159BA2AA-77B4-C6EE-3D9C-5990AC1850FE}"/>
          </ac:spMkLst>
        </pc:spChg>
        <pc:spChg chg="mod">
          <ac:chgData name="Grenstedt, Elisabet" userId="27cbb1da-2e97-4d4d-86f3-b5e93df8cdfe" providerId="ADAL" clId="{32E1BE0A-005B-4EB6-B8E4-D1E145BCB64D}" dt="2025-03-26T22:05:22.503" v="713" actId="1035"/>
          <ac:spMkLst>
            <pc:docMk/>
            <pc:sldMk cId="1414950070" sldId="258"/>
            <ac:spMk id="6" creationId="{26D71360-E973-C499-F3D4-78829E3BDD65}"/>
          </ac:spMkLst>
        </pc:spChg>
        <pc:picChg chg="mod">
          <ac:chgData name="Grenstedt, Elisabet" userId="27cbb1da-2e97-4d4d-86f3-b5e93df8cdfe" providerId="ADAL" clId="{32E1BE0A-005B-4EB6-B8E4-D1E145BCB64D}" dt="2025-03-26T22:05:15.593" v="701" actId="1076"/>
          <ac:picMkLst>
            <pc:docMk/>
            <pc:sldMk cId="1414950070" sldId="258"/>
            <ac:picMk id="4" creationId="{38B2BD86-798C-B34D-7DF1-A026D56928A8}"/>
          </ac:picMkLst>
        </pc:picChg>
      </pc:sldChg>
      <pc:sldChg chg="modSp mod">
        <pc:chgData name="Grenstedt, Elisabet" userId="27cbb1da-2e97-4d4d-86f3-b5e93df8cdfe" providerId="ADAL" clId="{32E1BE0A-005B-4EB6-B8E4-D1E145BCB64D}" dt="2025-03-26T21:56:09.897" v="459" actId="14100"/>
        <pc:sldMkLst>
          <pc:docMk/>
          <pc:sldMk cId="34606653" sldId="259"/>
        </pc:sldMkLst>
        <pc:spChg chg="mod">
          <ac:chgData name="Grenstedt, Elisabet" userId="27cbb1da-2e97-4d4d-86f3-b5e93df8cdfe" providerId="ADAL" clId="{32E1BE0A-005B-4EB6-B8E4-D1E145BCB64D}" dt="2025-03-26T21:56:09.897" v="459" actId="14100"/>
          <ac:spMkLst>
            <pc:docMk/>
            <pc:sldMk cId="34606653" sldId="259"/>
            <ac:spMk id="4" creationId="{7BAEA47A-6DDC-E1AC-585B-541A6BCEF6FC}"/>
          </ac:spMkLst>
        </pc:spChg>
        <pc:spChg chg="mod">
          <ac:chgData name="Grenstedt, Elisabet" userId="27cbb1da-2e97-4d4d-86f3-b5e93df8cdfe" providerId="ADAL" clId="{32E1BE0A-005B-4EB6-B8E4-D1E145BCB64D}" dt="2025-03-26T21:43:38.146" v="126" actId="1036"/>
          <ac:spMkLst>
            <pc:docMk/>
            <pc:sldMk cId="34606653" sldId="259"/>
            <ac:spMk id="5" creationId="{B3DD4663-7AB7-28DB-39FA-C0E95A67A893}"/>
          </ac:spMkLst>
        </pc:spChg>
      </pc:sldChg>
      <pc:sldChg chg="del">
        <pc:chgData name="Grenstedt, Elisabet" userId="27cbb1da-2e97-4d4d-86f3-b5e93df8cdfe" providerId="ADAL" clId="{32E1BE0A-005B-4EB6-B8E4-D1E145BCB64D}" dt="2025-03-26T21:09:30.061" v="0" actId="2696"/>
        <pc:sldMkLst>
          <pc:docMk/>
          <pc:sldMk cId="121378756" sldId="262"/>
        </pc:sldMkLst>
      </pc:sldChg>
      <pc:sldChg chg="del">
        <pc:chgData name="Grenstedt, Elisabet" userId="27cbb1da-2e97-4d4d-86f3-b5e93df8cdfe" providerId="ADAL" clId="{32E1BE0A-005B-4EB6-B8E4-D1E145BCB64D}" dt="2025-03-26T21:39:34.505" v="50" actId="2696"/>
        <pc:sldMkLst>
          <pc:docMk/>
          <pc:sldMk cId="3251706691" sldId="264"/>
        </pc:sldMkLst>
      </pc:sldChg>
      <pc:sldChg chg="del">
        <pc:chgData name="Grenstedt, Elisabet" userId="27cbb1da-2e97-4d4d-86f3-b5e93df8cdfe" providerId="ADAL" clId="{32E1BE0A-005B-4EB6-B8E4-D1E145BCB64D}" dt="2025-03-26T21:09:32.952" v="1" actId="2696"/>
        <pc:sldMkLst>
          <pc:docMk/>
          <pc:sldMk cId="2237836732" sldId="265"/>
        </pc:sldMkLst>
      </pc:sldChg>
      <pc:sldChg chg="addSp delSp modSp mod">
        <pc:chgData name="Grenstedt, Elisabet" userId="27cbb1da-2e97-4d4d-86f3-b5e93df8cdfe" providerId="ADAL" clId="{32E1BE0A-005B-4EB6-B8E4-D1E145BCB64D}" dt="2025-03-26T21:59:59.790" v="566" actId="20577"/>
        <pc:sldMkLst>
          <pc:docMk/>
          <pc:sldMk cId="1046829967" sldId="266"/>
        </pc:sldMkLst>
        <pc:spChg chg="add mod">
          <ac:chgData name="Grenstedt, Elisabet" userId="27cbb1da-2e97-4d4d-86f3-b5e93df8cdfe" providerId="ADAL" clId="{32E1BE0A-005B-4EB6-B8E4-D1E145BCB64D}" dt="2025-03-26T21:59:59.790" v="566" actId="20577"/>
          <ac:spMkLst>
            <pc:docMk/>
            <pc:sldMk cId="1046829967" sldId="266"/>
            <ac:spMk id="2" creationId="{E75B0839-0ADA-E819-C06A-8C4DE24130FE}"/>
          </ac:spMkLst>
        </pc:spChg>
        <pc:spChg chg="add mod">
          <ac:chgData name="Grenstedt, Elisabet" userId="27cbb1da-2e97-4d4d-86f3-b5e93df8cdfe" providerId="ADAL" clId="{32E1BE0A-005B-4EB6-B8E4-D1E145BCB64D}" dt="2025-03-26T21:59:33.061" v="532" actId="1036"/>
          <ac:spMkLst>
            <pc:docMk/>
            <pc:sldMk cId="1046829967" sldId="266"/>
            <ac:spMk id="3" creationId="{B572EF66-D6A0-1C0F-CCF8-7AD12A7858A1}"/>
          </ac:spMkLst>
        </pc:spChg>
        <pc:spChg chg="del mod">
          <ac:chgData name="Grenstedt, Elisabet" userId="27cbb1da-2e97-4d4d-86f3-b5e93df8cdfe" providerId="ADAL" clId="{32E1BE0A-005B-4EB6-B8E4-D1E145BCB64D}" dt="2025-03-26T21:57:51.192" v="471" actId="478"/>
          <ac:spMkLst>
            <pc:docMk/>
            <pc:sldMk cId="1046829967" sldId="266"/>
            <ac:spMk id="4" creationId="{409F6A54-4300-E503-D621-E0963E462B10}"/>
          </ac:spMkLst>
        </pc:spChg>
        <pc:spChg chg="del mod">
          <ac:chgData name="Grenstedt, Elisabet" userId="27cbb1da-2e97-4d4d-86f3-b5e93df8cdfe" providerId="ADAL" clId="{32E1BE0A-005B-4EB6-B8E4-D1E145BCB64D}" dt="2025-03-26T21:59:21.845" v="501" actId="478"/>
          <ac:spMkLst>
            <pc:docMk/>
            <pc:sldMk cId="1046829967" sldId="266"/>
            <ac:spMk id="5" creationId="{850FF82B-4929-86D1-5D31-53A40C931ADD}"/>
          </ac:spMkLst>
        </pc:spChg>
        <pc:spChg chg="add del mod">
          <ac:chgData name="Grenstedt, Elisabet" userId="27cbb1da-2e97-4d4d-86f3-b5e93df8cdfe" providerId="ADAL" clId="{32E1BE0A-005B-4EB6-B8E4-D1E145BCB64D}" dt="2025-03-26T21:59:26.207" v="502" actId="478"/>
          <ac:spMkLst>
            <pc:docMk/>
            <pc:sldMk cId="1046829967" sldId="266"/>
            <ac:spMk id="7" creationId="{E810C7D8-596B-543D-5983-8ECC2021E8E8}"/>
          </ac:spMkLst>
        </pc:spChg>
      </pc:sldChg>
      <pc:sldChg chg="del">
        <pc:chgData name="Grenstedt, Elisabet" userId="27cbb1da-2e97-4d4d-86f3-b5e93df8cdfe" providerId="ADAL" clId="{32E1BE0A-005B-4EB6-B8E4-D1E145BCB64D}" dt="2025-03-26T22:11:12.554" v="849" actId="2696"/>
        <pc:sldMkLst>
          <pc:docMk/>
          <pc:sldMk cId="2339998454" sldId="267"/>
        </pc:sldMkLst>
      </pc:sldChg>
      <pc:sldChg chg="addSp delSp modSp mod ord modNotesTx">
        <pc:chgData name="Grenstedt, Elisabet" userId="27cbb1da-2e97-4d4d-86f3-b5e93df8cdfe" providerId="ADAL" clId="{32E1BE0A-005B-4EB6-B8E4-D1E145BCB64D}" dt="2025-03-27T08:33:27.666" v="1237" actId="21"/>
        <pc:sldMkLst>
          <pc:docMk/>
          <pc:sldMk cId="3961219111" sldId="268"/>
        </pc:sldMkLst>
        <pc:picChg chg="add mod">
          <ac:chgData name="Grenstedt, Elisabet" userId="27cbb1da-2e97-4d4d-86f3-b5e93df8cdfe" providerId="ADAL" clId="{32E1BE0A-005B-4EB6-B8E4-D1E145BCB64D}" dt="2025-03-27T08:33:25.408" v="1236"/>
          <ac:picMkLst>
            <pc:docMk/>
            <pc:sldMk cId="3961219111" sldId="268"/>
            <ac:picMk id="2" creationId="{D985AE59-9D10-06EC-A0D4-403D05ADF185}"/>
          </ac:picMkLst>
        </pc:picChg>
        <pc:picChg chg="del mod">
          <ac:chgData name="Grenstedt, Elisabet" userId="27cbb1da-2e97-4d4d-86f3-b5e93df8cdfe" providerId="ADAL" clId="{32E1BE0A-005B-4EB6-B8E4-D1E145BCB64D}" dt="2025-03-27T08:33:27.666" v="1237" actId="21"/>
          <ac:picMkLst>
            <pc:docMk/>
            <pc:sldMk cId="3961219111" sldId="268"/>
            <ac:picMk id="6" creationId="{44DA0523-A9D0-58DE-E538-EF5A74697115}"/>
          </ac:picMkLst>
        </pc:picChg>
      </pc:sldChg>
      <pc:sldChg chg="addSp delSp modSp mod">
        <pc:chgData name="Grenstedt, Elisabet" userId="27cbb1da-2e97-4d4d-86f3-b5e93df8cdfe" providerId="ADAL" clId="{32E1BE0A-005B-4EB6-B8E4-D1E145BCB64D}" dt="2025-03-26T22:13:03.453" v="874" actId="1035"/>
        <pc:sldMkLst>
          <pc:docMk/>
          <pc:sldMk cId="2622246717" sldId="270"/>
        </pc:sldMkLst>
        <pc:spChg chg="mod">
          <ac:chgData name="Grenstedt, Elisabet" userId="27cbb1da-2e97-4d4d-86f3-b5e93df8cdfe" providerId="ADAL" clId="{32E1BE0A-005B-4EB6-B8E4-D1E145BCB64D}" dt="2025-03-26T22:13:03.453" v="874" actId="1035"/>
          <ac:spMkLst>
            <pc:docMk/>
            <pc:sldMk cId="2622246717" sldId="270"/>
            <ac:spMk id="3" creationId="{F0F9ABEF-647F-72A4-C9B7-D62C37EE6075}"/>
          </ac:spMkLst>
        </pc:spChg>
        <pc:picChg chg="add">
          <ac:chgData name="Grenstedt, Elisabet" userId="27cbb1da-2e97-4d4d-86f3-b5e93df8cdfe" providerId="ADAL" clId="{32E1BE0A-005B-4EB6-B8E4-D1E145BCB64D}" dt="2025-03-26T22:01:06.800" v="570"/>
          <ac:picMkLst>
            <pc:docMk/>
            <pc:sldMk cId="2622246717" sldId="270"/>
            <ac:picMk id="2" creationId="{DF28C833-5A1F-37CB-F980-6DA2F0980177}"/>
          </ac:picMkLst>
        </pc:picChg>
        <pc:picChg chg="add del mod">
          <ac:chgData name="Grenstedt, Elisabet" userId="27cbb1da-2e97-4d4d-86f3-b5e93df8cdfe" providerId="ADAL" clId="{32E1BE0A-005B-4EB6-B8E4-D1E145BCB64D}" dt="2025-03-26T22:11:23.485" v="850" actId="478"/>
          <ac:picMkLst>
            <pc:docMk/>
            <pc:sldMk cId="2622246717" sldId="270"/>
            <ac:picMk id="4" creationId="{365378D0-36A6-BE68-4D5A-96D0B67605AF}"/>
          </ac:picMkLst>
        </pc:picChg>
      </pc:sldChg>
      <pc:sldChg chg="modSp mod">
        <pc:chgData name="Grenstedt, Elisabet" userId="27cbb1da-2e97-4d4d-86f3-b5e93df8cdfe" providerId="ADAL" clId="{32E1BE0A-005B-4EB6-B8E4-D1E145BCB64D}" dt="2025-03-26T22:13:56.083" v="884" actId="20577"/>
        <pc:sldMkLst>
          <pc:docMk/>
          <pc:sldMk cId="3454785579" sldId="271"/>
        </pc:sldMkLst>
        <pc:spChg chg="mod">
          <ac:chgData name="Grenstedt, Elisabet" userId="27cbb1da-2e97-4d4d-86f3-b5e93df8cdfe" providerId="ADAL" clId="{32E1BE0A-005B-4EB6-B8E4-D1E145BCB64D}" dt="2025-03-26T22:13:56.083" v="884" actId="20577"/>
          <ac:spMkLst>
            <pc:docMk/>
            <pc:sldMk cId="3454785579" sldId="271"/>
            <ac:spMk id="2" creationId="{4736B1B1-172E-F5B2-DDE1-4EBF43E70C16}"/>
          </ac:spMkLst>
        </pc:spChg>
      </pc:sldChg>
      <pc:sldChg chg="ord">
        <pc:chgData name="Grenstedt, Elisabet" userId="27cbb1da-2e97-4d4d-86f3-b5e93df8cdfe" providerId="ADAL" clId="{32E1BE0A-005B-4EB6-B8E4-D1E145BCB64D}" dt="2025-03-26T21:44:01.620" v="128"/>
        <pc:sldMkLst>
          <pc:docMk/>
          <pc:sldMk cId="2915073766" sldId="272"/>
        </pc:sldMkLst>
      </pc:sldChg>
      <pc:sldChg chg="modSp del mod">
        <pc:chgData name="Grenstedt, Elisabet" userId="27cbb1da-2e97-4d4d-86f3-b5e93df8cdfe" providerId="ADAL" clId="{32E1BE0A-005B-4EB6-B8E4-D1E145BCB64D}" dt="2025-03-26T21:44:23.900" v="131" actId="2696"/>
        <pc:sldMkLst>
          <pc:docMk/>
          <pc:sldMk cId="2014995843" sldId="273"/>
        </pc:sldMkLst>
        <pc:spChg chg="mod">
          <ac:chgData name="Grenstedt, Elisabet" userId="27cbb1da-2e97-4d4d-86f3-b5e93df8cdfe" providerId="ADAL" clId="{32E1BE0A-005B-4EB6-B8E4-D1E145BCB64D}" dt="2025-03-26T21:14:22.076" v="33" actId="21"/>
          <ac:spMkLst>
            <pc:docMk/>
            <pc:sldMk cId="2014995843" sldId="273"/>
            <ac:spMk id="6" creationId="{DF31B22F-ABC6-2A69-A0AA-C2813C5C5564}"/>
          </ac:spMkLst>
        </pc:spChg>
      </pc:sldChg>
      <pc:sldChg chg="modSp del mod">
        <pc:chgData name="Grenstedt, Elisabet" userId="27cbb1da-2e97-4d4d-86f3-b5e93df8cdfe" providerId="ADAL" clId="{32E1BE0A-005B-4EB6-B8E4-D1E145BCB64D}" dt="2025-03-26T21:53:11.979" v="359" actId="2696"/>
        <pc:sldMkLst>
          <pc:docMk/>
          <pc:sldMk cId="3418715598" sldId="276"/>
        </pc:sldMkLst>
        <pc:spChg chg="mod">
          <ac:chgData name="Grenstedt, Elisabet" userId="27cbb1da-2e97-4d4d-86f3-b5e93df8cdfe" providerId="ADAL" clId="{32E1BE0A-005B-4EB6-B8E4-D1E145BCB64D}" dt="2025-03-26T21:45:27.386" v="163" actId="20577"/>
          <ac:spMkLst>
            <pc:docMk/>
            <pc:sldMk cId="3418715598" sldId="276"/>
            <ac:spMk id="11" creationId="{28A1E3B4-9EC5-13F8-635E-639CCA57F30D}"/>
          </ac:spMkLst>
        </pc:spChg>
        <pc:picChg chg="mod">
          <ac:chgData name="Grenstedt, Elisabet" userId="27cbb1da-2e97-4d4d-86f3-b5e93df8cdfe" providerId="ADAL" clId="{32E1BE0A-005B-4EB6-B8E4-D1E145BCB64D}" dt="2025-03-26T21:45:26.696" v="162" actId="1076"/>
          <ac:picMkLst>
            <pc:docMk/>
            <pc:sldMk cId="3418715598" sldId="276"/>
            <ac:picMk id="5" creationId="{54C4FF24-31B4-AF03-4237-BB611E4918A2}"/>
          </ac:picMkLst>
        </pc:picChg>
      </pc:sldChg>
      <pc:sldChg chg="addSp delSp modSp add del mod ord">
        <pc:chgData name="Grenstedt, Elisabet" userId="27cbb1da-2e97-4d4d-86f3-b5e93df8cdfe" providerId="ADAL" clId="{32E1BE0A-005B-4EB6-B8E4-D1E145BCB64D}" dt="2025-03-26T21:14:31.942" v="38" actId="2890"/>
        <pc:sldMkLst>
          <pc:docMk/>
          <pc:sldMk cId="1213612330" sldId="277"/>
        </pc:sldMkLst>
        <pc:spChg chg="add del mod">
          <ac:chgData name="Grenstedt, Elisabet" userId="27cbb1da-2e97-4d4d-86f3-b5e93df8cdfe" providerId="ADAL" clId="{32E1BE0A-005B-4EB6-B8E4-D1E145BCB64D}" dt="2025-03-26T21:14:19.053" v="27" actId="22"/>
          <ac:spMkLst>
            <pc:docMk/>
            <pc:sldMk cId="1213612330" sldId="277"/>
            <ac:spMk id="3" creationId="{0F1CFC98-CD26-B8BA-2665-C11991325485}"/>
          </ac:spMkLst>
        </pc:spChg>
        <pc:spChg chg="mod">
          <ac:chgData name="Grenstedt, Elisabet" userId="27cbb1da-2e97-4d4d-86f3-b5e93df8cdfe" providerId="ADAL" clId="{32E1BE0A-005B-4EB6-B8E4-D1E145BCB64D}" dt="2025-03-26T21:14:24.086" v="36"/>
          <ac:spMkLst>
            <pc:docMk/>
            <pc:sldMk cId="1213612330" sldId="277"/>
            <ac:spMk id="11" creationId="{464DC61A-DDE2-63A3-F4D2-18EC67A1A8CB}"/>
          </ac:spMkLst>
        </pc:spChg>
      </pc:sldChg>
      <pc:sldChg chg="modSp add mod ord modNotesTx">
        <pc:chgData name="Grenstedt, Elisabet" userId="27cbb1da-2e97-4d4d-86f3-b5e93df8cdfe" providerId="ADAL" clId="{32E1BE0A-005B-4EB6-B8E4-D1E145BCB64D}" dt="2025-03-27T08:48:41.907" v="1685" actId="20577"/>
        <pc:sldMkLst>
          <pc:docMk/>
          <pc:sldMk cId="2713958797" sldId="277"/>
        </pc:sldMkLst>
        <pc:spChg chg="mod">
          <ac:chgData name="Grenstedt, Elisabet" userId="27cbb1da-2e97-4d4d-86f3-b5e93df8cdfe" providerId="ADAL" clId="{32E1BE0A-005B-4EB6-B8E4-D1E145BCB64D}" dt="2025-03-27T08:48:41.907" v="1685" actId="20577"/>
          <ac:spMkLst>
            <pc:docMk/>
            <pc:sldMk cId="2713958797" sldId="277"/>
            <ac:spMk id="11" creationId="{3099D53B-B2E8-3D6C-4857-327A8EA588CD}"/>
          </ac:spMkLst>
        </pc:spChg>
        <pc:spChg chg="mod">
          <ac:chgData name="Grenstedt, Elisabet" userId="27cbb1da-2e97-4d4d-86f3-b5e93df8cdfe" providerId="ADAL" clId="{32E1BE0A-005B-4EB6-B8E4-D1E145BCB64D}" dt="2025-03-26T22:13:02.875" v="873" actId="6549"/>
          <ac:spMkLst>
            <pc:docMk/>
            <pc:sldMk cId="2713958797" sldId="277"/>
            <ac:spMk id="12" creationId="{653A60CE-935A-50CD-2713-9A051B493481}"/>
          </ac:spMkLst>
        </pc:spChg>
      </pc:sldChg>
      <pc:sldChg chg="addSp delSp modSp add mod ord modNotesTx">
        <pc:chgData name="Grenstedt, Elisabet" userId="27cbb1da-2e97-4d4d-86f3-b5e93df8cdfe" providerId="ADAL" clId="{32E1BE0A-005B-4EB6-B8E4-D1E145BCB64D}" dt="2025-03-27T10:01:06.048" v="1822"/>
        <pc:sldMkLst>
          <pc:docMk/>
          <pc:sldMk cId="3727002421" sldId="278"/>
        </pc:sldMkLst>
        <pc:spChg chg="add del mod">
          <ac:chgData name="Grenstedt, Elisabet" userId="27cbb1da-2e97-4d4d-86f3-b5e93df8cdfe" providerId="ADAL" clId="{32E1BE0A-005B-4EB6-B8E4-D1E145BCB64D}" dt="2025-03-27T10:00:45.370" v="1819" actId="478"/>
          <ac:spMkLst>
            <pc:docMk/>
            <pc:sldMk cId="3727002421" sldId="278"/>
            <ac:spMk id="2" creationId="{0DB30A35-FA32-78BC-3B0F-64548916C567}"/>
          </ac:spMkLst>
        </pc:spChg>
        <pc:spChg chg="add mod">
          <ac:chgData name="Grenstedt, Elisabet" userId="27cbb1da-2e97-4d4d-86f3-b5e93df8cdfe" providerId="ADAL" clId="{32E1BE0A-005B-4EB6-B8E4-D1E145BCB64D}" dt="2025-03-27T10:01:06.048" v="1822"/>
          <ac:spMkLst>
            <pc:docMk/>
            <pc:sldMk cId="3727002421" sldId="278"/>
            <ac:spMk id="3" creationId="{56A45E63-85C7-1601-A924-06F7E9E745F7}"/>
          </ac:spMkLst>
        </pc:spChg>
        <pc:spChg chg="add mod">
          <ac:chgData name="Grenstedt, Elisabet" userId="27cbb1da-2e97-4d4d-86f3-b5e93df8cdfe" providerId="ADAL" clId="{32E1BE0A-005B-4EB6-B8E4-D1E145BCB64D}" dt="2025-03-27T10:01:06.048" v="1822"/>
          <ac:spMkLst>
            <pc:docMk/>
            <pc:sldMk cId="3727002421" sldId="278"/>
            <ac:spMk id="4" creationId="{9279C2D3-2F2E-5A15-2811-41FDA3BD65E8}"/>
          </ac:spMkLst>
        </pc:spChg>
        <pc:spChg chg="del mod">
          <ac:chgData name="Grenstedt, Elisabet" userId="27cbb1da-2e97-4d4d-86f3-b5e93df8cdfe" providerId="ADAL" clId="{32E1BE0A-005B-4EB6-B8E4-D1E145BCB64D}" dt="2025-03-27T10:00:45.370" v="1819" actId="478"/>
          <ac:spMkLst>
            <pc:docMk/>
            <pc:sldMk cId="3727002421" sldId="278"/>
            <ac:spMk id="11" creationId="{D33F377E-B0E4-A1FD-8C59-96962EF471E3}"/>
          </ac:spMkLst>
        </pc:spChg>
        <pc:spChg chg="del mod">
          <ac:chgData name="Grenstedt, Elisabet" userId="27cbb1da-2e97-4d4d-86f3-b5e93df8cdfe" providerId="ADAL" clId="{32E1BE0A-005B-4EB6-B8E4-D1E145BCB64D}" dt="2025-03-26T21:39:45.415" v="56" actId="478"/>
          <ac:spMkLst>
            <pc:docMk/>
            <pc:sldMk cId="3727002421" sldId="278"/>
            <ac:spMk id="12" creationId="{87B8A504-651F-3F1A-3702-C286A74C42D4}"/>
          </ac:spMkLst>
        </pc:spChg>
        <pc:picChg chg="add mod">
          <ac:chgData name="Grenstedt, Elisabet" userId="27cbb1da-2e97-4d4d-86f3-b5e93df8cdfe" providerId="ADAL" clId="{32E1BE0A-005B-4EB6-B8E4-D1E145BCB64D}" dt="2025-03-27T10:01:06.048" v="1822"/>
          <ac:picMkLst>
            <pc:docMk/>
            <pc:sldMk cId="3727002421" sldId="278"/>
            <ac:picMk id="5" creationId="{91A78A63-BF17-3D71-9CCF-D627F8C975A7}"/>
          </ac:picMkLst>
        </pc:picChg>
        <pc:picChg chg="del mod modCrop">
          <ac:chgData name="Grenstedt, Elisabet" userId="27cbb1da-2e97-4d4d-86f3-b5e93df8cdfe" providerId="ADAL" clId="{32E1BE0A-005B-4EB6-B8E4-D1E145BCB64D}" dt="2025-03-27T10:00:45.370" v="1819" actId="478"/>
          <ac:picMkLst>
            <pc:docMk/>
            <pc:sldMk cId="3727002421" sldId="278"/>
            <ac:picMk id="13" creationId="{EA3D5D70-0EEC-8438-B3ED-009A3DDFDE64}"/>
          </ac:picMkLst>
        </pc:picChg>
      </pc:sldChg>
      <pc:sldChg chg="modSp add mod modNotesTx">
        <pc:chgData name="Grenstedt, Elisabet" userId="27cbb1da-2e97-4d4d-86f3-b5e93df8cdfe" providerId="ADAL" clId="{32E1BE0A-005B-4EB6-B8E4-D1E145BCB64D}" dt="2025-03-27T08:53:14.234" v="1729" actId="20577"/>
        <pc:sldMkLst>
          <pc:docMk/>
          <pc:sldMk cId="648448093" sldId="279"/>
        </pc:sldMkLst>
        <pc:spChg chg="mod">
          <ac:chgData name="Grenstedt, Elisabet" userId="27cbb1da-2e97-4d4d-86f3-b5e93df8cdfe" providerId="ADAL" clId="{32E1BE0A-005B-4EB6-B8E4-D1E145BCB64D}" dt="2025-03-26T21:54:25.527" v="446" actId="20577"/>
          <ac:spMkLst>
            <pc:docMk/>
            <pc:sldMk cId="648448093" sldId="279"/>
            <ac:spMk id="2" creationId="{582454AE-60BA-0F9A-E405-8F7EB2212D7B}"/>
          </ac:spMkLst>
        </pc:spChg>
        <pc:spChg chg="mod">
          <ac:chgData name="Grenstedt, Elisabet" userId="27cbb1da-2e97-4d4d-86f3-b5e93df8cdfe" providerId="ADAL" clId="{32E1BE0A-005B-4EB6-B8E4-D1E145BCB64D}" dt="2025-03-26T21:47:54.761" v="223" actId="1076"/>
          <ac:spMkLst>
            <pc:docMk/>
            <pc:sldMk cId="648448093" sldId="279"/>
            <ac:spMk id="11" creationId="{D40923E3-9FDE-A392-7FB5-CD526828ECFF}"/>
          </ac:spMkLst>
        </pc:spChg>
        <pc:picChg chg="mod">
          <ac:chgData name="Grenstedt, Elisabet" userId="27cbb1da-2e97-4d4d-86f3-b5e93df8cdfe" providerId="ADAL" clId="{32E1BE0A-005B-4EB6-B8E4-D1E145BCB64D}" dt="2025-03-26T21:46:00.054" v="167" actId="14826"/>
          <ac:picMkLst>
            <pc:docMk/>
            <pc:sldMk cId="648448093" sldId="279"/>
            <ac:picMk id="13" creationId="{59408313-6F4A-22C2-907C-50A7A1E08D8B}"/>
          </ac:picMkLst>
        </pc:picChg>
      </pc:sldChg>
      <pc:sldChg chg="modSp add mod ord modNotesTx">
        <pc:chgData name="Grenstedt, Elisabet" userId="27cbb1da-2e97-4d4d-86f3-b5e93df8cdfe" providerId="ADAL" clId="{32E1BE0A-005B-4EB6-B8E4-D1E145BCB64D}" dt="2025-03-27T08:54:38.820" v="1817" actId="5793"/>
        <pc:sldMkLst>
          <pc:docMk/>
          <pc:sldMk cId="1424942538" sldId="280"/>
        </pc:sldMkLst>
        <pc:spChg chg="mod">
          <ac:chgData name="Grenstedt, Elisabet" userId="27cbb1da-2e97-4d4d-86f3-b5e93df8cdfe" providerId="ADAL" clId="{32E1BE0A-005B-4EB6-B8E4-D1E145BCB64D}" dt="2025-03-26T22:11:06.084" v="848" actId="1036"/>
          <ac:spMkLst>
            <pc:docMk/>
            <pc:sldMk cId="1424942538" sldId="280"/>
            <ac:spMk id="2" creationId="{38E8667D-4FAC-F060-B046-92381E73A307}"/>
          </ac:spMkLst>
        </pc:spChg>
        <pc:spChg chg="mod">
          <ac:chgData name="Grenstedt, Elisabet" userId="27cbb1da-2e97-4d4d-86f3-b5e93df8cdfe" providerId="ADAL" clId="{32E1BE0A-005B-4EB6-B8E4-D1E145BCB64D}" dt="2025-03-26T22:11:00.798" v="843" actId="1035"/>
          <ac:spMkLst>
            <pc:docMk/>
            <pc:sldMk cId="1424942538" sldId="280"/>
            <ac:spMk id="11" creationId="{8573B045-BBEC-4B7D-7232-CA3FC1768877}"/>
          </ac:spMkLst>
        </pc:spChg>
        <pc:picChg chg="mod">
          <ac:chgData name="Grenstedt, Elisabet" userId="27cbb1da-2e97-4d4d-86f3-b5e93df8cdfe" providerId="ADAL" clId="{32E1BE0A-005B-4EB6-B8E4-D1E145BCB64D}" dt="2025-03-26T22:09:09.097" v="730" actId="14826"/>
          <ac:picMkLst>
            <pc:docMk/>
            <pc:sldMk cId="1424942538" sldId="280"/>
            <ac:picMk id="13" creationId="{277B4634-0895-2CBF-7D6A-0D41DA3A3242}"/>
          </ac:picMkLst>
        </pc:picChg>
      </pc:sldChg>
      <pc:sldChg chg="addSp delSp modSp add del mod ord modNotesTx">
        <pc:chgData name="Grenstedt, Elisabet" userId="27cbb1da-2e97-4d4d-86f3-b5e93df8cdfe" providerId="ADAL" clId="{32E1BE0A-005B-4EB6-B8E4-D1E145BCB64D}" dt="2025-03-27T10:01:10.310" v="1823" actId="2696"/>
        <pc:sldMkLst>
          <pc:docMk/>
          <pc:sldMk cId="1405795753" sldId="281"/>
        </pc:sldMkLst>
        <pc:spChg chg="mod">
          <ac:chgData name="Grenstedt, Elisabet" userId="27cbb1da-2e97-4d4d-86f3-b5e93df8cdfe" providerId="ADAL" clId="{32E1BE0A-005B-4EB6-B8E4-D1E145BCB64D}" dt="2025-03-27T08:50:22.093" v="1697" actId="20577"/>
          <ac:spMkLst>
            <pc:docMk/>
            <pc:sldMk cId="1405795753" sldId="281"/>
            <ac:spMk id="2" creationId="{B381EB45-A232-1BBA-F488-54711227FD24}"/>
          </ac:spMkLst>
        </pc:spChg>
        <pc:spChg chg="mod">
          <ac:chgData name="Grenstedt, Elisabet" userId="27cbb1da-2e97-4d4d-86f3-b5e93df8cdfe" providerId="ADAL" clId="{32E1BE0A-005B-4EB6-B8E4-D1E145BCB64D}" dt="2025-03-27T08:44:59.691" v="1662" actId="20577"/>
          <ac:spMkLst>
            <pc:docMk/>
            <pc:sldMk cId="1405795753" sldId="281"/>
            <ac:spMk id="3" creationId="{D30157DD-7EE2-5298-1112-3195077EAC23}"/>
          </ac:spMkLst>
        </pc:spChg>
        <pc:picChg chg="del mod">
          <ac:chgData name="Grenstedt, Elisabet" userId="27cbb1da-2e97-4d4d-86f3-b5e93df8cdfe" providerId="ADAL" clId="{32E1BE0A-005B-4EB6-B8E4-D1E145BCB64D}" dt="2025-03-27T08:33:19.329" v="1235" actId="21"/>
          <ac:picMkLst>
            <pc:docMk/>
            <pc:sldMk cId="1405795753" sldId="281"/>
            <ac:picMk id="4" creationId="{1059A4B1-657A-956B-18E1-45C66F3FEA78}"/>
          </ac:picMkLst>
        </pc:picChg>
        <pc:picChg chg="add mod">
          <ac:chgData name="Grenstedt, Elisabet" userId="27cbb1da-2e97-4d4d-86f3-b5e93df8cdfe" providerId="ADAL" clId="{32E1BE0A-005B-4EB6-B8E4-D1E145BCB64D}" dt="2025-03-27T08:33:38.001" v="1239" actId="1076"/>
          <ac:picMkLst>
            <pc:docMk/>
            <pc:sldMk cId="1405795753" sldId="281"/>
            <ac:picMk id="5" creationId="{F73973C1-8B6F-FF47-8A88-05DFF9825043}"/>
          </ac:picMkLst>
        </pc:picChg>
      </pc:sldChg>
      <pc:sldChg chg="add">
        <pc:chgData name="Grenstedt, Elisabet" userId="27cbb1da-2e97-4d4d-86f3-b5e93df8cdfe" providerId="ADAL" clId="{32E1BE0A-005B-4EB6-B8E4-D1E145BCB64D}" dt="2025-03-27T10:00:38.705" v="1818" actId="2890"/>
        <pc:sldMkLst>
          <pc:docMk/>
          <pc:sldMk cId="2953420478" sldId="282"/>
        </pc:sldMkLst>
      </pc:sldChg>
      <pc:sldMasterChg chg="modSldLayout">
        <pc:chgData name="Grenstedt, Elisabet" userId="27cbb1da-2e97-4d4d-86f3-b5e93df8cdfe" providerId="ADAL" clId="{32E1BE0A-005B-4EB6-B8E4-D1E145BCB64D}" dt="2025-03-27T08:22:59.397" v="885" actId="27028"/>
        <pc:sldMasterMkLst>
          <pc:docMk/>
          <pc:sldMasterMk cId="2028898037" sldId="2147483648"/>
        </pc:sldMasterMkLst>
        <pc:sldLayoutChg chg="replId">
          <pc:chgData name="Grenstedt, Elisabet" userId="27cbb1da-2e97-4d4d-86f3-b5e93df8cdfe" providerId="ADAL" clId="{32E1BE0A-005B-4EB6-B8E4-D1E145BCB64D}" dt="2025-03-27T08:22:59.397" v="885" actId="27028"/>
          <pc:sldLayoutMkLst>
            <pc:docMk/>
            <pc:sldMasterMk cId="2028898037" sldId="2147483648"/>
            <pc:sldLayoutMk cId="3025670790" sldId="2147483662"/>
          </pc:sldLayoutMkLst>
        </pc:sldLayoutChg>
      </pc:sldMasterChg>
      <pc:sldMasterChg chg="add del addSldLayout delSldLayout">
        <pc:chgData name="Grenstedt, Elisabet" userId="27cbb1da-2e97-4d4d-86f3-b5e93df8cdfe" providerId="ADAL" clId="{32E1BE0A-005B-4EB6-B8E4-D1E145BCB64D}" dt="2025-03-27T10:01:10.310" v="1823" actId="2696"/>
        <pc:sldMasterMkLst>
          <pc:docMk/>
          <pc:sldMasterMk cId="3746645623" sldId="2147483661"/>
        </pc:sldMasterMkLst>
        <pc:sldLayoutChg chg="add del">
          <pc:chgData name="Grenstedt, Elisabet" userId="27cbb1da-2e97-4d4d-86f3-b5e93df8cdfe" providerId="ADAL" clId="{32E1BE0A-005B-4EB6-B8E4-D1E145BCB64D}" dt="2025-03-27T10:01:10.310" v="1823" actId="2696"/>
          <pc:sldLayoutMkLst>
            <pc:docMk/>
            <pc:sldMasterMk cId="3746645623" sldId="2147483661"/>
            <pc:sldLayoutMk cId="2551998357" sldId="214748365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93AA04-2542-4081-BF12-B63167B72F32}" type="datetimeFigureOut">
              <a:rPr lang="sv-SE" smtClean="0"/>
              <a:t>2025-03-27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EA790A-B61E-4932-B9FB-F636FA909A54}" type="slidenum">
              <a:rPr lang="sv-SE" smtClean="0"/>
              <a:t>‹#›</a:t>
            </a:fld>
            <a:endParaRPr lang="sv-SE"/>
          </a:p>
        </p:txBody>
      </p:sp>
    </p:spTree>
    <p:extLst>
      <p:ext uri="{BB962C8B-B14F-4D97-AF65-F5344CB8AC3E}">
        <p14:creationId xmlns:p14="http://schemas.microsoft.com/office/powerpoint/2010/main" val="3720345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Hej! </a:t>
            </a:r>
          </a:p>
          <a:p>
            <a:endParaRPr lang="sv-SE"/>
          </a:p>
          <a:p>
            <a:r>
              <a:rPr lang="sv-SE"/>
              <a:t>Välkommen till den här presentationen som är ett stöd för dig att kunna presentera vår Sifo-undersökning tillsammans med Hyresgästföreningen, Majblomman och Röda Korset. </a:t>
            </a:r>
          </a:p>
          <a:p>
            <a:endParaRPr lang="sv-SE"/>
          </a:p>
          <a:p>
            <a:pPr marL="171450" indent="-171450">
              <a:buFont typeface="Arial" panose="020B0604020202020204" pitchFamily="34" charset="0"/>
              <a:buChar char="•"/>
            </a:pPr>
            <a:r>
              <a:rPr lang="sv-SE"/>
              <a:t>Detta är en mall - ni får anpassa så det passar er kontext! </a:t>
            </a:r>
          </a:p>
          <a:p>
            <a:pPr marL="171450" indent="-171450">
              <a:buFont typeface="Arial" panose="020B0604020202020204" pitchFamily="34" charset="0"/>
              <a:buChar char="•"/>
            </a:pPr>
            <a:endParaRPr lang="sv-SE"/>
          </a:p>
          <a:p>
            <a:pPr marL="171450" indent="-171450">
              <a:buFont typeface="Arial" panose="020B0604020202020204" pitchFamily="34" charset="0"/>
              <a:buChar char="•"/>
            </a:pPr>
            <a:r>
              <a:rPr lang="sv-SE"/>
              <a:t>Spara ner en egen version av presentationen </a:t>
            </a:r>
          </a:p>
          <a:p>
            <a:pPr marL="171450" indent="-171450">
              <a:buFont typeface="Arial" panose="020B0604020202020204" pitchFamily="34" charset="0"/>
              <a:buChar char="•"/>
            </a:pPr>
            <a:endParaRPr lang="sv-SE"/>
          </a:p>
          <a:p>
            <a:pPr marL="171450" indent="-171450">
              <a:buFont typeface="Arial" panose="020B0604020202020204" pitchFamily="34" charset="0"/>
              <a:buChar char="•"/>
            </a:pPr>
            <a:r>
              <a:rPr lang="sv-SE"/>
              <a:t>Dölj de bilder du inte vill visa – då visas de inte i presentationsläge – eller ta bort de sidor som inte är relevanta, till exempel den här! </a:t>
            </a:r>
          </a:p>
          <a:p>
            <a:endParaRPr lang="sv-SE"/>
          </a:p>
          <a:p>
            <a:r>
              <a:rPr lang="sv-SE"/>
              <a:t>Lycka till och återkoppla gärna om detta stöd var hjälpsamt för er!</a:t>
            </a:r>
          </a:p>
          <a:p>
            <a:r>
              <a:rPr lang="sv-SE"/>
              <a:t>Vänliga hälsningar</a:t>
            </a:r>
          </a:p>
          <a:p>
            <a:endParaRPr lang="sv-SE"/>
          </a:p>
          <a:p>
            <a:pPr marL="0" marR="0" lvl="0" indent="0" algn="l" defTabSz="914400" rtl="0" eaLnBrk="1" fontAlgn="base" latinLnBrk="0" hangingPunct="1">
              <a:lnSpc>
                <a:spcPct val="100000"/>
              </a:lnSpc>
              <a:spcBef>
                <a:spcPts val="0"/>
              </a:spcBef>
              <a:spcAft>
                <a:spcPts val="0"/>
              </a:spcAft>
              <a:buClrTx/>
              <a:buSzTx/>
              <a:buFontTx/>
              <a:buNone/>
              <a:tabLst/>
              <a:defRPr/>
            </a:pPr>
            <a:r>
              <a:rPr lang="sv-SE" sz="1800" b="0" i="0">
                <a:solidFill>
                  <a:srgbClr val="000000"/>
                </a:solidFill>
                <a:effectLst/>
                <a:latin typeface="Aptos" panose="020B0004020202020204" pitchFamily="34" charset="0"/>
              </a:rPr>
              <a:t>Nina Lindman Flores, kampanjledare påverkan och projektledare för Sifon</a:t>
            </a:r>
            <a:endParaRPr lang="sv-SE" sz="1800"/>
          </a:p>
          <a:p>
            <a:r>
              <a:rPr lang="sv-SE"/>
              <a:t>Samira </a:t>
            </a:r>
            <a:r>
              <a:rPr lang="sv-SE" err="1"/>
              <a:t>Abutaleb</a:t>
            </a:r>
            <a:r>
              <a:rPr lang="sv-SE"/>
              <a:t> </a:t>
            </a:r>
            <a:r>
              <a:rPr lang="sv-SE" err="1"/>
              <a:t>Rosenlundh</a:t>
            </a:r>
            <a:r>
              <a:rPr lang="sv-SE"/>
              <a:t>, tematisk rådgivare socioekonomisk utsatthet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t>Elisabet Grenstedt, kommunikationspartner</a:t>
            </a:r>
          </a:p>
          <a:p>
            <a:endParaRPr lang="sv-SE"/>
          </a:p>
          <a:p>
            <a:endParaRPr lang="sv-SE"/>
          </a:p>
        </p:txBody>
      </p:sp>
      <p:sp>
        <p:nvSpPr>
          <p:cNvPr id="4" name="Platshållare för bildnummer 3"/>
          <p:cNvSpPr>
            <a:spLocks noGrp="1"/>
          </p:cNvSpPr>
          <p:nvPr>
            <p:ph type="sldNum" sz="quarter" idx="5"/>
          </p:nvPr>
        </p:nvSpPr>
        <p:spPr/>
        <p:txBody>
          <a:bodyPr/>
          <a:lstStyle/>
          <a:p>
            <a:fld id="{7DEA790A-B61E-4932-B9FB-F636FA909A54}" type="slidenum">
              <a:rPr lang="sv-SE" smtClean="0"/>
              <a:t>1</a:t>
            </a:fld>
            <a:endParaRPr lang="sv-SE"/>
          </a:p>
        </p:txBody>
      </p:sp>
    </p:spTree>
    <p:extLst>
      <p:ext uri="{BB962C8B-B14F-4D97-AF65-F5344CB8AC3E}">
        <p14:creationId xmlns:p14="http://schemas.microsoft.com/office/powerpoint/2010/main" val="1080093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7AA32-E1FE-E8DC-C9D5-CECE9DD68C9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A1DBC74-76F9-5CAC-F5FD-8F6EEC56E0E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1EDECFA-C449-3211-8D86-95567091FD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ea typeface="Lato"/>
                <a:cs typeface="Lato"/>
              </a:rPr>
              <a:t>Drygt 2 av 10 - 27 procent </a:t>
            </a:r>
            <a:r>
              <a:rPr lang="sv-SE" sz="1200" dirty="0">
                <a:ea typeface="Lato"/>
                <a:cs typeface="Lato"/>
              </a:rPr>
              <a:t>och </a:t>
            </a:r>
            <a:r>
              <a:rPr lang="sv-SE" sz="1200" b="1" dirty="0">
                <a:ea typeface="Lato"/>
                <a:cs typeface="Lato"/>
              </a:rPr>
              <a:t>21 procent - </a:t>
            </a:r>
            <a:r>
              <a:rPr lang="sv-SE" sz="1200" dirty="0">
                <a:ea typeface="Lato"/>
                <a:cs typeface="Lato"/>
              </a:rPr>
              <a:t>av de ensamstående föräldrarna och de sammanboende föräldrar med låga inkomster har de senaste 6 månaderna haft svårt att betala hyra eller lån kopplat till sitt boende. </a:t>
            </a:r>
            <a:endParaRPr lang="sv-SE" dirty="0"/>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Vi har även frågat vilket belopp hushållet som mest skulle klara av i ökade utgifter en vanlig månad. Frågan om kostnadsökningar tydliggör det faktum att människor med låga inkomster har små marginaler och ofrånkomligen får problem med oväntade utgifter i ekonomiskt tuffare tider.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a:defRPr/>
            </a:pPr>
            <a:r>
              <a:rPr lang="sv-SE" sz="1200" dirty="0"/>
              <a:t>Det är </a:t>
            </a:r>
            <a:r>
              <a:rPr lang="sv-SE" sz="1200" b="1" dirty="0"/>
              <a:t>4 av 10 </a:t>
            </a:r>
            <a:r>
              <a:rPr lang="sv-SE" sz="1200" dirty="0"/>
              <a:t>av de ensamboende och </a:t>
            </a:r>
            <a:r>
              <a:rPr lang="sv-SE" sz="1200" b="1" dirty="0"/>
              <a:t>2 av 10 </a:t>
            </a:r>
            <a:r>
              <a:rPr lang="sv-SE" sz="1200" dirty="0"/>
              <a:t>av de sammanboende som skulle klara av en extra utgift upp till max 1000 kr extra. Motsvarande hos kontrollgruppen som klarar av en utgift på max 1000 kr är 1 %, där är det också en stor majoritet (84%) som klarar av en extra utgift på 3000 kr en månad, och den andelen har ökat markant jämfört med förra året. </a:t>
            </a:r>
            <a:endParaRPr lang="sv-SE" sz="1200"/>
          </a:p>
          <a:p>
            <a:pPr>
              <a:defRPr/>
            </a:pPr>
            <a:endParaRPr lang="sv-SE" sz="1200" b="1"/>
          </a:p>
          <a:p>
            <a:pPr>
              <a:defRPr/>
            </a:pPr>
            <a:r>
              <a:rPr lang="sv-SE" b="1" dirty="0"/>
              <a:t>Här ser vi ett exempel på att kontrollgruppen har fått det ekonomiskt bättre jämfört med 2024 medan barnfamiljer med låga inkomster inte fått det. </a:t>
            </a:r>
          </a:p>
          <a:p>
            <a:endParaRPr lang="sv-SE" dirty="0"/>
          </a:p>
          <a:p>
            <a:endParaRPr lang="sv-SE" dirty="0"/>
          </a:p>
        </p:txBody>
      </p:sp>
      <p:sp>
        <p:nvSpPr>
          <p:cNvPr id="4" name="Platshållare för bildnummer 3">
            <a:extLst>
              <a:ext uri="{FF2B5EF4-FFF2-40B4-BE49-F238E27FC236}">
                <a16:creationId xmlns:a16="http://schemas.microsoft.com/office/drawing/2014/main" id="{19309832-8A05-947D-8849-95CF698AC278}"/>
              </a:ext>
            </a:extLst>
          </p:cNvPr>
          <p:cNvSpPr>
            <a:spLocks noGrp="1"/>
          </p:cNvSpPr>
          <p:nvPr>
            <p:ph type="sldNum" sz="quarter" idx="5"/>
          </p:nvPr>
        </p:nvSpPr>
        <p:spPr/>
        <p:txBody>
          <a:bodyPr/>
          <a:lstStyle/>
          <a:p>
            <a:fld id="{7DEA790A-B61E-4932-B9FB-F636FA909A54}" type="slidenum">
              <a:rPr lang="sv-SE" smtClean="0"/>
              <a:t>10</a:t>
            </a:fld>
            <a:endParaRPr lang="sv-SE"/>
          </a:p>
        </p:txBody>
      </p:sp>
    </p:spTree>
    <p:extLst>
      <p:ext uri="{BB962C8B-B14F-4D97-AF65-F5344CB8AC3E}">
        <p14:creationId xmlns:p14="http://schemas.microsoft.com/office/powerpoint/2010/main" val="3607352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b="0" i="0">
                <a:solidFill>
                  <a:srgbClr val="000000"/>
                </a:solidFill>
                <a:effectLst/>
                <a:latin typeface="Century Gothic" panose="020B0502020202020204" pitchFamily="34" charset="0"/>
              </a:rPr>
              <a:t>Huvudmålgruppen för undersökningen var </a:t>
            </a:r>
            <a:r>
              <a:rPr lang="sv-SE" sz="1000" b="1" i="0">
                <a:solidFill>
                  <a:srgbClr val="000000"/>
                </a:solidFill>
                <a:effectLst/>
                <a:latin typeface="Century Gothic" panose="020B0502020202020204" pitchFamily="34" charset="0"/>
              </a:rPr>
              <a:t>barnfamiljer med låga inkomster </a:t>
            </a:r>
            <a:r>
              <a:rPr lang="sv-SE" sz="1000" b="0" i="0">
                <a:solidFill>
                  <a:srgbClr val="000000"/>
                </a:solidFill>
                <a:effectLst/>
                <a:latin typeface="Century Gothic" panose="020B0502020202020204" pitchFamily="34" charset="0"/>
              </a:rPr>
              <a:t>definierat som ensamstående föräldrar med en inkomst under 30 000 kr i månaden, samt sammanboende föräldrar med en hushållsinkomst under 43 000 kr. </a:t>
            </a:r>
            <a:endParaRPr lang="sv-SE" b="0" i="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000000"/>
                </a:solidFill>
                <a:effectLst/>
                <a:latin typeface="Times New Roman" panose="02020603050405020304" pitchFamily="18" charset="0"/>
              </a:rPr>
              <a:t>Viktigt </a:t>
            </a:r>
            <a:r>
              <a:rPr lang="sv-SE" sz="1200" b="0" i="0">
                <a:solidFill>
                  <a:srgbClr val="000000"/>
                </a:solidFill>
                <a:effectLst/>
                <a:latin typeface="Century Gothic" panose="020B0502020202020204" pitchFamily="34" charset="0"/>
              </a:rPr>
              <a:t>att ha med sig är – att även om siffrorna från vår undersökning talar sitt tydliga språk - så synliggör de inte situationen för barnfamiljer med ännu lägre inkomster.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a:solidFill>
                  <a:srgbClr val="000000"/>
                </a:solidFill>
                <a:effectLst/>
                <a:latin typeface="Century Gothic" panose="020B0502020202020204" pitchFamily="34" charset="0"/>
              </a:rPr>
              <a:t>Det handlar till exempel om familjer som lever med försörjningsstöd, löneutmätning, dagersättning enligt LMA (lagen om mottagande av asylsökande) eller som lever på sjukpenning och sjukersättning.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a:solidFill>
                  <a:srgbClr val="000000"/>
                </a:solidFill>
                <a:effectLst/>
                <a:latin typeface="Century Gothic" panose="020B0502020202020204" pitchFamily="34" charset="0"/>
              </a:rPr>
              <a:t>Vi kan utgå från att de familjerna har det ännu svårare. </a:t>
            </a:r>
            <a:endParaRPr lang="sv-SE" b="1"/>
          </a:p>
          <a:p>
            <a:endParaRPr lang="sv-SE"/>
          </a:p>
        </p:txBody>
      </p:sp>
      <p:sp>
        <p:nvSpPr>
          <p:cNvPr id="4" name="Platshållare för bildnummer 3"/>
          <p:cNvSpPr>
            <a:spLocks noGrp="1"/>
          </p:cNvSpPr>
          <p:nvPr>
            <p:ph type="sldNum" sz="quarter" idx="5"/>
          </p:nvPr>
        </p:nvSpPr>
        <p:spPr/>
        <p:txBody>
          <a:bodyPr/>
          <a:lstStyle/>
          <a:p>
            <a:fld id="{7DEA790A-B61E-4932-B9FB-F636FA909A54}" type="slidenum">
              <a:rPr lang="sv-SE" smtClean="0"/>
              <a:t>11</a:t>
            </a:fld>
            <a:endParaRPr lang="sv-SE"/>
          </a:p>
        </p:txBody>
      </p:sp>
    </p:spTree>
    <p:extLst>
      <p:ext uri="{BB962C8B-B14F-4D97-AF65-F5344CB8AC3E}">
        <p14:creationId xmlns:p14="http://schemas.microsoft.com/office/powerpoint/2010/main" val="3934925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23392-0804-7A5F-8D18-2480778182F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19CF378-A9B9-EE48-FC03-E3C7D857BB9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62F6260-06D5-9288-4CE8-DAF8F618506C}"/>
              </a:ext>
            </a:extLst>
          </p:cNvPr>
          <p:cNvSpPr>
            <a:spLocks noGrp="1"/>
          </p:cNvSpPr>
          <p:nvPr>
            <p:ph type="body" idx="1"/>
          </p:nvPr>
        </p:nvSpPr>
        <p:spPr/>
        <p:txBody>
          <a:bodyPr/>
          <a:lstStyle/>
          <a:p>
            <a:r>
              <a:rPr lang="sv-SE" dirty="0"/>
              <a:t>Summering: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ea typeface="Lato"/>
              <a:cs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För tredje året i rad presenterar vi  denna undersökning om barnfamiljers ekonomi och vi kan konstatera att:</a:t>
            </a:r>
            <a:endParaRPr lang="sv-SE" dirty="0">
              <a:ea typeface="Lato"/>
              <a:cs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ea typeface="Lato"/>
              <a:cs typeface="Lato"/>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Den ekonomiska situationen för barnfamiljer med låga inkomster har försämrats över tid och vi ser i årets undersökning att svårigheterna är bestående.  </a:t>
            </a:r>
            <a:br>
              <a:rPr lang="sv-SE" dirty="0"/>
            </a:br>
            <a:endParaRPr lang="sv-S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Barnfamiljer med låga inkomster, särskilt ensamstående föräldrar, har stora svårigheter att tillgodose sina barns grundläggande behov. </a:t>
            </a:r>
            <a:r>
              <a:rPr lang="sv-SE" sz="1200" kern="1200" dirty="0">
                <a:solidFill>
                  <a:schemeClr val="tx1"/>
                </a:solidFill>
                <a:latin typeface="+mn-lt"/>
                <a:ea typeface="+mn-ea"/>
                <a:cs typeface="+mn-cs"/>
              </a:rPr>
              <a:t>Nära var tredje ensamstående förälder har svårt att köpa tillräckligt med mat.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t> Det innebär</a:t>
            </a:r>
            <a:r>
              <a:rPr lang="sv-SE" dirty="0"/>
              <a:t> </a:t>
            </a:r>
            <a:r>
              <a:rPr lang="sv-SE"/>
              <a:t>stora svårigheter att tillgodose sina barns behov – och grundläggande</a:t>
            </a:r>
            <a:r>
              <a:rPr lang="sv-SE" dirty="0"/>
              <a:t> rättigheter enligt Barnkonventionen. </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Årets undersökning visar en fortsatt och växande ojämlikhet i barns levnadsvillkor</a:t>
            </a:r>
          </a:p>
          <a:p>
            <a:endParaRPr lang="sv-SE" dirty="0"/>
          </a:p>
          <a:p>
            <a:endParaRPr lang="sv-SE" dirty="0"/>
          </a:p>
          <a:p>
            <a:endParaRPr lang="sv-SE" dirty="0"/>
          </a:p>
          <a:p>
            <a:endParaRPr lang="sv-SE" dirty="0"/>
          </a:p>
        </p:txBody>
      </p:sp>
      <p:sp>
        <p:nvSpPr>
          <p:cNvPr id="4" name="Platshållare för bildnummer 3">
            <a:extLst>
              <a:ext uri="{FF2B5EF4-FFF2-40B4-BE49-F238E27FC236}">
                <a16:creationId xmlns:a16="http://schemas.microsoft.com/office/drawing/2014/main" id="{CC3A3DE9-F8B0-300E-0C20-2684D28CA3AD}"/>
              </a:ext>
            </a:extLst>
          </p:cNvPr>
          <p:cNvSpPr>
            <a:spLocks noGrp="1"/>
          </p:cNvSpPr>
          <p:nvPr>
            <p:ph type="sldNum" sz="quarter" idx="5"/>
          </p:nvPr>
        </p:nvSpPr>
        <p:spPr/>
        <p:txBody>
          <a:bodyPr/>
          <a:lstStyle/>
          <a:p>
            <a:fld id="{7DEA790A-B61E-4932-B9FB-F636FA909A54}" type="slidenum">
              <a:rPr lang="sv-SE" smtClean="0"/>
              <a:t>12</a:t>
            </a:fld>
            <a:endParaRPr lang="sv-SE"/>
          </a:p>
        </p:txBody>
      </p:sp>
    </p:spTree>
    <p:extLst>
      <p:ext uri="{BB962C8B-B14F-4D97-AF65-F5344CB8AC3E}">
        <p14:creationId xmlns:p14="http://schemas.microsoft.com/office/powerpoint/2010/main" val="1237550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baseline="0">
                <a:solidFill>
                  <a:srgbClr val="BC496C"/>
                </a:solidFill>
                <a:latin typeface="BERNIERDistressed-Regular"/>
              </a:rPr>
              <a:t>Konkreta insatser krävs</a:t>
            </a:r>
          </a:p>
          <a:p>
            <a:endParaRPr lang="sv-SE" sz="1200" b="0" i="0" u="none" strike="noStrike" baseline="0">
              <a:solidFill>
                <a:srgbClr val="BC496C"/>
              </a:solidFill>
              <a:effectLst/>
              <a:latin typeface="BERNIERDistressed-Regular"/>
              <a:cs typeface="Segoe UI"/>
            </a:endParaRPr>
          </a:p>
          <a:p>
            <a:pPr algn="l"/>
            <a:r>
              <a:rPr lang="sv-SE" sz="1200" b="1" i="0" u="none" strike="noStrike" baseline="0">
                <a:latin typeface="Rubik-Light"/>
              </a:rPr>
              <a:t>För att Sverige ska uppfylla barnkonventionens artiklar om alla barns rätt till skälig levnadsstandard och social trygghet krävs konkreta insatser som hjälper de mest sårbara barnfamiljerna i vårt samhälle. Därför uppmanar vi politiker på nationell, regional och kommunal nivå att agera omgående.</a:t>
            </a:r>
            <a:endParaRPr lang="sv-SE" b="1" i="0">
              <a:solidFill>
                <a:srgbClr val="000000"/>
              </a:solidFill>
              <a:effectLst/>
              <a:latin typeface="Segoe UI"/>
              <a:cs typeface="Segoe UI"/>
            </a:endParaRPr>
          </a:p>
        </p:txBody>
      </p:sp>
      <p:sp>
        <p:nvSpPr>
          <p:cNvPr id="4" name="Platshållare för bildnummer 3"/>
          <p:cNvSpPr>
            <a:spLocks noGrp="1"/>
          </p:cNvSpPr>
          <p:nvPr>
            <p:ph type="sldNum" sz="quarter" idx="5"/>
          </p:nvPr>
        </p:nvSpPr>
        <p:spPr/>
        <p:txBody>
          <a:bodyPr/>
          <a:lstStyle/>
          <a:p>
            <a:fld id="{7DEA790A-B61E-4932-B9FB-F636FA909A54}" type="slidenum">
              <a:rPr lang="sv-SE" smtClean="0"/>
              <a:t>13</a:t>
            </a:fld>
            <a:endParaRPr lang="sv-SE"/>
          </a:p>
        </p:txBody>
      </p:sp>
    </p:spTree>
    <p:extLst>
      <p:ext uri="{BB962C8B-B14F-4D97-AF65-F5344CB8AC3E}">
        <p14:creationId xmlns:p14="http://schemas.microsoft.com/office/powerpoint/2010/main" val="2391355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0" i="0" u="none" strike="noStrike" baseline="0" dirty="0">
                <a:solidFill>
                  <a:srgbClr val="BC496C"/>
                </a:solidFill>
                <a:latin typeface="BERNIERDistressed-Regular"/>
              </a:rPr>
              <a:t>Konkreta insatser krävs</a:t>
            </a:r>
          </a:p>
          <a:p>
            <a:endParaRPr lang="sv-SE" b="0" i="0" dirty="0">
              <a:solidFill>
                <a:srgbClr val="000000"/>
              </a:solidFill>
              <a:effectLst/>
              <a:latin typeface="Segoe UI"/>
              <a:cs typeface="Segoe UI"/>
            </a:endParaRPr>
          </a:p>
          <a:p>
            <a:r>
              <a:rPr lang="sv-SE" b="0" i="0" dirty="0">
                <a:solidFill>
                  <a:srgbClr val="000000"/>
                </a:solidFill>
                <a:effectLst/>
                <a:latin typeface="Segoe UI"/>
                <a:cs typeface="Segoe UI"/>
              </a:rPr>
              <a:t>• </a:t>
            </a:r>
            <a:r>
              <a:rPr lang="sv-SE" b="1" i="0" dirty="0">
                <a:solidFill>
                  <a:srgbClr val="000000"/>
                </a:solidFill>
                <a:effectLst/>
                <a:latin typeface="Segoe UI"/>
                <a:cs typeface="Segoe UI"/>
              </a:rPr>
              <a:t>Höj bostadsbidraget och stoppa barnvräkningarna</a:t>
            </a:r>
            <a:r>
              <a:rPr lang="sv-SE" b="0" i="0" dirty="0">
                <a:solidFill>
                  <a:srgbClr val="000000"/>
                </a:solidFill>
                <a:effectLst/>
                <a:latin typeface="Segoe UI"/>
                <a:cs typeface="Segoe UI"/>
              </a:rPr>
              <a:t> </a:t>
            </a:r>
            <a:br>
              <a:rPr lang="sv-SE" dirty="0">
                <a:latin typeface="Segoe UI"/>
                <a:cs typeface="Segoe UI"/>
              </a:rPr>
            </a:br>
            <a:r>
              <a:rPr lang="sv-SE" b="0" i="0" dirty="0">
                <a:solidFill>
                  <a:srgbClr val="000000"/>
                </a:solidFill>
                <a:effectLst/>
                <a:latin typeface="Segoe UI"/>
                <a:cs typeface="Segoe UI"/>
              </a:rPr>
              <a:t>Indexera bostadsbidraget och se till att bredda bidraget så att det kommer fler barnfamiljer till nytta. Barnvräkningar måste omedelbart upphöra. Antalet barnvräkningar har ökat med 21 procent sedan 2022. Barnets ställning måste bli starkare, så att inga barn ska vräkas från sina hem.  </a:t>
            </a:r>
          </a:p>
          <a:p>
            <a:pPr algn="l">
              <a:buNone/>
            </a:pPr>
            <a:endParaRPr lang="sv-SE" b="0" i="0" dirty="0">
              <a:solidFill>
                <a:srgbClr val="333333"/>
              </a:solidFill>
              <a:effectLst/>
              <a:latin typeface="Segoe UI" panose="020B0502040204020203" pitchFamily="34" charset="0"/>
            </a:endParaRPr>
          </a:p>
          <a:p>
            <a:r>
              <a:rPr lang="sv-SE" b="0" i="0" dirty="0">
                <a:solidFill>
                  <a:srgbClr val="000000"/>
                </a:solidFill>
                <a:effectLst/>
                <a:latin typeface="Segoe UI"/>
                <a:cs typeface="Segoe UI"/>
              </a:rPr>
              <a:t> • </a:t>
            </a:r>
            <a:r>
              <a:rPr lang="sv-SE" b="1" i="0" dirty="0">
                <a:solidFill>
                  <a:srgbClr val="000000"/>
                </a:solidFill>
                <a:effectLst/>
                <a:latin typeface="Segoe UI"/>
                <a:cs typeface="Segoe UI"/>
              </a:rPr>
              <a:t>Höj och indexera barnbidraget</a:t>
            </a:r>
            <a:r>
              <a:rPr lang="sv-SE" b="0" i="0" dirty="0">
                <a:solidFill>
                  <a:srgbClr val="000000"/>
                </a:solidFill>
                <a:effectLst/>
                <a:latin typeface="Segoe UI"/>
                <a:cs typeface="Segoe UI"/>
              </a:rPr>
              <a:t> </a:t>
            </a:r>
            <a:br>
              <a:rPr lang="sv-SE" dirty="0">
                <a:latin typeface="Segoe UI"/>
                <a:cs typeface="Segoe UI"/>
              </a:rPr>
            </a:br>
            <a:r>
              <a:rPr lang="sv-SE" b="0" i="0" dirty="0" err="1">
                <a:solidFill>
                  <a:srgbClr val="000000"/>
                </a:solidFill>
                <a:effectLst/>
                <a:latin typeface="Segoe UI"/>
                <a:cs typeface="Segoe UI"/>
              </a:rPr>
              <a:t>Barnbidraget</a:t>
            </a:r>
            <a:r>
              <a:rPr lang="sv-SE" b="0" i="0" dirty="0">
                <a:solidFill>
                  <a:srgbClr val="000000"/>
                </a:solidFill>
                <a:effectLst/>
                <a:latin typeface="Segoe UI"/>
                <a:cs typeface="Segoe UI"/>
              </a:rPr>
              <a:t> är ett effektivt verktyg som når alla barn i Sverige, inklusive de mest utsatta barnfamiljerna. Men det har inte höjts på sex år. Det är dags att höja och indexera barnbidraget så det följer kostnadsökningarna och se till så att även familjer med försörjningsstöd kan ta del av det.   </a:t>
            </a:r>
          </a:p>
          <a:p>
            <a:pPr algn="l">
              <a:buNone/>
            </a:pPr>
            <a:endParaRPr lang="sv-SE" b="0" i="0" dirty="0">
              <a:solidFill>
                <a:srgbClr val="333333"/>
              </a:solidFill>
              <a:effectLst/>
              <a:latin typeface="Segoe UI" panose="020B0502040204020203" pitchFamily="34" charset="0"/>
            </a:endParaRPr>
          </a:p>
          <a:p>
            <a:r>
              <a:rPr lang="sv-SE" b="0" i="0" dirty="0">
                <a:solidFill>
                  <a:srgbClr val="000000"/>
                </a:solidFill>
                <a:effectLst/>
                <a:latin typeface="Segoe UI"/>
                <a:cs typeface="Segoe UI"/>
              </a:rPr>
              <a:t> • </a:t>
            </a:r>
            <a:r>
              <a:rPr lang="sv-SE" b="1" i="0" dirty="0">
                <a:solidFill>
                  <a:srgbClr val="333333"/>
                </a:solidFill>
                <a:effectLst/>
                <a:latin typeface="Segoe UI"/>
                <a:cs typeface="Segoe UI"/>
              </a:rPr>
              <a:t>  </a:t>
            </a:r>
            <a:r>
              <a:rPr lang="sv-SE" b="1" i="0" dirty="0">
                <a:solidFill>
                  <a:srgbClr val="000000"/>
                </a:solidFill>
                <a:effectLst/>
                <a:latin typeface="Segoe UI"/>
                <a:cs typeface="Segoe UI"/>
              </a:rPr>
              <a:t>Inför kostnadsfria fritidsaktiviteter </a:t>
            </a:r>
            <a:r>
              <a:rPr lang="sv-SE" b="1" i="0" dirty="0">
                <a:solidFill>
                  <a:srgbClr val="333333"/>
                </a:solidFill>
                <a:effectLst/>
                <a:latin typeface="Segoe UI"/>
                <a:cs typeface="Segoe UI"/>
              </a:rPr>
              <a:t>och avgiftsfri kollektivtrafik</a:t>
            </a:r>
            <a:r>
              <a:rPr lang="sv-SE" b="0" i="0" dirty="0">
                <a:solidFill>
                  <a:srgbClr val="333333"/>
                </a:solidFill>
                <a:effectLst/>
                <a:latin typeface="Segoe UI"/>
                <a:cs typeface="Segoe UI"/>
              </a:rPr>
              <a:t> </a:t>
            </a:r>
            <a:br>
              <a:rPr lang="sv-SE" dirty="0">
                <a:latin typeface="Segoe UI"/>
                <a:cs typeface="Segoe UI"/>
              </a:rPr>
            </a:br>
            <a:r>
              <a:rPr lang="sv-SE" b="0" i="0" dirty="0">
                <a:solidFill>
                  <a:srgbClr val="000000"/>
                </a:solidFill>
                <a:effectLst/>
                <a:latin typeface="Segoe UI"/>
                <a:cs typeface="Segoe UI"/>
              </a:rPr>
              <a:t>Det är positivt att regeringen satsar på barns rätt till en meningsfull fritid genom att införa ett fritidskort. Glappet mellan fritidskortet och de verkliga kostnaderna för barns aktiviteter är dock stort, därför behöver kortet täcka familjernas kostnader bättre och stödet till det breda föreningslivet öka. För att barn ska kunna ta sig till sina fritidsaktiviteter behöver även kollektivtrafiken bli avgiftsfri för alla barn, i hela Sverige.  </a:t>
            </a:r>
            <a:endParaRPr lang="sv-SE" b="0" i="0" dirty="0">
              <a:solidFill>
                <a:srgbClr val="333333"/>
              </a:solidFill>
              <a:effectLst/>
              <a:latin typeface="Segoe UI"/>
              <a:cs typeface="Segoe UI"/>
            </a:endParaRPr>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7DEA790A-B61E-4932-B9FB-F636FA909A54}" type="slidenum">
              <a:rPr lang="sv-SE" smtClean="0"/>
              <a:t>14</a:t>
            </a:fld>
            <a:endParaRPr lang="sv-SE"/>
          </a:p>
        </p:txBody>
      </p:sp>
    </p:spTree>
    <p:extLst>
      <p:ext uri="{BB962C8B-B14F-4D97-AF65-F5344CB8AC3E}">
        <p14:creationId xmlns:p14="http://schemas.microsoft.com/office/powerpoint/2010/main" val="453380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7DEA790A-B61E-4932-B9FB-F636FA909A54}" type="slidenum">
              <a:rPr lang="sv-SE" smtClean="0"/>
              <a:t>15</a:t>
            </a:fld>
            <a:endParaRPr lang="sv-SE"/>
          </a:p>
        </p:txBody>
      </p:sp>
    </p:spTree>
    <p:extLst>
      <p:ext uri="{BB962C8B-B14F-4D97-AF65-F5344CB8AC3E}">
        <p14:creationId xmlns:p14="http://schemas.microsoft.com/office/powerpoint/2010/main" val="896389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FFA22-2CF2-07B5-635C-8610634E3B9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7F11420-53AB-9184-E78E-8E9453DD6BF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AE24687-6DC6-5555-02BA-DEB7ABD19C18}"/>
              </a:ext>
            </a:extLst>
          </p:cNvPr>
          <p:cNvSpPr>
            <a:spLocks noGrp="1"/>
          </p:cNvSpPr>
          <p:nvPr>
            <p:ph type="body" idx="1"/>
          </p:nvPr>
        </p:nvSpPr>
        <p:spPr/>
        <p:txBody>
          <a:bodyPr/>
          <a:lstStyle/>
          <a:p>
            <a:r>
              <a:rPr lang="sv-SE"/>
              <a:t>Tack för dagen! </a:t>
            </a:r>
          </a:p>
        </p:txBody>
      </p:sp>
      <p:sp>
        <p:nvSpPr>
          <p:cNvPr id="4" name="Platshållare för bildnummer 3">
            <a:extLst>
              <a:ext uri="{FF2B5EF4-FFF2-40B4-BE49-F238E27FC236}">
                <a16:creationId xmlns:a16="http://schemas.microsoft.com/office/drawing/2014/main" id="{011291F9-6156-9E67-BADB-FF5BF1A48F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EA790A-B61E-4932-B9FB-F636FA909A54}"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8896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8246B-9137-5011-4EAF-BC498D37BFE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D06069C-8004-6CD0-4EE9-B0AF871F0ED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5697C9C-3B11-F63C-D9DD-631601C9EEE0}"/>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338164DC-8A66-FC5A-B635-F7162F74AD2D}"/>
              </a:ext>
            </a:extLst>
          </p:cNvPr>
          <p:cNvSpPr>
            <a:spLocks noGrp="1"/>
          </p:cNvSpPr>
          <p:nvPr>
            <p:ph type="sldNum" sz="quarter" idx="5"/>
          </p:nvPr>
        </p:nvSpPr>
        <p:spPr/>
        <p:txBody>
          <a:bodyPr/>
          <a:lstStyle/>
          <a:p>
            <a:fld id="{7DEA790A-B61E-4932-B9FB-F636FA909A54}" type="slidenum">
              <a:rPr lang="sv-SE" smtClean="0"/>
              <a:t>17</a:t>
            </a:fld>
            <a:endParaRPr lang="sv-SE"/>
          </a:p>
        </p:txBody>
      </p:sp>
    </p:spTree>
    <p:extLst>
      <p:ext uri="{BB962C8B-B14F-4D97-AF65-F5344CB8AC3E}">
        <p14:creationId xmlns:p14="http://schemas.microsoft.com/office/powerpoint/2010/main" val="2209476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7DEA790A-B61E-4932-B9FB-F636FA909A54}" type="slidenum">
              <a:rPr lang="sv-SE" smtClean="0"/>
              <a:t>2</a:t>
            </a:fld>
            <a:endParaRPr lang="sv-SE"/>
          </a:p>
        </p:txBody>
      </p:sp>
    </p:spTree>
    <p:extLst>
      <p:ext uri="{BB962C8B-B14F-4D97-AF65-F5344CB8AC3E}">
        <p14:creationId xmlns:p14="http://schemas.microsoft.com/office/powerpoint/2010/main" val="261594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0" dirty="0"/>
              <a:t>Välkomna!</a:t>
            </a:r>
            <a:br>
              <a:rPr lang="sv-SE" b="0" dirty="0"/>
            </a:br>
            <a:endParaRPr lang="sv-SE" b="0" dirty="0"/>
          </a:p>
          <a:p>
            <a:pPr marL="0" indent="0">
              <a:buFont typeface="Arial" panose="020B0604020202020204" pitchFamily="34" charset="0"/>
              <a:buNone/>
            </a:pPr>
            <a:r>
              <a:rPr lang="sv-SE" b="0" dirty="0"/>
              <a:t>Vi är här idag för att få ta del av en ny Sifo-undersökning om barnfamiljers ekonomiska svårigheter.</a:t>
            </a:r>
          </a:p>
          <a:p>
            <a:pPr>
              <a:lnSpc>
                <a:spcPct val="107000"/>
              </a:lnSpc>
              <a:spcAft>
                <a:spcPts val="800"/>
              </a:spcAft>
              <a:buNone/>
            </a:pP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sv-SE" sz="1800" kern="100" dirty="0">
                <a:effectLst/>
                <a:latin typeface="Aptos" panose="020B0004020202020204" pitchFamily="34" charset="0"/>
                <a:ea typeface="Aptos" panose="020B0004020202020204" pitchFamily="34" charset="0"/>
                <a:cs typeface="Times New Roman" panose="02020603050405020304" pitchFamily="18" charset="0"/>
              </a:rPr>
              <a:t>Våra organisationer har de senaste åren sett om en påtaglig ökning av antalet barnfamiljer som har svårt att klara av det mest basala -  betala hyran och tillgodose sina barns mest grundläggande behov så som mat hela månaden, kläder efter väder och avgifter kopplat till en meningsfull fritid. Kostnader som för stora delar av befolkningen är självklara.  </a:t>
            </a:r>
            <a:endParaRPr lang="sv-SE" b="0" dirty="0"/>
          </a:p>
          <a:p>
            <a:pPr marL="0" indent="0">
              <a:buFont typeface="Arial" panose="020B0604020202020204" pitchFamily="34" charset="0"/>
              <a:buNone/>
            </a:pPr>
            <a:endParaRPr lang="sv-SE" sz="1000" b="0" i="0" dirty="0">
              <a:solidFill>
                <a:srgbClr val="222221"/>
              </a:solidFill>
              <a:effectLst/>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000" b="0" dirty="0">
                <a:effectLst/>
                <a:latin typeface="Aptos" panose="020B0004020202020204" pitchFamily="34" charset="0"/>
                <a:ea typeface="Aptos" panose="020B0004020202020204" pitchFamily="34" charset="0"/>
                <a:cs typeface="Times New Roman" panose="02020603050405020304" pitchFamily="18" charset="0"/>
              </a:rPr>
              <a:t>Det är tredje året i rad som vi - </a:t>
            </a:r>
            <a:r>
              <a:rPr lang="sv-SE" sz="1000" b="0" dirty="0"/>
              <a:t>Hyresgästföreningen, Majblomman, Rädda Barnen och Röda Korset</a:t>
            </a:r>
            <a:r>
              <a:rPr lang="sv-SE" sz="1000" b="0" dirty="0">
                <a:effectLst/>
                <a:latin typeface="Aptos" panose="020B0004020202020204" pitchFamily="34" charset="0"/>
                <a:ea typeface="Aptos" panose="020B0004020202020204" pitchFamily="34" charset="0"/>
                <a:cs typeface="Times New Roman" panose="02020603050405020304" pitchFamily="18" charset="0"/>
              </a:rPr>
              <a:t> - släpper en </a:t>
            </a:r>
            <a:r>
              <a:rPr lang="sv-SE" sz="1200" b="0" i="0" dirty="0">
                <a:solidFill>
                  <a:srgbClr val="000000"/>
                </a:solidFill>
                <a:effectLst/>
                <a:latin typeface="Aptos" panose="020B0004020202020204" pitchFamily="34" charset="0"/>
              </a:rPr>
              <a:t>Sifo-undersökning tillsammans</a:t>
            </a:r>
            <a:r>
              <a:rPr lang="sv-SE" sz="1200" b="0" dirty="0"/>
              <a:t>. Undersökningen är </a:t>
            </a:r>
            <a:r>
              <a:rPr lang="sv-SE" sz="1200" b="0" i="0" dirty="0">
                <a:solidFill>
                  <a:srgbClr val="000000"/>
                </a:solidFill>
                <a:effectLst/>
                <a:latin typeface="Aptos" panose="020B0004020202020204" pitchFamily="34" charset="0"/>
              </a:rPr>
              <a:t>genomförd av </a:t>
            </a:r>
            <a:r>
              <a:rPr lang="sv-SE" sz="1200" b="0" i="0" dirty="0" err="1">
                <a:solidFill>
                  <a:srgbClr val="000000"/>
                </a:solidFill>
                <a:effectLst/>
                <a:latin typeface="Aptos" panose="020B0004020202020204" pitchFamily="34" charset="0"/>
              </a:rPr>
              <a:t>Verian</a:t>
            </a:r>
            <a:r>
              <a:rPr lang="sv-SE" sz="1200" b="0" i="0" dirty="0">
                <a:solidFill>
                  <a:srgbClr val="000000"/>
                </a:solidFill>
                <a:effectLst/>
                <a:latin typeface="Aptos" panose="020B0004020202020204" pitchFamily="34" charset="0"/>
              </a:rPr>
              <a:t> på uppdrag av våra fyra organisationer.</a:t>
            </a:r>
          </a:p>
          <a:p>
            <a:pPr marL="0" indent="0">
              <a:buFont typeface="Arial" panose="020B0604020202020204" pitchFamily="34" charset="0"/>
              <a:buNone/>
            </a:pPr>
            <a:endParaRPr lang="sv-SE" sz="1200" b="0" i="0" dirty="0">
              <a:solidFill>
                <a:srgbClr val="000000"/>
              </a:solidFill>
              <a:effectLst/>
              <a:latin typeface="Aptos" panose="020B0004020202020204" pitchFamily="34" charset="0"/>
            </a:endParaRPr>
          </a:p>
        </p:txBody>
      </p:sp>
      <p:sp>
        <p:nvSpPr>
          <p:cNvPr id="4" name="Platshållare för bildnummer 3"/>
          <p:cNvSpPr>
            <a:spLocks noGrp="1"/>
          </p:cNvSpPr>
          <p:nvPr>
            <p:ph type="sldNum" sz="quarter" idx="5"/>
          </p:nvPr>
        </p:nvSpPr>
        <p:spPr/>
        <p:txBody>
          <a:bodyPr/>
          <a:lstStyle/>
          <a:p>
            <a:fld id="{7DEA790A-B61E-4932-B9FB-F636FA909A54}" type="slidenum">
              <a:rPr lang="sv-SE" smtClean="0"/>
              <a:t>3</a:t>
            </a:fld>
            <a:endParaRPr lang="sv-SE"/>
          </a:p>
        </p:txBody>
      </p:sp>
    </p:spTree>
    <p:extLst>
      <p:ext uri="{BB962C8B-B14F-4D97-AF65-F5344CB8AC3E}">
        <p14:creationId xmlns:p14="http://schemas.microsoft.com/office/powerpoint/2010/main" val="2794317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lgn="l" rtl="0" fontAlgn="base">
              <a:lnSpc>
                <a:spcPts val="1737"/>
              </a:lnSpc>
              <a:spcAft>
                <a:spcPts val="800"/>
              </a:spcAft>
              <a:buFont typeface="Arial" panose="020B0604020202020204" pitchFamily="34" charset="0"/>
              <a:buNone/>
            </a:pPr>
            <a:r>
              <a:rPr lang="sv-SE" sz="1200" b="1" i="0">
                <a:solidFill>
                  <a:srgbClr val="000000"/>
                </a:solidFill>
                <a:effectLst/>
                <a:latin typeface="Aptos" panose="020B0004020202020204" pitchFamily="34" charset="0"/>
              </a:rPr>
              <a:t>Några ord om metod: </a:t>
            </a:r>
            <a:br>
              <a:rPr lang="sv-SE" sz="1200" b="1" i="0">
                <a:solidFill>
                  <a:srgbClr val="000000"/>
                </a:solidFill>
                <a:effectLst/>
                <a:latin typeface="Aptos" panose="020B0004020202020204" pitchFamily="34" charset="0"/>
              </a:rPr>
            </a:br>
            <a:endParaRPr lang="sv-SE" sz="1200" b="1" i="0">
              <a:solidFill>
                <a:srgbClr val="000000"/>
              </a:solidFill>
              <a:effectLst/>
              <a:latin typeface="Aptos" panose="020B0004020202020204" pitchFamily="34" charset="0"/>
            </a:endParaRPr>
          </a:p>
          <a:p>
            <a:pPr marL="285750" indent="-285750" algn="l" rtl="0" fontAlgn="base">
              <a:lnSpc>
                <a:spcPts val="1737"/>
              </a:lnSpc>
              <a:spcAft>
                <a:spcPts val="800"/>
              </a:spcAft>
              <a:buFont typeface="Arial" panose="020B0604020202020204" pitchFamily="34" charset="0"/>
              <a:buChar char="•"/>
            </a:pPr>
            <a:r>
              <a:rPr lang="sv-SE" sz="1200" b="0" i="0">
                <a:solidFill>
                  <a:srgbClr val="000000"/>
                </a:solidFill>
                <a:effectLst/>
                <a:latin typeface="Aptos" panose="020B0004020202020204" pitchFamily="34" charset="0"/>
              </a:rPr>
              <a:t>Undersökningen bygger på 1112 intervjuer från barnfamiljer i Sverige och genomfördes i februari 2025.  </a:t>
            </a:r>
            <a:br>
              <a:rPr lang="sv-SE" sz="1200" b="0" i="0">
                <a:solidFill>
                  <a:srgbClr val="000000"/>
                </a:solidFill>
                <a:effectLst/>
                <a:latin typeface="Aptos" panose="020B0004020202020204" pitchFamily="34" charset="0"/>
              </a:rPr>
            </a:br>
            <a:endParaRPr lang="sv-SE" sz="1200" b="0" i="0">
              <a:solidFill>
                <a:srgbClr val="000000"/>
              </a:solidFill>
              <a:effectLst/>
              <a:latin typeface="Aptos" panose="020B0004020202020204" pitchFamily="34" charset="0"/>
            </a:endParaRPr>
          </a:p>
          <a:p>
            <a:pPr marL="285750" indent="-285750" algn="l" rtl="0" fontAlgn="base">
              <a:lnSpc>
                <a:spcPts val="1737"/>
              </a:lnSpc>
              <a:spcAft>
                <a:spcPts val="800"/>
              </a:spcAft>
              <a:buFont typeface="Arial" panose="020B0604020202020204" pitchFamily="34" charset="0"/>
              <a:buChar char="•"/>
            </a:pPr>
            <a:r>
              <a:rPr lang="sv-SE" sz="1200" b="0" i="0">
                <a:solidFill>
                  <a:srgbClr val="000000"/>
                </a:solidFill>
                <a:effectLst/>
                <a:latin typeface="Aptos" panose="020B0004020202020204" pitchFamily="34" charset="0"/>
              </a:rPr>
              <a:t>Huvudmålgruppen för undersökningen var ensamstående föräldrar med en inkomst under 30 000 kronor i månaden och sammanboende föräldrar med en hushållsinkomst under 43 000 kronor. </a:t>
            </a:r>
          </a:p>
          <a:p>
            <a:pPr marL="285750" indent="-285750" algn="l" rtl="0" fontAlgn="base">
              <a:lnSpc>
                <a:spcPts val="1737"/>
              </a:lnSpc>
              <a:spcAft>
                <a:spcPts val="800"/>
              </a:spcAft>
              <a:buFont typeface="Arial" panose="020B0604020202020204" pitchFamily="34" charset="0"/>
              <a:buChar char="•"/>
            </a:pPr>
            <a:endParaRPr lang="sv-SE" sz="1200" b="0" i="0">
              <a:solidFill>
                <a:srgbClr val="000000"/>
              </a:solidFill>
              <a:effectLst/>
              <a:latin typeface="Aptos" panose="020B0004020202020204" pitchFamily="34" charset="0"/>
            </a:endParaRPr>
          </a:p>
          <a:p>
            <a:pPr marL="285750" indent="-285750" algn="l" rtl="0" fontAlgn="base">
              <a:lnSpc>
                <a:spcPts val="1737"/>
              </a:lnSpc>
              <a:spcAft>
                <a:spcPts val="800"/>
              </a:spcAft>
              <a:buFont typeface="Arial" panose="020B0604020202020204" pitchFamily="34" charset="0"/>
              <a:buChar char="•"/>
            </a:pPr>
            <a:r>
              <a:rPr lang="sv-SE" sz="1200" b="0" i="0">
                <a:solidFill>
                  <a:srgbClr val="000000"/>
                </a:solidFill>
                <a:effectLst/>
                <a:latin typeface="Aptos" panose="020B0004020202020204" pitchFamily="34" charset="0"/>
              </a:rPr>
              <a:t>Siffrorna jämfördes med en kontrollgrupp som inte baserades på inkomst. Båda grupperna bestod av föräldrar med hemmaboende barn under 18 år.</a:t>
            </a:r>
          </a:p>
          <a:p>
            <a:pPr marL="0" indent="0" algn="l" rtl="0" fontAlgn="base">
              <a:lnSpc>
                <a:spcPts val="1737"/>
              </a:lnSpc>
              <a:spcAft>
                <a:spcPts val="800"/>
              </a:spcAft>
              <a:buFont typeface="Arial" panose="020B0604020202020204" pitchFamily="34" charset="0"/>
              <a:buNone/>
            </a:pPr>
            <a:endParaRPr lang="sv-SE" sz="1200" b="0" i="0">
              <a:solidFill>
                <a:srgbClr val="000000"/>
              </a:solidFill>
              <a:effectLst/>
              <a:latin typeface="Aptos" panose="020B0004020202020204" pitchFamily="34" charset="0"/>
            </a:endParaRPr>
          </a:p>
          <a:p>
            <a:pPr marL="0" indent="0" algn="l" rtl="0" fontAlgn="base">
              <a:lnSpc>
                <a:spcPts val="1737"/>
              </a:lnSpc>
              <a:spcAft>
                <a:spcPts val="800"/>
              </a:spcAft>
              <a:buFont typeface="Arial" panose="020B0604020202020204" pitchFamily="34" charset="0"/>
              <a:buNone/>
            </a:pPr>
            <a:endParaRPr lang="sv-SE" sz="1200" b="0" i="0">
              <a:solidFill>
                <a:srgbClr val="000000"/>
              </a:solidFill>
              <a:effectLst/>
              <a:latin typeface="Aptos" panose="020B0004020202020204" pitchFamily="34" charset="0"/>
            </a:endParaRPr>
          </a:p>
          <a:p>
            <a:pPr marL="0" indent="0" algn="l" rtl="0" fontAlgn="base">
              <a:lnSpc>
                <a:spcPts val="1737"/>
              </a:lnSpc>
              <a:spcAft>
                <a:spcPts val="800"/>
              </a:spcAft>
              <a:buFont typeface="Arial" panose="020B0604020202020204" pitchFamily="34" charset="0"/>
              <a:buNone/>
            </a:pPr>
            <a:endParaRPr lang="sv-SE" sz="1200" b="0" i="0">
              <a:solidFill>
                <a:srgbClr val="000000"/>
              </a:solidFill>
              <a:effectLst/>
              <a:latin typeface="Aptos" panose="020B0004020202020204" pitchFamily="34" charset="0"/>
            </a:endParaRPr>
          </a:p>
          <a:p>
            <a:pPr marL="0" indent="0" algn="l" rtl="0" fontAlgn="base">
              <a:lnSpc>
                <a:spcPts val="1737"/>
              </a:lnSpc>
              <a:spcAft>
                <a:spcPts val="800"/>
              </a:spcAft>
              <a:buFont typeface="Arial" panose="020B0604020202020204" pitchFamily="34" charset="0"/>
              <a:buNone/>
            </a:pPr>
            <a:r>
              <a:rPr lang="sv-SE" sz="1200" b="0" i="0">
                <a:solidFill>
                  <a:srgbClr val="000000"/>
                </a:solidFill>
                <a:effectLst/>
                <a:latin typeface="Aptos" panose="020B0004020202020204" pitchFamily="34" charset="0"/>
              </a:rPr>
              <a:t>Extra info om den behövs:</a:t>
            </a:r>
            <a:br>
              <a:rPr lang="sv-SE" sz="1200" b="0" i="0">
                <a:solidFill>
                  <a:srgbClr val="000000"/>
                </a:solidFill>
                <a:effectLst/>
                <a:latin typeface="Aptos" panose="020B0004020202020204" pitchFamily="34" charset="0"/>
              </a:rPr>
            </a:br>
            <a:r>
              <a:rPr lang="sv-SE" sz="1200" b="0" i="0">
                <a:solidFill>
                  <a:srgbClr val="000000"/>
                </a:solidFill>
                <a:effectLst/>
                <a:latin typeface="Aptos" panose="020B0004020202020204" pitchFamily="34" charset="0"/>
              </a:rPr>
              <a:t>   </a:t>
            </a:r>
            <a:endParaRPr lang="sv-SE" sz="1000" b="0" i="0">
              <a:solidFill>
                <a:srgbClr val="000000"/>
              </a:solidFill>
              <a:effectLst/>
              <a:latin typeface="Segoe UI" panose="020B0502040204020203" pitchFamily="34" charset="0"/>
            </a:endParaRPr>
          </a:p>
          <a:p>
            <a:pPr marL="285750" indent="-285750" algn="l" rtl="0" fontAlgn="base">
              <a:lnSpc>
                <a:spcPts val="1737"/>
              </a:lnSpc>
              <a:spcAft>
                <a:spcPts val="800"/>
              </a:spcAft>
              <a:buFont typeface="Arial" panose="020B0604020202020204" pitchFamily="34" charset="0"/>
              <a:buChar char="•"/>
            </a:pPr>
            <a:r>
              <a:rPr lang="sv-SE" sz="1200" b="0" i="0">
                <a:solidFill>
                  <a:srgbClr val="000000"/>
                </a:solidFill>
                <a:effectLst/>
                <a:latin typeface="Century Gothic"/>
              </a:rPr>
              <a:t>V</a:t>
            </a:r>
            <a:r>
              <a:rPr lang="sv-SE" sz="1200" b="0" i="0" u="sng">
                <a:solidFill>
                  <a:srgbClr val="000000"/>
                </a:solidFill>
                <a:effectLst/>
                <a:latin typeface="Century Gothic"/>
              </a:rPr>
              <a:t>id följdfrågor: </a:t>
            </a:r>
            <a:r>
              <a:rPr lang="sv-SE" sz="1200" b="0" i="0">
                <a:solidFill>
                  <a:srgbClr val="000000"/>
                </a:solidFill>
                <a:effectLst/>
                <a:latin typeface="Century Gothic"/>
              </a:rPr>
              <a:t>Definitionen och gränsvärden för låga inkomster (30 000 och 43 000) bygger i grova drag på SCB:s gränsvärden för låg ekonomisk standard för ensamstående med ett barn och sammanboende med två barn – se metodbilagan i </a:t>
            </a:r>
            <a:r>
              <a:rPr lang="sv-SE" sz="1200">
                <a:solidFill>
                  <a:srgbClr val="000000"/>
                </a:solidFill>
                <a:latin typeface="Century Gothic"/>
              </a:rPr>
              <a:t>undersökningen</a:t>
            </a:r>
            <a:r>
              <a:rPr lang="sv-SE" sz="1200" b="0" i="0">
                <a:solidFill>
                  <a:srgbClr val="000000"/>
                </a:solidFill>
                <a:effectLst/>
                <a:latin typeface="Century Gothic"/>
              </a:rPr>
              <a:t> för mer info. </a:t>
            </a:r>
            <a:br>
              <a:rPr lang="sv-SE" sz="1200" b="0" i="0">
                <a:solidFill>
                  <a:srgbClr val="000000"/>
                </a:solidFill>
                <a:effectLst/>
                <a:latin typeface="Century Gothic"/>
              </a:rPr>
            </a:br>
            <a:endParaRPr lang="sv-SE" sz="1200" b="0" i="0">
              <a:solidFill>
                <a:srgbClr val="000000"/>
              </a:solidFill>
              <a:effectLst/>
              <a:latin typeface="Century Gothic" panose="020B0502020202020204" pitchFamily="34" charset="0"/>
            </a:endParaRPr>
          </a:p>
          <a:p>
            <a:pPr marL="285750" indent="-285750" algn="l" rtl="0" fontAlgn="base">
              <a:lnSpc>
                <a:spcPts val="1737"/>
              </a:lnSpc>
              <a:spcAft>
                <a:spcPts val="800"/>
              </a:spcAft>
              <a:buFont typeface="Arial" panose="020B0604020202020204" pitchFamily="34" charset="0"/>
              <a:buChar char="•"/>
            </a:pPr>
            <a:r>
              <a:rPr lang="sv-SE" sz="1200" b="0" i="0">
                <a:solidFill>
                  <a:srgbClr val="000000"/>
                </a:solidFill>
                <a:effectLst/>
                <a:latin typeface="Century Gothic" panose="020B0502020202020204" pitchFamily="34" charset="0"/>
              </a:rPr>
              <a:t>Undersökningen är i huvudsak genomförd i den riksrepresentativa och slumpmässigt rekryterade Sifo-panelen. För att komplettera och bredda underlaget utfördes även intervjuer via </a:t>
            </a:r>
            <a:r>
              <a:rPr lang="sv-SE" sz="1200" b="0" i="0" err="1">
                <a:solidFill>
                  <a:srgbClr val="000000"/>
                </a:solidFill>
                <a:effectLst/>
                <a:latin typeface="Century Gothic" panose="020B0502020202020204" pitchFamily="34" charset="0"/>
              </a:rPr>
              <a:t>Norstats</a:t>
            </a:r>
            <a:r>
              <a:rPr lang="sv-SE" sz="1200" b="0" i="0">
                <a:solidFill>
                  <a:srgbClr val="000000"/>
                </a:solidFill>
                <a:effectLst/>
                <a:latin typeface="Century Gothic" panose="020B0502020202020204" pitchFamily="34" charset="0"/>
              </a:rPr>
              <a:t> slumpmässigt rekryterade panel. Resultatet analyseras utifrån respondenternas självrapporterade uppgifter om inkomst och hushållstyp.  </a:t>
            </a:r>
            <a:endParaRPr lang="sv-SE" sz="1200" b="0" i="0">
              <a:solidFill>
                <a:srgbClr val="000000"/>
              </a:solidFill>
              <a:effectLst/>
              <a:latin typeface="Times New Roman" panose="02020603050405020304" pitchFamily="18" charset="0"/>
              <a:ea typeface="+mn-ea"/>
              <a:cs typeface="+mn-cs"/>
            </a:endParaRPr>
          </a:p>
          <a:p>
            <a:endParaRPr lang="sv-SE"/>
          </a:p>
          <a:p>
            <a:endParaRPr lang="sv-SE"/>
          </a:p>
        </p:txBody>
      </p:sp>
      <p:sp>
        <p:nvSpPr>
          <p:cNvPr id="4" name="Platshållare för bildnummer 3"/>
          <p:cNvSpPr>
            <a:spLocks noGrp="1"/>
          </p:cNvSpPr>
          <p:nvPr>
            <p:ph type="sldNum" sz="quarter" idx="5"/>
          </p:nvPr>
        </p:nvSpPr>
        <p:spPr/>
        <p:txBody>
          <a:bodyPr/>
          <a:lstStyle/>
          <a:p>
            <a:fld id="{7DEA790A-B61E-4932-B9FB-F636FA909A54}" type="slidenum">
              <a:rPr lang="sv-SE" smtClean="0"/>
              <a:t>4</a:t>
            </a:fld>
            <a:endParaRPr lang="sv-SE"/>
          </a:p>
        </p:txBody>
      </p:sp>
    </p:spTree>
    <p:extLst>
      <p:ext uri="{BB962C8B-B14F-4D97-AF65-F5344CB8AC3E}">
        <p14:creationId xmlns:p14="http://schemas.microsoft.com/office/powerpoint/2010/main" val="4014850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Vi ska strax dyka ner i olika siffror och årets resultat – men vi vill först dela den stora bilden: </a:t>
            </a:r>
          </a:p>
          <a:p>
            <a:endParaRPr lang="sv-SE"/>
          </a:p>
          <a:p>
            <a:r>
              <a:rPr lang="sv-SE" b="0" i="0">
                <a:solidFill>
                  <a:srgbClr val="222221"/>
                </a:solidFill>
                <a:effectLst/>
                <a:latin typeface="Lato" panose="020F0502020204030203" pitchFamily="34" charset="0"/>
              </a:rPr>
              <a:t>Undersökningen visar att den ekonomiska situationen är fortsatt svår för barnfamiljer med låga inkomster. </a:t>
            </a:r>
          </a:p>
          <a:p>
            <a:endParaRPr lang="sv-SE" b="0" i="0">
              <a:solidFill>
                <a:srgbClr val="222221"/>
              </a:solidFill>
              <a:effectLst/>
              <a:latin typeface="Lato" panose="020F0502020204030203" pitchFamily="34" charset="0"/>
            </a:endParaRPr>
          </a:p>
          <a:p>
            <a:r>
              <a:rPr lang="sv-SE" b="0" i="0">
                <a:solidFill>
                  <a:srgbClr val="222221"/>
                </a:solidFill>
                <a:effectLst/>
                <a:latin typeface="Lato" panose="020F0502020204030203" pitchFamily="34" charset="0"/>
              </a:rPr>
              <a:t>Medan undersökningen pekar mot att det stora flertalet av hushåll ser en viss lättnad i sin ekonomi jämfört med 2024, upplever andra familjer motsatsen. Pengarna räcker inte till hyra, mat och andra nödvändiga utgifter. </a:t>
            </a:r>
          </a:p>
          <a:p>
            <a:endParaRPr lang="sv-SE" b="0" i="0">
              <a:solidFill>
                <a:srgbClr val="222221"/>
              </a:solidFill>
              <a:effectLst/>
              <a:latin typeface="Lato" panose="020F0502020204030203" pitchFamily="34" charset="0"/>
            </a:endParaRPr>
          </a:p>
          <a:p>
            <a:r>
              <a:rPr lang="sv-SE" b="0" i="0">
                <a:solidFill>
                  <a:srgbClr val="222221"/>
                </a:solidFill>
                <a:effectLst/>
                <a:latin typeface="Lato" panose="020F0502020204030203" pitchFamily="34" charset="0"/>
              </a:rPr>
              <a:t>Familjens ekonomi påverkar också barnens liv i allra högsta grad  – bristen på pengar står i vägen för deras rätt till:</a:t>
            </a:r>
          </a:p>
          <a:p>
            <a:pPr marL="171450" indent="-171450">
              <a:buFont typeface="Arial" panose="020B0604020202020204" pitchFamily="34" charset="0"/>
              <a:buChar char="•"/>
            </a:pPr>
            <a:r>
              <a:rPr lang="sv-SE" b="0" i="0">
                <a:solidFill>
                  <a:srgbClr val="222221"/>
                </a:solidFill>
                <a:effectLst/>
                <a:latin typeface="Lato" panose="020F0502020204030203" pitchFamily="34" charset="0"/>
              </a:rPr>
              <a:t>en meningsfull fritid</a:t>
            </a:r>
          </a:p>
          <a:p>
            <a:pPr marL="171450" indent="-171450">
              <a:buFont typeface="Arial" panose="020B0604020202020204" pitchFamily="34" charset="0"/>
              <a:buChar char="•"/>
            </a:pPr>
            <a:r>
              <a:rPr lang="sv-SE" b="0" i="0">
                <a:solidFill>
                  <a:srgbClr val="222221"/>
                </a:solidFill>
                <a:effectLst/>
                <a:latin typeface="Lato" panose="020F0502020204030203" pitchFamily="34" charset="0"/>
              </a:rPr>
              <a:t>hälsa </a:t>
            </a:r>
          </a:p>
          <a:p>
            <a:pPr marL="171450" indent="-171450">
              <a:buFont typeface="Arial" panose="020B0604020202020204" pitchFamily="34" charset="0"/>
              <a:buChar char="•"/>
            </a:pPr>
            <a:r>
              <a:rPr lang="sv-SE" b="0" i="0">
                <a:solidFill>
                  <a:srgbClr val="222221"/>
                </a:solidFill>
                <a:effectLst/>
                <a:latin typeface="Lato" panose="020F0502020204030203" pitchFamily="34" charset="0"/>
              </a:rPr>
              <a:t>och en skälig levnadsstandard. </a:t>
            </a:r>
            <a:endParaRPr lang="sv-SE"/>
          </a:p>
          <a:p>
            <a:endParaRPr lang="sv-SE"/>
          </a:p>
          <a:p>
            <a:endParaRPr lang="sv-SE"/>
          </a:p>
          <a:p>
            <a:endParaRPr lang="sv-SE"/>
          </a:p>
        </p:txBody>
      </p:sp>
      <p:sp>
        <p:nvSpPr>
          <p:cNvPr id="4" name="Platshållare för bildnummer 3"/>
          <p:cNvSpPr>
            <a:spLocks noGrp="1"/>
          </p:cNvSpPr>
          <p:nvPr>
            <p:ph type="sldNum" sz="quarter" idx="5"/>
          </p:nvPr>
        </p:nvSpPr>
        <p:spPr/>
        <p:txBody>
          <a:bodyPr/>
          <a:lstStyle/>
          <a:p>
            <a:fld id="{7DEA790A-B61E-4932-B9FB-F636FA909A54}" type="slidenum">
              <a:rPr lang="sv-SE" smtClean="0"/>
              <a:t>5</a:t>
            </a:fld>
            <a:endParaRPr lang="sv-SE"/>
          </a:p>
        </p:txBody>
      </p:sp>
    </p:spTree>
    <p:extLst>
      <p:ext uri="{BB962C8B-B14F-4D97-AF65-F5344CB8AC3E}">
        <p14:creationId xmlns:p14="http://schemas.microsoft.com/office/powerpoint/2010/main" val="1022763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3CEB1-72D1-67E0-3A6A-684D94459E9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1F194DF-041C-2B3C-DFD7-E44646AA5B6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5BCEC75-11A5-DB5D-7AF4-73CE2202E9A8}"/>
              </a:ext>
            </a:extLst>
          </p:cNvPr>
          <p:cNvSpPr>
            <a:spLocks noGrp="1"/>
          </p:cNvSpPr>
          <p:nvPr>
            <p:ph type="body" idx="1"/>
          </p:nvPr>
        </p:nvSpPr>
        <p:spPr/>
        <p:txBody>
          <a:bodyPr/>
          <a:lstStyle/>
          <a:p>
            <a:r>
              <a:rPr lang="sv-SE" sz="1200" b="1" dirty="0">
                <a:ea typeface="Lato"/>
                <a:cs typeface="Lato"/>
              </a:rPr>
              <a:t>Undersökningen visar att:</a:t>
            </a:r>
            <a:br>
              <a:rPr lang="sv-SE" sz="1200" b="1" dirty="0">
                <a:ea typeface="Lato"/>
                <a:cs typeface="+mn-lt"/>
              </a:rPr>
            </a:br>
            <a:br>
              <a:rPr lang="sv-SE" sz="1200" b="1" dirty="0">
                <a:ea typeface="Lato"/>
                <a:cs typeface="+mn-lt"/>
              </a:rPr>
            </a:br>
            <a:r>
              <a:rPr lang="sv-SE" sz="1200" kern="1200" dirty="0">
                <a:solidFill>
                  <a:schemeClr val="tx1"/>
                </a:solidFill>
                <a:latin typeface="+mn-lt"/>
                <a:ea typeface="+mn-ea"/>
                <a:cs typeface="+mn-cs"/>
              </a:rPr>
              <a:t>Det är stora skillnader </a:t>
            </a:r>
            <a:r>
              <a:rPr lang="sv-SE" dirty="0"/>
              <a:t>mellan olika barnfamiljer</a:t>
            </a:r>
            <a:r>
              <a:rPr lang="sv-SE" sz="1200" b="1" dirty="0">
                <a:ea typeface="Lato"/>
                <a:cs typeface="Lato"/>
              </a:rPr>
              <a:t> </a:t>
            </a:r>
            <a:br>
              <a:rPr lang="sv-SE" sz="1200" b="1" dirty="0">
                <a:ea typeface="Lato"/>
                <a:cs typeface="+mn-lt"/>
              </a:rPr>
            </a:br>
            <a:br>
              <a:rPr lang="sv-SE" sz="1200" b="1" dirty="0">
                <a:ea typeface="Lato"/>
                <a:cs typeface="+mn-lt"/>
              </a:rPr>
            </a:br>
            <a:r>
              <a:rPr lang="sv-SE" sz="1200" b="1" dirty="0">
                <a:ea typeface="Lato"/>
                <a:cs typeface="Lato"/>
              </a:rPr>
              <a:t>En oroande utveckling : Nära 3 av 10 </a:t>
            </a:r>
            <a:r>
              <a:rPr lang="sv-SE" b="1" dirty="0">
                <a:ea typeface="Lato"/>
                <a:cs typeface="Lato"/>
              </a:rPr>
              <a:t>(29%) </a:t>
            </a:r>
            <a:r>
              <a:rPr lang="sv-SE" dirty="0">
                <a:ea typeface="Lato"/>
                <a:cs typeface="Lato"/>
              </a:rPr>
              <a:t>av</a:t>
            </a:r>
            <a:r>
              <a:rPr lang="sv-SE" sz="1200" dirty="0">
                <a:ea typeface="Lato"/>
                <a:cs typeface="Lato"/>
              </a:rPr>
              <a:t> de ensamstående föräldrarna med låga inkomster anger att de inte kunnat äta sig mätta – en ökning med nio procent jämfört med 2024.</a:t>
            </a:r>
          </a:p>
          <a:p>
            <a:br>
              <a:rPr lang="sv-SE" sz="1200" dirty="0">
                <a:ea typeface="Lato"/>
                <a:cs typeface="Lato"/>
              </a:rPr>
            </a:br>
            <a:r>
              <a:rPr lang="sv-SE" sz="1200" dirty="0">
                <a:ea typeface="Lato"/>
                <a:cs typeface="Lato"/>
              </a:rPr>
              <a:t>I kontrollgruppen är det enbart </a:t>
            </a:r>
            <a:r>
              <a:rPr lang="sv-SE" sz="1200" b="1" dirty="0">
                <a:ea typeface="Lato"/>
                <a:cs typeface="Lato"/>
              </a:rPr>
              <a:t>en procent</a:t>
            </a:r>
            <a:r>
              <a:rPr lang="sv-SE" sz="1200" dirty="0">
                <a:ea typeface="Lato"/>
                <a:cs typeface="Lato"/>
              </a:rPr>
              <a:t> av familjerna som uppger att de inte kunnat äta sig mätta.</a:t>
            </a:r>
            <a:endParaRPr lang="en-US" sz="1200" dirty="0"/>
          </a:p>
        </p:txBody>
      </p:sp>
      <p:sp>
        <p:nvSpPr>
          <p:cNvPr id="4" name="Platshållare för bildnummer 3">
            <a:extLst>
              <a:ext uri="{FF2B5EF4-FFF2-40B4-BE49-F238E27FC236}">
                <a16:creationId xmlns:a16="http://schemas.microsoft.com/office/drawing/2014/main" id="{30F7645D-1B5C-3699-2DF1-70236DB5BC29}"/>
              </a:ext>
            </a:extLst>
          </p:cNvPr>
          <p:cNvSpPr>
            <a:spLocks noGrp="1"/>
          </p:cNvSpPr>
          <p:nvPr>
            <p:ph type="sldNum" sz="quarter" idx="5"/>
          </p:nvPr>
        </p:nvSpPr>
        <p:spPr/>
        <p:txBody>
          <a:bodyPr/>
          <a:lstStyle/>
          <a:p>
            <a:fld id="{7DEA790A-B61E-4932-B9FB-F636FA909A54}" type="slidenum">
              <a:rPr lang="sv-SE" smtClean="0"/>
              <a:t>6</a:t>
            </a:fld>
            <a:endParaRPr lang="sv-SE"/>
          </a:p>
        </p:txBody>
      </p:sp>
    </p:spTree>
    <p:extLst>
      <p:ext uri="{BB962C8B-B14F-4D97-AF65-F5344CB8AC3E}">
        <p14:creationId xmlns:p14="http://schemas.microsoft.com/office/powerpoint/2010/main" val="1531136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sz="1200" b="1" dirty="0">
                <a:ea typeface="Lato"/>
                <a:cs typeface="Lato"/>
              </a:rPr>
              <a:t>3 av 10 – 30% - </a:t>
            </a:r>
            <a:r>
              <a:rPr lang="sv-SE" sz="1200" dirty="0">
                <a:ea typeface="Lato"/>
                <a:cs typeface="Lato"/>
              </a:rPr>
              <a:t>av de </a:t>
            </a:r>
            <a:r>
              <a:rPr lang="sv-SE" sz="1200" dirty="0"/>
              <a:t>sammanboende föräldrar med låga inkomster och </a:t>
            </a:r>
            <a:r>
              <a:rPr lang="sv-SE" sz="1200" b="1" dirty="0">
                <a:ea typeface="Lato"/>
                <a:cs typeface="Lato"/>
              </a:rPr>
              <a:t>5 av 10 – alltså hälften - </a:t>
            </a:r>
            <a:r>
              <a:rPr lang="sv-SE" sz="1200" dirty="0">
                <a:ea typeface="Lato"/>
                <a:cs typeface="Lato"/>
              </a:rPr>
              <a:t>av de ensamstående föräldrarna med låg inkomst och </a:t>
            </a:r>
            <a:endParaRPr lang="sv-SE" sz="1200" dirty="0"/>
          </a:p>
          <a:p>
            <a:pPr marL="0" indent="0">
              <a:buNone/>
            </a:pPr>
            <a:r>
              <a:rPr lang="sv-SE" sz="1200" dirty="0"/>
              <a:t>uppger att de vid något eller flera tillfällen inte haft råd att köpa näringsri</a:t>
            </a:r>
            <a:r>
              <a:rPr lang="sv-SE" sz="1200" dirty="0">
                <a:ea typeface="Lato"/>
                <a:cs typeface="Lato"/>
              </a:rPr>
              <a:t>k mat. </a:t>
            </a:r>
            <a:br>
              <a:rPr lang="sv-SE" sz="1200" dirty="0">
                <a:ea typeface="Lato"/>
                <a:cs typeface="Lato"/>
              </a:rPr>
            </a:br>
            <a:br>
              <a:rPr lang="sv-SE" sz="1200" dirty="0">
                <a:ea typeface="Lato"/>
                <a:cs typeface="Lato"/>
              </a:rPr>
            </a:br>
            <a:r>
              <a:rPr lang="sv-SE" sz="1200" dirty="0">
                <a:ea typeface="Lato"/>
                <a:cs typeface="Lato"/>
              </a:rPr>
              <a:t>Motsvarande siffra i kontrollgruppen är </a:t>
            </a:r>
            <a:r>
              <a:rPr lang="sv-SE" sz="1200" b="1" dirty="0">
                <a:ea typeface="Lato"/>
                <a:cs typeface="Lato"/>
              </a:rPr>
              <a:t>åtta procent.</a:t>
            </a:r>
          </a:p>
          <a:p>
            <a:endParaRPr lang="sv-SE" b="1" dirty="0"/>
          </a:p>
          <a:p>
            <a:endParaRPr lang="sv-SE" b="1" dirty="0"/>
          </a:p>
        </p:txBody>
      </p:sp>
      <p:sp>
        <p:nvSpPr>
          <p:cNvPr id="4" name="Platshållare för bildnummer 3"/>
          <p:cNvSpPr>
            <a:spLocks noGrp="1"/>
          </p:cNvSpPr>
          <p:nvPr>
            <p:ph type="sldNum" sz="quarter" idx="5"/>
          </p:nvPr>
        </p:nvSpPr>
        <p:spPr/>
        <p:txBody>
          <a:bodyPr/>
          <a:lstStyle/>
          <a:p>
            <a:fld id="{7DEA790A-B61E-4932-B9FB-F636FA909A54}" type="slidenum">
              <a:rPr lang="sv-SE" smtClean="0"/>
              <a:t>7</a:t>
            </a:fld>
            <a:endParaRPr lang="sv-SE"/>
          </a:p>
        </p:txBody>
      </p:sp>
    </p:spTree>
    <p:extLst>
      <p:ext uri="{BB962C8B-B14F-4D97-AF65-F5344CB8AC3E}">
        <p14:creationId xmlns:p14="http://schemas.microsoft.com/office/powerpoint/2010/main" val="1471323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D42A6-023A-C1D3-AFFE-5C3B38C617F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94479A0-4630-3CDA-231B-788586491168}"/>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3D1215D-2F3D-D8C6-A1C1-3C1A29DE4ADE}"/>
              </a:ext>
            </a:extLst>
          </p:cNvPr>
          <p:cNvSpPr>
            <a:spLocks noGrp="1"/>
          </p:cNvSpPr>
          <p:nvPr>
            <p:ph type="body" idx="1"/>
          </p:nvPr>
        </p:nvSpPr>
        <p:spPr/>
        <p:txBody>
          <a:bodyPr/>
          <a:lstStyle/>
          <a:p>
            <a:r>
              <a:rPr lang="sv-SE" dirty="0"/>
              <a:t>Undersökningen 2025 visar att: </a:t>
            </a:r>
          </a:p>
          <a:p>
            <a:endParaRPr lang="sv-SE" dirty="0"/>
          </a:p>
          <a:p>
            <a:r>
              <a:rPr lang="sv-SE" b="1" dirty="0"/>
              <a:t>Det är en mycket stor andel bland ensamstående som har svårt att ha råd med barns fritidsaktiviteter. Nära 6 av 10 (58%). Motsvarande siffra för sammanboende med låg inkomst är 3 av 10 (31%) </a:t>
            </a:r>
            <a:r>
              <a:rPr lang="sv-SE" dirty="0"/>
              <a:t>Motsvarande siffra för kontrollgruppen är en av tio (11 procent).</a:t>
            </a:r>
            <a:endParaRPr lang="en-US" dirty="0"/>
          </a:p>
          <a:p>
            <a:r>
              <a:rPr lang="sv-SE" dirty="0"/>
              <a:t>(Denna svårighet är en av de vanligaste i undersökningen bland ensamstående, efter att inte ha råd att åka bort på helger och lov) </a:t>
            </a:r>
          </a:p>
          <a:p>
            <a:endParaRPr lang="sv-SE" dirty="0"/>
          </a:p>
          <a:p>
            <a:r>
              <a:rPr lang="sv-SE" dirty="0"/>
              <a:t>Flera av våra organisationer möter föräldrar som vittnar om att detta är en av de kostnader som tyvärr ofta behöver dras ner på först när det står mellan att ha råd med det mest basala. </a:t>
            </a:r>
          </a:p>
          <a:p>
            <a:endParaRPr lang="sv-SE" dirty="0"/>
          </a:p>
          <a:p>
            <a:r>
              <a:rPr lang="sv-SE" dirty="0"/>
              <a:t>Majblomman Även svårigheter att ha råd med kollektivtrafik är mycket vanligt bland ensamstående, vilket innebär en transportfattigdom. 36% (1 av 3) av de ensamstående har svårt att ha råd med detta. Vi möter många barn med deras familjer i våra verksamheter som beskriver isolering av att inte kunna ta sig vare sig till runt i samhället och ta del av samhället på grund av att man inte har råd med buss och spårvagnsbiljett. (Motsvarande siffra för kontrollgruppen är 3 procent.)</a:t>
            </a:r>
          </a:p>
          <a:p>
            <a:endParaRPr lang="sv-SE" dirty="0"/>
          </a:p>
        </p:txBody>
      </p:sp>
      <p:sp>
        <p:nvSpPr>
          <p:cNvPr id="4" name="Platshållare för bildnummer 3">
            <a:extLst>
              <a:ext uri="{FF2B5EF4-FFF2-40B4-BE49-F238E27FC236}">
                <a16:creationId xmlns:a16="http://schemas.microsoft.com/office/drawing/2014/main" id="{38FCD5D3-DE34-3A12-47F2-0E983AB75DBE}"/>
              </a:ext>
            </a:extLst>
          </p:cNvPr>
          <p:cNvSpPr>
            <a:spLocks noGrp="1"/>
          </p:cNvSpPr>
          <p:nvPr>
            <p:ph type="sldNum" sz="quarter" idx="5"/>
          </p:nvPr>
        </p:nvSpPr>
        <p:spPr/>
        <p:txBody>
          <a:bodyPr/>
          <a:lstStyle/>
          <a:p>
            <a:fld id="{7DEA790A-B61E-4932-B9FB-F636FA909A54}" type="slidenum">
              <a:rPr lang="sv-SE" smtClean="0"/>
              <a:t>8</a:t>
            </a:fld>
            <a:endParaRPr lang="sv-SE"/>
          </a:p>
        </p:txBody>
      </p:sp>
    </p:spTree>
    <p:extLst>
      <p:ext uri="{BB962C8B-B14F-4D97-AF65-F5344CB8AC3E}">
        <p14:creationId xmlns:p14="http://schemas.microsoft.com/office/powerpoint/2010/main" val="2868532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11850-8614-A314-78AC-B241A307128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856A452-D3EB-0F4B-0F95-C843D649616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AFD9B0A-2D6A-5A08-A07E-F54600863C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sv-SE" sz="1200" b="1" dirty="0">
                <a:ea typeface="Lato"/>
                <a:cs typeface="Lato"/>
              </a:rPr>
              <a:t>En stor andel måste låna pengar för de mest nödvändiga räkningarna: </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sv-SE" sz="1200" b="1" dirty="0">
              <a:ea typeface="Lato"/>
              <a:cs typeface="Lato"/>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lang="sv-SE" sz="1200" b="1" dirty="0">
                <a:ea typeface="Lato"/>
                <a:cs typeface="Lato"/>
              </a:rPr>
              <a:t>Drygt 4 av 10  - 44 procent -  </a:t>
            </a:r>
            <a:r>
              <a:rPr lang="sv-SE" sz="1200" dirty="0">
                <a:ea typeface="Lato"/>
                <a:cs typeface="Lato"/>
              </a:rPr>
              <a:t>av de ensamstående föräldrarna med låg inkomst och </a:t>
            </a:r>
            <a:r>
              <a:rPr lang="sv-SE" sz="1200" b="1" dirty="0">
                <a:ea typeface="Lato"/>
                <a:cs typeface="Lato"/>
              </a:rPr>
              <a:t>3 av 10 - 30 procent - </a:t>
            </a:r>
            <a:r>
              <a:rPr lang="sv-SE" sz="1200" dirty="0">
                <a:ea typeface="Lato"/>
                <a:cs typeface="Lato"/>
              </a:rPr>
              <a:t>av sammanboende med låg inkomst har behövt låna pengar av en närstående, vän eller bank för att betala hyra, el och mat. </a:t>
            </a:r>
            <a:endParaRPr lang="sv-SE" sz="1200" b="1" dirty="0">
              <a:ea typeface="Lato"/>
              <a:cs typeface="Lato"/>
            </a:endParaRPr>
          </a:p>
          <a:p>
            <a:endParaRPr lang="sv-SE" sz="1200" dirty="0">
              <a:ea typeface="Lato"/>
              <a:cs typeface="Lato"/>
            </a:endParaRPr>
          </a:p>
          <a:p>
            <a:pPr marL="342900" indent="-342900">
              <a:buFont typeface="Arial"/>
              <a:buChar char="•"/>
              <a:defRPr/>
            </a:pPr>
            <a:r>
              <a:rPr lang="sv-SE" sz="1200" b="1" dirty="0">
                <a:ea typeface="Lato"/>
                <a:cs typeface="Lato"/>
              </a:rPr>
              <a:t>6 av 10 - 60 procent - </a:t>
            </a:r>
            <a:r>
              <a:rPr lang="sv-SE" sz="1200" dirty="0">
                <a:ea typeface="Lato"/>
                <a:cs typeface="Lato"/>
              </a:rPr>
              <a:t>av ensamstående föräldrar med låg inkomst och</a:t>
            </a:r>
            <a:r>
              <a:rPr lang="sv-SE" dirty="0">
                <a:ea typeface="Lato"/>
                <a:cs typeface="Lato"/>
              </a:rPr>
              <a:t> nära 4</a:t>
            </a:r>
            <a:r>
              <a:rPr lang="sv-SE" sz="1200" b="1" dirty="0">
                <a:ea typeface="Lato"/>
                <a:cs typeface="Lato"/>
              </a:rPr>
              <a:t> av 10 – 37 procent –</a:t>
            </a:r>
            <a:r>
              <a:rPr lang="sv-SE" sz="1200" dirty="0">
                <a:ea typeface="Lato"/>
                <a:cs typeface="Lato"/>
              </a:rPr>
              <a:t>  av sammanboende med låg inkomst oroar sig för hur de närmaste sex månaderna ska försörja sig. Endast </a:t>
            </a:r>
            <a:r>
              <a:rPr lang="sv-SE" sz="1200" b="1" dirty="0">
                <a:ea typeface="Lato"/>
                <a:cs typeface="Lato"/>
              </a:rPr>
              <a:t>sju procent</a:t>
            </a:r>
            <a:r>
              <a:rPr lang="sv-SE" sz="1200" dirty="0">
                <a:ea typeface="Lato"/>
                <a:cs typeface="Lato"/>
              </a:rPr>
              <a:t> i kontrollgruppen delar samma oro. Oron hos kontrollgruppen har dessutom halverats från 19%  från </a:t>
            </a:r>
            <a:r>
              <a:rPr lang="sv-SE" dirty="0">
                <a:ea typeface="Lato"/>
                <a:cs typeface="Lato"/>
              </a:rPr>
              <a:t>förra året 2024 till</a:t>
            </a:r>
            <a:r>
              <a:rPr lang="sv-SE" sz="1200" dirty="0">
                <a:ea typeface="Lato"/>
                <a:cs typeface="Lato"/>
              </a:rPr>
              <a:t> 7</a:t>
            </a:r>
            <a:r>
              <a:rPr lang="sv-SE" dirty="0">
                <a:ea typeface="Lato"/>
                <a:cs typeface="Lato"/>
              </a:rPr>
              <a:t>%</a:t>
            </a:r>
            <a:r>
              <a:rPr lang="sv-SE" sz="1200" dirty="0">
                <a:ea typeface="Lato"/>
                <a:cs typeface="Lato"/>
              </a:rPr>
              <a:t> </a:t>
            </a:r>
            <a:r>
              <a:rPr lang="sv-SE" dirty="0">
                <a:ea typeface="Lato"/>
                <a:cs typeface="Lato"/>
              </a:rPr>
              <a:t>medan den ligger kvar lika högt för barnfamiljer med låga inkomster. Även detta är ett tecken på att klyftorna har ökat. </a:t>
            </a:r>
            <a:endParaRPr lang="sv-SE" sz="1200" dirty="0">
              <a:ea typeface="Lato"/>
              <a:cs typeface="Lato"/>
            </a:endParaRPr>
          </a:p>
          <a:p>
            <a:endParaRPr lang="sv-SE" dirty="0"/>
          </a:p>
          <a:p>
            <a:endParaRPr lang="sv-SE" dirty="0"/>
          </a:p>
        </p:txBody>
      </p:sp>
      <p:sp>
        <p:nvSpPr>
          <p:cNvPr id="4" name="Platshållare för bildnummer 3">
            <a:extLst>
              <a:ext uri="{FF2B5EF4-FFF2-40B4-BE49-F238E27FC236}">
                <a16:creationId xmlns:a16="http://schemas.microsoft.com/office/drawing/2014/main" id="{4F6B4680-DDCF-5946-FAF0-60C35F8C2E3B}"/>
              </a:ext>
            </a:extLst>
          </p:cNvPr>
          <p:cNvSpPr>
            <a:spLocks noGrp="1"/>
          </p:cNvSpPr>
          <p:nvPr>
            <p:ph type="sldNum" sz="quarter" idx="5"/>
          </p:nvPr>
        </p:nvSpPr>
        <p:spPr/>
        <p:txBody>
          <a:bodyPr/>
          <a:lstStyle/>
          <a:p>
            <a:fld id="{7DEA790A-B61E-4932-B9FB-F636FA909A54}" type="slidenum">
              <a:rPr lang="sv-SE" smtClean="0"/>
              <a:t>9</a:t>
            </a:fld>
            <a:endParaRPr lang="sv-SE"/>
          </a:p>
        </p:txBody>
      </p:sp>
    </p:spTree>
    <p:extLst>
      <p:ext uri="{BB962C8B-B14F-4D97-AF65-F5344CB8AC3E}">
        <p14:creationId xmlns:p14="http://schemas.microsoft.com/office/powerpoint/2010/main" val="2663135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AE70A8D-C914-0714-827D-6855BA63F019}"/>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D5AE14F6-4A86-9431-CC14-4432674EEF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DC400057-4FFB-88D5-E81A-DD026C5B0BE6}"/>
              </a:ext>
            </a:extLst>
          </p:cNvPr>
          <p:cNvSpPr>
            <a:spLocks noGrp="1"/>
          </p:cNvSpPr>
          <p:nvPr>
            <p:ph type="dt" sz="half" idx="10"/>
          </p:nvPr>
        </p:nvSpPr>
        <p:spPr/>
        <p:txBody>
          <a:bodyPr/>
          <a:lstStyle/>
          <a:p>
            <a:fld id="{49599B71-CE13-4FBC-8656-1A18F89923CE}" type="datetimeFigureOut">
              <a:rPr lang="sv-SE" smtClean="0"/>
              <a:t>2025-03-27</a:t>
            </a:fld>
            <a:endParaRPr lang="sv-SE"/>
          </a:p>
        </p:txBody>
      </p:sp>
      <p:sp>
        <p:nvSpPr>
          <p:cNvPr id="5" name="Platshållare för sidfot 4">
            <a:extLst>
              <a:ext uri="{FF2B5EF4-FFF2-40B4-BE49-F238E27FC236}">
                <a16:creationId xmlns:a16="http://schemas.microsoft.com/office/drawing/2014/main" id="{83EC4B3D-3E90-BA90-BC0F-D68DCDE7A8D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CC9BB65-C413-C804-F7B8-56538A838CB5}"/>
              </a:ext>
            </a:extLst>
          </p:cNvPr>
          <p:cNvSpPr>
            <a:spLocks noGrp="1"/>
          </p:cNvSpPr>
          <p:nvPr>
            <p:ph type="sldNum" sz="quarter" idx="12"/>
          </p:nvPr>
        </p:nvSpPr>
        <p:spPr/>
        <p:txBody>
          <a:bodyPr/>
          <a:lstStyle/>
          <a:p>
            <a:fld id="{4FB9B2B1-3517-4986-ABE0-AA443E334B98}" type="slidenum">
              <a:rPr lang="sv-SE" smtClean="0"/>
              <a:t>‹#›</a:t>
            </a:fld>
            <a:endParaRPr lang="sv-SE"/>
          </a:p>
        </p:txBody>
      </p:sp>
    </p:spTree>
    <p:extLst>
      <p:ext uri="{BB962C8B-B14F-4D97-AF65-F5344CB8AC3E}">
        <p14:creationId xmlns:p14="http://schemas.microsoft.com/office/powerpoint/2010/main" val="3107056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69F1B1-A0CD-0C4A-68F4-E0418046126D}"/>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1EB6C294-39A0-9F4C-93C4-96ED1B8D8CC2}"/>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389271B-E1DC-7149-E1C9-E6C4FFA1B5C7}"/>
              </a:ext>
            </a:extLst>
          </p:cNvPr>
          <p:cNvSpPr>
            <a:spLocks noGrp="1"/>
          </p:cNvSpPr>
          <p:nvPr>
            <p:ph type="dt" sz="half" idx="10"/>
          </p:nvPr>
        </p:nvSpPr>
        <p:spPr/>
        <p:txBody>
          <a:bodyPr/>
          <a:lstStyle/>
          <a:p>
            <a:fld id="{49599B71-CE13-4FBC-8656-1A18F89923CE}" type="datetimeFigureOut">
              <a:rPr lang="sv-SE" smtClean="0"/>
              <a:t>2025-03-27</a:t>
            </a:fld>
            <a:endParaRPr lang="sv-SE"/>
          </a:p>
        </p:txBody>
      </p:sp>
      <p:sp>
        <p:nvSpPr>
          <p:cNvPr id="5" name="Platshållare för sidfot 4">
            <a:extLst>
              <a:ext uri="{FF2B5EF4-FFF2-40B4-BE49-F238E27FC236}">
                <a16:creationId xmlns:a16="http://schemas.microsoft.com/office/drawing/2014/main" id="{7B551DD7-DFC5-E323-051B-240CB039E0C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D58C308-F502-B08B-3244-7599268C1F5C}"/>
              </a:ext>
            </a:extLst>
          </p:cNvPr>
          <p:cNvSpPr>
            <a:spLocks noGrp="1"/>
          </p:cNvSpPr>
          <p:nvPr>
            <p:ph type="sldNum" sz="quarter" idx="12"/>
          </p:nvPr>
        </p:nvSpPr>
        <p:spPr/>
        <p:txBody>
          <a:bodyPr/>
          <a:lstStyle/>
          <a:p>
            <a:fld id="{4FB9B2B1-3517-4986-ABE0-AA443E334B98}" type="slidenum">
              <a:rPr lang="sv-SE" smtClean="0"/>
              <a:t>‹#›</a:t>
            </a:fld>
            <a:endParaRPr lang="sv-SE"/>
          </a:p>
        </p:txBody>
      </p:sp>
    </p:spTree>
    <p:extLst>
      <p:ext uri="{BB962C8B-B14F-4D97-AF65-F5344CB8AC3E}">
        <p14:creationId xmlns:p14="http://schemas.microsoft.com/office/powerpoint/2010/main" val="648033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DCA8B299-F5FC-62DA-3D27-1A18C0C9FAFD}"/>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EA947F0B-2068-6BC7-3ED1-9F1F0D728516}"/>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19131A2-D658-8081-BCA7-6BE82B20F2F4}"/>
              </a:ext>
            </a:extLst>
          </p:cNvPr>
          <p:cNvSpPr>
            <a:spLocks noGrp="1"/>
          </p:cNvSpPr>
          <p:nvPr>
            <p:ph type="dt" sz="half" idx="10"/>
          </p:nvPr>
        </p:nvSpPr>
        <p:spPr/>
        <p:txBody>
          <a:bodyPr/>
          <a:lstStyle/>
          <a:p>
            <a:fld id="{49599B71-CE13-4FBC-8656-1A18F89923CE}" type="datetimeFigureOut">
              <a:rPr lang="sv-SE" smtClean="0"/>
              <a:t>2025-03-27</a:t>
            </a:fld>
            <a:endParaRPr lang="sv-SE"/>
          </a:p>
        </p:txBody>
      </p:sp>
      <p:sp>
        <p:nvSpPr>
          <p:cNvPr id="5" name="Platshållare för sidfot 4">
            <a:extLst>
              <a:ext uri="{FF2B5EF4-FFF2-40B4-BE49-F238E27FC236}">
                <a16:creationId xmlns:a16="http://schemas.microsoft.com/office/drawing/2014/main" id="{5593C240-0202-8B24-9AFD-57B9522AD36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A5775B8-0770-B384-A4D6-F4BF5D8E85CB}"/>
              </a:ext>
            </a:extLst>
          </p:cNvPr>
          <p:cNvSpPr>
            <a:spLocks noGrp="1"/>
          </p:cNvSpPr>
          <p:nvPr>
            <p:ph type="sldNum" sz="quarter" idx="12"/>
          </p:nvPr>
        </p:nvSpPr>
        <p:spPr/>
        <p:txBody>
          <a:bodyPr/>
          <a:lstStyle/>
          <a:p>
            <a:fld id="{4FB9B2B1-3517-4986-ABE0-AA443E334B98}" type="slidenum">
              <a:rPr lang="sv-SE" smtClean="0"/>
              <a:t>‹#›</a:t>
            </a:fld>
            <a:endParaRPr lang="sv-SE"/>
          </a:p>
        </p:txBody>
      </p:sp>
    </p:spTree>
    <p:extLst>
      <p:ext uri="{BB962C8B-B14F-4D97-AF65-F5344CB8AC3E}">
        <p14:creationId xmlns:p14="http://schemas.microsoft.com/office/powerpoint/2010/main" val="1748963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AD4164-6012-75EF-460E-784B74D6D8D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C13974F-F915-6201-BB8F-841D4B0DA5F8}"/>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F5A12D9-E391-F5CC-356C-E51BC0C107ED}"/>
              </a:ext>
            </a:extLst>
          </p:cNvPr>
          <p:cNvSpPr>
            <a:spLocks noGrp="1"/>
          </p:cNvSpPr>
          <p:nvPr>
            <p:ph type="dt" sz="half" idx="10"/>
          </p:nvPr>
        </p:nvSpPr>
        <p:spPr/>
        <p:txBody>
          <a:bodyPr/>
          <a:lstStyle/>
          <a:p>
            <a:fld id="{49599B71-CE13-4FBC-8656-1A18F89923CE}" type="datetimeFigureOut">
              <a:rPr lang="sv-SE" smtClean="0"/>
              <a:t>2025-03-27</a:t>
            </a:fld>
            <a:endParaRPr lang="sv-SE"/>
          </a:p>
        </p:txBody>
      </p:sp>
      <p:sp>
        <p:nvSpPr>
          <p:cNvPr id="5" name="Platshållare för sidfot 4">
            <a:extLst>
              <a:ext uri="{FF2B5EF4-FFF2-40B4-BE49-F238E27FC236}">
                <a16:creationId xmlns:a16="http://schemas.microsoft.com/office/drawing/2014/main" id="{A6777994-D0E7-6CAC-CDAC-AFE3BCB70F6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6B68271-BACA-9981-C5B3-8297CEBA9318}"/>
              </a:ext>
            </a:extLst>
          </p:cNvPr>
          <p:cNvSpPr>
            <a:spLocks noGrp="1"/>
          </p:cNvSpPr>
          <p:nvPr>
            <p:ph type="sldNum" sz="quarter" idx="12"/>
          </p:nvPr>
        </p:nvSpPr>
        <p:spPr/>
        <p:txBody>
          <a:bodyPr/>
          <a:lstStyle/>
          <a:p>
            <a:fld id="{4FB9B2B1-3517-4986-ABE0-AA443E334B98}" type="slidenum">
              <a:rPr lang="sv-SE" smtClean="0"/>
              <a:t>‹#›</a:t>
            </a:fld>
            <a:endParaRPr lang="sv-SE"/>
          </a:p>
        </p:txBody>
      </p:sp>
    </p:spTree>
    <p:extLst>
      <p:ext uri="{BB962C8B-B14F-4D97-AF65-F5344CB8AC3E}">
        <p14:creationId xmlns:p14="http://schemas.microsoft.com/office/powerpoint/2010/main" val="2347959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6DC1A0-4C21-8324-C203-D7F337B26905}"/>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E4BE6456-8828-6036-50CE-C9AD9DCD5C6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B2759C68-F366-9318-5FA2-6D506C2A141D}"/>
              </a:ext>
            </a:extLst>
          </p:cNvPr>
          <p:cNvSpPr>
            <a:spLocks noGrp="1"/>
          </p:cNvSpPr>
          <p:nvPr>
            <p:ph type="dt" sz="half" idx="10"/>
          </p:nvPr>
        </p:nvSpPr>
        <p:spPr/>
        <p:txBody>
          <a:bodyPr/>
          <a:lstStyle/>
          <a:p>
            <a:fld id="{49599B71-CE13-4FBC-8656-1A18F89923CE}" type="datetimeFigureOut">
              <a:rPr lang="sv-SE" smtClean="0"/>
              <a:t>2025-03-27</a:t>
            </a:fld>
            <a:endParaRPr lang="sv-SE"/>
          </a:p>
        </p:txBody>
      </p:sp>
      <p:sp>
        <p:nvSpPr>
          <p:cNvPr id="5" name="Platshållare för sidfot 4">
            <a:extLst>
              <a:ext uri="{FF2B5EF4-FFF2-40B4-BE49-F238E27FC236}">
                <a16:creationId xmlns:a16="http://schemas.microsoft.com/office/drawing/2014/main" id="{9A17C123-1A68-535A-21AD-57B45A5E89E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69E9BA9-1EC4-93CF-FF5A-85C158953956}"/>
              </a:ext>
            </a:extLst>
          </p:cNvPr>
          <p:cNvSpPr>
            <a:spLocks noGrp="1"/>
          </p:cNvSpPr>
          <p:nvPr>
            <p:ph type="sldNum" sz="quarter" idx="12"/>
          </p:nvPr>
        </p:nvSpPr>
        <p:spPr/>
        <p:txBody>
          <a:bodyPr/>
          <a:lstStyle/>
          <a:p>
            <a:fld id="{4FB9B2B1-3517-4986-ABE0-AA443E334B98}" type="slidenum">
              <a:rPr lang="sv-SE" smtClean="0"/>
              <a:t>‹#›</a:t>
            </a:fld>
            <a:endParaRPr lang="sv-SE"/>
          </a:p>
        </p:txBody>
      </p:sp>
    </p:spTree>
    <p:extLst>
      <p:ext uri="{BB962C8B-B14F-4D97-AF65-F5344CB8AC3E}">
        <p14:creationId xmlns:p14="http://schemas.microsoft.com/office/powerpoint/2010/main" val="3163411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7FDCD62-D40D-5961-99E6-D7C3C02819D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57E9200-8BDB-12BB-81A7-A27DA23087B6}"/>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9B935CAB-C823-0139-E80B-5276625CE0E3}"/>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9030531C-3E4B-6161-8D0A-F93CC113F049}"/>
              </a:ext>
            </a:extLst>
          </p:cNvPr>
          <p:cNvSpPr>
            <a:spLocks noGrp="1"/>
          </p:cNvSpPr>
          <p:nvPr>
            <p:ph type="dt" sz="half" idx="10"/>
          </p:nvPr>
        </p:nvSpPr>
        <p:spPr/>
        <p:txBody>
          <a:bodyPr/>
          <a:lstStyle/>
          <a:p>
            <a:fld id="{49599B71-CE13-4FBC-8656-1A18F89923CE}" type="datetimeFigureOut">
              <a:rPr lang="sv-SE" smtClean="0"/>
              <a:t>2025-03-27</a:t>
            </a:fld>
            <a:endParaRPr lang="sv-SE"/>
          </a:p>
        </p:txBody>
      </p:sp>
      <p:sp>
        <p:nvSpPr>
          <p:cNvPr id="6" name="Platshållare för sidfot 5">
            <a:extLst>
              <a:ext uri="{FF2B5EF4-FFF2-40B4-BE49-F238E27FC236}">
                <a16:creationId xmlns:a16="http://schemas.microsoft.com/office/drawing/2014/main" id="{B8E8F768-5D74-DC94-95C7-77078DB3AF5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3F8A8A2-9A27-4B2F-4066-52A81934C34F}"/>
              </a:ext>
            </a:extLst>
          </p:cNvPr>
          <p:cNvSpPr>
            <a:spLocks noGrp="1"/>
          </p:cNvSpPr>
          <p:nvPr>
            <p:ph type="sldNum" sz="quarter" idx="12"/>
          </p:nvPr>
        </p:nvSpPr>
        <p:spPr/>
        <p:txBody>
          <a:bodyPr/>
          <a:lstStyle/>
          <a:p>
            <a:fld id="{4FB9B2B1-3517-4986-ABE0-AA443E334B98}" type="slidenum">
              <a:rPr lang="sv-SE" smtClean="0"/>
              <a:t>‹#›</a:t>
            </a:fld>
            <a:endParaRPr lang="sv-SE"/>
          </a:p>
        </p:txBody>
      </p:sp>
    </p:spTree>
    <p:extLst>
      <p:ext uri="{BB962C8B-B14F-4D97-AF65-F5344CB8AC3E}">
        <p14:creationId xmlns:p14="http://schemas.microsoft.com/office/powerpoint/2010/main" val="1667220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F7DF80-ABE9-804C-FB2B-6441CDE678A0}"/>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5AD88477-846E-2097-EBE0-47537AFB5F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54A743E1-A02F-4481-9A1B-6FF9CF0DE190}"/>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7B603F09-686C-6551-8BE8-A0F1FB0AD9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0BA56016-A2F5-303F-C54D-50BBC91CCCED}"/>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2DB5A408-3BE9-D5C3-131B-3D603D50AC1F}"/>
              </a:ext>
            </a:extLst>
          </p:cNvPr>
          <p:cNvSpPr>
            <a:spLocks noGrp="1"/>
          </p:cNvSpPr>
          <p:nvPr>
            <p:ph type="dt" sz="half" idx="10"/>
          </p:nvPr>
        </p:nvSpPr>
        <p:spPr/>
        <p:txBody>
          <a:bodyPr/>
          <a:lstStyle/>
          <a:p>
            <a:fld id="{49599B71-CE13-4FBC-8656-1A18F89923CE}" type="datetimeFigureOut">
              <a:rPr lang="sv-SE" smtClean="0"/>
              <a:t>2025-03-27</a:t>
            </a:fld>
            <a:endParaRPr lang="sv-SE"/>
          </a:p>
        </p:txBody>
      </p:sp>
      <p:sp>
        <p:nvSpPr>
          <p:cNvPr id="8" name="Platshållare för sidfot 7">
            <a:extLst>
              <a:ext uri="{FF2B5EF4-FFF2-40B4-BE49-F238E27FC236}">
                <a16:creationId xmlns:a16="http://schemas.microsoft.com/office/drawing/2014/main" id="{4AC7B96E-1018-40CD-3200-ECA971A9BA68}"/>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BE7207D2-CFD4-1B00-F244-FAF1DD502593}"/>
              </a:ext>
            </a:extLst>
          </p:cNvPr>
          <p:cNvSpPr>
            <a:spLocks noGrp="1"/>
          </p:cNvSpPr>
          <p:nvPr>
            <p:ph type="sldNum" sz="quarter" idx="12"/>
          </p:nvPr>
        </p:nvSpPr>
        <p:spPr/>
        <p:txBody>
          <a:bodyPr/>
          <a:lstStyle/>
          <a:p>
            <a:fld id="{4FB9B2B1-3517-4986-ABE0-AA443E334B98}" type="slidenum">
              <a:rPr lang="sv-SE" smtClean="0"/>
              <a:t>‹#›</a:t>
            </a:fld>
            <a:endParaRPr lang="sv-SE"/>
          </a:p>
        </p:txBody>
      </p:sp>
    </p:spTree>
    <p:extLst>
      <p:ext uri="{BB962C8B-B14F-4D97-AF65-F5344CB8AC3E}">
        <p14:creationId xmlns:p14="http://schemas.microsoft.com/office/powerpoint/2010/main" val="3025670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D9F80D-CC26-DA74-D2A3-457FF28B3657}"/>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1362541E-37C9-D29C-B5C9-119D966F56CD}"/>
              </a:ext>
            </a:extLst>
          </p:cNvPr>
          <p:cNvSpPr>
            <a:spLocks noGrp="1"/>
          </p:cNvSpPr>
          <p:nvPr>
            <p:ph type="dt" sz="half" idx="10"/>
          </p:nvPr>
        </p:nvSpPr>
        <p:spPr/>
        <p:txBody>
          <a:bodyPr/>
          <a:lstStyle/>
          <a:p>
            <a:fld id="{49599B71-CE13-4FBC-8656-1A18F89923CE}" type="datetimeFigureOut">
              <a:rPr lang="sv-SE" smtClean="0"/>
              <a:t>2025-03-27</a:t>
            </a:fld>
            <a:endParaRPr lang="sv-SE"/>
          </a:p>
        </p:txBody>
      </p:sp>
      <p:sp>
        <p:nvSpPr>
          <p:cNvPr id="4" name="Platshållare för sidfot 3">
            <a:extLst>
              <a:ext uri="{FF2B5EF4-FFF2-40B4-BE49-F238E27FC236}">
                <a16:creationId xmlns:a16="http://schemas.microsoft.com/office/drawing/2014/main" id="{8242C97C-3D8C-3EFB-84D5-B190AFD5B51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CA95D330-1EF0-40AF-0C37-FA16923DE334}"/>
              </a:ext>
            </a:extLst>
          </p:cNvPr>
          <p:cNvSpPr>
            <a:spLocks noGrp="1"/>
          </p:cNvSpPr>
          <p:nvPr>
            <p:ph type="sldNum" sz="quarter" idx="12"/>
          </p:nvPr>
        </p:nvSpPr>
        <p:spPr/>
        <p:txBody>
          <a:bodyPr/>
          <a:lstStyle/>
          <a:p>
            <a:fld id="{4FB9B2B1-3517-4986-ABE0-AA443E334B98}" type="slidenum">
              <a:rPr lang="sv-SE" smtClean="0"/>
              <a:t>‹#›</a:t>
            </a:fld>
            <a:endParaRPr lang="sv-SE"/>
          </a:p>
        </p:txBody>
      </p:sp>
    </p:spTree>
    <p:extLst>
      <p:ext uri="{BB962C8B-B14F-4D97-AF65-F5344CB8AC3E}">
        <p14:creationId xmlns:p14="http://schemas.microsoft.com/office/powerpoint/2010/main" val="451949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C8AB251A-B8A2-5FE7-D532-2DE9BE9720F8}"/>
              </a:ext>
            </a:extLst>
          </p:cNvPr>
          <p:cNvSpPr>
            <a:spLocks noGrp="1"/>
          </p:cNvSpPr>
          <p:nvPr>
            <p:ph type="dt" sz="half" idx="10"/>
          </p:nvPr>
        </p:nvSpPr>
        <p:spPr/>
        <p:txBody>
          <a:bodyPr/>
          <a:lstStyle/>
          <a:p>
            <a:fld id="{49599B71-CE13-4FBC-8656-1A18F89923CE}" type="datetimeFigureOut">
              <a:rPr lang="sv-SE" smtClean="0"/>
              <a:t>2025-03-27</a:t>
            </a:fld>
            <a:endParaRPr lang="sv-SE"/>
          </a:p>
        </p:txBody>
      </p:sp>
      <p:sp>
        <p:nvSpPr>
          <p:cNvPr id="3" name="Platshållare för sidfot 2">
            <a:extLst>
              <a:ext uri="{FF2B5EF4-FFF2-40B4-BE49-F238E27FC236}">
                <a16:creationId xmlns:a16="http://schemas.microsoft.com/office/drawing/2014/main" id="{B348F0B4-CF89-2285-9106-10B2BFD07CC1}"/>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5DA920D4-614C-4ED6-656C-1FA5053D2D4B}"/>
              </a:ext>
            </a:extLst>
          </p:cNvPr>
          <p:cNvSpPr>
            <a:spLocks noGrp="1"/>
          </p:cNvSpPr>
          <p:nvPr>
            <p:ph type="sldNum" sz="quarter" idx="12"/>
          </p:nvPr>
        </p:nvSpPr>
        <p:spPr/>
        <p:txBody>
          <a:bodyPr/>
          <a:lstStyle/>
          <a:p>
            <a:fld id="{4FB9B2B1-3517-4986-ABE0-AA443E334B98}" type="slidenum">
              <a:rPr lang="sv-SE" smtClean="0"/>
              <a:t>‹#›</a:t>
            </a:fld>
            <a:endParaRPr lang="sv-SE"/>
          </a:p>
        </p:txBody>
      </p:sp>
    </p:spTree>
    <p:extLst>
      <p:ext uri="{BB962C8B-B14F-4D97-AF65-F5344CB8AC3E}">
        <p14:creationId xmlns:p14="http://schemas.microsoft.com/office/powerpoint/2010/main" val="238169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709882-FF6D-4BD8-3A2E-26A6E4E8742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806F2AF-F12F-E16E-2434-A281A9D5DC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BEB2C641-26AB-1D2A-3A6F-AAE75D245E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1556CAD9-56A3-6422-1327-C2C2FE89D2EE}"/>
              </a:ext>
            </a:extLst>
          </p:cNvPr>
          <p:cNvSpPr>
            <a:spLocks noGrp="1"/>
          </p:cNvSpPr>
          <p:nvPr>
            <p:ph type="dt" sz="half" idx="10"/>
          </p:nvPr>
        </p:nvSpPr>
        <p:spPr/>
        <p:txBody>
          <a:bodyPr/>
          <a:lstStyle/>
          <a:p>
            <a:fld id="{49599B71-CE13-4FBC-8656-1A18F89923CE}" type="datetimeFigureOut">
              <a:rPr lang="sv-SE" smtClean="0"/>
              <a:t>2025-03-27</a:t>
            </a:fld>
            <a:endParaRPr lang="sv-SE"/>
          </a:p>
        </p:txBody>
      </p:sp>
      <p:sp>
        <p:nvSpPr>
          <p:cNvPr id="6" name="Platshållare för sidfot 5">
            <a:extLst>
              <a:ext uri="{FF2B5EF4-FFF2-40B4-BE49-F238E27FC236}">
                <a16:creationId xmlns:a16="http://schemas.microsoft.com/office/drawing/2014/main" id="{B8C7DFC6-70BC-CC70-D339-B085177A3BB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2540A09-01FA-1577-598E-C375AF96E4FA}"/>
              </a:ext>
            </a:extLst>
          </p:cNvPr>
          <p:cNvSpPr>
            <a:spLocks noGrp="1"/>
          </p:cNvSpPr>
          <p:nvPr>
            <p:ph type="sldNum" sz="quarter" idx="12"/>
          </p:nvPr>
        </p:nvSpPr>
        <p:spPr/>
        <p:txBody>
          <a:bodyPr/>
          <a:lstStyle/>
          <a:p>
            <a:fld id="{4FB9B2B1-3517-4986-ABE0-AA443E334B98}" type="slidenum">
              <a:rPr lang="sv-SE" smtClean="0"/>
              <a:t>‹#›</a:t>
            </a:fld>
            <a:endParaRPr lang="sv-SE"/>
          </a:p>
        </p:txBody>
      </p:sp>
    </p:spTree>
    <p:extLst>
      <p:ext uri="{BB962C8B-B14F-4D97-AF65-F5344CB8AC3E}">
        <p14:creationId xmlns:p14="http://schemas.microsoft.com/office/powerpoint/2010/main" val="2487287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E25A2A-9E10-06CA-51F1-A5BC6F960D3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57B356BE-5FCD-7699-9017-D4DDC48CF6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F0F22E87-3467-228C-38D3-75FB512A1A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DD7B189-F5C0-5DB0-1B33-7C42569EF36F}"/>
              </a:ext>
            </a:extLst>
          </p:cNvPr>
          <p:cNvSpPr>
            <a:spLocks noGrp="1"/>
          </p:cNvSpPr>
          <p:nvPr>
            <p:ph type="dt" sz="half" idx="10"/>
          </p:nvPr>
        </p:nvSpPr>
        <p:spPr/>
        <p:txBody>
          <a:bodyPr/>
          <a:lstStyle/>
          <a:p>
            <a:fld id="{49599B71-CE13-4FBC-8656-1A18F89923CE}" type="datetimeFigureOut">
              <a:rPr lang="sv-SE" smtClean="0"/>
              <a:t>2025-03-27</a:t>
            </a:fld>
            <a:endParaRPr lang="sv-SE"/>
          </a:p>
        </p:txBody>
      </p:sp>
      <p:sp>
        <p:nvSpPr>
          <p:cNvPr id="6" name="Platshållare för sidfot 5">
            <a:extLst>
              <a:ext uri="{FF2B5EF4-FFF2-40B4-BE49-F238E27FC236}">
                <a16:creationId xmlns:a16="http://schemas.microsoft.com/office/drawing/2014/main" id="{034EFD78-1D0E-97E4-D703-4265E01FA44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64652BA-9F93-3638-FE54-0C5972AB9500}"/>
              </a:ext>
            </a:extLst>
          </p:cNvPr>
          <p:cNvSpPr>
            <a:spLocks noGrp="1"/>
          </p:cNvSpPr>
          <p:nvPr>
            <p:ph type="sldNum" sz="quarter" idx="12"/>
          </p:nvPr>
        </p:nvSpPr>
        <p:spPr/>
        <p:txBody>
          <a:bodyPr/>
          <a:lstStyle/>
          <a:p>
            <a:fld id="{4FB9B2B1-3517-4986-ABE0-AA443E334B98}" type="slidenum">
              <a:rPr lang="sv-SE" smtClean="0"/>
              <a:t>‹#›</a:t>
            </a:fld>
            <a:endParaRPr lang="sv-SE"/>
          </a:p>
        </p:txBody>
      </p:sp>
    </p:spTree>
    <p:extLst>
      <p:ext uri="{BB962C8B-B14F-4D97-AF65-F5344CB8AC3E}">
        <p14:creationId xmlns:p14="http://schemas.microsoft.com/office/powerpoint/2010/main" val="3246399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ACDE038-F5B5-1526-810E-308A5283FA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780B503A-F63D-A6D1-BC3E-2191E5F53C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57FC7AA-248E-5DC0-C980-BBD9873C5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9599B71-CE13-4FBC-8656-1A18F89923CE}" type="datetimeFigureOut">
              <a:rPr lang="sv-SE" smtClean="0"/>
              <a:t>2025-03-27</a:t>
            </a:fld>
            <a:endParaRPr lang="sv-SE"/>
          </a:p>
        </p:txBody>
      </p:sp>
      <p:sp>
        <p:nvSpPr>
          <p:cNvPr id="5" name="Platshållare för sidfot 4">
            <a:extLst>
              <a:ext uri="{FF2B5EF4-FFF2-40B4-BE49-F238E27FC236}">
                <a16:creationId xmlns:a16="http://schemas.microsoft.com/office/drawing/2014/main" id="{EB778344-E7EB-9938-A4B0-8ACE928CB5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v-SE"/>
          </a:p>
        </p:txBody>
      </p:sp>
      <p:sp>
        <p:nvSpPr>
          <p:cNvPr id="6" name="Platshållare för bildnummer 5">
            <a:extLst>
              <a:ext uri="{FF2B5EF4-FFF2-40B4-BE49-F238E27FC236}">
                <a16:creationId xmlns:a16="http://schemas.microsoft.com/office/drawing/2014/main" id="{D3D79109-F272-209B-E1B7-6C33B2CBC9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FB9B2B1-3517-4986-ABE0-AA443E334B98}" type="slidenum">
              <a:rPr lang="sv-SE" smtClean="0"/>
              <a:t>‹#›</a:t>
            </a:fld>
            <a:endParaRPr lang="sv-SE"/>
          </a:p>
        </p:txBody>
      </p:sp>
    </p:spTree>
    <p:extLst>
      <p:ext uri="{BB962C8B-B14F-4D97-AF65-F5344CB8AC3E}">
        <p14:creationId xmlns:p14="http://schemas.microsoft.com/office/powerpoint/2010/main" val="2028898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2"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ww.netigate.se/ra/s.aspx?s=1263335X481473583X26885"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1E8FA87F-00DB-5C5F-ECBF-33EAEB270870}"/>
              </a:ext>
            </a:extLst>
          </p:cNvPr>
          <p:cNvSpPr txBox="1">
            <a:spLocks/>
          </p:cNvSpPr>
          <p:nvPr/>
        </p:nvSpPr>
        <p:spPr>
          <a:xfrm>
            <a:off x="1524000" y="2079435"/>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v-SE"/>
              <a:t>Läs anteckningarna</a:t>
            </a:r>
          </a:p>
        </p:txBody>
      </p:sp>
      <p:sp>
        <p:nvSpPr>
          <p:cNvPr id="8" name="Rubrik 1">
            <a:extLst>
              <a:ext uri="{FF2B5EF4-FFF2-40B4-BE49-F238E27FC236}">
                <a16:creationId xmlns:a16="http://schemas.microsoft.com/office/drawing/2014/main" id="{4F641F18-24EC-8347-FFB6-4DEC1F6DA072}"/>
              </a:ext>
            </a:extLst>
          </p:cNvPr>
          <p:cNvSpPr txBox="1">
            <a:spLocks/>
          </p:cNvSpPr>
          <p:nvPr/>
        </p:nvSpPr>
        <p:spPr>
          <a:xfrm>
            <a:off x="1524000" y="1122363"/>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6000" b="0" i="0" u="none" strike="noStrike" kern="1200" cap="none" spc="0" normalizeH="0" baseline="0" noProof="0">
                <a:ln>
                  <a:noFill/>
                </a:ln>
                <a:solidFill>
                  <a:srgbClr val="000000"/>
                </a:solidFill>
                <a:effectLst/>
                <a:uLnTx/>
                <a:uFillTx/>
                <a:latin typeface="Oswald Medium"/>
                <a:ea typeface="+mj-ea"/>
                <a:cs typeface="+mj-cs"/>
              </a:rPr>
              <a:t>Hej!</a:t>
            </a:r>
            <a:br>
              <a:rPr kumimoji="0" lang="sv-SE" sz="6000" b="0" i="0" u="none" strike="noStrike" kern="1200" cap="none" spc="0" normalizeH="0" baseline="0" noProof="0">
                <a:ln>
                  <a:noFill/>
                </a:ln>
                <a:solidFill>
                  <a:srgbClr val="000000"/>
                </a:solidFill>
                <a:effectLst/>
                <a:uLnTx/>
                <a:uFillTx/>
                <a:latin typeface="Oswald Medium"/>
                <a:ea typeface="+mj-ea"/>
                <a:cs typeface="+mj-cs"/>
              </a:rPr>
            </a:br>
            <a:endParaRPr kumimoji="0" lang="sv-SE" sz="6000" b="0" i="0" u="none" strike="noStrike" kern="1200" cap="none" spc="0" normalizeH="0" baseline="0" noProof="0">
              <a:ln>
                <a:noFill/>
              </a:ln>
              <a:solidFill>
                <a:srgbClr val="000000"/>
              </a:solidFill>
              <a:effectLst/>
              <a:uLnTx/>
              <a:uFillTx/>
              <a:latin typeface="Oswald Medium"/>
              <a:ea typeface="+mj-ea"/>
              <a:cs typeface="+mj-cs"/>
            </a:endParaRPr>
          </a:p>
        </p:txBody>
      </p:sp>
    </p:spTree>
    <p:extLst>
      <p:ext uri="{BB962C8B-B14F-4D97-AF65-F5344CB8AC3E}">
        <p14:creationId xmlns:p14="http://schemas.microsoft.com/office/powerpoint/2010/main" val="3499379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BBBF7-A467-CCC5-DDE5-2E98B216C43B}"/>
            </a:ext>
          </a:extLst>
        </p:cNvPr>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D40923E3-9FDE-A392-7FB5-CD526828ECFF}"/>
              </a:ext>
            </a:extLst>
          </p:cNvPr>
          <p:cNvSpPr txBox="1">
            <a:spLocks/>
          </p:cNvSpPr>
          <p:nvPr/>
        </p:nvSpPr>
        <p:spPr>
          <a:xfrm>
            <a:off x="5629569" y="2497135"/>
            <a:ext cx="6120660" cy="5554665"/>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sv-SE" sz="2200" b="1" i="0" u="none" strike="noStrike" kern="1200" cap="none" spc="0" normalizeH="0" baseline="0" noProof="0" dirty="0">
                <a:ln>
                  <a:noFill/>
                </a:ln>
                <a:solidFill>
                  <a:srgbClr val="000000"/>
                </a:solidFill>
                <a:effectLst/>
                <a:uLnTx/>
                <a:uFillTx/>
                <a:latin typeface="Lato"/>
                <a:ea typeface="Lato"/>
                <a:cs typeface="Lato"/>
              </a:rPr>
              <a:t>Drygt 2 av 10</a:t>
            </a:r>
            <a:r>
              <a:rPr kumimoji="0" lang="sv-SE" sz="2200" b="0" i="0" u="none" strike="noStrike" kern="1200" cap="none" spc="0" normalizeH="0" baseline="0" noProof="0" dirty="0">
                <a:ln>
                  <a:noFill/>
                </a:ln>
                <a:solidFill>
                  <a:srgbClr val="000000"/>
                </a:solidFill>
                <a:effectLst/>
                <a:uLnTx/>
                <a:uFillTx/>
                <a:latin typeface="Lato"/>
                <a:ea typeface="Lato"/>
                <a:cs typeface="Lato"/>
              </a:rPr>
              <a:t>  av de ensamstående föräldrarna och de sammanboende föräldrar har de senaste sex månaderna haft svårt att betala hyra eller lån kopplat till sitt boende.</a:t>
            </a:r>
            <a:br>
              <a:rPr kumimoji="0" lang="sv-SE" sz="2200" b="0" i="0" u="none" strike="noStrike" kern="1200" cap="none" spc="0" normalizeH="0" baseline="0" noProof="0" dirty="0">
                <a:ln>
                  <a:noFill/>
                </a:ln>
                <a:solidFill>
                  <a:srgbClr val="000000"/>
                </a:solidFill>
                <a:effectLst/>
                <a:uLnTx/>
                <a:uFillTx/>
                <a:latin typeface="Lato"/>
                <a:ea typeface="Lato"/>
                <a:cs typeface="Lato"/>
              </a:rPr>
            </a:br>
            <a:endParaRPr kumimoji="0" lang="sv-SE" sz="2200" b="0" i="0" u="none" strike="noStrike" kern="1200" cap="none" spc="0" normalizeH="0" baseline="0" noProof="0" dirty="0">
              <a:ln>
                <a:noFill/>
              </a:ln>
              <a:solidFill>
                <a:srgbClr val="000000"/>
              </a:solidFill>
              <a:effectLst/>
              <a:uLnTx/>
              <a:uFillTx/>
              <a:latin typeface="Lato"/>
              <a:ea typeface="Lato"/>
              <a:cs typeface="Lato"/>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sv-SE" sz="2200" b="0" i="0" u="none" strike="noStrike" kern="1200" cap="none" spc="0" normalizeH="0" baseline="0" noProof="0" dirty="0">
                <a:ln>
                  <a:noFill/>
                </a:ln>
                <a:solidFill>
                  <a:srgbClr val="000000"/>
                </a:solidFill>
                <a:effectLst/>
                <a:uLnTx/>
                <a:uFillTx/>
                <a:latin typeface="Lato"/>
                <a:ea typeface="Lato"/>
                <a:cs typeface="Lato"/>
              </a:rPr>
              <a:t>Det är också </a:t>
            </a:r>
            <a:r>
              <a:rPr kumimoji="0" lang="sv-SE" sz="2200" b="1" i="0" u="none" strike="noStrike" kern="1200" cap="none" spc="0" normalizeH="0" baseline="0" noProof="0" dirty="0">
                <a:ln>
                  <a:noFill/>
                </a:ln>
                <a:solidFill>
                  <a:srgbClr val="000000"/>
                </a:solidFill>
                <a:effectLst/>
                <a:uLnTx/>
                <a:uFillTx/>
                <a:latin typeface="Lato"/>
                <a:ea typeface="Lato"/>
                <a:cs typeface="Lato"/>
              </a:rPr>
              <a:t> 4 av 10</a:t>
            </a:r>
            <a:r>
              <a:rPr kumimoji="0" lang="sv-SE" sz="2200" b="0" i="0" u="none" strike="noStrike" kern="1200" cap="none" spc="0" normalizeH="0" baseline="0" noProof="0" dirty="0">
                <a:ln>
                  <a:noFill/>
                </a:ln>
                <a:solidFill>
                  <a:srgbClr val="000000"/>
                </a:solidFill>
                <a:effectLst/>
                <a:uLnTx/>
                <a:uFillTx/>
                <a:latin typeface="Lato"/>
                <a:ea typeface="Lato"/>
                <a:cs typeface="Lato"/>
              </a:rPr>
              <a:t> av de ensamboende och </a:t>
            </a:r>
            <a:br>
              <a:rPr kumimoji="0" lang="sv-SE" sz="2200" b="0" i="0" u="none" strike="noStrike" kern="1200" cap="none" spc="0" normalizeH="0" baseline="0" noProof="0" dirty="0">
                <a:ln>
                  <a:noFill/>
                </a:ln>
                <a:solidFill>
                  <a:srgbClr val="000000"/>
                </a:solidFill>
                <a:effectLst/>
                <a:uLnTx/>
                <a:uFillTx/>
                <a:latin typeface="Lato"/>
                <a:ea typeface="Lato"/>
                <a:cs typeface="Lato"/>
              </a:rPr>
            </a:br>
            <a:r>
              <a:rPr kumimoji="0" lang="sv-SE" sz="2200" b="1" i="0" u="none" strike="noStrike" kern="1200" cap="none" spc="0" normalizeH="0" baseline="0" noProof="0" dirty="0">
                <a:ln>
                  <a:noFill/>
                </a:ln>
                <a:solidFill>
                  <a:srgbClr val="000000"/>
                </a:solidFill>
                <a:effectLst/>
                <a:uLnTx/>
                <a:uFillTx/>
                <a:latin typeface="Lato"/>
                <a:ea typeface="Lato"/>
                <a:cs typeface="Lato"/>
              </a:rPr>
              <a:t>2 av 10</a:t>
            </a:r>
            <a:r>
              <a:rPr kumimoji="0" lang="sv-SE" sz="2200" b="0" i="0" u="none" strike="noStrike" kern="1200" cap="none" spc="0" normalizeH="0" baseline="0" noProof="0" dirty="0">
                <a:ln>
                  <a:noFill/>
                </a:ln>
                <a:solidFill>
                  <a:srgbClr val="000000"/>
                </a:solidFill>
                <a:effectLst/>
                <a:uLnTx/>
                <a:uFillTx/>
                <a:latin typeface="Lato"/>
                <a:ea typeface="Lato"/>
                <a:cs typeface="Lato"/>
              </a:rPr>
              <a:t> av de sammanboende som uppger att </a:t>
            </a:r>
            <a:br>
              <a:rPr kumimoji="0" lang="sv-SE" sz="2200" b="0" i="0" u="none" strike="noStrike" kern="1200" cap="none" spc="0" normalizeH="0" baseline="0" noProof="0" dirty="0">
                <a:ln>
                  <a:noFill/>
                </a:ln>
                <a:solidFill>
                  <a:srgbClr val="000000"/>
                </a:solidFill>
                <a:effectLst/>
                <a:uLnTx/>
                <a:uFillTx/>
                <a:latin typeface="Lato"/>
                <a:ea typeface="Lato"/>
                <a:cs typeface="Lato"/>
              </a:rPr>
            </a:br>
            <a:r>
              <a:rPr kumimoji="0" lang="sv-SE" sz="2200" b="0" i="0" u="none" strike="noStrike" kern="1200" cap="none" spc="0" normalizeH="0" baseline="0" noProof="0" dirty="0">
                <a:ln>
                  <a:noFill/>
                </a:ln>
                <a:solidFill>
                  <a:srgbClr val="000000"/>
                </a:solidFill>
                <a:effectLst/>
                <a:uLnTx/>
                <a:uFillTx/>
                <a:latin typeface="Lato"/>
                <a:ea typeface="Lato"/>
                <a:cs typeface="Lato"/>
              </a:rPr>
              <a:t>de inte skulle klara av en extra utgift på över 1000 kronor under en vanlig månad.</a:t>
            </a:r>
          </a:p>
        </p:txBody>
      </p:sp>
      <p:pic>
        <p:nvPicPr>
          <p:cNvPr id="13" name="Bildobjekt 12">
            <a:extLst>
              <a:ext uri="{FF2B5EF4-FFF2-40B4-BE49-F238E27FC236}">
                <a16:creationId xmlns:a16="http://schemas.microsoft.com/office/drawing/2014/main" id="{59408313-6F4A-22C2-907C-50A7A1E08D8B}"/>
              </a:ext>
            </a:extLst>
          </p:cNvPr>
          <p:cNvPicPr>
            <a:picLocks noChangeAspect="1"/>
          </p:cNvPicPr>
          <p:nvPr/>
        </p:nvPicPr>
        <p:blipFill>
          <a:blip r:embed="rId3">
            <a:extLst>
              <a:ext uri="{28A0092B-C50C-407E-A947-70E740481C1C}">
                <a14:useLocalDpi xmlns:a14="http://schemas.microsoft.com/office/drawing/2010/main" val="0"/>
              </a:ext>
            </a:extLst>
          </a:blip>
          <a:srcRect l="9512" r="9512"/>
          <a:stretch/>
        </p:blipFill>
        <p:spPr>
          <a:xfrm>
            <a:off x="-180112" y="-6"/>
            <a:ext cx="5153894" cy="6858006"/>
          </a:xfrm>
          <a:prstGeom prst="rect">
            <a:avLst/>
          </a:prstGeom>
        </p:spPr>
      </p:pic>
      <p:sp>
        <p:nvSpPr>
          <p:cNvPr id="2" name="Title 2">
            <a:extLst>
              <a:ext uri="{FF2B5EF4-FFF2-40B4-BE49-F238E27FC236}">
                <a16:creationId xmlns:a16="http://schemas.microsoft.com/office/drawing/2014/main" id="{582454AE-60BA-0F9A-E405-8F7EB2212D7B}"/>
              </a:ext>
            </a:extLst>
          </p:cNvPr>
          <p:cNvSpPr txBox="1">
            <a:spLocks/>
          </p:cNvSpPr>
          <p:nvPr/>
        </p:nvSpPr>
        <p:spPr>
          <a:xfrm>
            <a:off x="5629569" y="106784"/>
            <a:ext cx="5659984" cy="225541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400" b="0" i="0" u="none" strike="noStrike" kern="1200" cap="none" spc="0" normalizeH="0" baseline="0" noProof="0" dirty="0">
                <a:ln>
                  <a:noFill/>
                </a:ln>
                <a:solidFill>
                  <a:srgbClr val="000000"/>
                </a:solidFill>
                <a:effectLst/>
                <a:uLnTx/>
                <a:uFillTx/>
                <a:latin typeface="Oswald Medium"/>
                <a:ea typeface="+mj-ea"/>
                <a:cs typeface="+mj-cs"/>
              </a:rPr>
              <a:t>Betala för sitt boende och extra utgifter</a:t>
            </a:r>
            <a:endParaRPr kumimoji="0" lang="en-US" sz="4400" b="0" i="0" u="none" strike="noStrike" kern="1200" cap="none" spc="0" normalizeH="0" baseline="0" noProof="0" dirty="0">
              <a:ln>
                <a:noFill/>
              </a:ln>
              <a:solidFill>
                <a:srgbClr val="000000"/>
              </a:solidFill>
              <a:effectLst/>
              <a:uLnTx/>
              <a:uFillTx/>
              <a:latin typeface="Oswald Medium"/>
              <a:ea typeface="+mj-ea"/>
              <a:cs typeface="+mj-cs"/>
            </a:endParaRPr>
          </a:p>
        </p:txBody>
      </p:sp>
    </p:spTree>
    <p:extLst>
      <p:ext uri="{BB962C8B-B14F-4D97-AF65-F5344CB8AC3E}">
        <p14:creationId xmlns:p14="http://schemas.microsoft.com/office/powerpoint/2010/main" val="648448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2">
            <a:extLst>
              <a:ext uri="{FF2B5EF4-FFF2-40B4-BE49-F238E27FC236}">
                <a16:creationId xmlns:a16="http://schemas.microsoft.com/office/drawing/2014/main" id="{E75B0839-0ADA-E819-C06A-8C4DE24130FE}"/>
              </a:ext>
            </a:extLst>
          </p:cNvPr>
          <p:cNvSpPr txBox="1">
            <a:spLocks/>
          </p:cNvSpPr>
          <p:nvPr/>
        </p:nvSpPr>
        <p:spPr>
          <a:xfrm>
            <a:off x="832104" y="2487587"/>
            <a:ext cx="9200896" cy="4277993"/>
          </a:xfrm>
          <a:prstGeom prst="rect">
            <a:avLst/>
          </a:prstGeom>
        </p:spPr>
        <p:txBody>
          <a:bodyPr vert="horz" lIns="91440" tIns="45720" rIns="91440" bIns="45720" rtlCol="0" anchor="t">
            <a:noAutofit/>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120000"/>
              </a:lnSpc>
              <a:spcBef>
                <a:spcPts val="0"/>
              </a:spcBef>
              <a:spcAft>
                <a:spcPts val="0"/>
              </a:spcAft>
              <a:buClrTx/>
              <a:buSzTx/>
              <a:tabLst/>
              <a:defRPr/>
            </a:pPr>
            <a:r>
              <a:rPr kumimoji="0" lang="sv-SE" b="0" i="0" u="none" strike="noStrike" kern="1200" cap="none" spc="0" normalizeH="0" baseline="0" noProof="0" dirty="0">
                <a:ln>
                  <a:noFill/>
                </a:ln>
                <a:solidFill>
                  <a:srgbClr val="000000"/>
                </a:solidFill>
                <a:effectLst/>
                <a:uLnTx/>
                <a:uFillTx/>
                <a:latin typeface="Lato"/>
              </a:rPr>
              <a:t> I undersökningen är fokus på barnfamiljer med låga inkomster. Men situationen för barnfamiljer med ännu lägre inkomster speglas inte. </a:t>
            </a:r>
            <a:br>
              <a:rPr kumimoji="0" lang="sv-SE" b="0" i="0" u="none" strike="noStrike" kern="1200" cap="none" spc="0" normalizeH="0" baseline="0" noProof="0" dirty="0">
                <a:ln>
                  <a:noFill/>
                </a:ln>
                <a:solidFill>
                  <a:srgbClr val="000000"/>
                </a:solidFill>
                <a:effectLst/>
                <a:uLnTx/>
                <a:uFillTx/>
                <a:latin typeface="Lato"/>
              </a:rPr>
            </a:br>
            <a:br>
              <a:rPr kumimoji="0" lang="sv-SE" b="0" i="0" u="none" strike="noStrike" kern="1200" cap="none" spc="0" normalizeH="0" baseline="0" noProof="0" dirty="0">
                <a:ln>
                  <a:noFill/>
                </a:ln>
                <a:solidFill>
                  <a:srgbClr val="000000"/>
                </a:solidFill>
                <a:effectLst/>
                <a:uLnTx/>
                <a:uFillTx/>
                <a:latin typeface="Lato"/>
              </a:rPr>
            </a:br>
            <a:r>
              <a:rPr kumimoji="0" lang="sv-SE" b="0" i="0" u="none" strike="noStrike" kern="1200" cap="none" spc="0" normalizeH="0" baseline="0" noProof="0" dirty="0">
                <a:ln>
                  <a:noFill/>
                </a:ln>
                <a:solidFill>
                  <a:srgbClr val="000000"/>
                </a:solidFill>
                <a:effectLst/>
                <a:uLnTx/>
                <a:uFillTx/>
                <a:latin typeface="Lato"/>
              </a:rPr>
              <a:t>Familjer som lever med: </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sv-SE" b="0" i="0" u="none" strike="noStrike" kern="1200" cap="none" spc="0" normalizeH="0" baseline="0" noProof="0" dirty="0">
                <a:ln>
                  <a:noFill/>
                </a:ln>
                <a:solidFill>
                  <a:srgbClr val="000000"/>
                </a:solidFill>
                <a:effectLst/>
                <a:uLnTx/>
                <a:uFillTx/>
                <a:latin typeface="Lato"/>
              </a:rPr>
              <a:t>försörjningsstöd</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sv-SE" b="0" i="0" u="none" strike="noStrike" kern="1200" cap="none" spc="0" normalizeH="0" baseline="0" noProof="0" dirty="0">
                <a:ln>
                  <a:noFill/>
                </a:ln>
                <a:solidFill>
                  <a:srgbClr val="000000"/>
                </a:solidFill>
                <a:effectLst/>
                <a:uLnTx/>
                <a:uFillTx/>
                <a:latin typeface="Lato"/>
              </a:rPr>
              <a:t>löneutmätning</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sv-SE" b="0" i="0" u="none" strike="noStrike" kern="1200" cap="none" spc="0" normalizeH="0" baseline="0" noProof="0" dirty="0">
                <a:ln>
                  <a:noFill/>
                </a:ln>
                <a:solidFill>
                  <a:srgbClr val="000000"/>
                </a:solidFill>
                <a:effectLst/>
                <a:uLnTx/>
                <a:uFillTx/>
                <a:latin typeface="Lato"/>
              </a:rPr>
              <a:t>dagersättning enligt LMA </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sv-SE" b="0" i="0" u="none" strike="noStrike" kern="1200" cap="none" spc="0" normalizeH="0" baseline="0" noProof="0" dirty="0">
                <a:ln>
                  <a:noFill/>
                </a:ln>
                <a:solidFill>
                  <a:srgbClr val="000000"/>
                </a:solidFill>
                <a:effectLst/>
                <a:uLnTx/>
                <a:uFillTx/>
                <a:latin typeface="Lato"/>
              </a:rPr>
              <a:t>eller som lever på sjukpenning och sjukersättning. </a:t>
            </a:r>
          </a:p>
        </p:txBody>
      </p:sp>
      <p:sp>
        <p:nvSpPr>
          <p:cNvPr id="3" name="Title 5">
            <a:extLst>
              <a:ext uri="{FF2B5EF4-FFF2-40B4-BE49-F238E27FC236}">
                <a16:creationId xmlns:a16="http://schemas.microsoft.com/office/drawing/2014/main" id="{B572EF66-D6A0-1C0F-CCF8-7AD12A7858A1}"/>
              </a:ext>
            </a:extLst>
          </p:cNvPr>
          <p:cNvSpPr txBox="1">
            <a:spLocks/>
          </p:cNvSpPr>
          <p:nvPr/>
        </p:nvSpPr>
        <p:spPr>
          <a:xfrm>
            <a:off x="832104" y="398884"/>
            <a:ext cx="9528048" cy="22300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400" b="0" i="0" u="none" strike="noStrike" kern="1200" cap="none" spc="0" normalizeH="0" baseline="0" noProof="0" dirty="0">
                <a:ln>
                  <a:noFill/>
                </a:ln>
                <a:solidFill>
                  <a:srgbClr val="000000"/>
                </a:solidFill>
                <a:effectLst/>
                <a:uLnTx/>
                <a:uFillTx/>
                <a:latin typeface="Oswald Medium"/>
                <a:ea typeface="+mj-ea"/>
                <a:cs typeface="+mj-cs"/>
              </a:rPr>
              <a:t>Föräldrarna och barnen </a:t>
            </a:r>
            <a:br>
              <a:rPr kumimoji="0" lang="sv-SE" sz="4400" b="0" i="0" u="none" strike="noStrike" kern="1200" cap="none" spc="0" normalizeH="0" baseline="0" noProof="0" dirty="0">
                <a:ln>
                  <a:noFill/>
                </a:ln>
                <a:solidFill>
                  <a:srgbClr val="000000"/>
                </a:solidFill>
                <a:effectLst/>
                <a:uLnTx/>
                <a:uFillTx/>
                <a:latin typeface="Oswald Medium"/>
                <a:ea typeface="+mj-ea"/>
                <a:cs typeface="+mj-cs"/>
              </a:rPr>
            </a:br>
            <a:r>
              <a:rPr kumimoji="0" lang="sv-SE" sz="4400" b="0" i="0" u="none" strike="noStrike" kern="1200" cap="none" spc="0" normalizeH="0" baseline="0" noProof="0" dirty="0">
                <a:ln>
                  <a:noFill/>
                </a:ln>
                <a:solidFill>
                  <a:srgbClr val="000000"/>
                </a:solidFill>
                <a:effectLst/>
                <a:uLnTx/>
                <a:uFillTx/>
                <a:latin typeface="Oswald Medium"/>
                <a:ea typeface="+mj-ea"/>
                <a:cs typeface="+mj-cs"/>
              </a:rPr>
              <a:t>som inte syns i statistiken</a:t>
            </a:r>
          </a:p>
        </p:txBody>
      </p:sp>
    </p:spTree>
    <p:extLst>
      <p:ext uri="{BB962C8B-B14F-4D97-AF65-F5344CB8AC3E}">
        <p14:creationId xmlns:p14="http://schemas.microsoft.com/office/powerpoint/2010/main" val="1046829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81182-E0DB-0F98-11AC-694CC9E3F6BD}"/>
            </a:ext>
          </a:extLst>
        </p:cNvPr>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8573B045-BBEC-4B7D-7232-CA3FC1768877}"/>
              </a:ext>
            </a:extLst>
          </p:cNvPr>
          <p:cNvSpPr txBox="1">
            <a:spLocks/>
          </p:cNvSpPr>
          <p:nvPr/>
        </p:nvSpPr>
        <p:spPr>
          <a:xfrm>
            <a:off x="5629569" y="2015874"/>
            <a:ext cx="6120660" cy="5554665"/>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sv-SE" sz="2200" b="0" i="0" u="none" strike="noStrike" kern="1200" cap="none" spc="0" normalizeH="0" baseline="0" noProof="0" dirty="0">
                <a:ln>
                  <a:noFill/>
                </a:ln>
                <a:solidFill>
                  <a:srgbClr val="000000"/>
                </a:solidFill>
                <a:effectLst/>
                <a:uLnTx/>
                <a:uFillTx/>
                <a:latin typeface="Lato"/>
                <a:ea typeface="Lato"/>
                <a:cs typeface="Lato"/>
              </a:rPr>
              <a:t>Den ekonomiska situationen för barnfamiljer med låga inkomster har försämrats över tid </a:t>
            </a:r>
            <a:br>
              <a:rPr kumimoji="0" lang="sv-SE" sz="2200" b="0" i="0" u="none" strike="noStrike" kern="1200" cap="none" spc="0" normalizeH="0" baseline="0" noProof="0" dirty="0">
                <a:ln>
                  <a:noFill/>
                </a:ln>
                <a:solidFill>
                  <a:srgbClr val="000000"/>
                </a:solidFill>
                <a:effectLst/>
                <a:uLnTx/>
                <a:uFillTx/>
                <a:latin typeface="Lato"/>
                <a:ea typeface="Lato"/>
                <a:cs typeface="Lato"/>
              </a:rPr>
            </a:br>
            <a:r>
              <a:rPr kumimoji="0" lang="sv-SE" sz="2200" b="0" i="0" u="none" strike="noStrike" kern="1200" cap="none" spc="0" normalizeH="0" baseline="0" noProof="0" dirty="0">
                <a:ln>
                  <a:noFill/>
                </a:ln>
                <a:solidFill>
                  <a:srgbClr val="000000"/>
                </a:solidFill>
                <a:effectLst/>
                <a:uLnTx/>
                <a:uFillTx/>
                <a:latin typeface="Lato"/>
                <a:ea typeface="Lato"/>
                <a:cs typeface="Lato"/>
              </a:rPr>
              <a:t>– och håller i sig.</a:t>
            </a:r>
            <a:br>
              <a:rPr kumimoji="0" lang="sv-SE" sz="2200" b="0" i="0" u="none" strike="noStrike" kern="1200" cap="none" spc="0" normalizeH="0" baseline="0" noProof="0" dirty="0">
                <a:ln>
                  <a:noFill/>
                </a:ln>
                <a:solidFill>
                  <a:srgbClr val="000000"/>
                </a:solidFill>
                <a:effectLst/>
                <a:uLnTx/>
                <a:uFillTx/>
                <a:latin typeface="Lato"/>
                <a:ea typeface="Lato"/>
                <a:cs typeface="Lato"/>
              </a:rPr>
            </a:br>
            <a:endParaRPr kumimoji="0" lang="sv-SE" sz="2200" b="0" i="0" u="none" strike="noStrike" kern="1200" cap="none" spc="0" normalizeH="0" baseline="0" noProof="0" dirty="0">
              <a:ln>
                <a:noFill/>
              </a:ln>
              <a:solidFill>
                <a:srgbClr val="000000"/>
              </a:solidFill>
              <a:effectLst/>
              <a:uLnTx/>
              <a:uFillTx/>
              <a:latin typeface="Lato"/>
              <a:ea typeface="Lato"/>
              <a:cs typeface="Lato"/>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sv-SE" sz="2200" b="0" i="0" u="none" strike="noStrike" kern="1200" cap="none" spc="0" normalizeH="0" baseline="0" noProof="0" dirty="0">
                <a:ln>
                  <a:noFill/>
                </a:ln>
                <a:solidFill>
                  <a:srgbClr val="000000"/>
                </a:solidFill>
                <a:effectLst/>
                <a:uLnTx/>
                <a:uFillTx/>
                <a:latin typeface="Lato"/>
                <a:ea typeface="Lato"/>
                <a:cs typeface="Lato"/>
              </a:rPr>
              <a:t>Det innebär stora svårigheter att tillgodose sina barns behov – och grundläggande rättigheter </a:t>
            </a:r>
            <a:br>
              <a:rPr kumimoji="0" lang="sv-SE" sz="2200" b="0" i="0" u="none" strike="noStrike" kern="1200" cap="none" spc="0" normalizeH="0" baseline="0" noProof="0" dirty="0">
                <a:ln>
                  <a:noFill/>
                </a:ln>
                <a:solidFill>
                  <a:srgbClr val="000000"/>
                </a:solidFill>
                <a:effectLst/>
                <a:uLnTx/>
                <a:uFillTx/>
                <a:latin typeface="Lato"/>
                <a:ea typeface="Lato"/>
                <a:cs typeface="Lato"/>
              </a:rPr>
            </a:br>
            <a:r>
              <a:rPr kumimoji="0" lang="sv-SE" sz="2200" b="0" i="0" u="none" strike="noStrike" kern="1200" cap="none" spc="0" normalizeH="0" baseline="0" noProof="0" dirty="0">
                <a:ln>
                  <a:noFill/>
                </a:ln>
                <a:solidFill>
                  <a:srgbClr val="000000"/>
                </a:solidFill>
                <a:effectLst/>
                <a:uLnTx/>
                <a:uFillTx/>
                <a:latin typeface="Lato"/>
                <a:ea typeface="Lato"/>
                <a:cs typeface="Lato"/>
              </a:rPr>
              <a:t>enligt Barnkonventionen.</a:t>
            </a:r>
            <a:br>
              <a:rPr kumimoji="0" lang="sv-SE" sz="2200" b="0" i="0" u="none" strike="noStrike" kern="1200" cap="none" spc="0" normalizeH="0" baseline="0" noProof="0" dirty="0">
                <a:ln>
                  <a:noFill/>
                </a:ln>
                <a:solidFill>
                  <a:srgbClr val="000000"/>
                </a:solidFill>
                <a:effectLst/>
                <a:uLnTx/>
                <a:uFillTx/>
                <a:latin typeface="Lato"/>
                <a:ea typeface="Lato"/>
                <a:cs typeface="Lato"/>
              </a:rPr>
            </a:br>
            <a:r>
              <a:rPr kumimoji="0" lang="sv-SE" sz="2200" b="0" i="0" u="none" strike="noStrike" kern="1200" cap="none" spc="0" normalizeH="0" baseline="0" noProof="0" dirty="0">
                <a:ln>
                  <a:noFill/>
                </a:ln>
                <a:solidFill>
                  <a:srgbClr val="000000"/>
                </a:solidFill>
                <a:effectLst/>
                <a:uLnTx/>
                <a:uFillTx/>
                <a:latin typeface="Lato"/>
                <a:ea typeface="Lato"/>
                <a:cs typeface="Lato"/>
              </a:rPr>
              <a:t>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sv-SE" sz="2200" b="0" i="0" u="none" strike="noStrike" kern="1200" cap="none" spc="0" normalizeH="0" baseline="0" noProof="0" dirty="0">
                <a:ln>
                  <a:noFill/>
                </a:ln>
                <a:solidFill>
                  <a:srgbClr val="000000"/>
                </a:solidFill>
                <a:effectLst/>
                <a:uLnTx/>
                <a:uFillTx/>
                <a:latin typeface="Lato"/>
                <a:ea typeface="Lato"/>
                <a:cs typeface="Lato"/>
              </a:rPr>
              <a:t>Skillnaderna och ojämlikheten i barns levnadsvillkor fortsätter och ökar.</a:t>
            </a:r>
          </a:p>
        </p:txBody>
      </p:sp>
      <p:pic>
        <p:nvPicPr>
          <p:cNvPr id="13" name="Bildobjekt 12">
            <a:extLst>
              <a:ext uri="{FF2B5EF4-FFF2-40B4-BE49-F238E27FC236}">
                <a16:creationId xmlns:a16="http://schemas.microsoft.com/office/drawing/2014/main" id="{277B4634-0895-2CBF-7D6A-0D41DA3A3242}"/>
              </a:ext>
            </a:extLst>
          </p:cNvPr>
          <p:cNvPicPr>
            <a:picLocks noChangeAspect="1"/>
          </p:cNvPicPr>
          <p:nvPr/>
        </p:nvPicPr>
        <p:blipFill>
          <a:blip r:embed="rId3">
            <a:extLst>
              <a:ext uri="{28A0092B-C50C-407E-A947-70E740481C1C}">
                <a14:useLocalDpi xmlns:a14="http://schemas.microsoft.com/office/drawing/2010/main" val="0"/>
              </a:ext>
            </a:extLst>
          </a:blip>
          <a:srcRect t="2465" b="2465"/>
          <a:stretch/>
        </p:blipFill>
        <p:spPr>
          <a:xfrm>
            <a:off x="-180112" y="-6"/>
            <a:ext cx="5153894" cy="6858006"/>
          </a:xfrm>
          <a:prstGeom prst="rect">
            <a:avLst/>
          </a:prstGeom>
        </p:spPr>
      </p:pic>
      <p:sp>
        <p:nvSpPr>
          <p:cNvPr id="2" name="Title 2">
            <a:extLst>
              <a:ext uri="{FF2B5EF4-FFF2-40B4-BE49-F238E27FC236}">
                <a16:creationId xmlns:a16="http://schemas.microsoft.com/office/drawing/2014/main" id="{38E8667D-4FAC-F060-B046-92381E73A307}"/>
              </a:ext>
            </a:extLst>
          </p:cNvPr>
          <p:cNvSpPr txBox="1">
            <a:spLocks/>
          </p:cNvSpPr>
          <p:nvPr/>
        </p:nvSpPr>
        <p:spPr>
          <a:xfrm>
            <a:off x="5629569" y="555960"/>
            <a:ext cx="5659984" cy="117591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400" b="0" i="0" u="none" strike="noStrike" kern="1200" cap="none" spc="0" normalizeH="0" baseline="0" noProof="0" dirty="0">
                <a:ln>
                  <a:noFill/>
                </a:ln>
                <a:solidFill>
                  <a:srgbClr val="000000"/>
                </a:solidFill>
                <a:effectLst/>
                <a:uLnTx/>
                <a:uFillTx/>
                <a:latin typeface="Oswald Medium"/>
                <a:ea typeface="+mj-ea"/>
                <a:cs typeface="+mj-cs"/>
              </a:rPr>
              <a:t>Summering</a:t>
            </a:r>
            <a:endParaRPr kumimoji="0" lang="en-US" sz="4400" b="0" i="0" u="none" strike="noStrike" kern="1200" cap="none" spc="0" normalizeH="0" baseline="0" noProof="0" dirty="0">
              <a:ln>
                <a:noFill/>
              </a:ln>
              <a:solidFill>
                <a:srgbClr val="000000"/>
              </a:solidFill>
              <a:effectLst/>
              <a:uLnTx/>
              <a:uFillTx/>
              <a:latin typeface="Oswald Medium"/>
              <a:ea typeface="+mj-ea"/>
              <a:cs typeface="+mj-cs"/>
            </a:endParaRPr>
          </a:p>
        </p:txBody>
      </p:sp>
    </p:spTree>
    <p:extLst>
      <p:ext uri="{BB962C8B-B14F-4D97-AF65-F5344CB8AC3E}">
        <p14:creationId xmlns:p14="http://schemas.microsoft.com/office/powerpoint/2010/main" val="1424942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0F9ABEF-647F-72A4-C9B7-D62C37EE6075}"/>
              </a:ext>
            </a:extLst>
          </p:cNvPr>
          <p:cNvSpPr>
            <a:spLocks noGrp="1"/>
          </p:cNvSpPr>
          <p:nvPr>
            <p:ph idx="1"/>
          </p:nvPr>
        </p:nvSpPr>
        <p:spPr>
          <a:xfrm>
            <a:off x="720538" y="1080482"/>
            <a:ext cx="10750924" cy="4921624"/>
          </a:xfrm>
        </p:spPr>
        <p:txBody>
          <a:bodyPr>
            <a:normAutofit/>
          </a:bodyPr>
          <a:lstStyle/>
          <a:p>
            <a:pPr marL="0" indent="0" algn="ctr">
              <a:buNone/>
            </a:pPr>
            <a:r>
              <a:rPr lang="sv-SE" i="0" u="none" strike="noStrike" baseline="0" dirty="0">
                <a:latin typeface="Lato" panose="020F0502020204030203" pitchFamily="34" charset="0"/>
              </a:rPr>
              <a:t>För att Sverige ska uppfylla barnkonventionens artiklar </a:t>
            </a:r>
          </a:p>
          <a:p>
            <a:pPr marL="0" indent="0" algn="ctr">
              <a:buNone/>
            </a:pPr>
            <a:r>
              <a:rPr lang="sv-SE" i="0" u="none" strike="noStrike" baseline="0" dirty="0">
                <a:latin typeface="Lato" panose="020F0502020204030203" pitchFamily="34" charset="0"/>
              </a:rPr>
              <a:t>– om alla barns rätt till skälig levnadsstandard och social trygghet –</a:t>
            </a:r>
          </a:p>
          <a:p>
            <a:pPr marL="0" indent="0" algn="ctr">
              <a:buNone/>
            </a:pPr>
            <a:r>
              <a:rPr lang="sv-SE" i="0" u="none" strike="noStrike" baseline="0" dirty="0">
                <a:latin typeface="Lato" panose="020F0502020204030203" pitchFamily="34" charset="0"/>
              </a:rPr>
              <a:t>krävs konkreta insatser. </a:t>
            </a:r>
          </a:p>
          <a:p>
            <a:pPr marL="0" indent="0" algn="ctr">
              <a:buNone/>
            </a:pPr>
            <a:endParaRPr lang="sv-SE" dirty="0">
              <a:latin typeface="Lato" panose="020F0502020204030203" pitchFamily="34" charset="0"/>
            </a:endParaRPr>
          </a:p>
          <a:p>
            <a:pPr marL="0" indent="0" algn="ctr">
              <a:buNone/>
            </a:pPr>
            <a:r>
              <a:rPr lang="sv-SE" i="0" u="none" strike="noStrike" baseline="0" dirty="0">
                <a:latin typeface="Lato" panose="020F0502020204030203" pitchFamily="34" charset="0"/>
              </a:rPr>
              <a:t>Insatser som hjälper de mest sårbara barnfamiljerna i vårt samhälle. </a:t>
            </a:r>
          </a:p>
          <a:p>
            <a:pPr marL="0" indent="0" algn="ctr">
              <a:buNone/>
            </a:pPr>
            <a:endParaRPr lang="sv-SE" dirty="0">
              <a:latin typeface="Lato" panose="020F0502020204030203" pitchFamily="34" charset="0"/>
            </a:endParaRPr>
          </a:p>
          <a:p>
            <a:pPr marL="0" indent="0" algn="ctr">
              <a:buNone/>
            </a:pPr>
            <a:r>
              <a:rPr lang="sv-SE" i="0" u="none" strike="noStrike" baseline="0" dirty="0">
                <a:latin typeface="Lato" panose="020F0502020204030203" pitchFamily="34" charset="0"/>
              </a:rPr>
              <a:t>Därför uppmanar vi politiker </a:t>
            </a:r>
          </a:p>
          <a:p>
            <a:pPr algn="ctr">
              <a:buFontTx/>
              <a:buChar char="-"/>
            </a:pPr>
            <a:r>
              <a:rPr lang="sv-SE" i="0" u="none" strike="noStrike" baseline="0" dirty="0">
                <a:latin typeface="Lato" panose="020F0502020204030203" pitchFamily="34" charset="0"/>
              </a:rPr>
              <a:t>på nationell, regional och kommunal nivå  - </a:t>
            </a:r>
          </a:p>
          <a:p>
            <a:pPr marL="0" indent="0" algn="ctr">
              <a:buNone/>
            </a:pPr>
            <a:r>
              <a:rPr lang="sv-SE" i="0" u="none" strike="noStrike" baseline="0" dirty="0">
                <a:latin typeface="Lato" panose="020F0502020204030203" pitchFamily="34" charset="0"/>
              </a:rPr>
              <a:t>att agera omgående.</a:t>
            </a:r>
            <a:endParaRPr lang="sv-SE" i="0" dirty="0">
              <a:solidFill>
                <a:srgbClr val="000000"/>
              </a:solidFill>
              <a:effectLst/>
              <a:latin typeface="Lato" panose="020F0502020204030203" pitchFamily="34" charset="0"/>
              <a:cs typeface="Segoe UI"/>
            </a:endParaRPr>
          </a:p>
        </p:txBody>
      </p:sp>
    </p:spTree>
    <p:extLst>
      <p:ext uri="{BB962C8B-B14F-4D97-AF65-F5344CB8AC3E}">
        <p14:creationId xmlns:p14="http://schemas.microsoft.com/office/powerpoint/2010/main" val="2622246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9A1DAA0-758F-475B-3D03-CC06F8966F22}"/>
              </a:ext>
            </a:extLst>
          </p:cNvPr>
          <p:cNvSpPr txBox="1">
            <a:spLocks/>
          </p:cNvSpPr>
          <p:nvPr/>
        </p:nvSpPr>
        <p:spPr>
          <a:xfrm>
            <a:off x="5141686" y="2180665"/>
            <a:ext cx="9344638" cy="4262592"/>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sv-SE" sz="2800" b="0" i="0" u="none" strike="noStrike" kern="1200" cap="none" spc="0" normalizeH="0" baseline="0" noProof="0">
                <a:ln>
                  <a:noFill/>
                </a:ln>
                <a:solidFill>
                  <a:srgbClr val="000000"/>
                </a:solidFill>
                <a:effectLst/>
                <a:uLnTx/>
                <a:uFillTx/>
                <a:latin typeface="Lato"/>
              </a:rPr>
              <a:t>Höj bostadsbidraget och stoppa </a:t>
            </a:r>
            <a:br>
              <a:rPr kumimoji="0" lang="sv-SE" sz="2800" b="0" i="0" u="none" strike="noStrike" kern="1200" cap="none" spc="0" normalizeH="0" baseline="0" noProof="0">
                <a:ln>
                  <a:noFill/>
                </a:ln>
                <a:solidFill>
                  <a:srgbClr val="000000"/>
                </a:solidFill>
                <a:effectLst/>
                <a:uLnTx/>
                <a:uFillTx/>
                <a:latin typeface="Lato"/>
              </a:rPr>
            </a:br>
            <a:r>
              <a:rPr kumimoji="0" lang="sv-SE" sz="2800" b="0" i="0" u="none" strike="noStrike" kern="1200" cap="none" spc="0" normalizeH="0" baseline="0" noProof="0">
                <a:ln>
                  <a:noFill/>
                </a:ln>
                <a:solidFill>
                  <a:srgbClr val="000000"/>
                </a:solidFill>
                <a:effectLst/>
                <a:uLnTx/>
                <a:uFillTx/>
                <a:latin typeface="Lato"/>
              </a:rPr>
              <a:t>barnvräkningarna</a:t>
            </a:r>
            <a:br>
              <a:rPr kumimoji="0" lang="sv-SE" sz="2800" b="0" i="0" u="none" strike="noStrike" kern="1200" cap="none" spc="0" normalizeH="0" baseline="0" noProof="0">
                <a:ln>
                  <a:noFill/>
                </a:ln>
                <a:solidFill>
                  <a:srgbClr val="000000"/>
                </a:solidFill>
                <a:effectLst/>
                <a:uLnTx/>
                <a:uFillTx/>
                <a:latin typeface="Lato"/>
              </a:rPr>
            </a:br>
            <a:endParaRPr kumimoji="0" lang="sv-SE" sz="2800" b="0" i="0" u="none" strike="noStrike" kern="1200" cap="none" spc="0" normalizeH="0" baseline="0" noProof="0">
              <a:ln>
                <a:noFill/>
              </a:ln>
              <a:solidFill>
                <a:srgbClr val="000000"/>
              </a:solidFill>
              <a:effectLst/>
              <a:uLnTx/>
              <a:uFillTx/>
              <a:latin typeface="Lato"/>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sv-SE" sz="2800" b="0" i="0" u="none" strike="noStrike" kern="1200" cap="none" spc="0" normalizeH="0" baseline="0" noProof="0">
                <a:ln>
                  <a:noFill/>
                </a:ln>
                <a:solidFill>
                  <a:srgbClr val="000000"/>
                </a:solidFill>
                <a:effectLst/>
                <a:uLnTx/>
                <a:uFillTx/>
                <a:latin typeface="Lato"/>
              </a:rPr>
              <a:t>Höj och indexera barnbidraget </a:t>
            </a:r>
            <a:br>
              <a:rPr kumimoji="0" lang="sv-SE" sz="2800" b="0" i="0" u="none" strike="noStrike" kern="1200" cap="none" spc="0" normalizeH="0" baseline="0" noProof="0">
                <a:ln>
                  <a:noFill/>
                </a:ln>
                <a:solidFill>
                  <a:srgbClr val="000000"/>
                </a:solidFill>
                <a:effectLst/>
                <a:uLnTx/>
                <a:uFillTx/>
                <a:latin typeface="Lato"/>
              </a:rPr>
            </a:br>
            <a:endParaRPr kumimoji="0" lang="sv-SE" sz="2800" b="0" i="0" u="none" strike="noStrike" kern="1200" cap="none" spc="0" normalizeH="0" baseline="0" noProof="0">
              <a:ln>
                <a:noFill/>
              </a:ln>
              <a:solidFill>
                <a:srgbClr val="000000"/>
              </a:solidFill>
              <a:effectLst/>
              <a:uLnTx/>
              <a:uFillTx/>
              <a:latin typeface="Lato"/>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sv-SE" sz="2800" b="0" i="0" u="none" strike="noStrike" kern="1200" cap="none" spc="0" normalizeH="0" baseline="0" noProof="0">
                <a:ln>
                  <a:noFill/>
                </a:ln>
                <a:solidFill>
                  <a:srgbClr val="000000"/>
                </a:solidFill>
                <a:effectLst/>
                <a:uLnTx/>
                <a:uFillTx/>
                <a:latin typeface="Lato"/>
              </a:rPr>
              <a:t>Inför kostnadsfria fritidsaktiviteter </a:t>
            </a:r>
            <a:br>
              <a:rPr kumimoji="0" lang="sv-SE" sz="2800" b="0" i="0" u="none" strike="noStrike" kern="1200" cap="none" spc="0" normalizeH="0" baseline="0" noProof="0">
                <a:ln>
                  <a:noFill/>
                </a:ln>
                <a:solidFill>
                  <a:srgbClr val="000000"/>
                </a:solidFill>
                <a:effectLst/>
                <a:uLnTx/>
                <a:uFillTx/>
                <a:latin typeface="Lato"/>
              </a:rPr>
            </a:br>
            <a:r>
              <a:rPr kumimoji="0" lang="sv-SE" sz="2800" b="0" i="0" u="none" strike="noStrike" kern="1200" cap="none" spc="0" normalizeH="0" baseline="0" noProof="0">
                <a:ln>
                  <a:noFill/>
                </a:ln>
                <a:solidFill>
                  <a:srgbClr val="000000"/>
                </a:solidFill>
                <a:effectLst/>
                <a:uLnTx/>
                <a:uFillTx/>
                <a:latin typeface="Lato"/>
              </a:rPr>
              <a:t>och avgiftsfri kollektivtrafik </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sv-SE" sz="2800" b="0" i="0" u="none" strike="noStrike" kern="1200" cap="none" spc="0" normalizeH="0" baseline="0" noProof="0">
              <a:ln>
                <a:noFill/>
              </a:ln>
              <a:solidFill>
                <a:srgbClr val="000000"/>
              </a:solidFill>
              <a:effectLst/>
              <a:uLnTx/>
              <a:uFillTx/>
              <a:latin typeface="Lato"/>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sv-SE" sz="2800" b="0" i="0" u="none" strike="noStrike" kern="1200" cap="none" spc="0" normalizeH="0" baseline="0" noProof="0">
              <a:ln>
                <a:noFill/>
              </a:ln>
              <a:solidFill>
                <a:srgbClr val="000000"/>
              </a:solidFill>
              <a:effectLst/>
              <a:uLnTx/>
              <a:uFillTx/>
              <a:latin typeface="Lato"/>
            </a:endParaRPr>
          </a:p>
        </p:txBody>
      </p:sp>
      <p:sp>
        <p:nvSpPr>
          <p:cNvPr id="5" name="Title 5">
            <a:extLst>
              <a:ext uri="{FF2B5EF4-FFF2-40B4-BE49-F238E27FC236}">
                <a16:creationId xmlns:a16="http://schemas.microsoft.com/office/drawing/2014/main" id="{D2F4453C-C8CD-EB9E-B4D1-90FCD20D524B}"/>
              </a:ext>
            </a:extLst>
          </p:cNvPr>
          <p:cNvSpPr txBox="1">
            <a:spLocks/>
          </p:cNvSpPr>
          <p:nvPr/>
        </p:nvSpPr>
        <p:spPr>
          <a:xfrm>
            <a:off x="5162057" y="801549"/>
            <a:ext cx="9528048" cy="9052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400" b="0" i="0" u="none" strike="noStrike" kern="1200" cap="none" spc="0" normalizeH="0" baseline="0" noProof="0">
                <a:ln>
                  <a:noFill/>
                </a:ln>
                <a:solidFill>
                  <a:srgbClr val="000000"/>
                </a:solidFill>
                <a:effectLst/>
                <a:uLnTx/>
                <a:uFillTx/>
                <a:latin typeface="Oswald Medium"/>
                <a:ea typeface="+mj-ea"/>
                <a:cs typeface="+mj-cs"/>
              </a:rPr>
              <a:t>Våra gemensamma krav</a:t>
            </a:r>
          </a:p>
        </p:txBody>
      </p:sp>
      <p:pic>
        <p:nvPicPr>
          <p:cNvPr id="2" name="Bildobjekt 1">
            <a:extLst>
              <a:ext uri="{FF2B5EF4-FFF2-40B4-BE49-F238E27FC236}">
                <a16:creationId xmlns:a16="http://schemas.microsoft.com/office/drawing/2014/main" id="{D985AE59-9D10-06EC-A0D4-403D05ADF185}"/>
              </a:ext>
            </a:extLst>
          </p:cNvPr>
          <p:cNvPicPr>
            <a:picLocks noChangeAspect="1"/>
          </p:cNvPicPr>
          <p:nvPr/>
        </p:nvPicPr>
        <p:blipFill>
          <a:blip r:embed="rId3">
            <a:extLst>
              <a:ext uri="{28A0092B-C50C-407E-A947-70E740481C1C}">
                <a14:useLocalDpi xmlns:a14="http://schemas.microsoft.com/office/drawing/2010/main" val="0"/>
              </a:ext>
            </a:extLst>
          </a:blip>
          <a:srcRect t="1566" b="1566"/>
          <a:stretch/>
        </p:blipFill>
        <p:spPr>
          <a:xfrm>
            <a:off x="-180112" y="-6"/>
            <a:ext cx="4725608" cy="6858006"/>
          </a:xfrm>
          <a:prstGeom prst="rect">
            <a:avLst/>
          </a:prstGeom>
        </p:spPr>
      </p:pic>
    </p:spTree>
    <p:extLst>
      <p:ext uri="{BB962C8B-B14F-4D97-AF65-F5344CB8AC3E}">
        <p14:creationId xmlns:p14="http://schemas.microsoft.com/office/powerpoint/2010/main" val="3961219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F6C2A19-5470-04CA-6CEE-C707C42C0CB5}"/>
              </a:ext>
            </a:extLst>
          </p:cNvPr>
          <p:cNvSpPr>
            <a:spLocks noGrp="1"/>
          </p:cNvSpPr>
          <p:nvPr>
            <p:ph idx="1"/>
          </p:nvPr>
        </p:nvSpPr>
        <p:spPr>
          <a:xfrm>
            <a:off x="6429991" y="1373219"/>
            <a:ext cx="4709003" cy="3681258"/>
          </a:xfrm>
        </p:spPr>
        <p:txBody>
          <a:bodyPr>
            <a:normAutofit/>
          </a:bodyPr>
          <a:lstStyle/>
          <a:p>
            <a:pPr marL="0" indent="0">
              <a:buNone/>
            </a:pPr>
            <a:r>
              <a:rPr lang="sv-SE" sz="2400" b="1"/>
              <a:t>Ta del av hela undersökningen: </a:t>
            </a:r>
          </a:p>
          <a:p>
            <a:pPr marL="0" indent="0">
              <a:buNone/>
            </a:pPr>
            <a:r>
              <a:rPr lang="sv-SE" sz="2400" b="1"/>
              <a:t>Barnfamiljers ekonomiska svårigheter 2025</a:t>
            </a:r>
            <a:br>
              <a:rPr lang="sv-SE" sz="2400" b="1"/>
            </a:br>
            <a:endParaRPr lang="sv-SE" sz="2400" b="1"/>
          </a:p>
          <a:p>
            <a:pPr marL="0" indent="0">
              <a:buNone/>
            </a:pPr>
            <a:r>
              <a:rPr lang="sv-SE" sz="2400"/>
              <a:t>En sammanställning av vår </a:t>
            </a:r>
            <a:br>
              <a:rPr lang="sv-SE" sz="2400"/>
            </a:br>
            <a:r>
              <a:rPr lang="sv-SE" sz="2400"/>
              <a:t>Sifo-undersökning med gemensamma slutsatser och </a:t>
            </a:r>
            <a:br>
              <a:rPr lang="sv-SE" sz="2400"/>
            </a:br>
            <a:r>
              <a:rPr lang="sv-SE" sz="2400"/>
              <a:t>krav på politiska åtgärder för att minska barnfattigdomen.</a:t>
            </a:r>
          </a:p>
        </p:txBody>
      </p:sp>
      <p:pic>
        <p:nvPicPr>
          <p:cNvPr id="6" name="Platshållare för innehåll 12">
            <a:extLst>
              <a:ext uri="{FF2B5EF4-FFF2-40B4-BE49-F238E27FC236}">
                <a16:creationId xmlns:a16="http://schemas.microsoft.com/office/drawing/2014/main" id="{7085C1B0-5D25-2498-47A4-81DCA257304C}"/>
              </a:ext>
            </a:extLst>
          </p:cNvPr>
          <p:cNvPicPr>
            <a:picLocks noChangeAspect="1"/>
          </p:cNvPicPr>
          <p:nvPr/>
        </p:nvPicPr>
        <p:blipFill>
          <a:blip r:embed="rId3"/>
          <a:srcRect/>
          <a:stretch/>
        </p:blipFill>
        <p:spPr>
          <a:xfrm>
            <a:off x="1133688" y="911773"/>
            <a:ext cx="4476750" cy="4476750"/>
          </a:xfrm>
          <a:prstGeom prst="rect">
            <a:avLst/>
          </a:prstGeom>
          <a:solidFill>
            <a:schemeClr val="accent1"/>
          </a:solidFill>
        </p:spPr>
      </p:pic>
      <p:pic>
        <p:nvPicPr>
          <p:cNvPr id="8" name="Bildobjekt 7" descr="En bild som visar Teckensnitt, text">
            <a:extLst>
              <a:ext uri="{FF2B5EF4-FFF2-40B4-BE49-F238E27FC236}">
                <a16:creationId xmlns:a16="http://schemas.microsoft.com/office/drawing/2014/main" id="{7487985A-B07F-F479-D051-7D5577A8E882}"/>
              </a:ext>
            </a:extLst>
          </p:cNvPr>
          <p:cNvPicPr>
            <a:picLocks noChangeAspect="1"/>
          </p:cNvPicPr>
          <p:nvPr/>
        </p:nvPicPr>
        <p:blipFill>
          <a:blip r:embed="rId4">
            <a:extLst>
              <a:ext uri="{28A0092B-C50C-407E-A947-70E740481C1C}">
                <a14:useLocalDpi xmlns:a14="http://schemas.microsoft.com/office/drawing/2010/main" val="0"/>
              </a:ext>
            </a:extLst>
          </a:blip>
          <a:srcRect l="4990" t="12793" r="4990" b="6689"/>
          <a:stretch/>
        </p:blipFill>
        <p:spPr>
          <a:xfrm>
            <a:off x="0" y="5350244"/>
            <a:ext cx="12192000" cy="1528765"/>
          </a:xfrm>
          <a:prstGeom prst="rect">
            <a:avLst/>
          </a:prstGeom>
        </p:spPr>
      </p:pic>
    </p:spTree>
    <p:extLst>
      <p:ext uri="{BB962C8B-B14F-4D97-AF65-F5344CB8AC3E}">
        <p14:creationId xmlns:p14="http://schemas.microsoft.com/office/powerpoint/2010/main" val="3467337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ED0A3-1B5A-6716-E51C-E7D98CE33AA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4736B1B1-172E-F5B2-DDE1-4EBF43E70C16}"/>
              </a:ext>
            </a:extLst>
          </p:cNvPr>
          <p:cNvSpPr>
            <a:spLocks noGrp="1"/>
          </p:cNvSpPr>
          <p:nvPr>
            <p:ph type="ctrTitle"/>
          </p:nvPr>
        </p:nvSpPr>
        <p:spPr/>
        <p:txBody>
          <a:bodyPr/>
          <a:lstStyle/>
          <a:p>
            <a:r>
              <a:rPr lang="sv-SE" dirty="0"/>
              <a:t>Hejdå</a:t>
            </a:r>
          </a:p>
        </p:txBody>
      </p:sp>
      <p:pic>
        <p:nvPicPr>
          <p:cNvPr id="5" name="Bildobjekt 4" descr="En bild som visar Teckensnitt, text">
            <a:extLst>
              <a:ext uri="{FF2B5EF4-FFF2-40B4-BE49-F238E27FC236}">
                <a16:creationId xmlns:a16="http://schemas.microsoft.com/office/drawing/2014/main" id="{78FA5ED2-DEDC-13F3-6ACB-F4CFAFC54F89}"/>
              </a:ext>
            </a:extLst>
          </p:cNvPr>
          <p:cNvPicPr>
            <a:picLocks noChangeAspect="1"/>
          </p:cNvPicPr>
          <p:nvPr/>
        </p:nvPicPr>
        <p:blipFill>
          <a:blip r:embed="rId3">
            <a:extLst>
              <a:ext uri="{28A0092B-C50C-407E-A947-70E740481C1C}">
                <a14:useLocalDpi xmlns:a14="http://schemas.microsoft.com/office/drawing/2010/main" val="0"/>
              </a:ext>
            </a:extLst>
          </a:blip>
          <a:srcRect l="4990" t="12793" r="4990" b="6689"/>
          <a:stretch/>
        </p:blipFill>
        <p:spPr>
          <a:xfrm>
            <a:off x="0" y="5000622"/>
            <a:ext cx="12192000" cy="1528765"/>
          </a:xfrm>
          <a:prstGeom prst="rect">
            <a:avLst/>
          </a:prstGeom>
        </p:spPr>
      </p:pic>
    </p:spTree>
    <p:extLst>
      <p:ext uri="{BB962C8B-B14F-4D97-AF65-F5344CB8AC3E}">
        <p14:creationId xmlns:p14="http://schemas.microsoft.com/office/powerpoint/2010/main" val="3454785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3919023-9B31-AC10-4080-B82E4B2E3B0E}"/>
            </a:ext>
          </a:extLst>
        </p:cNvPr>
        <p:cNvGrpSpPr/>
        <p:nvPr/>
      </p:nvGrpSpPr>
      <p:grpSpPr>
        <a:xfrm>
          <a:off x="0" y="0"/>
          <a:ext cx="0" cy="0"/>
          <a:chOff x="0" y="0"/>
          <a:chExt cx="0" cy="0"/>
        </a:xfrm>
      </p:grpSpPr>
      <p:sp>
        <p:nvSpPr>
          <p:cNvPr id="6" name="Rubrik 1">
            <a:extLst>
              <a:ext uri="{FF2B5EF4-FFF2-40B4-BE49-F238E27FC236}">
                <a16:creationId xmlns:a16="http://schemas.microsoft.com/office/drawing/2014/main" id="{05E3EF71-2076-D9BA-DCB1-F3B89F683935}"/>
              </a:ext>
            </a:extLst>
          </p:cNvPr>
          <p:cNvSpPr txBox="1">
            <a:spLocks/>
          </p:cNvSpPr>
          <p:nvPr/>
        </p:nvSpPr>
        <p:spPr>
          <a:xfrm>
            <a:off x="1524000" y="1122363"/>
            <a:ext cx="9144000" cy="365620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v-SE" sz="4000"/>
              <a:t>Var mallen hjälpsam? Dela gärna med dig </a:t>
            </a:r>
            <a:br>
              <a:rPr lang="sv-SE" sz="4000"/>
            </a:br>
            <a:r>
              <a:rPr lang="sv-SE" sz="4000"/>
              <a:t>– </a:t>
            </a:r>
            <a:r>
              <a:rPr lang="sv-SE" sz="4000">
                <a:hlinkClick r:id="rId3"/>
              </a:rPr>
              <a:t>här finns en utvärdering</a:t>
            </a:r>
            <a:r>
              <a:rPr lang="sv-SE" sz="4000"/>
              <a:t>.</a:t>
            </a:r>
          </a:p>
        </p:txBody>
      </p:sp>
      <p:sp>
        <p:nvSpPr>
          <p:cNvPr id="8" name="Rubrik 1">
            <a:extLst>
              <a:ext uri="{FF2B5EF4-FFF2-40B4-BE49-F238E27FC236}">
                <a16:creationId xmlns:a16="http://schemas.microsoft.com/office/drawing/2014/main" id="{D69ABCF9-CFEB-B71C-7064-32EBB1E3CA2E}"/>
              </a:ext>
            </a:extLst>
          </p:cNvPr>
          <p:cNvSpPr txBox="1">
            <a:spLocks/>
          </p:cNvSpPr>
          <p:nvPr/>
        </p:nvSpPr>
        <p:spPr>
          <a:xfrm>
            <a:off x="1524000" y="1122363"/>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6000" b="0" i="0" u="none" strike="noStrike" kern="1200" cap="none" spc="0" normalizeH="0" baseline="0" noProof="0">
                <a:ln>
                  <a:noFill/>
                </a:ln>
                <a:solidFill>
                  <a:srgbClr val="000000"/>
                </a:solidFill>
                <a:effectLst/>
                <a:uLnTx/>
                <a:uFillTx/>
                <a:latin typeface="Oswald Medium"/>
                <a:ea typeface="+mj-ea"/>
                <a:cs typeface="+mj-cs"/>
              </a:rPr>
              <a:t>Tack och hej!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sv-SE" sz="6000" b="0" i="0" u="none" strike="noStrike" kern="1200" cap="none" spc="0" normalizeH="0" baseline="0" noProof="0">
              <a:ln>
                <a:noFill/>
              </a:ln>
              <a:solidFill>
                <a:srgbClr val="000000"/>
              </a:solidFill>
              <a:effectLst/>
              <a:uLnTx/>
              <a:uFillTx/>
              <a:latin typeface="Oswald Medium"/>
              <a:ea typeface="+mj-ea"/>
              <a:cs typeface="+mj-cs"/>
            </a:endParaRPr>
          </a:p>
        </p:txBody>
      </p:sp>
    </p:spTree>
    <p:extLst>
      <p:ext uri="{BB962C8B-B14F-4D97-AF65-F5344CB8AC3E}">
        <p14:creationId xmlns:p14="http://schemas.microsoft.com/office/powerpoint/2010/main" val="1811860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FB31398-B68F-2F57-EBCA-661A17BFCAEB}"/>
              </a:ext>
            </a:extLst>
          </p:cNvPr>
          <p:cNvSpPr>
            <a:spLocks noGrp="1"/>
          </p:cNvSpPr>
          <p:nvPr>
            <p:ph type="ctrTitle"/>
          </p:nvPr>
        </p:nvSpPr>
        <p:spPr/>
        <p:txBody>
          <a:bodyPr/>
          <a:lstStyle/>
          <a:p>
            <a:r>
              <a:rPr lang="sv-SE"/>
              <a:t>Rubrik</a:t>
            </a:r>
          </a:p>
        </p:txBody>
      </p:sp>
      <p:sp>
        <p:nvSpPr>
          <p:cNvPr id="3" name="Underrubrik 2">
            <a:extLst>
              <a:ext uri="{FF2B5EF4-FFF2-40B4-BE49-F238E27FC236}">
                <a16:creationId xmlns:a16="http://schemas.microsoft.com/office/drawing/2014/main" id="{FA4FE4AB-F0E3-7363-76E2-599605DCA421}"/>
              </a:ext>
            </a:extLst>
          </p:cNvPr>
          <p:cNvSpPr>
            <a:spLocks noGrp="1"/>
          </p:cNvSpPr>
          <p:nvPr>
            <p:ph type="subTitle" idx="1"/>
          </p:nvPr>
        </p:nvSpPr>
        <p:spPr/>
        <p:txBody>
          <a:bodyPr/>
          <a:lstStyle/>
          <a:p>
            <a:r>
              <a:rPr lang="sv-SE"/>
              <a:t>Ort och datum tex</a:t>
            </a:r>
          </a:p>
        </p:txBody>
      </p:sp>
      <p:pic>
        <p:nvPicPr>
          <p:cNvPr id="5" name="Bildobjekt 4" descr="En bild som visar Teckensnitt, text">
            <a:extLst>
              <a:ext uri="{FF2B5EF4-FFF2-40B4-BE49-F238E27FC236}">
                <a16:creationId xmlns:a16="http://schemas.microsoft.com/office/drawing/2014/main" id="{835EA692-A1E4-AAF7-934E-96A4B7D1685F}"/>
              </a:ext>
            </a:extLst>
          </p:cNvPr>
          <p:cNvPicPr>
            <a:picLocks noChangeAspect="1"/>
          </p:cNvPicPr>
          <p:nvPr/>
        </p:nvPicPr>
        <p:blipFill>
          <a:blip r:embed="rId3">
            <a:extLst>
              <a:ext uri="{28A0092B-C50C-407E-A947-70E740481C1C}">
                <a14:useLocalDpi xmlns:a14="http://schemas.microsoft.com/office/drawing/2010/main" val="0"/>
              </a:ext>
            </a:extLst>
          </a:blip>
          <a:srcRect l="4990" t="12793" r="4990" b="6689"/>
          <a:stretch/>
        </p:blipFill>
        <p:spPr>
          <a:xfrm>
            <a:off x="0" y="5000622"/>
            <a:ext cx="12192000" cy="1528765"/>
          </a:xfrm>
          <a:prstGeom prst="rect">
            <a:avLst/>
          </a:prstGeom>
        </p:spPr>
      </p:pic>
    </p:spTree>
    <p:extLst>
      <p:ext uri="{BB962C8B-B14F-4D97-AF65-F5344CB8AC3E}">
        <p14:creationId xmlns:p14="http://schemas.microsoft.com/office/powerpoint/2010/main" val="2411746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a:extLst>
              <a:ext uri="{FF2B5EF4-FFF2-40B4-BE49-F238E27FC236}">
                <a16:creationId xmlns:a16="http://schemas.microsoft.com/office/drawing/2014/main" id="{0EA04B93-7049-0CC3-3146-9DC89AE82CD4}"/>
              </a:ext>
            </a:extLst>
          </p:cNvPr>
          <p:cNvSpPr txBox="1">
            <a:spLocks/>
          </p:cNvSpPr>
          <p:nvPr/>
        </p:nvSpPr>
        <p:spPr>
          <a:xfrm>
            <a:off x="5837237" y="3610099"/>
            <a:ext cx="5329237" cy="2566863"/>
          </a:xfrm>
          <a:prstGeom prst="rect">
            <a:avLst/>
          </a:prstGeom>
        </p:spPr>
        <p:txBody>
          <a:bodyPr vert="horz" lIns="91440" tIns="45720" rIns="91440" bIns="45720" numCol="1" spcCol="36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3000"/>
              </a:lnSpc>
              <a:spcBef>
                <a:spcPts val="1000"/>
              </a:spcBef>
              <a:spcAft>
                <a:spcPts val="0"/>
              </a:spcAft>
              <a:buClrTx/>
              <a:buSzTx/>
              <a:buFont typeface="Arial" panose="020B0604020202020204" pitchFamily="34" charset="0"/>
              <a:buNone/>
              <a:tabLst/>
              <a:defRPr/>
            </a:pPr>
            <a:r>
              <a:rPr kumimoji="0" lang="sv-SE" sz="2400" b="0" i="0" u="none" strike="noStrike" kern="1200" cap="none" spc="0" normalizeH="0" baseline="0" noProof="0" dirty="0">
                <a:ln>
                  <a:noFill/>
                </a:ln>
                <a:solidFill>
                  <a:srgbClr val="000000"/>
                </a:solidFill>
                <a:effectLst/>
                <a:uLnTx/>
                <a:uFillTx/>
                <a:latin typeface="Lato" panose="020F0502020204030203" pitchFamily="34" charset="0"/>
              </a:rPr>
              <a:t>För tredje året i rad presenterar vi</a:t>
            </a:r>
          </a:p>
          <a:p>
            <a:pPr marL="0" marR="0" lvl="0" indent="0" algn="ctr" defTabSz="914400" rtl="0" eaLnBrk="1" fontAlgn="auto" latinLnBrk="0" hangingPunct="1">
              <a:lnSpc>
                <a:spcPts val="3000"/>
              </a:lnSpc>
              <a:spcBef>
                <a:spcPts val="1000"/>
              </a:spcBef>
              <a:spcAft>
                <a:spcPts val="0"/>
              </a:spcAft>
              <a:buClrTx/>
              <a:buSzTx/>
              <a:buFont typeface="Arial" panose="020B0604020202020204" pitchFamily="34" charset="0"/>
              <a:buNone/>
              <a:tabLst/>
              <a:defRPr/>
            </a:pPr>
            <a:r>
              <a:rPr kumimoji="0" lang="sv-SE" sz="2400" b="0" i="0" u="none" strike="noStrike" kern="1200" cap="none" spc="0" normalizeH="0" baseline="0" noProof="0" dirty="0">
                <a:ln>
                  <a:noFill/>
                </a:ln>
                <a:solidFill>
                  <a:srgbClr val="000000"/>
                </a:solidFill>
                <a:effectLst/>
                <a:uLnTx/>
                <a:uFillTx/>
                <a:latin typeface="Lato" panose="020F0502020204030203" pitchFamily="34" charset="0"/>
              </a:rPr>
              <a:t>- Hyresgästföreningen, Majblomman, Rädda Barnen och Röda Korset - </a:t>
            </a:r>
          </a:p>
          <a:p>
            <a:pPr marL="0" marR="0" lvl="0" indent="0" algn="ctr" defTabSz="914400" rtl="0" eaLnBrk="1" fontAlgn="auto" latinLnBrk="0" hangingPunct="1">
              <a:lnSpc>
                <a:spcPts val="3000"/>
              </a:lnSpc>
              <a:spcBef>
                <a:spcPts val="1000"/>
              </a:spcBef>
              <a:spcAft>
                <a:spcPts val="0"/>
              </a:spcAft>
              <a:buClrTx/>
              <a:buSzTx/>
              <a:buFont typeface="Arial" panose="020B0604020202020204" pitchFamily="34" charset="0"/>
              <a:buNone/>
              <a:tabLst/>
              <a:defRPr/>
            </a:pPr>
            <a:r>
              <a:rPr kumimoji="0" lang="sv-SE" sz="2400" b="0" i="0" u="none" strike="noStrike" kern="1200" cap="none" spc="0" normalizeH="0" baseline="0" noProof="0" dirty="0">
                <a:ln>
                  <a:noFill/>
                </a:ln>
                <a:solidFill>
                  <a:srgbClr val="000000"/>
                </a:solidFill>
                <a:effectLst/>
                <a:uLnTx/>
                <a:uFillTx/>
                <a:latin typeface="Lato" panose="020F0502020204030203" pitchFamily="34" charset="0"/>
              </a:rPr>
              <a:t>en enkätundersökning om barnfamiljers ekonomi. </a:t>
            </a:r>
          </a:p>
        </p:txBody>
      </p:sp>
      <p:sp>
        <p:nvSpPr>
          <p:cNvPr id="5" name="Title 4">
            <a:extLst>
              <a:ext uri="{FF2B5EF4-FFF2-40B4-BE49-F238E27FC236}">
                <a16:creationId xmlns:a16="http://schemas.microsoft.com/office/drawing/2014/main" id="{E64E2118-F1F6-7CC5-63D9-B5B75C57BB59}"/>
              </a:ext>
            </a:extLst>
          </p:cNvPr>
          <p:cNvSpPr txBox="1">
            <a:spLocks/>
          </p:cNvSpPr>
          <p:nvPr/>
        </p:nvSpPr>
        <p:spPr>
          <a:xfrm>
            <a:off x="5837238" y="681037"/>
            <a:ext cx="5157873" cy="119778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5400" b="0" i="0" u="none" strike="noStrike" kern="1200" cap="none" spc="0" normalizeH="0" baseline="0" noProof="0">
                <a:ln>
                  <a:noFill/>
                </a:ln>
                <a:solidFill>
                  <a:srgbClr val="000000"/>
                </a:solidFill>
                <a:effectLst/>
                <a:uLnTx/>
                <a:uFillTx/>
                <a:latin typeface="Oswald Medium" pitchFamily="2" charset="77"/>
                <a:ea typeface="+mj-ea"/>
                <a:cs typeface="+mj-cs"/>
              </a:rPr>
              <a:t>Barnfamiljers ekonomiska svårigheter 2025</a:t>
            </a:r>
            <a:endParaRPr kumimoji="0" lang="sv-SE" sz="5000" b="0" i="0" u="none" strike="noStrike" kern="1200" cap="none" spc="0" normalizeH="0" baseline="0" noProof="0">
              <a:ln>
                <a:noFill/>
              </a:ln>
              <a:solidFill>
                <a:srgbClr val="000000"/>
              </a:solidFill>
              <a:effectLst/>
              <a:uLnTx/>
              <a:uFillTx/>
              <a:latin typeface="Oswald Medium" pitchFamily="2" charset="77"/>
              <a:ea typeface="+mj-ea"/>
              <a:cs typeface="+mj-cs"/>
            </a:endParaRPr>
          </a:p>
        </p:txBody>
      </p:sp>
      <p:pic>
        <p:nvPicPr>
          <p:cNvPr id="2" name="Bildobjekt 1">
            <a:extLst>
              <a:ext uri="{FF2B5EF4-FFF2-40B4-BE49-F238E27FC236}">
                <a16:creationId xmlns:a16="http://schemas.microsoft.com/office/drawing/2014/main" id="{2313EEEE-FA99-79E0-C2A1-FD5C1D45933F}"/>
              </a:ext>
            </a:extLst>
          </p:cNvPr>
          <p:cNvPicPr>
            <a:picLocks noChangeAspect="1"/>
          </p:cNvPicPr>
          <p:nvPr/>
        </p:nvPicPr>
        <p:blipFill>
          <a:blip r:embed="rId3"/>
          <a:srcRect l="24169"/>
          <a:stretch/>
        </p:blipFill>
        <p:spPr>
          <a:xfrm>
            <a:off x="0" y="0"/>
            <a:ext cx="4631884" cy="6858000"/>
          </a:xfrm>
          <a:prstGeom prst="rect">
            <a:avLst/>
          </a:prstGeom>
        </p:spPr>
      </p:pic>
    </p:spTree>
    <p:extLst>
      <p:ext uri="{BB962C8B-B14F-4D97-AF65-F5344CB8AC3E}">
        <p14:creationId xmlns:p14="http://schemas.microsoft.com/office/powerpoint/2010/main" val="2990128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38B2BD86-798C-B34D-7DF1-A026D56928A8}"/>
              </a:ext>
            </a:extLst>
          </p:cNvPr>
          <p:cNvPicPr>
            <a:picLocks noChangeAspect="1"/>
          </p:cNvPicPr>
          <p:nvPr/>
        </p:nvPicPr>
        <p:blipFill>
          <a:blip r:embed="rId3"/>
          <a:srcRect/>
          <a:stretch/>
        </p:blipFill>
        <p:spPr>
          <a:xfrm>
            <a:off x="876024" y="787400"/>
            <a:ext cx="3734566" cy="5283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Platshållare för innehåll 2">
            <a:extLst>
              <a:ext uri="{FF2B5EF4-FFF2-40B4-BE49-F238E27FC236}">
                <a16:creationId xmlns:a16="http://schemas.microsoft.com/office/drawing/2014/main" id="{159BA2AA-77B4-C6EE-3D9C-5990AC1850FE}"/>
              </a:ext>
            </a:extLst>
          </p:cNvPr>
          <p:cNvSpPr txBox="1">
            <a:spLocks/>
          </p:cNvSpPr>
          <p:nvPr/>
        </p:nvSpPr>
        <p:spPr>
          <a:xfrm>
            <a:off x="5210342" y="1826860"/>
            <a:ext cx="6587958" cy="4307898"/>
          </a:xfrm>
          <a:prstGeom prst="rect">
            <a:avLst/>
          </a:prstGeom>
        </p:spPr>
        <p:txBody>
          <a:bodyPr vert="horz" lIns="91440" tIns="45720" rIns="91440" bIns="45720" rtlCol="0" anchor="t">
            <a:noAutofit/>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120000"/>
              </a:lnSpc>
              <a:spcBef>
                <a:spcPts val="0"/>
              </a:spcBef>
              <a:spcAft>
                <a:spcPts val="0"/>
              </a:spcAft>
              <a:buClrTx/>
              <a:buSzTx/>
              <a:tabLst/>
              <a:defRPr/>
            </a:pPr>
            <a:r>
              <a:rPr kumimoji="0" lang="sv-SE" sz="2200" b="0" i="0" u="none" strike="noStrike" kern="1200" cap="none" spc="0" normalizeH="0" baseline="0" noProof="0" dirty="0">
                <a:ln>
                  <a:noFill/>
                </a:ln>
                <a:solidFill>
                  <a:srgbClr val="000000"/>
                </a:solidFill>
                <a:effectLst/>
                <a:uLnTx/>
                <a:uFillTx/>
                <a:latin typeface="Lato"/>
              </a:rPr>
              <a:t>1112 intervjuer med barnfamiljer i Sverige.</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sv-SE" sz="2200" b="0" i="0" u="none" strike="noStrike" kern="1200" cap="none" spc="0" normalizeH="0" baseline="0" noProof="0" dirty="0">
              <a:ln>
                <a:noFill/>
              </a:ln>
              <a:solidFill>
                <a:srgbClr val="000000"/>
              </a:solidFill>
              <a:effectLst/>
              <a:uLnTx/>
              <a:uFillTx/>
              <a:latin typeface="Lato"/>
            </a:endParaRPr>
          </a:p>
          <a:p>
            <a:pPr marR="0" lvl="0" algn="l" defTabSz="914400" rtl="0" eaLnBrk="1" fontAlgn="auto" latinLnBrk="0" hangingPunct="1">
              <a:lnSpc>
                <a:spcPct val="120000"/>
              </a:lnSpc>
              <a:spcBef>
                <a:spcPts val="0"/>
              </a:spcBef>
              <a:spcAft>
                <a:spcPts val="0"/>
              </a:spcAft>
              <a:buClrTx/>
              <a:buSzTx/>
              <a:tabLst/>
              <a:defRPr/>
            </a:pPr>
            <a:r>
              <a:rPr kumimoji="0" lang="sv-SE" sz="2200" b="0" i="0" u="none" strike="noStrike" kern="1200" cap="none" spc="0" normalizeH="0" baseline="0" noProof="0" dirty="0">
                <a:ln>
                  <a:noFill/>
                </a:ln>
                <a:solidFill>
                  <a:srgbClr val="000000"/>
                </a:solidFill>
                <a:effectLst/>
                <a:uLnTx/>
                <a:uFillTx/>
                <a:latin typeface="Lato"/>
              </a:rPr>
              <a:t>Fokus i undersökningen var ensamstående föräldrar och sammanboende föräldrar med låg inkomst.</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sv-SE" sz="2200" b="0" i="0" u="none" strike="noStrike" kern="1200" cap="none" spc="0" normalizeH="0" baseline="0" noProof="0" dirty="0">
              <a:ln>
                <a:noFill/>
              </a:ln>
              <a:solidFill>
                <a:srgbClr val="000000"/>
              </a:solidFill>
              <a:effectLst/>
              <a:uLnTx/>
              <a:uFillTx/>
              <a:latin typeface="Lato"/>
            </a:endParaRPr>
          </a:p>
          <a:p>
            <a:pPr marR="0" lvl="0" algn="l" defTabSz="914400" rtl="0" eaLnBrk="1" fontAlgn="auto" latinLnBrk="0" hangingPunct="1">
              <a:lnSpc>
                <a:spcPct val="120000"/>
              </a:lnSpc>
              <a:spcBef>
                <a:spcPts val="0"/>
              </a:spcBef>
              <a:spcAft>
                <a:spcPts val="0"/>
              </a:spcAft>
              <a:buClrTx/>
              <a:buSzTx/>
              <a:tabLst/>
              <a:defRPr/>
            </a:pPr>
            <a:r>
              <a:rPr kumimoji="0" lang="sv-SE" sz="2200" b="0" i="0" u="none" strike="noStrike" kern="1200" cap="none" spc="0" normalizeH="0" baseline="0" noProof="0" dirty="0">
                <a:ln>
                  <a:noFill/>
                </a:ln>
                <a:solidFill>
                  <a:srgbClr val="000000"/>
                </a:solidFill>
                <a:effectLst/>
                <a:uLnTx/>
                <a:uFillTx/>
                <a:latin typeface="Lato"/>
              </a:rPr>
              <a:t>Siffrorna jämfördes med en kontrollgrupp som inte baserades på inkomst. </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sv-SE" sz="2200" b="0" i="0" u="none" strike="noStrike" kern="1200" cap="none" spc="0" normalizeH="0" baseline="0" noProof="0" dirty="0">
              <a:ln>
                <a:noFill/>
              </a:ln>
              <a:solidFill>
                <a:srgbClr val="000000"/>
              </a:solidFill>
              <a:effectLst/>
              <a:uLnTx/>
              <a:uFillTx/>
              <a:latin typeface="Lato"/>
            </a:endParaRPr>
          </a:p>
          <a:p>
            <a:pPr marR="0" lvl="0" algn="l" defTabSz="914400" rtl="0" eaLnBrk="1" fontAlgn="auto" latinLnBrk="0" hangingPunct="1">
              <a:lnSpc>
                <a:spcPct val="120000"/>
              </a:lnSpc>
              <a:spcBef>
                <a:spcPts val="0"/>
              </a:spcBef>
              <a:spcAft>
                <a:spcPts val="0"/>
              </a:spcAft>
              <a:buClrTx/>
              <a:buSzTx/>
              <a:tabLst/>
              <a:defRPr/>
            </a:pPr>
            <a:r>
              <a:rPr kumimoji="0" lang="sv-SE" sz="2200" b="0" i="0" u="none" strike="noStrike" kern="1200" cap="none" spc="0" normalizeH="0" baseline="0" noProof="0" dirty="0">
                <a:ln>
                  <a:noFill/>
                </a:ln>
                <a:solidFill>
                  <a:srgbClr val="000000"/>
                </a:solidFill>
                <a:effectLst/>
                <a:uLnTx/>
                <a:uFillTx/>
                <a:latin typeface="Lato"/>
              </a:rPr>
              <a:t>Båda grupperna bestod av föräldrar med hemmaboende barn under 18 år.</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sv-SE" sz="2200" b="0" i="0" u="none" strike="noStrike" kern="1200" cap="none" spc="0" normalizeH="0" baseline="0" noProof="0" dirty="0">
              <a:ln>
                <a:noFill/>
              </a:ln>
              <a:solidFill>
                <a:srgbClr val="000000"/>
              </a:solidFill>
              <a:effectLst/>
              <a:uLnTx/>
              <a:uFillTx/>
              <a:latin typeface="Lato"/>
            </a:endParaRPr>
          </a:p>
        </p:txBody>
      </p:sp>
      <p:sp>
        <p:nvSpPr>
          <p:cNvPr id="6" name="Title 4">
            <a:extLst>
              <a:ext uri="{FF2B5EF4-FFF2-40B4-BE49-F238E27FC236}">
                <a16:creationId xmlns:a16="http://schemas.microsoft.com/office/drawing/2014/main" id="{26D71360-E973-C499-F3D4-78829E3BDD65}"/>
              </a:ext>
            </a:extLst>
          </p:cNvPr>
          <p:cNvSpPr txBox="1">
            <a:spLocks/>
          </p:cNvSpPr>
          <p:nvPr/>
        </p:nvSpPr>
        <p:spPr>
          <a:xfrm>
            <a:off x="5211288" y="888153"/>
            <a:ext cx="4849112" cy="119778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000" b="0" i="0" u="none" strike="noStrike" kern="1200" cap="none" spc="0" normalizeH="0" baseline="0" noProof="0" dirty="0">
                <a:ln>
                  <a:noFill/>
                </a:ln>
                <a:solidFill>
                  <a:srgbClr val="000000"/>
                </a:solidFill>
                <a:effectLst/>
                <a:uLnTx/>
                <a:uFillTx/>
                <a:latin typeface="Oswald Medium" pitchFamily="2" charset="77"/>
                <a:ea typeface="+mj-ea"/>
                <a:cs typeface="+mj-cs"/>
              </a:rPr>
              <a:t>Metod</a:t>
            </a:r>
          </a:p>
        </p:txBody>
      </p:sp>
    </p:spTree>
    <p:extLst>
      <p:ext uri="{BB962C8B-B14F-4D97-AF65-F5344CB8AC3E}">
        <p14:creationId xmlns:p14="http://schemas.microsoft.com/office/powerpoint/2010/main" val="1414950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2">
            <a:extLst>
              <a:ext uri="{FF2B5EF4-FFF2-40B4-BE49-F238E27FC236}">
                <a16:creationId xmlns:a16="http://schemas.microsoft.com/office/drawing/2014/main" id="{7BAEA47A-6DDC-E1AC-585B-541A6BCEF6FC}"/>
              </a:ext>
            </a:extLst>
          </p:cNvPr>
          <p:cNvSpPr txBox="1">
            <a:spLocks/>
          </p:cNvSpPr>
          <p:nvPr/>
        </p:nvSpPr>
        <p:spPr>
          <a:xfrm>
            <a:off x="832104" y="2004987"/>
            <a:ext cx="8807196" cy="4277993"/>
          </a:xfrm>
          <a:prstGeom prst="rect">
            <a:avLst/>
          </a:prstGeom>
        </p:spPr>
        <p:txBody>
          <a:bodyPr vert="horz" lIns="91440" tIns="45720" rIns="91440" bIns="45720" rtlCol="0" anchor="t">
            <a:noAutofit/>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120000"/>
              </a:lnSpc>
              <a:spcBef>
                <a:spcPts val="0"/>
              </a:spcBef>
              <a:spcAft>
                <a:spcPts val="0"/>
              </a:spcAft>
              <a:buClrTx/>
              <a:buSzTx/>
              <a:tabLst/>
              <a:defRPr/>
            </a:pPr>
            <a:r>
              <a:rPr kumimoji="0" lang="sv-SE" b="0" i="0" u="none" strike="noStrike" kern="1200" cap="none" spc="0" normalizeH="0" baseline="0" noProof="0" dirty="0">
                <a:ln>
                  <a:noFill/>
                </a:ln>
                <a:solidFill>
                  <a:srgbClr val="000000"/>
                </a:solidFill>
                <a:effectLst/>
                <a:uLnTx/>
                <a:uFillTx/>
                <a:latin typeface="Lato"/>
              </a:rPr>
              <a:t>Den ekonomiska situationen för barnfamiljer med låga inkomster har försämrats över tid – och håller i sig.</a:t>
            </a:r>
            <a:br>
              <a:rPr kumimoji="0" lang="sv-SE" b="0" i="0" u="none" strike="noStrike" kern="1200" cap="none" spc="0" normalizeH="0" baseline="0" noProof="0" dirty="0">
                <a:ln>
                  <a:noFill/>
                </a:ln>
                <a:solidFill>
                  <a:srgbClr val="000000"/>
                </a:solidFill>
                <a:effectLst/>
                <a:uLnTx/>
                <a:uFillTx/>
                <a:latin typeface="Lato"/>
              </a:rPr>
            </a:br>
            <a:endParaRPr kumimoji="0" lang="sv-SE" b="0" i="0" u="none" strike="noStrike" kern="1200" cap="none" spc="0" normalizeH="0" baseline="0" noProof="0" dirty="0">
              <a:ln>
                <a:noFill/>
              </a:ln>
              <a:solidFill>
                <a:srgbClr val="000000"/>
              </a:solidFill>
              <a:effectLst/>
              <a:uLnTx/>
              <a:uFillTx/>
              <a:latin typeface="Lato"/>
            </a:endParaRPr>
          </a:p>
          <a:p>
            <a:pPr marR="0" lvl="0" algn="l" defTabSz="914400" rtl="0" eaLnBrk="1" fontAlgn="auto" latinLnBrk="0" hangingPunct="1">
              <a:lnSpc>
                <a:spcPct val="120000"/>
              </a:lnSpc>
              <a:spcBef>
                <a:spcPts val="0"/>
              </a:spcBef>
              <a:spcAft>
                <a:spcPts val="0"/>
              </a:spcAft>
              <a:buClrTx/>
              <a:buSzTx/>
              <a:tabLst/>
              <a:defRPr/>
            </a:pPr>
            <a:r>
              <a:rPr kumimoji="0" lang="sv-SE" b="0" i="0" u="none" strike="noStrike" kern="1200" cap="none" spc="0" normalizeH="0" baseline="0" noProof="0" dirty="0">
                <a:ln>
                  <a:noFill/>
                </a:ln>
                <a:solidFill>
                  <a:srgbClr val="000000"/>
                </a:solidFill>
                <a:effectLst/>
                <a:uLnTx/>
                <a:uFillTx/>
                <a:latin typeface="Lato"/>
              </a:rPr>
              <a:t>Familjens ekonomi påverkar också barnens liv i allra högsta grad. Bristen på pengar står i vägen för deras rätt till:</a:t>
            </a:r>
            <a:br>
              <a:rPr kumimoji="0" lang="sv-SE" b="0" i="0" u="none" strike="noStrike" kern="1200" cap="none" spc="0" normalizeH="0" baseline="0" noProof="0" dirty="0">
                <a:ln>
                  <a:noFill/>
                </a:ln>
                <a:solidFill>
                  <a:srgbClr val="000000"/>
                </a:solidFill>
                <a:effectLst/>
                <a:uLnTx/>
                <a:uFillTx/>
                <a:latin typeface="Lato"/>
              </a:rPr>
            </a:br>
            <a:endParaRPr kumimoji="0" lang="sv-SE" b="0" i="0" u="none" strike="noStrike" kern="1200" cap="none" spc="0" normalizeH="0" baseline="0" noProof="0" dirty="0">
              <a:ln>
                <a:noFill/>
              </a:ln>
              <a:solidFill>
                <a:srgbClr val="000000"/>
              </a:solidFill>
              <a:effectLst/>
              <a:uLnTx/>
              <a:uFillTx/>
              <a:latin typeface="Lato"/>
            </a:endParaRPr>
          </a:p>
          <a:p>
            <a:pPr marL="800100" lvl="2" indent="-342900">
              <a:spcBef>
                <a:spcPts val="0"/>
              </a:spcBef>
              <a:buFont typeface="Courier New" panose="02070309020205020404" pitchFamily="49" charset="0"/>
              <a:buChar char="o"/>
              <a:defRPr/>
            </a:pPr>
            <a:r>
              <a:rPr kumimoji="0" lang="sv-SE" sz="2400" b="0" i="0" u="none" strike="noStrike" kern="1200" cap="none" spc="0" normalizeH="0" baseline="0" noProof="0" dirty="0">
                <a:ln>
                  <a:noFill/>
                </a:ln>
                <a:solidFill>
                  <a:srgbClr val="000000"/>
                </a:solidFill>
                <a:effectLst/>
                <a:uLnTx/>
                <a:uFillTx/>
                <a:latin typeface="Lato"/>
              </a:rPr>
              <a:t>en meningsfull fritid</a:t>
            </a:r>
          </a:p>
          <a:p>
            <a:pPr marL="800100" lvl="2" indent="-342900">
              <a:spcBef>
                <a:spcPts val="0"/>
              </a:spcBef>
              <a:buFont typeface="Courier New" panose="02070309020205020404" pitchFamily="49" charset="0"/>
              <a:buChar char="o"/>
              <a:defRPr/>
            </a:pPr>
            <a:r>
              <a:rPr kumimoji="0" lang="sv-SE" sz="2400" b="0" i="0" u="none" strike="noStrike" kern="1200" cap="none" spc="0" normalizeH="0" baseline="0" noProof="0" dirty="0">
                <a:ln>
                  <a:noFill/>
                </a:ln>
                <a:solidFill>
                  <a:srgbClr val="000000"/>
                </a:solidFill>
                <a:effectLst/>
                <a:uLnTx/>
                <a:uFillTx/>
                <a:latin typeface="Lato"/>
              </a:rPr>
              <a:t>hälsa </a:t>
            </a:r>
          </a:p>
          <a:p>
            <a:pPr marL="800100" lvl="2" indent="-342900">
              <a:spcBef>
                <a:spcPts val="0"/>
              </a:spcBef>
              <a:buFont typeface="Courier New" panose="02070309020205020404" pitchFamily="49" charset="0"/>
              <a:buChar char="o"/>
              <a:defRPr/>
            </a:pPr>
            <a:r>
              <a:rPr kumimoji="0" lang="sv-SE" sz="2400" b="0" i="0" u="none" strike="noStrike" kern="1200" cap="none" spc="0" normalizeH="0" baseline="0" noProof="0" dirty="0">
                <a:ln>
                  <a:noFill/>
                </a:ln>
                <a:solidFill>
                  <a:srgbClr val="000000"/>
                </a:solidFill>
                <a:effectLst/>
                <a:uLnTx/>
                <a:uFillTx/>
                <a:latin typeface="Lato"/>
              </a:rPr>
              <a:t>och en skälig levnadsstandard. </a:t>
            </a:r>
          </a:p>
        </p:txBody>
      </p:sp>
      <p:sp>
        <p:nvSpPr>
          <p:cNvPr id="5" name="Title 5">
            <a:extLst>
              <a:ext uri="{FF2B5EF4-FFF2-40B4-BE49-F238E27FC236}">
                <a16:creationId xmlns:a16="http://schemas.microsoft.com/office/drawing/2014/main" id="{B3DD4663-7AB7-28DB-39FA-C0E95A67A893}"/>
              </a:ext>
            </a:extLst>
          </p:cNvPr>
          <p:cNvSpPr txBox="1">
            <a:spLocks/>
          </p:cNvSpPr>
          <p:nvPr/>
        </p:nvSpPr>
        <p:spPr>
          <a:xfrm>
            <a:off x="832104" y="754484"/>
            <a:ext cx="9528048" cy="9052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400" b="0" i="0" u="none" strike="noStrike" kern="1200" cap="none" spc="0" normalizeH="0" baseline="0" noProof="0" dirty="0">
                <a:ln>
                  <a:noFill/>
                </a:ln>
                <a:solidFill>
                  <a:srgbClr val="000000"/>
                </a:solidFill>
                <a:effectLst/>
                <a:uLnTx/>
                <a:uFillTx/>
                <a:latin typeface="Oswald Medium"/>
                <a:ea typeface="+mj-ea"/>
                <a:cs typeface="+mj-cs"/>
              </a:rPr>
              <a:t>Svår</a:t>
            </a:r>
            <a:r>
              <a:rPr lang="sv-SE" dirty="0">
                <a:solidFill>
                  <a:srgbClr val="000000"/>
                </a:solidFill>
                <a:latin typeface="Oswald Medium"/>
              </a:rPr>
              <a:t>t</a:t>
            </a:r>
            <a:r>
              <a:rPr kumimoji="0" lang="sv-SE" sz="4400" b="0" i="0" u="none" strike="noStrike" kern="1200" cap="none" spc="0" normalizeH="0" baseline="0" noProof="0" dirty="0">
                <a:ln>
                  <a:noFill/>
                </a:ln>
                <a:solidFill>
                  <a:srgbClr val="000000"/>
                </a:solidFill>
                <a:effectLst/>
                <a:uLnTx/>
                <a:uFillTx/>
                <a:latin typeface="Oswald Medium"/>
                <a:ea typeface="+mj-ea"/>
                <a:cs typeface="+mj-cs"/>
              </a:rPr>
              <a:t> att få ihop vardagsekonomin</a:t>
            </a:r>
          </a:p>
        </p:txBody>
      </p:sp>
    </p:spTree>
    <p:extLst>
      <p:ext uri="{BB962C8B-B14F-4D97-AF65-F5344CB8AC3E}">
        <p14:creationId xmlns:p14="http://schemas.microsoft.com/office/powerpoint/2010/main" val="34606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D3146-83D3-C207-20BD-EEE01FE7110A}"/>
            </a:ext>
          </a:extLst>
        </p:cNvPr>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3099D53B-B2E8-3D6C-4857-327A8EA588CD}"/>
              </a:ext>
            </a:extLst>
          </p:cNvPr>
          <p:cNvSpPr txBox="1">
            <a:spLocks/>
          </p:cNvSpPr>
          <p:nvPr/>
        </p:nvSpPr>
        <p:spPr>
          <a:xfrm>
            <a:off x="5527968" y="3176155"/>
            <a:ext cx="6120660" cy="3788210"/>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sv-SE" sz="2200" b="1" i="0" u="none" strike="noStrike" kern="1200" cap="none" spc="0" normalizeH="0" baseline="0" noProof="0" dirty="0">
                <a:ln>
                  <a:noFill/>
                </a:ln>
                <a:solidFill>
                  <a:srgbClr val="000000"/>
                </a:solidFill>
                <a:effectLst/>
                <a:uLnTx/>
                <a:uFillTx/>
                <a:latin typeface="Lato"/>
                <a:ea typeface="Lato"/>
                <a:cs typeface="Lato"/>
              </a:rPr>
              <a:t>Nära 3 av 10 </a:t>
            </a:r>
            <a:r>
              <a:rPr kumimoji="0" lang="sv-SE" sz="2200" b="1" i="0" u="none" strike="noStrike" kern="1200" cap="none" spc="0" normalizeH="0" baseline="0" noProof="0">
                <a:ln>
                  <a:noFill/>
                </a:ln>
                <a:solidFill>
                  <a:srgbClr val="000000"/>
                </a:solidFill>
                <a:effectLst/>
                <a:uLnTx/>
                <a:uFillTx/>
                <a:latin typeface="Lato"/>
                <a:ea typeface="Lato"/>
                <a:cs typeface="Lato"/>
              </a:rPr>
              <a:t>– 29 % – </a:t>
            </a:r>
            <a:r>
              <a:rPr kumimoji="0" lang="sv-SE" sz="2200" b="0" i="0" u="none" strike="noStrike" kern="1200" cap="none" spc="0" normalizeH="0" baseline="0" noProof="0">
                <a:ln>
                  <a:noFill/>
                </a:ln>
                <a:solidFill>
                  <a:srgbClr val="000000"/>
                </a:solidFill>
                <a:effectLst/>
                <a:uLnTx/>
                <a:uFillTx/>
                <a:latin typeface="Lato"/>
                <a:ea typeface="Lato"/>
                <a:cs typeface="Lato"/>
              </a:rPr>
              <a:t>av</a:t>
            </a:r>
            <a:r>
              <a:rPr kumimoji="0" lang="sv-SE" sz="2200" b="0" i="0" u="none" strike="noStrike" kern="1200" cap="none" spc="0" normalizeH="0" baseline="0" noProof="0" dirty="0">
                <a:ln>
                  <a:noFill/>
                </a:ln>
                <a:solidFill>
                  <a:srgbClr val="000000"/>
                </a:solidFill>
                <a:effectLst/>
                <a:uLnTx/>
                <a:uFillTx/>
                <a:latin typeface="Lato"/>
                <a:ea typeface="Lato"/>
                <a:cs typeface="Lato"/>
              </a:rPr>
              <a:t> de ensamstående föräldrarna med låga inkomster anger att de inte kunnat äta sig mätta</a:t>
            </a:r>
            <a:r>
              <a:rPr kumimoji="0" lang="sv-SE" sz="2200" b="0" i="0" u="none" strike="noStrike" kern="1200" cap="none" spc="0" normalizeH="0" baseline="0" noProof="0">
                <a:ln>
                  <a:noFill/>
                </a:ln>
                <a:solidFill>
                  <a:srgbClr val="000000"/>
                </a:solidFill>
                <a:effectLst/>
                <a:uLnTx/>
                <a:uFillTx/>
                <a:latin typeface="Lato"/>
                <a:ea typeface="Lato"/>
                <a:cs typeface="Lato"/>
              </a:rPr>
              <a:t>. Det</a:t>
            </a:r>
            <a:r>
              <a:rPr kumimoji="0" lang="sv-SE" sz="2200" b="0" i="0" u="none" strike="noStrike" kern="1200" cap="none" spc="0" normalizeH="0" baseline="0" noProof="0" dirty="0">
                <a:ln>
                  <a:noFill/>
                </a:ln>
                <a:solidFill>
                  <a:srgbClr val="000000"/>
                </a:solidFill>
                <a:effectLst/>
                <a:uLnTx/>
                <a:uFillTx/>
                <a:latin typeface="Lato"/>
                <a:ea typeface="Lato"/>
                <a:cs typeface="Lato"/>
              </a:rPr>
              <a:t> </a:t>
            </a:r>
            <a:r>
              <a:rPr kumimoji="0" lang="sv-SE" sz="2200" b="0" i="0" u="none" strike="noStrike" kern="1200" cap="none" spc="0" normalizeH="0" baseline="0" noProof="0">
                <a:ln>
                  <a:noFill/>
                </a:ln>
                <a:solidFill>
                  <a:srgbClr val="000000"/>
                </a:solidFill>
                <a:effectLst/>
                <a:uLnTx/>
                <a:uFillTx/>
                <a:latin typeface="Lato"/>
                <a:ea typeface="Lato"/>
                <a:cs typeface="Lato"/>
              </a:rPr>
              <a:t>är </a:t>
            </a:r>
            <a:r>
              <a:rPr kumimoji="0" lang="sv-SE" sz="2200" b="0" i="0" u="none" strike="noStrike" kern="1200" cap="none" spc="0" normalizeH="0" baseline="0" noProof="0" dirty="0">
                <a:ln>
                  <a:noFill/>
                </a:ln>
                <a:solidFill>
                  <a:srgbClr val="000000"/>
                </a:solidFill>
                <a:effectLst/>
                <a:uLnTx/>
                <a:uFillTx/>
                <a:latin typeface="Lato"/>
                <a:ea typeface="Lato"/>
                <a:cs typeface="Lato"/>
              </a:rPr>
              <a:t>en ökning med nio procent jämfört med 2024.</a:t>
            </a:r>
          </a:p>
          <a:p>
            <a:pPr marL="0" marR="0" lvl="0" indent="0" algn="l" defTabSz="914400" rtl="0" eaLnBrk="1" fontAlgn="auto" latinLnBrk="0" hangingPunct="1">
              <a:lnSpc>
                <a:spcPct val="120000"/>
              </a:lnSpc>
              <a:spcBef>
                <a:spcPts val="0"/>
              </a:spcBef>
              <a:spcAft>
                <a:spcPts val="0"/>
              </a:spcAft>
              <a:buClrTx/>
              <a:buSzTx/>
              <a:buFontTx/>
              <a:buNone/>
              <a:tabLst/>
              <a:defRPr/>
            </a:pPr>
            <a:br>
              <a:rPr kumimoji="0" lang="sv-SE" sz="2200" b="0" i="0" u="none" strike="noStrike" kern="1200" cap="none" spc="0" normalizeH="0" baseline="0" noProof="0" dirty="0">
                <a:ln>
                  <a:noFill/>
                </a:ln>
                <a:solidFill>
                  <a:srgbClr val="000000"/>
                </a:solidFill>
                <a:effectLst/>
                <a:uLnTx/>
                <a:uFillTx/>
                <a:latin typeface="Lato"/>
                <a:ea typeface="Lato"/>
                <a:cs typeface="Lato"/>
              </a:rPr>
            </a:br>
            <a:r>
              <a:rPr kumimoji="0" lang="sv-SE" sz="2200" b="0" i="0" u="none" strike="noStrike" kern="1200" cap="none" spc="0" normalizeH="0" baseline="0" noProof="0" dirty="0">
                <a:ln>
                  <a:noFill/>
                </a:ln>
                <a:solidFill>
                  <a:srgbClr val="000000"/>
                </a:solidFill>
                <a:effectLst/>
                <a:uLnTx/>
                <a:uFillTx/>
                <a:latin typeface="Lato"/>
                <a:ea typeface="Lato"/>
                <a:cs typeface="Lato"/>
              </a:rPr>
              <a:t>I kontrollgruppen är motsvarande siffra enbart </a:t>
            </a:r>
            <a:r>
              <a:rPr kumimoji="0" lang="sv-SE" sz="2200" b="1" i="0" u="none" strike="noStrike" kern="1200" cap="none" spc="0" normalizeH="0" baseline="0" noProof="0" dirty="0">
                <a:ln>
                  <a:noFill/>
                </a:ln>
                <a:solidFill>
                  <a:srgbClr val="000000"/>
                </a:solidFill>
                <a:effectLst/>
                <a:uLnTx/>
                <a:uFillTx/>
                <a:latin typeface="Lato"/>
                <a:ea typeface="Lato"/>
                <a:cs typeface="Lato"/>
              </a:rPr>
              <a:t>en procent</a:t>
            </a:r>
            <a:r>
              <a:rPr kumimoji="0" lang="sv-SE" sz="2200" b="0" i="0" u="none" strike="noStrike" kern="1200" cap="none" spc="0" normalizeH="0" baseline="0" noProof="0" dirty="0">
                <a:ln>
                  <a:noFill/>
                </a:ln>
                <a:solidFill>
                  <a:srgbClr val="000000"/>
                </a:solidFill>
                <a:effectLst/>
                <a:uLnTx/>
                <a:uFillTx/>
                <a:latin typeface="Lato"/>
                <a:ea typeface="Lato"/>
                <a:cs typeface="Lato"/>
              </a:rPr>
              <a:t> av familjerna.</a:t>
            </a:r>
            <a:endParaRPr kumimoji="0" lang="en-US" sz="2200" b="0" i="0" u="none" strike="noStrike" kern="1200" cap="none" spc="0" normalizeH="0" baseline="0" noProof="0" dirty="0">
              <a:ln>
                <a:noFill/>
              </a:ln>
              <a:solidFill>
                <a:srgbClr val="000000"/>
              </a:solidFill>
              <a:effectLst/>
              <a:uLnTx/>
              <a:uFillTx/>
              <a:latin typeface="Lato"/>
            </a:endParaRPr>
          </a:p>
        </p:txBody>
      </p:sp>
      <p:sp>
        <p:nvSpPr>
          <p:cNvPr id="12" name="Title 2">
            <a:extLst>
              <a:ext uri="{FF2B5EF4-FFF2-40B4-BE49-F238E27FC236}">
                <a16:creationId xmlns:a16="http://schemas.microsoft.com/office/drawing/2014/main" id="{653A60CE-935A-50CD-2713-9A051B493481}"/>
              </a:ext>
            </a:extLst>
          </p:cNvPr>
          <p:cNvSpPr txBox="1">
            <a:spLocks/>
          </p:cNvSpPr>
          <p:nvPr/>
        </p:nvSpPr>
        <p:spPr>
          <a:xfrm>
            <a:off x="5527968" y="640184"/>
            <a:ext cx="6029031" cy="216651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dirty="0">
                <a:solidFill>
                  <a:srgbClr val="000000"/>
                </a:solidFill>
                <a:latin typeface="Oswald Medium"/>
              </a:rPr>
              <a:t>Nära var tredje ensamstående </a:t>
            </a:r>
            <a:br>
              <a:rPr lang="sv-SE" dirty="0">
                <a:solidFill>
                  <a:srgbClr val="000000"/>
                </a:solidFill>
                <a:latin typeface="Oswald Medium"/>
              </a:rPr>
            </a:br>
            <a:r>
              <a:rPr lang="sv-SE" dirty="0">
                <a:solidFill>
                  <a:srgbClr val="000000"/>
                </a:solidFill>
                <a:latin typeface="Oswald Medium"/>
              </a:rPr>
              <a:t>har inte råd med mat </a:t>
            </a:r>
            <a:endParaRPr kumimoji="0" lang="en-US" b="0" i="0" u="none" strike="noStrike" kern="1200" cap="none" spc="0" normalizeH="0" baseline="0" noProof="0" dirty="0">
              <a:ln>
                <a:noFill/>
              </a:ln>
              <a:solidFill>
                <a:srgbClr val="000000"/>
              </a:solidFill>
              <a:effectLst/>
              <a:uLnTx/>
              <a:uFillTx/>
              <a:latin typeface="Oswald Medium"/>
              <a:ea typeface="+mj-ea"/>
              <a:cs typeface="+mj-cs"/>
            </a:endParaRPr>
          </a:p>
        </p:txBody>
      </p:sp>
      <p:pic>
        <p:nvPicPr>
          <p:cNvPr id="13" name="Bildobjekt 12">
            <a:extLst>
              <a:ext uri="{FF2B5EF4-FFF2-40B4-BE49-F238E27FC236}">
                <a16:creationId xmlns:a16="http://schemas.microsoft.com/office/drawing/2014/main" id="{1FD1BF28-798F-3CFC-7F28-9AEA018775AB}"/>
              </a:ext>
            </a:extLst>
          </p:cNvPr>
          <p:cNvPicPr>
            <a:picLocks noChangeAspect="1"/>
          </p:cNvPicPr>
          <p:nvPr/>
        </p:nvPicPr>
        <p:blipFill>
          <a:blip r:embed="rId3"/>
          <a:srcRect t="2921" b="2921"/>
          <a:stretch/>
        </p:blipFill>
        <p:spPr>
          <a:xfrm>
            <a:off x="-180112" y="-6"/>
            <a:ext cx="5153894" cy="6858006"/>
          </a:xfrm>
          <a:prstGeom prst="rect">
            <a:avLst/>
          </a:prstGeom>
        </p:spPr>
      </p:pic>
    </p:spTree>
    <p:extLst>
      <p:ext uri="{BB962C8B-B14F-4D97-AF65-F5344CB8AC3E}">
        <p14:creationId xmlns:p14="http://schemas.microsoft.com/office/powerpoint/2010/main" val="2713958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cykel, Teckensnitt, illustration&#10;&#10;AI-genererat innehåll kan vara felaktigt.">
            <a:extLst>
              <a:ext uri="{FF2B5EF4-FFF2-40B4-BE49-F238E27FC236}">
                <a16:creationId xmlns:a16="http://schemas.microsoft.com/office/drawing/2014/main" id="{03F05180-92A7-DEE8-BA3C-E548A49E3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Tree>
    <p:extLst>
      <p:ext uri="{BB962C8B-B14F-4D97-AF65-F5344CB8AC3E}">
        <p14:creationId xmlns:p14="http://schemas.microsoft.com/office/powerpoint/2010/main" val="2915073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B6CC8-DB0F-1CFC-16B7-C8C03F9662D1}"/>
            </a:ext>
          </a:extLst>
        </p:cNvPr>
        <p:cNvGrpSpPr/>
        <p:nvPr/>
      </p:nvGrpSpPr>
      <p:grpSpPr>
        <a:xfrm>
          <a:off x="0" y="0"/>
          <a:ext cx="0" cy="0"/>
          <a:chOff x="0" y="0"/>
          <a:chExt cx="0" cy="0"/>
        </a:xfrm>
      </p:grpSpPr>
      <p:sp>
        <p:nvSpPr>
          <p:cNvPr id="3" name="Content Placeholder 1">
            <a:extLst>
              <a:ext uri="{FF2B5EF4-FFF2-40B4-BE49-F238E27FC236}">
                <a16:creationId xmlns:a16="http://schemas.microsoft.com/office/drawing/2014/main" id="{56A45E63-85C7-1601-A924-06F7E9E745F7}"/>
              </a:ext>
            </a:extLst>
          </p:cNvPr>
          <p:cNvSpPr txBox="1">
            <a:spLocks/>
          </p:cNvSpPr>
          <p:nvPr/>
        </p:nvSpPr>
        <p:spPr>
          <a:xfrm>
            <a:off x="5316097" y="2452255"/>
            <a:ext cx="6120660" cy="3788210"/>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sv-SE" sz="2200" b="1" i="0" u="none" strike="noStrike" kern="1200" cap="none" spc="0" normalizeH="0" baseline="0" noProof="0">
                <a:ln>
                  <a:noFill/>
                </a:ln>
                <a:solidFill>
                  <a:srgbClr val="000000"/>
                </a:solidFill>
                <a:effectLst/>
                <a:uLnTx/>
                <a:uFillTx/>
                <a:latin typeface="Lato"/>
              </a:rPr>
              <a:t>Nära 6 av 10 </a:t>
            </a:r>
            <a:r>
              <a:rPr kumimoji="0" lang="sv-SE" sz="2200" b="0" i="0" u="none" strike="noStrike" kern="1200" cap="none" spc="0" normalizeH="0" baseline="0" noProof="0">
                <a:ln>
                  <a:noFill/>
                </a:ln>
                <a:solidFill>
                  <a:srgbClr val="000000"/>
                </a:solidFill>
                <a:effectLst/>
                <a:uLnTx/>
                <a:uFillTx/>
                <a:latin typeface="Lato"/>
              </a:rPr>
              <a:t> av de ensamstående föräldrarna med låg inkomst har inte råd med fritids-aktiviteter till sina barn.  Av de sammanboende med låga inkomster är </a:t>
            </a:r>
            <a:r>
              <a:rPr kumimoji="0" lang="sv-SE" sz="2200" b="1" i="0" u="none" strike="noStrike" kern="1200" cap="none" spc="0" normalizeH="0" baseline="0" noProof="0">
                <a:ln>
                  <a:noFill/>
                </a:ln>
                <a:solidFill>
                  <a:srgbClr val="000000"/>
                </a:solidFill>
                <a:effectLst/>
                <a:uLnTx/>
                <a:uFillTx/>
                <a:latin typeface="Lato"/>
              </a:rPr>
              <a:t>3 av 10</a:t>
            </a:r>
            <a:r>
              <a:rPr kumimoji="0" lang="sv-SE" sz="2200" b="0" i="0" u="none" strike="noStrike" kern="1200" cap="none" spc="0" normalizeH="0" baseline="0" noProof="0">
                <a:ln>
                  <a:noFill/>
                </a:ln>
                <a:solidFill>
                  <a:srgbClr val="000000"/>
                </a:solidFill>
                <a:effectLst/>
                <a:uLnTx/>
                <a:uFillTx/>
                <a:latin typeface="Lato"/>
              </a:rPr>
              <a:t> av föräldrarna </a:t>
            </a:r>
            <a:br>
              <a:rPr kumimoji="0" lang="sv-SE" sz="2200" b="0" i="0" u="none" strike="noStrike" kern="1200" cap="none" spc="0" normalizeH="0" baseline="0" noProof="0">
                <a:ln>
                  <a:noFill/>
                </a:ln>
                <a:solidFill>
                  <a:srgbClr val="000000"/>
                </a:solidFill>
                <a:effectLst/>
                <a:uLnTx/>
                <a:uFillTx/>
                <a:latin typeface="Lato"/>
              </a:rPr>
            </a:br>
            <a:r>
              <a:rPr kumimoji="0" lang="sv-SE" sz="2200" b="0" i="0" u="none" strike="noStrike" kern="1200" cap="none" spc="0" normalizeH="0" baseline="0" noProof="0">
                <a:ln>
                  <a:noFill/>
                </a:ln>
                <a:solidFill>
                  <a:srgbClr val="000000"/>
                </a:solidFill>
                <a:effectLst/>
                <a:uLnTx/>
                <a:uFillTx/>
                <a:latin typeface="Lato"/>
              </a:rPr>
              <a:t>i samma situation.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sv-SE" sz="2200" b="0" i="0" u="none" strike="noStrike" kern="1200" cap="none" spc="0" normalizeH="0" baseline="0" noProof="0">
              <a:ln>
                <a:noFill/>
              </a:ln>
              <a:solidFill>
                <a:srgbClr val="000000"/>
              </a:solidFill>
              <a:effectLst/>
              <a:uLnTx/>
              <a:uFillTx/>
              <a:latin typeface="Lato"/>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sv-SE" sz="2200" b="0" i="0" u="none" strike="noStrike" kern="1200" cap="none" spc="0" normalizeH="0" baseline="0" noProof="0">
                <a:ln>
                  <a:noFill/>
                </a:ln>
                <a:solidFill>
                  <a:srgbClr val="000000"/>
                </a:solidFill>
                <a:effectLst/>
                <a:uLnTx/>
                <a:uFillTx/>
                <a:latin typeface="Lato"/>
              </a:rPr>
              <a:t>Motsvarande siffra i kontrollgruppen visar att </a:t>
            </a:r>
            <a:br>
              <a:rPr kumimoji="0" lang="sv-SE" sz="2200" b="0" i="0" u="none" strike="noStrike" kern="1200" cap="none" spc="0" normalizeH="0" baseline="0" noProof="0">
                <a:ln>
                  <a:noFill/>
                </a:ln>
                <a:solidFill>
                  <a:srgbClr val="000000"/>
                </a:solidFill>
                <a:effectLst/>
                <a:uLnTx/>
                <a:uFillTx/>
                <a:latin typeface="Lato"/>
              </a:rPr>
            </a:br>
            <a:r>
              <a:rPr kumimoji="0" lang="sv-SE" sz="2200" b="1" i="0" u="none" strike="noStrike" kern="1200" cap="none" spc="0" normalizeH="0" baseline="0" noProof="0">
                <a:ln>
                  <a:noFill/>
                </a:ln>
                <a:solidFill>
                  <a:srgbClr val="000000"/>
                </a:solidFill>
                <a:effectLst/>
                <a:uLnTx/>
                <a:uFillTx/>
                <a:latin typeface="Lato"/>
              </a:rPr>
              <a:t>1 av 10</a:t>
            </a:r>
            <a:r>
              <a:rPr kumimoji="0" lang="sv-SE" sz="2200" b="0" i="0" u="none" strike="noStrike" kern="1200" cap="none" spc="0" normalizeH="0" baseline="0" noProof="0">
                <a:ln>
                  <a:noFill/>
                </a:ln>
                <a:solidFill>
                  <a:srgbClr val="000000"/>
                </a:solidFill>
                <a:effectLst/>
                <a:uLnTx/>
                <a:uFillTx/>
                <a:latin typeface="Lato"/>
              </a:rPr>
              <a:t> av föräldrarna inte har råd. </a:t>
            </a:r>
            <a:endParaRPr kumimoji="0" lang="en-US" sz="2200" b="0" i="0" u="none" strike="noStrike" kern="1200" cap="none" spc="0" normalizeH="0" baseline="0" noProof="0" dirty="0">
              <a:ln>
                <a:noFill/>
              </a:ln>
              <a:solidFill>
                <a:srgbClr val="000000"/>
              </a:solidFill>
              <a:effectLst/>
              <a:uLnTx/>
              <a:uFillTx/>
              <a:latin typeface="Lato"/>
            </a:endParaRPr>
          </a:p>
        </p:txBody>
      </p:sp>
      <p:sp>
        <p:nvSpPr>
          <p:cNvPr id="4" name="Title 2">
            <a:extLst>
              <a:ext uri="{FF2B5EF4-FFF2-40B4-BE49-F238E27FC236}">
                <a16:creationId xmlns:a16="http://schemas.microsoft.com/office/drawing/2014/main" id="{9279C2D3-2F2E-5A15-2811-41FDA3BD65E8}"/>
              </a:ext>
            </a:extLst>
          </p:cNvPr>
          <p:cNvSpPr txBox="1">
            <a:spLocks/>
          </p:cNvSpPr>
          <p:nvPr/>
        </p:nvSpPr>
        <p:spPr>
          <a:xfrm>
            <a:off x="5316096" y="640184"/>
            <a:ext cx="6120659" cy="15937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400" b="0" i="0" u="none" strike="noStrike" kern="1200" cap="none" spc="0" normalizeH="0" baseline="0" noProof="0">
                <a:ln>
                  <a:noFill/>
                </a:ln>
                <a:solidFill>
                  <a:srgbClr val="000000"/>
                </a:solidFill>
                <a:effectLst/>
                <a:uLnTx/>
                <a:uFillTx/>
                <a:latin typeface="Oswald Medium"/>
                <a:ea typeface="+mj-ea"/>
                <a:cs typeface="+mj-cs"/>
              </a:rPr>
              <a:t>Barnen kan inte vara med </a:t>
            </a:r>
            <a:br>
              <a:rPr kumimoji="0" lang="sv-SE" sz="4400" b="0" i="0" u="none" strike="noStrike" kern="1200" cap="none" spc="0" normalizeH="0" baseline="0" noProof="0">
                <a:ln>
                  <a:noFill/>
                </a:ln>
                <a:solidFill>
                  <a:srgbClr val="000000"/>
                </a:solidFill>
                <a:effectLst/>
                <a:uLnTx/>
                <a:uFillTx/>
                <a:latin typeface="Oswald Medium"/>
                <a:ea typeface="+mj-ea"/>
                <a:cs typeface="+mj-cs"/>
              </a:rPr>
            </a:br>
            <a:r>
              <a:rPr kumimoji="0" lang="sv-SE" sz="4400" b="0" i="0" u="none" strike="noStrike" kern="1200" cap="none" spc="0" normalizeH="0" baseline="0" noProof="0">
                <a:ln>
                  <a:noFill/>
                </a:ln>
                <a:solidFill>
                  <a:srgbClr val="000000"/>
                </a:solidFill>
                <a:effectLst/>
                <a:uLnTx/>
                <a:uFillTx/>
                <a:latin typeface="Oswald Medium"/>
                <a:ea typeface="+mj-ea"/>
                <a:cs typeface="+mj-cs"/>
              </a:rPr>
              <a:t>på fritidsaktiviteter</a:t>
            </a:r>
            <a:endParaRPr kumimoji="0" lang="en-US" sz="4400" b="0" i="0" u="none" strike="noStrike" kern="1200" cap="none" spc="0" normalizeH="0" baseline="0" noProof="0">
              <a:ln>
                <a:noFill/>
              </a:ln>
              <a:solidFill>
                <a:srgbClr val="000000"/>
              </a:solidFill>
              <a:effectLst/>
              <a:uLnTx/>
              <a:uFillTx/>
              <a:latin typeface="Oswald Medium"/>
              <a:ea typeface="+mj-ea"/>
              <a:cs typeface="+mj-cs"/>
            </a:endParaRPr>
          </a:p>
        </p:txBody>
      </p:sp>
      <p:pic>
        <p:nvPicPr>
          <p:cNvPr id="5" name="Bildobjekt 4">
            <a:extLst>
              <a:ext uri="{FF2B5EF4-FFF2-40B4-BE49-F238E27FC236}">
                <a16:creationId xmlns:a16="http://schemas.microsoft.com/office/drawing/2014/main" id="{91A78A63-BF17-3D71-9CCF-D627F8C975A7}"/>
              </a:ext>
            </a:extLst>
          </p:cNvPr>
          <p:cNvPicPr>
            <a:picLocks noChangeAspect="1"/>
          </p:cNvPicPr>
          <p:nvPr/>
        </p:nvPicPr>
        <p:blipFill>
          <a:blip r:embed="rId3">
            <a:extLst>
              <a:ext uri="{28A0092B-C50C-407E-A947-70E740481C1C}">
                <a14:useLocalDpi xmlns:a14="http://schemas.microsoft.com/office/drawing/2010/main" val="0"/>
              </a:ext>
            </a:extLst>
          </a:blip>
          <a:srcRect l="27753" r="27753"/>
          <a:stretch/>
        </p:blipFill>
        <p:spPr>
          <a:xfrm>
            <a:off x="-137160" y="0"/>
            <a:ext cx="4631884" cy="6858000"/>
          </a:xfrm>
          <a:prstGeom prst="rect">
            <a:avLst/>
          </a:prstGeom>
        </p:spPr>
      </p:pic>
    </p:spTree>
    <p:extLst>
      <p:ext uri="{BB962C8B-B14F-4D97-AF65-F5344CB8AC3E}">
        <p14:creationId xmlns:p14="http://schemas.microsoft.com/office/powerpoint/2010/main" val="3727002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05292-1EE9-B255-D503-C1746CFA002A}"/>
            </a:ext>
          </a:extLst>
        </p:cNvPr>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775778BA-938B-D920-B866-40FC1EBAB847}"/>
              </a:ext>
            </a:extLst>
          </p:cNvPr>
          <p:cNvSpPr txBox="1">
            <a:spLocks/>
          </p:cNvSpPr>
          <p:nvPr/>
        </p:nvSpPr>
        <p:spPr>
          <a:xfrm>
            <a:off x="5629569" y="1531935"/>
            <a:ext cx="6120660" cy="5554665"/>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sv-SE" sz="2200" b="1" i="0" u="none" strike="noStrike" kern="1200" cap="none" spc="0" normalizeH="0" baseline="0" noProof="0" dirty="0">
                <a:ln>
                  <a:noFill/>
                </a:ln>
                <a:solidFill>
                  <a:srgbClr val="000000"/>
                </a:solidFill>
                <a:effectLst/>
                <a:uLnTx/>
                <a:uFillTx/>
                <a:latin typeface="Lato"/>
                <a:ea typeface="Lato"/>
                <a:cs typeface="Lato"/>
              </a:rPr>
              <a:t>Drygt 4 av 10 </a:t>
            </a:r>
            <a:r>
              <a:rPr kumimoji="0" lang="sv-SE" sz="2200" b="0" i="0" u="none" strike="noStrike" kern="1200" cap="none" spc="0" normalizeH="0" baseline="0" noProof="0" dirty="0">
                <a:ln>
                  <a:noFill/>
                </a:ln>
                <a:solidFill>
                  <a:srgbClr val="000000"/>
                </a:solidFill>
                <a:effectLst/>
                <a:uLnTx/>
                <a:uFillTx/>
                <a:latin typeface="Lato"/>
                <a:ea typeface="Lato"/>
                <a:cs typeface="Lato"/>
              </a:rPr>
              <a:t>av de ensamstående föräldrarna och</a:t>
            </a:r>
            <a:r>
              <a:rPr kumimoji="0" lang="sv-SE" sz="2200" b="1" i="0" u="none" strike="noStrike" kern="1200" cap="none" spc="0" normalizeH="0" baseline="0" noProof="0" dirty="0">
                <a:ln>
                  <a:noFill/>
                </a:ln>
                <a:solidFill>
                  <a:srgbClr val="000000"/>
                </a:solidFill>
                <a:effectLst/>
                <a:uLnTx/>
                <a:uFillTx/>
                <a:latin typeface="Lato"/>
                <a:ea typeface="Lato"/>
                <a:cs typeface="Lato"/>
              </a:rPr>
              <a:t> 3 av 10 </a:t>
            </a:r>
            <a:r>
              <a:rPr kumimoji="0" lang="sv-SE" sz="2200" b="0" i="0" u="none" strike="noStrike" kern="1200" cap="none" spc="0" normalizeH="0" baseline="0" noProof="0" dirty="0">
                <a:ln>
                  <a:noFill/>
                </a:ln>
                <a:solidFill>
                  <a:srgbClr val="000000"/>
                </a:solidFill>
                <a:effectLst/>
                <a:uLnTx/>
                <a:uFillTx/>
                <a:latin typeface="Lato"/>
                <a:ea typeface="Lato"/>
                <a:cs typeface="Lato"/>
              </a:rPr>
              <a:t>av sammanboende har behövt låna pengar av en närstående, vän eller bank för att betala hyra, el och mat.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sv-SE" sz="2200" b="0" i="0" u="none" strike="noStrike" kern="1200" cap="none" spc="0" normalizeH="0" baseline="0" noProof="0" dirty="0">
              <a:ln>
                <a:noFill/>
              </a:ln>
              <a:solidFill>
                <a:srgbClr val="000000"/>
              </a:solidFill>
              <a:effectLst/>
              <a:uLnTx/>
              <a:uFillTx/>
              <a:latin typeface="Lato"/>
              <a:ea typeface="Lato"/>
              <a:cs typeface="Lato"/>
            </a:endParaRPr>
          </a:p>
          <a:p>
            <a:pPr>
              <a:defRPr/>
            </a:pPr>
            <a:r>
              <a:rPr kumimoji="0" lang="sv-SE" sz="2200" b="0" i="0" u="none" strike="noStrike" kern="1200" cap="none" spc="0" normalizeH="0" baseline="0" noProof="0" dirty="0">
                <a:ln>
                  <a:noFill/>
                </a:ln>
                <a:solidFill>
                  <a:srgbClr val="000000"/>
                </a:solidFill>
                <a:effectLst/>
                <a:uLnTx/>
                <a:uFillTx/>
                <a:latin typeface="Lato"/>
                <a:ea typeface="Lato"/>
                <a:cs typeface="Lato"/>
              </a:rPr>
              <a:t>Dessutom oroar sig </a:t>
            </a:r>
            <a:r>
              <a:rPr kumimoji="0" lang="sv-SE" sz="2200" b="1" i="0" u="none" strike="noStrike" kern="1200" cap="none" spc="0" normalizeH="0" baseline="0" noProof="0" dirty="0">
                <a:ln>
                  <a:noFill/>
                </a:ln>
                <a:solidFill>
                  <a:srgbClr val="000000"/>
                </a:solidFill>
                <a:effectLst/>
                <a:uLnTx/>
                <a:uFillTx/>
                <a:latin typeface="Lato"/>
                <a:ea typeface="Lato"/>
                <a:cs typeface="Lato"/>
              </a:rPr>
              <a:t>6 av 10 </a:t>
            </a:r>
            <a:r>
              <a:rPr kumimoji="0" lang="sv-SE" sz="2200" b="0" i="0" u="none" strike="noStrike" kern="1200" cap="none" spc="0" normalizeH="0" baseline="0" noProof="0" dirty="0">
                <a:ln>
                  <a:noFill/>
                </a:ln>
                <a:solidFill>
                  <a:srgbClr val="000000"/>
                </a:solidFill>
                <a:effectLst/>
                <a:uLnTx/>
                <a:uFillTx/>
                <a:latin typeface="Lato"/>
                <a:ea typeface="Lato"/>
                <a:cs typeface="Lato"/>
              </a:rPr>
              <a:t>av de ensamstående föräldrarna och</a:t>
            </a:r>
            <a:r>
              <a:rPr kumimoji="0" lang="sv-SE" sz="2200" b="1" i="0" u="none" strike="noStrike" kern="1200" cap="none" spc="0" normalizeH="0" baseline="0" noProof="0" dirty="0">
                <a:ln>
                  <a:noFill/>
                </a:ln>
                <a:solidFill>
                  <a:srgbClr val="000000"/>
                </a:solidFill>
                <a:effectLst/>
                <a:uLnTx/>
                <a:uFillTx/>
                <a:latin typeface="Lato"/>
                <a:ea typeface="Lato"/>
                <a:cs typeface="Lato"/>
              </a:rPr>
              <a:t> </a:t>
            </a:r>
            <a:r>
              <a:rPr lang="sv-SE" sz="2200" b="1" dirty="0">
                <a:solidFill>
                  <a:srgbClr val="000000"/>
                </a:solidFill>
                <a:latin typeface="Lato"/>
                <a:ea typeface="Lato"/>
                <a:cs typeface="Lato"/>
              </a:rPr>
              <a:t>nära 4 </a:t>
            </a:r>
            <a:r>
              <a:rPr kumimoji="0" lang="sv-SE" sz="2200" b="1" i="0" u="none" strike="noStrike" kern="1200" cap="none" spc="0" normalizeH="0" baseline="0" noProof="0" dirty="0">
                <a:ln>
                  <a:noFill/>
                </a:ln>
                <a:solidFill>
                  <a:srgbClr val="000000"/>
                </a:solidFill>
                <a:effectLst/>
                <a:uLnTx/>
                <a:uFillTx/>
                <a:latin typeface="Lato"/>
                <a:ea typeface="Lato"/>
                <a:cs typeface="Lato"/>
              </a:rPr>
              <a:t>av 10 </a:t>
            </a:r>
            <a:r>
              <a:rPr kumimoji="0" lang="sv-SE" sz="2200" b="0" i="0" u="none" strike="noStrike" kern="1200" cap="none" spc="0" normalizeH="0" baseline="0" noProof="0" dirty="0">
                <a:ln>
                  <a:noFill/>
                </a:ln>
                <a:solidFill>
                  <a:srgbClr val="000000"/>
                </a:solidFill>
                <a:effectLst/>
                <a:uLnTx/>
                <a:uFillTx/>
                <a:latin typeface="Lato"/>
                <a:ea typeface="Lato"/>
                <a:cs typeface="Lato"/>
              </a:rPr>
              <a:t>av de sammanboende föräldrarna för hur de närmaste sex månaderna ska försörja sig. </a:t>
            </a:r>
            <a:br>
              <a:rPr kumimoji="0" lang="sv-SE" sz="2200" b="0" i="0" u="none" strike="noStrike" kern="1200" cap="none" spc="0" normalizeH="0" baseline="0" noProof="0" dirty="0">
                <a:ln>
                  <a:noFill/>
                </a:ln>
                <a:solidFill>
                  <a:srgbClr val="000000"/>
                </a:solidFill>
                <a:effectLst/>
                <a:uLnTx/>
                <a:uFillTx/>
                <a:latin typeface="Lato"/>
                <a:ea typeface="Lato"/>
                <a:cs typeface="Lato"/>
              </a:rPr>
            </a:br>
            <a:br>
              <a:rPr kumimoji="0" lang="sv-SE" sz="2200" b="0" i="0" u="none" strike="noStrike" kern="1200" cap="none" spc="0" normalizeH="0" baseline="0" noProof="0" dirty="0">
                <a:ln>
                  <a:noFill/>
                </a:ln>
                <a:solidFill>
                  <a:srgbClr val="000000"/>
                </a:solidFill>
                <a:effectLst/>
                <a:uLnTx/>
                <a:uFillTx/>
                <a:latin typeface="Lato"/>
                <a:ea typeface="Lato"/>
                <a:cs typeface="Lato"/>
              </a:rPr>
            </a:br>
            <a:r>
              <a:rPr kumimoji="0" lang="sv-SE" sz="2200" b="0" i="0" u="none" strike="noStrike" kern="1200" cap="none" spc="0" normalizeH="0" baseline="0" noProof="0" dirty="0">
                <a:ln>
                  <a:noFill/>
                </a:ln>
                <a:solidFill>
                  <a:srgbClr val="000000"/>
                </a:solidFill>
                <a:effectLst/>
                <a:uLnTx/>
                <a:uFillTx/>
                <a:latin typeface="Lato"/>
                <a:ea typeface="Lato"/>
                <a:cs typeface="Lato"/>
              </a:rPr>
              <a:t>Endast </a:t>
            </a:r>
            <a:r>
              <a:rPr kumimoji="0" lang="sv-SE" sz="2200" b="1" i="0" u="none" strike="noStrike" kern="1200" cap="none" spc="0" normalizeH="0" baseline="0" noProof="0" dirty="0">
                <a:ln>
                  <a:noFill/>
                </a:ln>
                <a:solidFill>
                  <a:srgbClr val="000000"/>
                </a:solidFill>
                <a:effectLst/>
                <a:uLnTx/>
                <a:uFillTx/>
                <a:latin typeface="Lato"/>
                <a:ea typeface="Lato"/>
                <a:cs typeface="Lato"/>
              </a:rPr>
              <a:t>sju</a:t>
            </a:r>
            <a:r>
              <a:rPr kumimoji="0" lang="sv-SE" sz="2200" b="0" i="0" u="none" strike="noStrike" kern="1200" cap="none" spc="0" normalizeH="0" baseline="0" noProof="0" dirty="0">
                <a:ln>
                  <a:noFill/>
                </a:ln>
                <a:solidFill>
                  <a:srgbClr val="000000"/>
                </a:solidFill>
                <a:effectLst/>
                <a:uLnTx/>
                <a:uFillTx/>
                <a:latin typeface="Lato"/>
                <a:ea typeface="Lato"/>
                <a:cs typeface="Lato"/>
              </a:rPr>
              <a:t> procent i kontrollgruppen delar samma oro. </a:t>
            </a:r>
          </a:p>
        </p:txBody>
      </p:sp>
      <p:pic>
        <p:nvPicPr>
          <p:cNvPr id="13" name="Bildobjekt 12">
            <a:extLst>
              <a:ext uri="{FF2B5EF4-FFF2-40B4-BE49-F238E27FC236}">
                <a16:creationId xmlns:a16="http://schemas.microsoft.com/office/drawing/2014/main" id="{75C7D477-E1E0-C651-7157-275FE103B8CA}"/>
              </a:ext>
            </a:extLst>
          </p:cNvPr>
          <p:cNvPicPr>
            <a:picLocks noChangeAspect="1"/>
          </p:cNvPicPr>
          <p:nvPr/>
        </p:nvPicPr>
        <p:blipFill>
          <a:blip r:embed="rId3">
            <a:extLst>
              <a:ext uri="{28A0092B-C50C-407E-A947-70E740481C1C}">
                <a14:useLocalDpi xmlns:a14="http://schemas.microsoft.com/office/drawing/2010/main" val="0"/>
              </a:ext>
            </a:extLst>
          </a:blip>
          <a:srcRect l="54037" r="3691"/>
          <a:stretch/>
        </p:blipFill>
        <p:spPr>
          <a:xfrm>
            <a:off x="-180112" y="-6"/>
            <a:ext cx="5153894" cy="6858006"/>
          </a:xfrm>
          <a:prstGeom prst="rect">
            <a:avLst/>
          </a:prstGeom>
        </p:spPr>
      </p:pic>
      <p:sp>
        <p:nvSpPr>
          <p:cNvPr id="2" name="Title 2">
            <a:extLst>
              <a:ext uri="{FF2B5EF4-FFF2-40B4-BE49-F238E27FC236}">
                <a16:creationId xmlns:a16="http://schemas.microsoft.com/office/drawing/2014/main" id="{D5C0F9FC-50A1-F4F8-38B6-83FC2BE52ECD}"/>
              </a:ext>
            </a:extLst>
          </p:cNvPr>
          <p:cNvSpPr txBox="1">
            <a:spLocks/>
          </p:cNvSpPr>
          <p:nvPr/>
        </p:nvSpPr>
        <p:spPr>
          <a:xfrm>
            <a:off x="5629569" y="106784"/>
            <a:ext cx="5659984" cy="159379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400" b="0" i="0" u="none" strike="noStrike" kern="1200" cap="none" spc="0" normalizeH="0" baseline="0" noProof="0" dirty="0">
                <a:ln>
                  <a:noFill/>
                </a:ln>
                <a:solidFill>
                  <a:srgbClr val="000000"/>
                </a:solidFill>
                <a:effectLst/>
                <a:uLnTx/>
                <a:uFillTx/>
                <a:latin typeface="Oswald Medium"/>
                <a:ea typeface="+mj-ea"/>
                <a:cs typeface="+mj-cs"/>
              </a:rPr>
              <a:t>Lån och oro</a:t>
            </a:r>
            <a:endParaRPr kumimoji="0" lang="en-US" sz="4400" b="0" i="0" u="none" strike="noStrike" kern="1200" cap="none" spc="0" normalizeH="0" baseline="0" noProof="0" dirty="0">
              <a:ln>
                <a:noFill/>
              </a:ln>
              <a:solidFill>
                <a:srgbClr val="000000"/>
              </a:solidFill>
              <a:effectLst/>
              <a:uLnTx/>
              <a:uFillTx/>
              <a:latin typeface="Oswald Medium"/>
              <a:ea typeface="+mj-ea"/>
              <a:cs typeface="+mj-cs"/>
            </a:endParaRPr>
          </a:p>
        </p:txBody>
      </p:sp>
    </p:spTree>
    <p:extLst>
      <p:ext uri="{BB962C8B-B14F-4D97-AF65-F5344CB8AC3E}">
        <p14:creationId xmlns:p14="http://schemas.microsoft.com/office/powerpoint/2010/main" val="295342047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822b88b-39bc-4425-9dba-c59017aa6350">
      <Terms xmlns="http://schemas.microsoft.com/office/infopath/2007/PartnerControls"/>
    </lcf76f155ced4ddcb4097134ff3c332f>
    <TaxCatchAll xmlns="ccaf3590-fa36-4b35-9124-15a43e5741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1A334134A163B4B87F025E8719E0459" ma:contentTypeVersion="15" ma:contentTypeDescription="Create a new document." ma:contentTypeScope="" ma:versionID="5f1db0851ec8bd7852f52b245d3621c3">
  <xsd:schema xmlns:xsd="http://www.w3.org/2001/XMLSchema" xmlns:xs="http://www.w3.org/2001/XMLSchema" xmlns:p="http://schemas.microsoft.com/office/2006/metadata/properties" xmlns:ns2="0822b88b-39bc-4425-9dba-c59017aa6350" xmlns:ns3="ccaf3590-fa36-4b35-9124-15a43e57413a" targetNamespace="http://schemas.microsoft.com/office/2006/metadata/properties" ma:root="true" ma:fieldsID="29aa90b15890fb5dc5dacf79730d3eaa" ns2:_="" ns3:_="">
    <xsd:import namespace="0822b88b-39bc-4425-9dba-c59017aa6350"/>
    <xsd:import namespace="ccaf3590-fa36-4b35-9124-15a43e57413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bjectDetectorVersions" minOccurs="0"/>
                <xsd:element ref="ns2:MediaServiceOCR"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22b88b-39bc-4425-9dba-c59017aa63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23ec234-cbf3-4cc2-a0ae-2bfafc310c7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caf3590-fa36-4b35-9124-15a43e57413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86f35328-101d-4a44-84cd-877d432259af}" ma:internalName="TaxCatchAll" ma:showField="CatchAllData" ma:web="ccaf3590-fa36-4b35-9124-15a43e5741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DCDD67-4C8D-4FCE-A633-6C9A7E6CC002}">
  <ds:schemaRefs>
    <ds:schemaRef ds:uri="0822b88b-39bc-4425-9dba-c59017aa6350"/>
    <ds:schemaRef ds:uri="ccaf3590-fa36-4b35-9124-15a43e57413a"/>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7B18886-C407-4269-ABE2-4F9C8E0412A9}">
  <ds:schemaRefs>
    <ds:schemaRef ds:uri="http://schemas.microsoft.com/sharepoint/v3/contenttype/forms"/>
  </ds:schemaRefs>
</ds:datastoreItem>
</file>

<file path=customXml/itemProps3.xml><?xml version="1.0" encoding="utf-8"?>
<ds:datastoreItem xmlns:ds="http://schemas.openxmlformats.org/officeDocument/2006/customXml" ds:itemID="{CD5948AB-7655-45C9-8CD7-1CAC7CD8FC92}">
  <ds:schemaRefs>
    <ds:schemaRef ds:uri="0822b88b-39bc-4425-9dba-c59017aa6350"/>
    <ds:schemaRef ds:uri="ccaf3590-fa36-4b35-9124-15a43e5741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64</TotalTime>
  <Words>2284</Words>
  <Application>Microsoft Office PowerPoint</Application>
  <PresentationFormat>Bredbild</PresentationFormat>
  <Paragraphs>180</Paragraphs>
  <Slides>17</Slides>
  <Notes>17</Notes>
  <HiddenSlides>2</HiddenSlides>
  <MMClips>0</MMClips>
  <ScaleCrop>false</ScaleCrop>
  <HeadingPairs>
    <vt:vector size="6" baseType="variant">
      <vt:variant>
        <vt:lpstr>Använt teckensnitt</vt:lpstr>
      </vt:variant>
      <vt:variant>
        <vt:i4>11</vt:i4>
      </vt:variant>
      <vt:variant>
        <vt:lpstr>Tema</vt:lpstr>
      </vt:variant>
      <vt:variant>
        <vt:i4>1</vt:i4>
      </vt:variant>
      <vt:variant>
        <vt:lpstr>Bildrubriker</vt:lpstr>
      </vt:variant>
      <vt:variant>
        <vt:i4>17</vt:i4>
      </vt:variant>
    </vt:vector>
  </HeadingPairs>
  <TitlesOfParts>
    <vt:vector size="29" baseType="lpstr">
      <vt:lpstr>Aptos</vt:lpstr>
      <vt:lpstr>Aptos Display</vt:lpstr>
      <vt:lpstr>Arial</vt:lpstr>
      <vt:lpstr>BERNIERDistressed-Regular</vt:lpstr>
      <vt:lpstr>Century Gothic</vt:lpstr>
      <vt:lpstr>Courier New</vt:lpstr>
      <vt:lpstr>Lato</vt:lpstr>
      <vt:lpstr>Oswald Medium</vt:lpstr>
      <vt:lpstr>Rubik-Light</vt:lpstr>
      <vt:lpstr>Segoe UI</vt:lpstr>
      <vt:lpstr>Times New Roman</vt:lpstr>
      <vt:lpstr>Office-tema</vt:lpstr>
      <vt:lpstr>PowerPoint-presentation</vt:lpstr>
      <vt:lpstr>Rubrik</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Hejdå</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Grenstedt, Elisabet</dc:creator>
  <cp:lastModifiedBy>Grenstedt, Elisabet</cp:lastModifiedBy>
  <cp:revision>785</cp:revision>
  <dcterms:created xsi:type="dcterms:W3CDTF">2025-03-26T12:03:18Z</dcterms:created>
  <dcterms:modified xsi:type="dcterms:W3CDTF">2025-03-27T10:02:00Z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0x010100C1A334134A163B4B87F025E8719E0459</vt:lpwstr>
  </property>
  <property fmtid="{D5CDD505-2E9C-101B-9397-08002B2CF9AE}" pid="3" name="MediaServiceImageTags">
    <vt:lpwstr/>
  </property>
</Properties>
</file>