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65" r:id="rId5"/>
    <p:sldMasterId id="2147483678" r:id="rId6"/>
  </p:sldMasterIdLst>
  <p:notesMasterIdLst>
    <p:notesMasterId r:id="rId35"/>
  </p:notesMasterIdLst>
  <p:handoutMasterIdLst>
    <p:handoutMasterId r:id="rId36"/>
  </p:handoutMasterIdLst>
  <p:sldIdLst>
    <p:sldId id="369" r:id="rId7"/>
    <p:sldId id="300" r:id="rId8"/>
    <p:sldId id="393" r:id="rId9"/>
    <p:sldId id="399" r:id="rId10"/>
    <p:sldId id="400" r:id="rId11"/>
    <p:sldId id="401" r:id="rId12"/>
    <p:sldId id="410" r:id="rId13"/>
    <p:sldId id="382" r:id="rId14"/>
    <p:sldId id="405" r:id="rId15"/>
    <p:sldId id="396" r:id="rId16"/>
    <p:sldId id="404" r:id="rId17"/>
    <p:sldId id="407" r:id="rId18"/>
    <p:sldId id="406" r:id="rId19"/>
    <p:sldId id="409" r:id="rId20"/>
    <p:sldId id="370" r:id="rId21"/>
    <p:sldId id="385" r:id="rId22"/>
    <p:sldId id="273" r:id="rId23"/>
    <p:sldId id="351" r:id="rId24"/>
    <p:sldId id="365" r:id="rId25"/>
    <p:sldId id="364" r:id="rId26"/>
    <p:sldId id="363" r:id="rId27"/>
    <p:sldId id="349" r:id="rId28"/>
    <p:sldId id="355" r:id="rId29"/>
    <p:sldId id="361" r:id="rId30"/>
    <p:sldId id="359" r:id="rId31"/>
    <p:sldId id="379" r:id="rId32"/>
    <p:sldId id="261" r:id="rId33"/>
    <p:sldId id="378" r:id="rId34"/>
  </p:sldIdLst>
  <p:sldSz cx="12192000" cy="6858000"/>
  <p:notesSz cx="6858000" cy="9144000"/>
  <p:defaultText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j och om presentationen" id="{FC3E9F8F-E1D5-489C-A58F-6E441D430061}">
          <p14:sldIdLst>
            <p14:sldId id="369"/>
          </p14:sldIdLst>
        </p14:section>
        <p14:section name="RB presentation om Sifon" id="{4D19F460-8FE6-40B1-B648-0BFC72A6CEBF}">
          <p14:sldIdLst>
            <p14:sldId id="300"/>
            <p14:sldId id="393"/>
            <p14:sldId id="399"/>
            <p14:sldId id="400"/>
            <p14:sldId id="401"/>
            <p14:sldId id="410"/>
            <p14:sldId id="382"/>
            <p14:sldId id="405"/>
            <p14:sldId id="396"/>
            <p14:sldId id="404"/>
            <p14:sldId id="407"/>
            <p14:sldId id="406"/>
            <p14:sldId id="409"/>
            <p14:sldId id="370"/>
            <p14:sldId id="385"/>
            <p14:sldId id="273"/>
            <p14:sldId id="351"/>
            <p14:sldId id="365"/>
          </p14:sldIdLst>
        </p14:section>
        <p14:section name="KAN LÄGGAS TILL: Barns röster" id="{C91357AE-00B7-449C-AFC1-2F6FC97E80A5}">
          <p14:sldIdLst>
            <p14:sldId id="364"/>
            <p14:sldId id="363"/>
            <p14:sldId id="349"/>
            <p14:sldId id="355"/>
            <p14:sldId id="361"/>
            <p14:sldId id="359"/>
          </p14:sldIdLst>
        </p14:section>
        <p14:section name="Tack och kontakt" id="{E9BD289A-A8DB-4C0C-B22F-3FEB2527807D}">
          <p14:sldIdLst>
            <p14:sldId id="379"/>
          </p14:sldIdLst>
        </p14:section>
        <p14:section name="Funkade mallen för er?" id="{62FCFBDE-CB2A-4F1A-BF9C-54E2057371B3}">
          <p14:sldIdLst>
            <p14:sldId id="261"/>
            <p14:sldId id="378"/>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D29254-C56F-4EA8-F47D-41D932184AB2}" name="Rasmussen, Sofia" initials="RS" userId="S::sofia.rasmussen@rb.se::6a00ec2a-0fd6-48fb-b8a1-b774dff8a5c3" providerId="AD"/>
  <p188:author id="{73917B58-8D37-86D6-C8F2-1973F55BC5C9}" name="Abutaleb Rosenlundh, Samira" initials="AS" userId="S::samira.abutaleb.rosenlundh@rb.se::4696c8c2-ce5e-48d7-b539-d1df06673653" providerId="AD"/>
  <p188:author id="{5C063F5C-48F8-7C93-C34B-5AB95EF2B976}" name="Grenstedt, Elisabet" initials="EG" userId="S::Elisabet.Grenstedt@rb.se::27cbb1da-2e97-4d4d-86f3-b5e93df8cdfe" providerId="AD"/>
  <p188:author id="{F8470277-B7FD-D945-273D-5C1A07429452}" name="Lindman Flores, Nina" initials="LN" userId="S::nina.lindman.flores@rb.se::35ac08e8-6167-4cf4-952e-79a8a7f5b6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D354A0-42A3-4920-9CF5-18303F639207}" v="52" dt="2025-03-27T10:23:51.333"/>
    <p1510:client id="{79A7EB58-07D1-16D3-53FE-127921A5064A}" v="6" dt="2025-03-27T09:32:56.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6" autoAdjust="0"/>
    <p:restoredTop sz="69449" autoAdjust="0"/>
  </p:normalViewPr>
  <p:slideViewPr>
    <p:cSldViewPr snapToGrid="0">
      <p:cViewPr varScale="1">
        <p:scale>
          <a:sx n="51" d="100"/>
          <a:sy n="51" d="100"/>
        </p:scale>
        <p:origin x="240" y="4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60" y="1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nstedt, Elisabet" userId="27cbb1da-2e97-4d4d-86f3-b5e93df8cdfe" providerId="ADAL" clId="{68D354A0-42A3-4920-9CF5-18303F639207}"/>
    <pc:docChg chg="undo redo custSel addSld delSld modSld sldOrd addSection modSection">
      <pc:chgData name="Grenstedt, Elisabet" userId="27cbb1da-2e97-4d4d-86f3-b5e93df8cdfe" providerId="ADAL" clId="{68D354A0-42A3-4920-9CF5-18303F639207}" dt="2025-03-27T10:23:51.333" v="884" actId="729"/>
      <pc:docMkLst>
        <pc:docMk/>
      </pc:docMkLst>
      <pc:sldChg chg="del">
        <pc:chgData name="Grenstedt, Elisabet" userId="27cbb1da-2e97-4d4d-86f3-b5e93df8cdfe" providerId="ADAL" clId="{68D354A0-42A3-4920-9CF5-18303F639207}" dt="2025-03-25T19:47:07.166" v="232" actId="2696"/>
        <pc:sldMkLst>
          <pc:docMk/>
          <pc:sldMk cId="2446828565" sldId="347"/>
        </pc:sldMkLst>
      </pc:sldChg>
      <pc:sldChg chg="addSp delSp modSp mod modNotesTx">
        <pc:chgData name="Grenstedt, Elisabet" userId="27cbb1da-2e97-4d4d-86f3-b5e93df8cdfe" providerId="ADAL" clId="{68D354A0-42A3-4920-9CF5-18303F639207}" dt="2025-03-26T13:28:48.876" v="716" actId="6549"/>
        <pc:sldMkLst>
          <pc:docMk/>
          <pc:sldMk cId="1224532094" sldId="351"/>
        </pc:sldMkLst>
        <pc:spChg chg="del">
          <ac:chgData name="Grenstedt, Elisabet" userId="27cbb1da-2e97-4d4d-86f3-b5e93df8cdfe" providerId="ADAL" clId="{68D354A0-42A3-4920-9CF5-18303F639207}" dt="2025-03-26T13:26:06.560" v="683" actId="478"/>
          <ac:spMkLst>
            <pc:docMk/>
            <pc:sldMk cId="1224532094" sldId="351"/>
            <ac:spMk id="3" creationId="{A086D398-7930-43E5-B54C-621E4A76C880}"/>
          </ac:spMkLst>
        </pc:spChg>
        <pc:spChg chg="del mod">
          <ac:chgData name="Grenstedt, Elisabet" userId="27cbb1da-2e97-4d4d-86f3-b5e93df8cdfe" providerId="ADAL" clId="{68D354A0-42A3-4920-9CF5-18303F639207}" dt="2025-03-26T13:26:02.867" v="681" actId="478"/>
          <ac:spMkLst>
            <pc:docMk/>
            <pc:sldMk cId="1224532094" sldId="351"/>
            <ac:spMk id="6" creationId="{C6AB759F-4765-4933-8E65-2CF201C9280E}"/>
          </ac:spMkLst>
        </pc:spChg>
        <pc:spChg chg="add del mod">
          <ac:chgData name="Grenstedt, Elisabet" userId="27cbb1da-2e97-4d4d-86f3-b5e93df8cdfe" providerId="ADAL" clId="{68D354A0-42A3-4920-9CF5-18303F639207}" dt="2025-03-26T13:26:04.948" v="682" actId="478"/>
          <ac:spMkLst>
            <pc:docMk/>
            <pc:sldMk cId="1224532094" sldId="351"/>
            <ac:spMk id="8" creationId="{9CCC4B1F-CD60-C5FE-5D07-4075433DB944}"/>
          </ac:spMkLst>
        </pc:spChg>
        <pc:spChg chg="add del mod">
          <ac:chgData name="Grenstedt, Elisabet" userId="27cbb1da-2e97-4d4d-86f3-b5e93df8cdfe" providerId="ADAL" clId="{68D354A0-42A3-4920-9CF5-18303F639207}" dt="2025-03-26T13:26:08.147" v="684" actId="478"/>
          <ac:spMkLst>
            <pc:docMk/>
            <pc:sldMk cId="1224532094" sldId="351"/>
            <ac:spMk id="10" creationId="{A7E8B61B-E78F-8F00-344B-7C3F841C5694}"/>
          </ac:spMkLst>
        </pc:spChg>
        <pc:spChg chg="add mod">
          <ac:chgData name="Grenstedt, Elisabet" userId="27cbb1da-2e97-4d4d-86f3-b5e93df8cdfe" providerId="ADAL" clId="{68D354A0-42A3-4920-9CF5-18303F639207}" dt="2025-03-26T13:26:41.444" v="712" actId="1076"/>
          <ac:spMkLst>
            <pc:docMk/>
            <pc:sldMk cId="1224532094" sldId="351"/>
            <ac:spMk id="11" creationId="{67C33CC6-82D9-0D0D-A019-38224C2A4E0A}"/>
          </ac:spMkLst>
        </pc:spChg>
        <pc:picChg chg="del">
          <ac:chgData name="Grenstedt, Elisabet" userId="27cbb1da-2e97-4d4d-86f3-b5e93df8cdfe" providerId="ADAL" clId="{68D354A0-42A3-4920-9CF5-18303F639207}" dt="2025-03-26T13:26:00.477" v="678" actId="478"/>
          <ac:picMkLst>
            <pc:docMk/>
            <pc:sldMk cId="1224532094" sldId="351"/>
            <ac:picMk id="2" creationId="{BB5CA477-75D7-2025-EB31-A32BC22F9C1D}"/>
          </ac:picMkLst>
        </pc:picChg>
        <pc:picChg chg="add mod">
          <ac:chgData name="Grenstedt, Elisabet" userId="27cbb1da-2e97-4d4d-86f3-b5e93df8cdfe" providerId="ADAL" clId="{68D354A0-42A3-4920-9CF5-18303F639207}" dt="2025-03-26T13:26:41.444" v="712" actId="1076"/>
          <ac:picMkLst>
            <pc:docMk/>
            <pc:sldMk cId="1224532094" sldId="351"/>
            <ac:picMk id="12" creationId="{6CE713E0-6A4B-E2E1-3B6F-65DF53105F74}"/>
          </ac:picMkLst>
        </pc:picChg>
      </pc:sldChg>
      <pc:sldChg chg="mod modShow">
        <pc:chgData name="Grenstedt, Elisabet" userId="27cbb1da-2e97-4d4d-86f3-b5e93df8cdfe" providerId="ADAL" clId="{68D354A0-42A3-4920-9CF5-18303F639207}" dt="2025-03-26T13:09:46.722" v="322" actId="729"/>
        <pc:sldMkLst>
          <pc:docMk/>
          <pc:sldMk cId="2508350969" sldId="365"/>
        </pc:sldMkLst>
      </pc:sldChg>
      <pc:sldChg chg="modNotesTx">
        <pc:chgData name="Grenstedt, Elisabet" userId="27cbb1da-2e97-4d4d-86f3-b5e93df8cdfe" providerId="ADAL" clId="{68D354A0-42A3-4920-9CF5-18303F639207}" dt="2025-03-25T19:23:17.223" v="50" actId="20577"/>
        <pc:sldMkLst>
          <pc:docMk/>
          <pc:sldMk cId="2118933247" sldId="369"/>
        </pc:sldMkLst>
      </pc:sldChg>
      <pc:sldChg chg="addSp delSp modSp mod modNotesTx">
        <pc:chgData name="Grenstedt, Elisabet" userId="27cbb1da-2e97-4d4d-86f3-b5e93df8cdfe" providerId="ADAL" clId="{68D354A0-42A3-4920-9CF5-18303F639207}" dt="2025-03-26T13:36:34.825" v="776" actId="27636"/>
        <pc:sldMkLst>
          <pc:docMk/>
          <pc:sldMk cId="1470808283" sldId="370"/>
        </pc:sldMkLst>
        <pc:spChg chg="mod">
          <ac:chgData name="Grenstedt, Elisabet" userId="27cbb1da-2e97-4d4d-86f3-b5e93df8cdfe" providerId="ADAL" clId="{68D354A0-42A3-4920-9CF5-18303F639207}" dt="2025-03-26T13:35:25.473" v="721" actId="1076"/>
          <ac:spMkLst>
            <pc:docMk/>
            <pc:sldMk cId="1470808283" sldId="370"/>
            <ac:spMk id="3" creationId="{BFDEA164-E8E9-57B8-7440-3637818977EA}"/>
          </ac:spMkLst>
        </pc:spChg>
        <pc:spChg chg="mod">
          <ac:chgData name="Grenstedt, Elisabet" userId="27cbb1da-2e97-4d4d-86f3-b5e93df8cdfe" providerId="ADAL" clId="{68D354A0-42A3-4920-9CF5-18303F639207}" dt="2025-03-26T13:36:34.825" v="776" actId="27636"/>
          <ac:spMkLst>
            <pc:docMk/>
            <pc:sldMk cId="1470808283" sldId="370"/>
            <ac:spMk id="6" creationId="{32FEDFAE-B6C7-A297-5158-5F38B3166350}"/>
          </ac:spMkLst>
        </pc:spChg>
        <pc:picChg chg="add mod">
          <ac:chgData name="Grenstedt, Elisabet" userId="27cbb1da-2e97-4d4d-86f3-b5e93df8cdfe" providerId="ADAL" clId="{68D354A0-42A3-4920-9CF5-18303F639207}" dt="2025-03-26T13:35:28.508" v="722"/>
          <ac:picMkLst>
            <pc:docMk/>
            <pc:sldMk cId="1470808283" sldId="370"/>
            <ac:picMk id="2" creationId="{2E7A9F41-3D3E-302A-EE76-4805B3BD3EF1}"/>
          </ac:picMkLst>
        </pc:picChg>
        <pc:picChg chg="add del mod">
          <ac:chgData name="Grenstedt, Elisabet" userId="27cbb1da-2e97-4d4d-86f3-b5e93df8cdfe" providerId="ADAL" clId="{68D354A0-42A3-4920-9CF5-18303F639207}" dt="2025-03-26T13:30:57.543" v="720" actId="478"/>
          <ac:picMkLst>
            <pc:docMk/>
            <pc:sldMk cId="1470808283" sldId="370"/>
            <ac:picMk id="2" creationId="{45682465-3B1B-18CC-579E-3D6213E74884}"/>
          </ac:picMkLst>
        </pc:picChg>
      </pc:sldChg>
      <pc:sldChg chg="del">
        <pc:chgData name="Grenstedt, Elisabet" userId="27cbb1da-2e97-4d4d-86f3-b5e93df8cdfe" providerId="ADAL" clId="{68D354A0-42A3-4920-9CF5-18303F639207}" dt="2025-03-25T13:55:10.707" v="0" actId="2696"/>
        <pc:sldMkLst>
          <pc:docMk/>
          <pc:sldMk cId="649753204" sldId="371"/>
        </pc:sldMkLst>
      </pc:sldChg>
      <pc:sldChg chg="del">
        <pc:chgData name="Grenstedt, Elisabet" userId="27cbb1da-2e97-4d4d-86f3-b5e93df8cdfe" providerId="ADAL" clId="{68D354A0-42A3-4920-9CF5-18303F639207}" dt="2025-03-25T19:47:02.310" v="231" actId="2696"/>
        <pc:sldMkLst>
          <pc:docMk/>
          <pc:sldMk cId="2814617456" sldId="373"/>
        </pc:sldMkLst>
      </pc:sldChg>
      <pc:sldChg chg="del">
        <pc:chgData name="Grenstedt, Elisabet" userId="27cbb1da-2e97-4d4d-86f3-b5e93df8cdfe" providerId="ADAL" clId="{68D354A0-42A3-4920-9CF5-18303F639207}" dt="2025-03-25T19:46:57.673" v="230" actId="2696"/>
        <pc:sldMkLst>
          <pc:docMk/>
          <pc:sldMk cId="506269920" sldId="374"/>
        </pc:sldMkLst>
      </pc:sldChg>
      <pc:sldChg chg="del">
        <pc:chgData name="Grenstedt, Elisabet" userId="27cbb1da-2e97-4d4d-86f3-b5e93df8cdfe" providerId="ADAL" clId="{68D354A0-42A3-4920-9CF5-18303F639207}" dt="2025-03-26T13:26:59.910" v="713" actId="2696"/>
        <pc:sldMkLst>
          <pc:docMk/>
          <pc:sldMk cId="1515756791" sldId="377"/>
        </pc:sldMkLst>
      </pc:sldChg>
      <pc:sldChg chg="ord">
        <pc:chgData name="Grenstedt, Elisabet" userId="27cbb1da-2e97-4d4d-86f3-b5e93df8cdfe" providerId="ADAL" clId="{68D354A0-42A3-4920-9CF5-18303F639207}" dt="2025-03-26T13:10:03.780" v="324"/>
        <pc:sldMkLst>
          <pc:docMk/>
          <pc:sldMk cId="1141970046" sldId="378"/>
        </pc:sldMkLst>
      </pc:sldChg>
      <pc:sldChg chg="del">
        <pc:chgData name="Grenstedt, Elisabet" userId="27cbb1da-2e97-4d4d-86f3-b5e93df8cdfe" providerId="ADAL" clId="{68D354A0-42A3-4920-9CF5-18303F639207}" dt="2025-03-25T13:55:17.507" v="2" actId="2696"/>
        <pc:sldMkLst>
          <pc:docMk/>
          <pc:sldMk cId="1070449144" sldId="381"/>
        </pc:sldMkLst>
      </pc:sldChg>
      <pc:sldChg chg="modSp mod modCm modNotesTx">
        <pc:chgData name="Grenstedt, Elisabet" userId="27cbb1da-2e97-4d4d-86f3-b5e93df8cdfe" providerId="ADAL" clId="{68D354A0-42A3-4920-9CF5-18303F639207}" dt="2025-03-27T10:03:32.856" v="879" actId="20577"/>
        <pc:sldMkLst>
          <pc:docMk/>
          <pc:sldMk cId="2660640436" sldId="382"/>
        </pc:sldMkLst>
        <pc:spChg chg="mod">
          <ac:chgData name="Grenstedt, Elisabet" userId="27cbb1da-2e97-4d4d-86f3-b5e93df8cdfe" providerId="ADAL" clId="{68D354A0-42A3-4920-9CF5-18303F639207}" dt="2025-03-27T10:03:32.856" v="879" actId="20577"/>
          <ac:spMkLst>
            <pc:docMk/>
            <pc:sldMk cId="2660640436" sldId="382"/>
            <ac:spMk id="3" creationId="{107A88B7-91C6-087B-4EE1-E3FC4E225CFD}"/>
          </ac:spMkLst>
        </pc:spChg>
        <pc:extLst>
          <p:ext xmlns:p="http://schemas.openxmlformats.org/presentationml/2006/main" uri="{D6D511B9-2390-475A-947B-AFAB55BFBCF1}">
            <pc226:cmChg xmlns:pc226="http://schemas.microsoft.com/office/powerpoint/2022/06/main/command" chg="mod">
              <pc226:chgData name="Grenstedt, Elisabet" userId="27cbb1da-2e97-4d4d-86f3-b5e93df8cdfe" providerId="ADAL" clId="{68D354A0-42A3-4920-9CF5-18303F639207}" dt="2025-03-27T10:03:32.856" v="879" actId="20577"/>
              <pc2:cmMkLst xmlns:pc2="http://schemas.microsoft.com/office/powerpoint/2019/9/main/command">
                <pc:docMk/>
                <pc:sldMk cId="2660640436" sldId="382"/>
                <pc2:cmMk id="{0EC0AC93-2A9E-4340-A128-24A6F438D863}"/>
              </pc2:cmMkLst>
            </pc226:cmChg>
          </p:ext>
        </pc:extLst>
      </pc:sldChg>
      <pc:sldChg chg="ord">
        <pc:chgData name="Grenstedt, Elisabet" userId="27cbb1da-2e97-4d4d-86f3-b5e93df8cdfe" providerId="ADAL" clId="{68D354A0-42A3-4920-9CF5-18303F639207}" dt="2025-03-26T13:25:13.103" v="677"/>
        <pc:sldMkLst>
          <pc:docMk/>
          <pc:sldMk cId="349318217" sldId="385"/>
        </pc:sldMkLst>
      </pc:sldChg>
      <pc:sldChg chg="del">
        <pc:chgData name="Grenstedt, Elisabet" userId="27cbb1da-2e97-4d4d-86f3-b5e93df8cdfe" providerId="ADAL" clId="{68D354A0-42A3-4920-9CF5-18303F639207}" dt="2025-03-25T13:55:37.042" v="7" actId="2696"/>
        <pc:sldMkLst>
          <pc:docMk/>
          <pc:sldMk cId="3309373458" sldId="386"/>
        </pc:sldMkLst>
      </pc:sldChg>
      <pc:sldChg chg="del modNotesTx">
        <pc:chgData name="Grenstedt, Elisabet" userId="27cbb1da-2e97-4d4d-86f3-b5e93df8cdfe" providerId="ADAL" clId="{68D354A0-42A3-4920-9CF5-18303F639207}" dt="2025-03-25T19:46:05.229" v="228" actId="2696"/>
        <pc:sldMkLst>
          <pc:docMk/>
          <pc:sldMk cId="74031686" sldId="387"/>
        </pc:sldMkLst>
      </pc:sldChg>
      <pc:sldChg chg="addSp delSp modSp mod">
        <pc:chgData name="Grenstedt, Elisabet" userId="27cbb1da-2e97-4d4d-86f3-b5e93df8cdfe" providerId="ADAL" clId="{68D354A0-42A3-4920-9CF5-18303F639207}" dt="2025-03-25T21:09:57.003" v="233" actId="14826"/>
        <pc:sldMkLst>
          <pc:docMk/>
          <pc:sldMk cId="4146619906" sldId="393"/>
        </pc:sldMkLst>
        <pc:spChg chg="mod">
          <ac:chgData name="Grenstedt, Elisabet" userId="27cbb1da-2e97-4d4d-86f3-b5e93df8cdfe" providerId="ADAL" clId="{68D354A0-42A3-4920-9CF5-18303F639207}" dt="2025-03-25T13:56:00.272" v="21" actId="1037"/>
          <ac:spMkLst>
            <pc:docMk/>
            <pc:sldMk cId="4146619906" sldId="393"/>
            <ac:spMk id="6" creationId="{D4576B24-49D2-DE45-83F6-537DBF1F9770}"/>
          </ac:spMkLst>
        </pc:spChg>
        <pc:spChg chg="mod">
          <ac:chgData name="Grenstedt, Elisabet" userId="27cbb1da-2e97-4d4d-86f3-b5e93df8cdfe" providerId="ADAL" clId="{68D354A0-42A3-4920-9CF5-18303F639207}" dt="2025-03-25T13:56:00.272" v="21" actId="1037"/>
          <ac:spMkLst>
            <pc:docMk/>
            <pc:sldMk cId="4146619906" sldId="393"/>
            <ac:spMk id="9" creationId="{395AB9A5-7788-0340-A4E4-74270D3B1936}"/>
          </ac:spMkLst>
        </pc:spChg>
        <pc:picChg chg="add mod">
          <ac:chgData name="Grenstedt, Elisabet" userId="27cbb1da-2e97-4d4d-86f3-b5e93df8cdfe" providerId="ADAL" clId="{68D354A0-42A3-4920-9CF5-18303F639207}" dt="2025-03-25T21:09:57.003" v="233" actId="14826"/>
          <ac:picMkLst>
            <pc:docMk/>
            <pc:sldMk cId="4146619906" sldId="393"/>
            <ac:picMk id="2" creationId="{8A6FFD8D-6004-CB27-C633-A6661F256C53}"/>
          </ac:picMkLst>
        </pc:picChg>
      </pc:sldChg>
      <pc:sldChg chg="del">
        <pc:chgData name="Grenstedt, Elisabet" userId="27cbb1da-2e97-4d4d-86f3-b5e93df8cdfe" providerId="ADAL" clId="{68D354A0-42A3-4920-9CF5-18303F639207}" dt="2025-03-26T13:27:03.110" v="714" actId="2696"/>
        <pc:sldMkLst>
          <pc:docMk/>
          <pc:sldMk cId="1114147739" sldId="395"/>
        </pc:sldMkLst>
      </pc:sldChg>
      <pc:sldChg chg="modSp mod modNotesTx">
        <pc:chgData name="Grenstedt, Elisabet" userId="27cbb1da-2e97-4d4d-86f3-b5e93df8cdfe" providerId="ADAL" clId="{68D354A0-42A3-4920-9CF5-18303F639207}" dt="2025-03-26T13:14:54.050" v="458" actId="20577"/>
        <pc:sldMkLst>
          <pc:docMk/>
          <pc:sldMk cId="551414477" sldId="396"/>
        </pc:sldMkLst>
        <pc:picChg chg="mod modCrop">
          <ac:chgData name="Grenstedt, Elisabet" userId="27cbb1da-2e97-4d4d-86f3-b5e93df8cdfe" providerId="ADAL" clId="{68D354A0-42A3-4920-9CF5-18303F639207}" dt="2025-03-25T21:33:34.334" v="282" actId="14826"/>
          <ac:picMkLst>
            <pc:docMk/>
            <pc:sldMk cId="551414477" sldId="396"/>
            <ac:picMk id="9" creationId="{2ACE96AE-F55F-022D-8FD6-8F8D80644EDC}"/>
          </ac:picMkLst>
        </pc:picChg>
      </pc:sldChg>
      <pc:sldChg chg="del">
        <pc:chgData name="Grenstedt, Elisabet" userId="27cbb1da-2e97-4d4d-86f3-b5e93df8cdfe" providerId="ADAL" clId="{68D354A0-42A3-4920-9CF5-18303F639207}" dt="2025-03-25T13:55:33.665" v="6" actId="2696"/>
        <pc:sldMkLst>
          <pc:docMk/>
          <pc:sldMk cId="3311811404" sldId="397"/>
        </pc:sldMkLst>
      </pc:sldChg>
      <pc:sldChg chg="del">
        <pc:chgData name="Grenstedt, Elisabet" userId="27cbb1da-2e97-4d4d-86f3-b5e93df8cdfe" providerId="ADAL" clId="{68D354A0-42A3-4920-9CF5-18303F639207}" dt="2025-03-25T13:55:28.508" v="5" actId="2696"/>
        <pc:sldMkLst>
          <pc:docMk/>
          <pc:sldMk cId="3611594147" sldId="398"/>
        </pc:sldMkLst>
      </pc:sldChg>
      <pc:sldChg chg="modSp mod">
        <pc:chgData name="Grenstedt, Elisabet" userId="27cbb1da-2e97-4d4d-86f3-b5e93df8cdfe" providerId="ADAL" clId="{68D354A0-42A3-4920-9CF5-18303F639207}" dt="2025-03-25T21:35:41.460" v="309" actId="20577"/>
        <pc:sldMkLst>
          <pc:docMk/>
          <pc:sldMk cId="3927082507" sldId="399"/>
        </pc:sldMkLst>
        <pc:spChg chg="mod">
          <ac:chgData name="Grenstedt, Elisabet" userId="27cbb1da-2e97-4d4d-86f3-b5e93df8cdfe" providerId="ADAL" clId="{68D354A0-42A3-4920-9CF5-18303F639207}" dt="2025-03-25T21:35:41.460" v="309" actId="20577"/>
          <ac:spMkLst>
            <pc:docMk/>
            <pc:sldMk cId="3927082507" sldId="399"/>
            <ac:spMk id="8" creationId="{5F2C2DD2-9929-D8BD-81E7-1B2577A4714A}"/>
          </ac:spMkLst>
        </pc:spChg>
        <pc:spChg chg="mod">
          <ac:chgData name="Grenstedt, Elisabet" userId="27cbb1da-2e97-4d4d-86f3-b5e93df8cdfe" providerId="ADAL" clId="{68D354A0-42A3-4920-9CF5-18303F639207}" dt="2025-03-25T21:35:27.783" v="308" actId="1076"/>
          <ac:spMkLst>
            <pc:docMk/>
            <pc:sldMk cId="3927082507" sldId="399"/>
            <ac:spMk id="9" creationId="{5A91EE8F-2129-1018-C939-435196EAA99B}"/>
          </ac:spMkLst>
        </pc:spChg>
        <pc:picChg chg="mod">
          <ac:chgData name="Grenstedt, Elisabet" userId="27cbb1da-2e97-4d4d-86f3-b5e93df8cdfe" providerId="ADAL" clId="{68D354A0-42A3-4920-9CF5-18303F639207}" dt="2025-03-25T21:35:17.196" v="307" actId="1076"/>
          <ac:picMkLst>
            <pc:docMk/>
            <pc:sldMk cId="3927082507" sldId="399"/>
            <ac:picMk id="7" creationId="{179DD3F2-1DFD-2143-5305-2590775807E9}"/>
          </ac:picMkLst>
        </pc:picChg>
      </pc:sldChg>
      <pc:sldChg chg="modSp add del mod modClrScheme chgLayout modNotesTx">
        <pc:chgData name="Grenstedt, Elisabet" userId="27cbb1da-2e97-4d4d-86f3-b5e93df8cdfe" providerId="ADAL" clId="{68D354A0-42A3-4920-9CF5-18303F639207}" dt="2025-03-26T13:28:20.668" v="715" actId="700"/>
        <pc:sldMkLst>
          <pc:docMk/>
          <pc:sldMk cId="3044585260" sldId="400"/>
        </pc:sldMkLst>
        <pc:spChg chg="mod ord">
          <ac:chgData name="Grenstedt, Elisabet" userId="27cbb1da-2e97-4d4d-86f3-b5e93df8cdfe" providerId="ADAL" clId="{68D354A0-42A3-4920-9CF5-18303F639207}" dt="2025-03-26T13:28:20.668" v="715" actId="700"/>
          <ac:spMkLst>
            <pc:docMk/>
            <pc:sldMk cId="3044585260" sldId="400"/>
            <ac:spMk id="5" creationId="{7C9BE29A-8E2A-9614-4932-471F69A09320}"/>
          </ac:spMkLst>
        </pc:spChg>
        <pc:spChg chg="mod ord">
          <ac:chgData name="Grenstedt, Elisabet" userId="27cbb1da-2e97-4d4d-86f3-b5e93df8cdfe" providerId="ADAL" clId="{68D354A0-42A3-4920-9CF5-18303F639207}" dt="2025-03-26T13:28:20.668" v="715" actId="700"/>
          <ac:spMkLst>
            <pc:docMk/>
            <pc:sldMk cId="3044585260" sldId="400"/>
            <ac:spMk id="9" creationId="{E35A1EA7-CA11-3A6C-7575-94C8138AD54A}"/>
          </ac:spMkLst>
        </pc:spChg>
        <pc:spChg chg="mod ord">
          <ac:chgData name="Grenstedt, Elisabet" userId="27cbb1da-2e97-4d4d-86f3-b5e93df8cdfe" providerId="ADAL" clId="{68D354A0-42A3-4920-9CF5-18303F639207}" dt="2025-03-26T13:28:20.668" v="715" actId="700"/>
          <ac:spMkLst>
            <pc:docMk/>
            <pc:sldMk cId="3044585260" sldId="400"/>
            <ac:spMk id="10" creationId="{AD5F6354-99DE-FD81-3BC0-6896F7139F8E}"/>
          </ac:spMkLst>
        </pc:spChg>
      </pc:sldChg>
      <pc:sldChg chg="addSp delSp modSp mod modNotesTx">
        <pc:chgData name="Grenstedt, Elisabet" userId="27cbb1da-2e97-4d4d-86f3-b5e93df8cdfe" providerId="ADAL" clId="{68D354A0-42A3-4920-9CF5-18303F639207}" dt="2025-03-26T22:40:03.242" v="844" actId="732"/>
        <pc:sldMkLst>
          <pc:docMk/>
          <pc:sldMk cId="1405795753" sldId="401"/>
        </pc:sldMkLst>
        <pc:spChg chg="mod">
          <ac:chgData name="Grenstedt, Elisabet" userId="27cbb1da-2e97-4d4d-86f3-b5e93df8cdfe" providerId="ADAL" clId="{68D354A0-42A3-4920-9CF5-18303F639207}" dt="2025-03-25T21:26:07.768" v="276" actId="1037"/>
          <ac:spMkLst>
            <pc:docMk/>
            <pc:sldMk cId="1405795753" sldId="401"/>
            <ac:spMk id="2" creationId="{B381EB45-A232-1BBA-F488-54711227FD24}"/>
          </ac:spMkLst>
        </pc:spChg>
        <pc:spChg chg="mod">
          <ac:chgData name="Grenstedt, Elisabet" userId="27cbb1da-2e97-4d4d-86f3-b5e93df8cdfe" providerId="ADAL" clId="{68D354A0-42A3-4920-9CF5-18303F639207}" dt="2025-03-25T21:26:07.768" v="276" actId="1037"/>
          <ac:spMkLst>
            <pc:docMk/>
            <pc:sldMk cId="1405795753" sldId="401"/>
            <ac:spMk id="3" creationId="{D30157DD-7EE2-5298-1112-3195077EAC23}"/>
          </ac:spMkLst>
        </pc:spChg>
        <pc:picChg chg="add mod modCrop">
          <ac:chgData name="Grenstedt, Elisabet" userId="27cbb1da-2e97-4d4d-86f3-b5e93df8cdfe" providerId="ADAL" clId="{68D354A0-42A3-4920-9CF5-18303F639207}" dt="2025-03-26T22:40:03.242" v="844" actId="732"/>
          <ac:picMkLst>
            <pc:docMk/>
            <pc:sldMk cId="1405795753" sldId="401"/>
            <ac:picMk id="4" creationId="{1059A4B1-657A-956B-18E1-45C66F3FEA78}"/>
          </ac:picMkLst>
        </pc:picChg>
        <pc:picChg chg="add del mod">
          <ac:chgData name="Grenstedt, Elisabet" userId="27cbb1da-2e97-4d4d-86f3-b5e93df8cdfe" providerId="ADAL" clId="{68D354A0-42A3-4920-9CF5-18303F639207}" dt="2025-03-26T22:38:07.180" v="810" actId="21"/>
          <ac:picMkLst>
            <pc:docMk/>
            <pc:sldMk cId="1405795753" sldId="401"/>
            <ac:picMk id="7" creationId="{C7347AA2-F1DB-327B-5CCE-DBA961B0C22B}"/>
          </ac:picMkLst>
        </pc:picChg>
      </pc:sldChg>
      <pc:sldChg chg="del">
        <pc:chgData name="Grenstedt, Elisabet" userId="27cbb1da-2e97-4d4d-86f3-b5e93df8cdfe" providerId="ADAL" clId="{68D354A0-42A3-4920-9CF5-18303F639207}" dt="2025-03-25T13:55:25.262" v="4" actId="2696"/>
        <pc:sldMkLst>
          <pc:docMk/>
          <pc:sldMk cId="1133899318" sldId="402"/>
        </pc:sldMkLst>
      </pc:sldChg>
      <pc:sldChg chg="del">
        <pc:chgData name="Grenstedt, Elisabet" userId="27cbb1da-2e97-4d4d-86f3-b5e93df8cdfe" providerId="ADAL" clId="{68D354A0-42A3-4920-9CF5-18303F639207}" dt="2025-03-25T13:55:21.747" v="3" actId="2696"/>
        <pc:sldMkLst>
          <pc:docMk/>
          <pc:sldMk cId="2479961973" sldId="403"/>
        </pc:sldMkLst>
      </pc:sldChg>
      <pc:sldChg chg="addSp delSp modSp mod ord modShow modNotesTx">
        <pc:chgData name="Grenstedt, Elisabet" userId="27cbb1da-2e97-4d4d-86f3-b5e93df8cdfe" providerId="ADAL" clId="{68D354A0-42A3-4920-9CF5-18303F639207}" dt="2025-03-27T10:23:51.333" v="884" actId="729"/>
        <pc:sldMkLst>
          <pc:docMk/>
          <pc:sldMk cId="1846745901" sldId="405"/>
        </pc:sldMkLst>
        <pc:picChg chg="add mod">
          <ac:chgData name="Grenstedt, Elisabet" userId="27cbb1da-2e97-4d4d-86f3-b5e93df8cdfe" providerId="ADAL" clId="{68D354A0-42A3-4920-9CF5-18303F639207}" dt="2025-03-25T19:40:23.482" v="190" actId="1037"/>
          <ac:picMkLst>
            <pc:docMk/>
            <pc:sldMk cId="1846745901" sldId="405"/>
            <ac:picMk id="4" creationId="{FB0FAFEF-2100-3279-39CF-D2D3AE4DCE3D}"/>
          </ac:picMkLst>
        </pc:picChg>
      </pc:sldChg>
      <pc:sldChg chg="addSp delSp modSp mod modNotesTx">
        <pc:chgData name="Grenstedt, Elisabet" userId="27cbb1da-2e97-4d4d-86f3-b5e93df8cdfe" providerId="ADAL" clId="{68D354A0-42A3-4920-9CF5-18303F639207}" dt="2025-03-26T13:23:23.189" v="658" actId="20577"/>
        <pc:sldMkLst>
          <pc:docMk/>
          <pc:sldMk cId="332266304" sldId="406"/>
        </pc:sldMkLst>
        <pc:spChg chg="del">
          <ac:chgData name="Grenstedt, Elisabet" userId="27cbb1da-2e97-4d4d-86f3-b5e93df8cdfe" providerId="ADAL" clId="{68D354A0-42A3-4920-9CF5-18303F639207}" dt="2025-03-26T13:05:58.181" v="310" actId="478"/>
          <ac:spMkLst>
            <pc:docMk/>
            <pc:sldMk cId="332266304" sldId="406"/>
            <ac:spMk id="2" creationId="{5EC60C4E-5BB0-DF55-5784-158BCA90371C}"/>
          </ac:spMkLst>
        </pc:spChg>
        <pc:spChg chg="add del mod">
          <ac:chgData name="Grenstedt, Elisabet" userId="27cbb1da-2e97-4d4d-86f3-b5e93df8cdfe" providerId="ADAL" clId="{68D354A0-42A3-4920-9CF5-18303F639207}" dt="2025-03-26T13:06:00.902" v="311" actId="478"/>
          <ac:spMkLst>
            <pc:docMk/>
            <pc:sldMk cId="332266304" sldId="406"/>
            <ac:spMk id="4" creationId="{08EA9C4E-F9B3-017E-F1A6-42FB85095D6B}"/>
          </ac:spMkLst>
        </pc:spChg>
        <pc:spChg chg="add mod">
          <ac:chgData name="Grenstedt, Elisabet" userId="27cbb1da-2e97-4d4d-86f3-b5e93df8cdfe" providerId="ADAL" clId="{68D354A0-42A3-4920-9CF5-18303F639207}" dt="2025-03-26T13:06:09.647" v="313" actId="1076"/>
          <ac:spMkLst>
            <pc:docMk/>
            <pc:sldMk cId="332266304" sldId="406"/>
            <ac:spMk id="6" creationId="{DE9FF61D-4B58-57BC-751D-42C756A10533}"/>
          </ac:spMkLst>
        </pc:spChg>
      </pc:sldChg>
      <pc:sldChg chg="addSp delSp modSp add mod modNotesTx">
        <pc:chgData name="Grenstedt, Elisabet" userId="27cbb1da-2e97-4d4d-86f3-b5e93df8cdfe" providerId="ADAL" clId="{68D354A0-42A3-4920-9CF5-18303F639207}" dt="2025-03-26T22:39:38.778" v="843" actId="732"/>
        <pc:sldMkLst>
          <pc:docMk/>
          <pc:sldMk cId="1784148395" sldId="407"/>
        </pc:sldMkLst>
        <pc:spChg chg="mod">
          <ac:chgData name="Grenstedt, Elisabet" userId="27cbb1da-2e97-4d4d-86f3-b5e93df8cdfe" providerId="ADAL" clId="{68D354A0-42A3-4920-9CF5-18303F639207}" dt="2025-03-26T22:36:54.806" v="795" actId="1037"/>
          <ac:spMkLst>
            <pc:docMk/>
            <pc:sldMk cId="1784148395" sldId="407"/>
            <ac:spMk id="6" creationId="{6DB6E25B-0119-B0CB-4DD5-EF10932E65D6}"/>
          </ac:spMkLst>
        </pc:spChg>
        <pc:spChg chg="mod">
          <ac:chgData name="Grenstedt, Elisabet" userId="27cbb1da-2e97-4d4d-86f3-b5e93df8cdfe" providerId="ADAL" clId="{68D354A0-42A3-4920-9CF5-18303F639207}" dt="2025-03-26T22:36:59.182" v="806" actId="1038"/>
          <ac:spMkLst>
            <pc:docMk/>
            <pc:sldMk cId="1784148395" sldId="407"/>
            <ac:spMk id="9" creationId="{59174391-41D5-11EA-AACD-008B355F6DB8}"/>
          </ac:spMkLst>
        </pc:spChg>
        <pc:picChg chg="add mod modCrop">
          <ac:chgData name="Grenstedt, Elisabet" userId="27cbb1da-2e97-4d4d-86f3-b5e93df8cdfe" providerId="ADAL" clId="{68D354A0-42A3-4920-9CF5-18303F639207}" dt="2025-03-26T22:39:38.778" v="843" actId="732"/>
          <ac:picMkLst>
            <pc:docMk/>
            <pc:sldMk cId="1784148395" sldId="407"/>
            <ac:picMk id="7" creationId="{C7347AA2-F1DB-327B-5CCE-DBA961B0C22B}"/>
          </ac:picMkLst>
        </pc:picChg>
        <pc:picChg chg="add del mod">
          <ac:chgData name="Grenstedt, Elisabet" userId="27cbb1da-2e97-4d4d-86f3-b5e93df8cdfe" providerId="ADAL" clId="{68D354A0-42A3-4920-9CF5-18303F639207}" dt="2025-03-26T22:37:50.244" v="807" actId="21"/>
          <ac:picMkLst>
            <pc:docMk/>
            <pc:sldMk cId="1784148395" sldId="407"/>
            <ac:picMk id="12" creationId="{EE103898-DFB6-3EB1-29D6-DA846531BA38}"/>
          </ac:picMkLst>
        </pc:picChg>
      </pc:sldChg>
      <pc:sldChg chg="modSp new del mod">
        <pc:chgData name="Grenstedt, Elisabet" userId="27cbb1da-2e97-4d4d-86f3-b5e93df8cdfe" providerId="ADAL" clId="{68D354A0-42A3-4920-9CF5-18303F639207}" dt="2025-03-26T13:24:25.311" v="669" actId="2696"/>
        <pc:sldMkLst>
          <pc:docMk/>
          <pc:sldMk cId="3633705697" sldId="408"/>
        </pc:sldMkLst>
        <pc:spChg chg="mod">
          <ac:chgData name="Grenstedt, Elisabet" userId="27cbb1da-2e97-4d4d-86f3-b5e93df8cdfe" providerId="ADAL" clId="{68D354A0-42A3-4920-9CF5-18303F639207}" dt="2025-03-26T13:21:14.146" v="652" actId="14100"/>
          <ac:spMkLst>
            <pc:docMk/>
            <pc:sldMk cId="3633705697" sldId="408"/>
            <ac:spMk id="2" creationId="{D6FDA928-47C1-61D3-85FE-19189B2C3C25}"/>
          </ac:spMkLst>
        </pc:spChg>
        <pc:spChg chg="mod">
          <ac:chgData name="Grenstedt, Elisabet" userId="27cbb1da-2e97-4d4d-86f3-b5e93df8cdfe" providerId="ADAL" clId="{68D354A0-42A3-4920-9CF5-18303F639207}" dt="2025-03-26T13:21:03.264" v="649"/>
          <ac:spMkLst>
            <pc:docMk/>
            <pc:sldMk cId="3633705697" sldId="408"/>
            <ac:spMk id="3" creationId="{AF43A188-F39A-705D-7BA8-74BF72479346}"/>
          </ac:spMkLst>
        </pc:spChg>
      </pc:sldChg>
      <pc:sldChg chg="addSp delSp modSp new mod modNotesTx">
        <pc:chgData name="Grenstedt, Elisabet" userId="27cbb1da-2e97-4d4d-86f3-b5e93df8cdfe" providerId="ADAL" clId="{68D354A0-42A3-4920-9CF5-18303F639207}" dt="2025-03-26T13:24:51.812" v="675" actId="20577"/>
        <pc:sldMkLst>
          <pc:docMk/>
          <pc:sldMk cId="1849039920" sldId="409"/>
        </pc:sldMkLst>
        <pc:spChg chg="del">
          <ac:chgData name="Grenstedt, Elisabet" userId="27cbb1da-2e97-4d4d-86f3-b5e93df8cdfe" providerId="ADAL" clId="{68D354A0-42A3-4920-9CF5-18303F639207}" dt="2025-03-26T13:23:04.145" v="654" actId="931"/>
          <ac:spMkLst>
            <pc:docMk/>
            <pc:sldMk cId="1849039920" sldId="409"/>
            <ac:spMk id="2" creationId="{02B0DF49-3617-9306-8A5F-21406E88E959}"/>
          </ac:spMkLst>
        </pc:spChg>
        <pc:spChg chg="del">
          <ac:chgData name="Grenstedt, Elisabet" userId="27cbb1da-2e97-4d4d-86f3-b5e93df8cdfe" providerId="ADAL" clId="{68D354A0-42A3-4920-9CF5-18303F639207}" dt="2025-03-26T13:23:27.542" v="659" actId="478"/>
          <ac:spMkLst>
            <pc:docMk/>
            <pc:sldMk cId="1849039920" sldId="409"/>
            <ac:spMk id="3" creationId="{4A641DD7-F700-2FE1-7EF1-05F075BA9CF1}"/>
          </ac:spMkLst>
        </pc:spChg>
        <pc:spChg chg="del">
          <ac:chgData name="Grenstedt, Elisabet" userId="27cbb1da-2e97-4d4d-86f3-b5e93df8cdfe" providerId="ADAL" clId="{68D354A0-42A3-4920-9CF5-18303F639207}" dt="2025-03-26T13:23:30.922" v="660" actId="478"/>
          <ac:spMkLst>
            <pc:docMk/>
            <pc:sldMk cId="1849039920" sldId="409"/>
            <ac:spMk id="5" creationId="{94358A63-2639-A135-A06A-8A97CB8BAA38}"/>
          </ac:spMkLst>
        </pc:spChg>
        <pc:picChg chg="add mod">
          <ac:chgData name="Grenstedt, Elisabet" userId="27cbb1da-2e97-4d4d-86f3-b5e93df8cdfe" providerId="ADAL" clId="{68D354A0-42A3-4920-9CF5-18303F639207}" dt="2025-03-26T13:23:08.113" v="657" actId="14100"/>
          <ac:picMkLst>
            <pc:docMk/>
            <pc:sldMk cId="1849039920" sldId="409"/>
            <ac:picMk id="7" creationId="{0D55E623-EA36-E08B-E8B7-B0378EEB3396}"/>
          </ac:picMkLst>
        </pc:picChg>
      </pc:sldChg>
      <pc:sldChg chg="add">
        <pc:chgData name="Grenstedt, Elisabet" userId="27cbb1da-2e97-4d4d-86f3-b5e93df8cdfe" providerId="ADAL" clId="{68D354A0-42A3-4920-9CF5-18303F639207}" dt="2025-03-27T10:17:11.117" v="881"/>
        <pc:sldMkLst>
          <pc:docMk/>
          <pc:sldMk cId="3727002421" sldId="410"/>
        </pc:sldMkLst>
      </pc:sldChg>
    </pc:docChg>
  </pc:docChgLst>
  <pc:docChgLst>
    <pc:chgData name="Abutaleb Rosenlundh, Samira" userId="S::samira.abutaleb.rosenlundh@rb.se::4696c8c2-ce5e-48d7-b539-d1df06673653" providerId="AD" clId="Web-{BB13FA36-8098-7956-4D19-727EE5D7B79A}"/>
    <pc:docChg chg="modSld">
      <pc:chgData name="Abutaleb Rosenlundh, Samira" userId="S::samira.abutaleb.rosenlundh@rb.se::4696c8c2-ce5e-48d7-b539-d1df06673653" providerId="AD" clId="Web-{BB13FA36-8098-7956-4D19-727EE5D7B79A}" dt="2025-03-25T15:10:02.386" v="442"/>
      <pc:docMkLst>
        <pc:docMk/>
      </pc:docMkLst>
      <pc:sldChg chg="modNotes">
        <pc:chgData name="Abutaleb Rosenlundh, Samira" userId="S::samira.abutaleb.rosenlundh@rb.se::4696c8c2-ce5e-48d7-b539-d1df06673653" providerId="AD" clId="Web-{BB13FA36-8098-7956-4D19-727EE5D7B79A}" dt="2025-03-25T14:00:21.863" v="8"/>
        <pc:sldMkLst>
          <pc:docMk/>
          <pc:sldMk cId="2660640436" sldId="382"/>
        </pc:sldMkLst>
      </pc:sldChg>
      <pc:sldChg chg="addSp delSp modNotes">
        <pc:chgData name="Abutaleb Rosenlundh, Samira" userId="S::samira.abutaleb.rosenlundh@rb.se::4696c8c2-ce5e-48d7-b539-d1df06673653" providerId="AD" clId="Web-{BB13FA36-8098-7956-4D19-727EE5D7B79A}" dt="2025-03-25T15:10:02.386" v="442"/>
        <pc:sldMkLst>
          <pc:docMk/>
          <pc:sldMk cId="74031686" sldId="387"/>
        </pc:sldMkLst>
      </pc:sldChg>
      <pc:sldChg chg="modNotes">
        <pc:chgData name="Abutaleb Rosenlundh, Samira" userId="S::samira.abutaleb.rosenlundh@rb.se::4696c8c2-ce5e-48d7-b539-d1df06673653" providerId="AD" clId="Web-{BB13FA36-8098-7956-4D19-727EE5D7B79A}" dt="2025-03-25T14:01:24.256" v="73"/>
        <pc:sldMkLst>
          <pc:docMk/>
          <pc:sldMk cId="551414477" sldId="396"/>
        </pc:sldMkLst>
      </pc:sldChg>
      <pc:sldChg chg="modNotes">
        <pc:chgData name="Abutaleb Rosenlundh, Samira" userId="S::samira.abutaleb.rosenlundh@rb.se::4696c8c2-ce5e-48d7-b539-d1df06673653" providerId="AD" clId="Web-{BB13FA36-8098-7956-4D19-727EE5D7B79A}" dt="2025-03-25T15:08:49.914" v="440"/>
        <pc:sldMkLst>
          <pc:docMk/>
          <pc:sldMk cId="3044585260" sldId="400"/>
        </pc:sldMkLst>
      </pc:sldChg>
      <pc:sldChg chg="modSp">
        <pc:chgData name="Abutaleb Rosenlundh, Samira" userId="S::samira.abutaleb.rosenlundh@rb.se::4696c8c2-ce5e-48d7-b539-d1df06673653" providerId="AD" clId="Web-{BB13FA36-8098-7956-4D19-727EE5D7B79A}" dt="2025-03-25T14:02:01.648" v="77" actId="14100"/>
        <pc:sldMkLst>
          <pc:docMk/>
          <pc:sldMk cId="3692538815" sldId="404"/>
        </pc:sldMkLst>
        <pc:spChg chg="mod">
          <ac:chgData name="Abutaleb Rosenlundh, Samira" userId="S::samira.abutaleb.rosenlundh@rb.se::4696c8c2-ce5e-48d7-b539-d1df06673653" providerId="AD" clId="Web-{BB13FA36-8098-7956-4D19-727EE5D7B79A}" dt="2025-03-25T14:02:01.648" v="77" actId="14100"/>
          <ac:spMkLst>
            <pc:docMk/>
            <pc:sldMk cId="3692538815" sldId="404"/>
            <ac:spMk id="6" creationId="{9B0FCFF5-726F-E300-A1D0-715FBFB25629}"/>
          </ac:spMkLst>
        </pc:spChg>
      </pc:sldChg>
      <pc:sldChg chg="modSp modNotes">
        <pc:chgData name="Abutaleb Rosenlundh, Samira" userId="S::samira.abutaleb.rosenlundh@rb.se::4696c8c2-ce5e-48d7-b539-d1df06673653" providerId="AD" clId="Web-{BB13FA36-8098-7956-4D19-727EE5D7B79A}" dt="2025-03-25T14:43:09.793" v="381"/>
        <pc:sldMkLst>
          <pc:docMk/>
          <pc:sldMk cId="1846745901" sldId="405"/>
        </pc:sldMkLst>
      </pc:sldChg>
    </pc:docChg>
  </pc:docChgLst>
  <pc:docChgLst>
    <pc:chgData name="Abutaleb Rosenlundh, Samira" userId="4696c8c2-ce5e-48d7-b539-d1df06673653" providerId="ADAL" clId="{82BEBC8D-2FD5-4796-832A-E849EB185692}"/>
    <pc:docChg chg="custSel addSld modSld modSection">
      <pc:chgData name="Abutaleb Rosenlundh, Samira" userId="4696c8c2-ce5e-48d7-b539-d1df06673653" providerId="ADAL" clId="{82BEBC8D-2FD5-4796-832A-E849EB185692}" dt="2025-03-25T15:28:04.774" v="588" actId="20577"/>
      <pc:docMkLst>
        <pc:docMk/>
      </pc:docMkLst>
      <pc:sldChg chg="modSp mod">
        <pc:chgData name="Abutaleb Rosenlundh, Samira" userId="4696c8c2-ce5e-48d7-b539-d1df06673653" providerId="ADAL" clId="{82BEBC8D-2FD5-4796-832A-E849EB185692}" dt="2025-03-25T15:25:46.985" v="570" actId="20578"/>
        <pc:sldMkLst>
          <pc:docMk/>
          <pc:sldMk cId="1846745901" sldId="405"/>
        </pc:sldMkLst>
      </pc:sldChg>
      <pc:sldChg chg="modSp new mod modNotesTx">
        <pc:chgData name="Abutaleb Rosenlundh, Samira" userId="4696c8c2-ce5e-48d7-b539-d1df06673653" providerId="ADAL" clId="{82BEBC8D-2FD5-4796-832A-E849EB185692}" dt="2025-03-25T15:28:04.774" v="588" actId="20577"/>
        <pc:sldMkLst>
          <pc:docMk/>
          <pc:sldMk cId="332266304" sldId="406"/>
        </pc:sldMkLst>
      </pc:sldChg>
    </pc:docChg>
  </pc:docChgLst>
  <pc:docChgLst>
    <pc:chgData name="Abutaleb Rosenlundh, Samira" userId="S::samira.abutaleb.rosenlundh@rb.se::4696c8c2-ce5e-48d7-b539-d1df06673653" providerId="AD" clId="Web-{79A7EB58-07D1-16D3-53FE-127921A5064A}"/>
    <pc:docChg chg="mod modSld">
      <pc:chgData name="Abutaleb Rosenlundh, Samira" userId="S::samira.abutaleb.rosenlundh@rb.se::4696c8c2-ce5e-48d7-b539-d1df06673653" providerId="AD" clId="Web-{79A7EB58-07D1-16D3-53FE-127921A5064A}" dt="2025-03-27T09:28:19.845" v="1029"/>
      <pc:docMkLst>
        <pc:docMk/>
      </pc:docMkLst>
      <pc:sldChg chg="modNotes">
        <pc:chgData name="Abutaleb Rosenlundh, Samira" userId="S::samira.abutaleb.rosenlundh@rb.se::4696c8c2-ce5e-48d7-b539-d1df06673653" providerId="AD" clId="Web-{79A7EB58-07D1-16D3-53FE-127921A5064A}" dt="2025-03-27T09:28:19.845" v="1029"/>
        <pc:sldMkLst>
          <pc:docMk/>
          <pc:sldMk cId="2118933247" sldId="369"/>
        </pc:sldMkLst>
      </pc:sldChg>
      <pc:sldChg chg="modNotes">
        <pc:chgData name="Abutaleb Rosenlundh, Samira" userId="S::samira.abutaleb.rosenlundh@rb.se::4696c8c2-ce5e-48d7-b539-d1df06673653" providerId="AD" clId="Web-{79A7EB58-07D1-16D3-53FE-127921A5064A}" dt="2025-03-27T09:20:34.146" v="748"/>
        <pc:sldMkLst>
          <pc:docMk/>
          <pc:sldMk cId="2660640436" sldId="382"/>
        </pc:sldMkLst>
      </pc:sldChg>
      <pc:sldChg chg="modNotes">
        <pc:chgData name="Abutaleb Rosenlundh, Samira" userId="S::samira.abutaleb.rosenlundh@rb.se::4696c8c2-ce5e-48d7-b539-d1df06673653" providerId="AD" clId="Web-{79A7EB58-07D1-16D3-53FE-127921A5064A}" dt="2025-03-27T08:44:49.688" v="179"/>
        <pc:sldMkLst>
          <pc:docMk/>
          <pc:sldMk cId="4146619906" sldId="393"/>
        </pc:sldMkLst>
      </pc:sldChg>
      <pc:sldChg chg="modNotes">
        <pc:chgData name="Abutaleb Rosenlundh, Samira" userId="S::samira.abutaleb.rosenlundh@rb.se::4696c8c2-ce5e-48d7-b539-d1df06673653" providerId="AD" clId="Web-{79A7EB58-07D1-16D3-53FE-127921A5064A}" dt="2025-03-27T09:04:15.607" v="669"/>
        <pc:sldMkLst>
          <pc:docMk/>
          <pc:sldMk cId="3044585260" sldId="400"/>
        </pc:sldMkLst>
      </pc:sldChg>
      <pc:sldChg chg="modNotes">
        <pc:chgData name="Abutaleb Rosenlundh, Samira" userId="S::samira.abutaleb.rosenlundh@rb.se::4696c8c2-ce5e-48d7-b539-d1df06673653" providerId="AD" clId="Web-{79A7EB58-07D1-16D3-53FE-127921A5064A}" dt="2025-03-27T09:14:05.574" v="726"/>
        <pc:sldMkLst>
          <pc:docMk/>
          <pc:sldMk cId="1405795753" sldId="401"/>
        </pc:sldMkLst>
      </pc:sldChg>
      <pc:sldChg chg="modNotes">
        <pc:chgData name="Abutaleb Rosenlundh, Samira" userId="S::samira.abutaleb.rosenlundh@rb.se::4696c8c2-ce5e-48d7-b539-d1df06673653" providerId="AD" clId="Web-{79A7EB58-07D1-16D3-53FE-127921A5064A}" dt="2025-03-27T09:22:22.618" v="837"/>
        <pc:sldMkLst>
          <pc:docMk/>
          <pc:sldMk cId="1846745901" sldId="4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9BEB0D-DCF5-4FA8-AF0D-9BEE183CA743}" type="datetime1">
              <a:rPr lang="LID4096" smtClean="0"/>
              <a:t>03/27/2025</a:t>
            </a:fld>
            <a:endParaRPr lang="en-UK"/>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F2DD2-20A7-4DD7-8E44-09CE7E29F5C4}" type="slidenum">
              <a:rPr lang="en-UK" smtClean="0"/>
              <a:t>‹#›</a:t>
            </a:fld>
            <a:endParaRPr lang="en-UK"/>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64A73-71B3-4B38-B7DE-210C724A0AED}" type="datetime1">
              <a:rPr lang="LID4096" smtClean="0"/>
              <a:t>03/27/2025</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K"/>
              <a:t>Click to edit Master text styles</a:t>
            </a:r>
          </a:p>
          <a:p>
            <a:pPr lvl="1"/>
            <a:r>
              <a:rPr lang="en-UK"/>
              <a:t>Second level</a:t>
            </a:r>
          </a:p>
          <a:p>
            <a:pPr lvl="2"/>
            <a:r>
              <a:rPr lang="en-UK"/>
              <a:t>Third level</a:t>
            </a:r>
          </a:p>
          <a:p>
            <a:pPr lvl="3"/>
            <a:r>
              <a:rPr lang="en-UK"/>
              <a:t>Fourth level</a:t>
            </a:r>
          </a:p>
          <a:p>
            <a:pPr lvl="4"/>
            <a:r>
              <a:rPr lang="en-UK"/>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3DF67-57A7-4E60-B412-2E26C2D4287B}" type="slidenum">
              <a:rPr lang="en-UK" smtClean="0"/>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raddabarnen.se/medlem-och-volontar/medlemssidorna/verktygslador/verktygslador-for-verksamheter/lokalt-arbete-mot-barnfattigd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Hej! </a:t>
            </a:r>
          </a:p>
          <a:p>
            <a:endParaRPr lang="sv-SE" dirty="0"/>
          </a:p>
          <a:p>
            <a:r>
              <a:rPr lang="sv-SE" dirty="0"/>
              <a:t>Välkommen till den här presentationen som är ett stöd för dig att kunna presentera vår Sifo-undersökning. </a:t>
            </a:r>
          </a:p>
          <a:p>
            <a:endParaRPr lang="sv-SE" dirty="0"/>
          </a:p>
          <a:p>
            <a:pPr marL="171450" indent="-171450">
              <a:buFont typeface="Arial" panose="020B0604020202020204" pitchFamily="34" charset="0"/>
              <a:buChar char="•"/>
            </a:pPr>
            <a:r>
              <a:rPr lang="sv-SE" dirty="0"/>
              <a:t>Detta är en mall – du får anpassa så det passar er kontext!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Spara ner en egen version av presentationen</a:t>
            </a:r>
          </a:p>
          <a:p>
            <a:pPr marL="171450" indent="-171450">
              <a:buFont typeface="Arial" panose="020B0604020202020204" pitchFamily="34" charset="0"/>
              <a:buChar cha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Dölj de bilder du inte vill visa – då visas de inte i presentationsläge – eller ta bort de sidor som inte är relevanta, till exempel den här!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Det finns en kort och lång version, välj att visa så många bilder som passar er kontext och tidsram. </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I den långa versionen finns bilder från ”</a:t>
            </a:r>
            <a:r>
              <a:rPr lang="sv-SE" dirty="0" err="1"/>
              <a:t>Missing</a:t>
            </a:r>
            <a:r>
              <a:rPr lang="sv-SE" dirty="0"/>
              <a:t> </a:t>
            </a:r>
            <a:r>
              <a:rPr lang="sv-SE" dirty="0" err="1"/>
              <a:t>out</a:t>
            </a:r>
            <a:r>
              <a:rPr lang="sv-SE" dirty="0"/>
              <a:t>” för dig som också vill lyfta barn och ungas egna röster.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Lycka till och återkoppla gärna om detta stöd var hjälpsamt för er! Här finns en utvärdering: https://www.netigate.se/ra/s.aspx?s=1263335X481473583X26885</a:t>
            </a:r>
          </a:p>
          <a:p>
            <a:endParaRPr lang="sv-SE" dirty="0"/>
          </a:p>
          <a:p>
            <a:r>
              <a:rPr lang="sv-SE" dirty="0"/>
              <a:t>Vänliga hälsningar</a:t>
            </a:r>
            <a:endParaRPr lang="sv-SE" dirty="0">
              <a:ea typeface="Lato"/>
              <a:cs typeface="Lato"/>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sv-SE" sz="1800" b="0" i="0" dirty="0">
                <a:solidFill>
                  <a:srgbClr val="000000"/>
                </a:solidFill>
                <a:effectLst/>
                <a:latin typeface="Aptos"/>
              </a:rPr>
              <a:t>Nina Lindman Flores, kampanjledare påverkan och projektledare för </a:t>
            </a:r>
            <a:r>
              <a:rPr lang="sv-SE" sz="1800" dirty="0">
                <a:solidFill>
                  <a:srgbClr val="000000"/>
                </a:solidFill>
                <a:latin typeface="Aptos"/>
              </a:rPr>
              <a:t>Sifon</a:t>
            </a:r>
            <a:r>
              <a:rPr lang="sv-SE" dirty="0"/>
              <a:t> </a:t>
            </a:r>
            <a:endParaRPr lang="sv-SE" dirty="0">
              <a:ea typeface="Lato"/>
              <a:cs typeface="Lato"/>
            </a:endParaRPr>
          </a:p>
          <a:p>
            <a:pPr>
              <a:defRPr/>
            </a:pPr>
            <a:r>
              <a:rPr lang="sv-SE" dirty="0">
                <a:ea typeface="Lato"/>
                <a:cs typeface="Lato"/>
              </a:rPr>
              <a:t>Samira </a:t>
            </a:r>
            <a:r>
              <a:rPr lang="sv-SE" dirty="0" err="1">
                <a:ea typeface="Lato"/>
                <a:cs typeface="Lato"/>
              </a:rPr>
              <a:t>Abutaleb</a:t>
            </a:r>
            <a:r>
              <a:rPr lang="sv-SE" dirty="0">
                <a:ea typeface="Lato"/>
                <a:cs typeface="Lato"/>
              </a:rPr>
              <a:t> </a:t>
            </a:r>
            <a:r>
              <a:rPr lang="sv-SE" dirty="0" err="1">
                <a:ea typeface="Lato"/>
                <a:cs typeface="Lato"/>
              </a:rPr>
              <a:t>Rosenlundh</a:t>
            </a:r>
            <a:r>
              <a:rPr lang="sv-SE" dirty="0">
                <a:ea typeface="Lato"/>
                <a:cs typeface="Lato"/>
              </a:rPr>
              <a:t> – tematisk rådgivare socioekonomisk utsatthet MMK (med kvalitetsansvar för Sifon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Elisabet Grenstedt, kommunikationspartner</a:t>
            </a:r>
          </a:p>
          <a:p>
            <a:endParaRPr lang="sv-SE" dirty="0"/>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a:t>
            </a:fld>
            <a:endParaRPr lang="en-UK"/>
          </a:p>
        </p:txBody>
      </p:sp>
    </p:spTree>
    <p:extLst>
      <p:ext uri="{BB962C8B-B14F-4D97-AF65-F5344CB8AC3E}">
        <p14:creationId xmlns:p14="http://schemas.microsoft.com/office/powerpoint/2010/main" val="1280502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Undersökning visar också:</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Lato"/>
                <a:cs typeface="Lato"/>
              </a:rPr>
              <a:t>Många har svårt att betala grundläggande utgifter. </a:t>
            </a:r>
          </a:p>
          <a:p>
            <a:endParaRPr lang="sv-SE" b="1" dirty="0"/>
          </a:p>
          <a:p>
            <a:r>
              <a:rPr lang="sv-SE" b="1" dirty="0"/>
              <a:t>· Drygt 4 av 10 </a:t>
            </a:r>
            <a:r>
              <a:rPr lang="sv-SE" dirty="0"/>
              <a:t>av de ensamstående föräldrarna och</a:t>
            </a:r>
            <a:r>
              <a:rPr lang="sv-SE" b="1" dirty="0"/>
              <a:t> 3 av 10 </a:t>
            </a:r>
            <a:r>
              <a:rPr lang="sv-SE" dirty="0"/>
              <a:t>av sammanboende med låg inkomst har behövt låna pengar av en närstående, vän eller bank för att betala hyra, el och mat.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Lato"/>
                <a:cs typeface="Lato"/>
              </a:rPr>
              <a:t>Många föräldrar går hungriga för att deras barn ska kunna äta sig mätta. </a:t>
            </a:r>
          </a:p>
          <a:p>
            <a:endParaRPr lang="sv-SE" dirty="0"/>
          </a:p>
          <a:p>
            <a:r>
              <a:rPr lang="sv-SE" dirty="0"/>
              <a:t>· </a:t>
            </a:r>
            <a:r>
              <a:rPr lang="sv-SE" b="1" dirty="0"/>
              <a:t>3 av 10 </a:t>
            </a:r>
            <a:r>
              <a:rPr lang="sv-SE" dirty="0"/>
              <a:t>av de ensamstående föräldrarna med låga inkomster anger att de inte kunnat äta sig mätta, vilket är en ökning med nio procent jämfört med 2024. </a:t>
            </a: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10</a:t>
            </a:fld>
            <a:endParaRPr lang="en-UK"/>
          </a:p>
        </p:txBody>
      </p:sp>
    </p:spTree>
    <p:extLst>
      <p:ext uri="{BB962C8B-B14F-4D97-AF65-F5344CB8AC3E}">
        <p14:creationId xmlns:p14="http://schemas.microsoft.com/office/powerpoint/2010/main" val="97946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F5EBE-35D1-78D8-163E-EE6CD627B1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72E91AA-BA5E-8B2D-6808-3457AEE5915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EE553E9-8C63-F8D2-033C-FC871492AF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a:solidFill>
                  <a:srgbClr val="000000"/>
                </a:solidFill>
                <a:effectLst/>
                <a:latin typeface="Century Gothic" panose="020B0502020202020204" pitchFamily="34" charset="0"/>
              </a:rPr>
              <a:t>Huvudmålgruppen för undersökningen var </a:t>
            </a:r>
            <a:r>
              <a:rPr lang="sv-SE" sz="1200" b="1" i="0">
                <a:solidFill>
                  <a:srgbClr val="000000"/>
                </a:solidFill>
                <a:effectLst/>
                <a:latin typeface="Century Gothic" panose="020B0502020202020204" pitchFamily="34" charset="0"/>
              </a:rPr>
              <a:t>barnfamiljer med låga inkomster </a:t>
            </a:r>
            <a:r>
              <a:rPr lang="sv-SE" sz="1200" b="0" i="0">
                <a:solidFill>
                  <a:srgbClr val="000000"/>
                </a:solidFill>
                <a:effectLst/>
                <a:latin typeface="Century Gothic" panose="020B0502020202020204" pitchFamily="34" charset="0"/>
              </a:rPr>
              <a:t>definierat som ensamstående föräldrar med en inkomst under 30 000 kr i månaden, samt sammanboende föräldrar med en hushållsinkomst under 43 000 kr. </a:t>
            </a:r>
            <a:endParaRPr lang="sv-SE"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Times New Roman" panose="02020603050405020304" pitchFamily="18" charset="0"/>
              </a:rPr>
              <a:t>Viktigt </a:t>
            </a:r>
            <a:r>
              <a:rPr lang="sv-SE" sz="1800" b="0" i="0">
                <a:solidFill>
                  <a:srgbClr val="000000"/>
                </a:solidFill>
                <a:effectLst/>
                <a:latin typeface="Century Gothic" panose="020B0502020202020204" pitchFamily="34" charset="0"/>
              </a:rPr>
              <a:t>att ha med sig är – att även om siffrorna från vår undersökning talar sitt tydliga språk - så synliggör de inte situationen för barnfamiljer med ännu lägre inkomster.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0" i="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i="0">
                <a:solidFill>
                  <a:srgbClr val="000000"/>
                </a:solidFill>
                <a:effectLst/>
                <a:latin typeface="Century Gothic" panose="020B0502020202020204" pitchFamily="34" charset="0"/>
              </a:rPr>
              <a:t>Det handlar till exempel om familjer som lever med försörjningsstöd, löneutmätning, dagersättning enligt LMA (lagen om mottagande av asylsökande) eller som lever på sjukpenning och sjukersättning.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0" i="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i="0">
                <a:solidFill>
                  <a:srgbClr val="000000"/>
                </a:solidFill>
                <a:effectLst/>
                <a:latin typeface="Century Gothic" panose="020B0502020202020204" pitchFamily="34" charset="0"/>
              </a:rPr>
              <a:t>Vi kan utgå från att de familjerna har det ännu svårare. </a:t>
            </a:r>
            <a:endParaRPr lang="sv-SE" b="1"/>
          </a:p>
        </p:txBody>
      </p:sp>
      <p:sp>
        <p:nvSpPr>
          <p:cNvPr id="4" name="Platshållare för datum 3">
            <a:extLst>
              <a:ext uri="{FF2B5EF4-FFF2-40B4-BE49-F238E27FC236}">
                <a16:creationId xmlns:a16="http://schemas.microsoft.com/office/drawing/2014/main" id="{8997E087-7DD4-D8C1-ACFE-C0ACCAA4CB4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64A73-71B3-4B38-B7DE-210C724A0AED}" type="datetime1">
              <a:rPr kumimoji="0" lang="LID4096"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03/27/2025</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
        <p:nvSpPr>
          <p:cNvPr id="5" name="Platshållare för bildnummer 4">
            <a:extLst>
              <a:ext uri="{FF2B5EF4-FFF2-40B4-BE49-F238E27FC236}">
                <a16:creationId xmlns:a16="http://schemas.microsoft.com/office/drawing/2014/main" id="{5B760BDA-9B4D-E26B-E728-75B8622FC9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3DF67-57A7-4E60-B412-2E26C2D4287B}" type="slidenum">
              <a:rPr kumimoji="0" lang="en-UK"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143545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E4AB-61A3-71D0-8407-345C78D159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E9C0B10-2694-7A31-9400-2255964531C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4BF11E6-50A3-6D52-69BB-E0F1932E705A}"/>
              </a:ext>
            </a:extLst>
          </p:cNvPr>
          <p:cNvSpPr>
            <a:spLocks noGrp="1"/>
          </p:cNvSpPr>
          <p:nvPr>
            <p:ph type="body" idx="1"/>
          </p:nvPr>
        </p:nvSpPr>
        <p:spPr/>
        <p:txBody>
          <a:bodyPr/>
          <a:lstStyle/>
          <a:p>
            <a:r>
              <a:rPr lang="sv-SE" dirty="0"/>
              <a:t>Summering: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För tredje året i rad presenterar vi  denna undersökning om barnfamiljers ekonomi och vi kan konstatera att:</a:t>
            </a:r>
            <a:endParaRPr lang="sv-SE" dirty="0">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Lato"/>
              <a:cs typeface="Lato"/>
            </a:endParaRPr>
          </a:p>
          <a:p>
            <a:pPr marL="171450" indent="-171450">
              <a:buFont typeface="Arial" panose="020B0604020202020204" pitchFamily="34" charset="0"/>
              <a:buChar char="•"/>
              <a:defRPr/>
            </a:pPr>
            <a:r>
              <a:rPr lang="sv-SE" dirty="0"/>
              <a:t>Allt svårare för barnfamiljer med låga inkomster.  Situationen har försämrats över tid, när vi jämför med undersökningen 2023.  </a:t>
            </a:r>
          </a:p>
          <a:p>
            <a:pPr>
              <a:defRPr/>
            </a:pPr>
            <a:endParaRPr lang="sv-SE" dirty="0"/>
          </a:p>
          <a:p>
            <a:pPr marL="171450" indent="-171450">
              <a:buFont typeface="Arial" panose="020B0604020202020204" pitchFamily="34" charset="0"/>
              <a:buChar char="•"/>
              <a:defRPr/>
            </a:pPr>
            <a:r>
              <a:rPr lang="sv-SE" dirty="0"/>
              <a:t>Barnfamiljer med låga inkomster, särskilt ensamstående föräldrar, har stora svårigheter att tillgodose sina barns grundläggande behov. </a:t>
            </a:r>
            <a:r>
              <a:rPr lang="sv-SE" sz="1200" kern="1200" dirty="0">
                <a:solidFill>
                  <a:schemeClr val="tx1"/>
                </a:solidFill>
                <a:latin typeface="+mn-lt"/>
                <a:ea typeface="+mn-ea"/>
                <a:cs typeface="+mn-cs"/>
              </a:rPr>
              <a:t>Nära var tredje ensamstående förälder har svårt att köpa tillräckligt med mat.</a:t>
            </a:r>
            <a:r>
              <a:rPr lang="sv-SE" dirty="0"/>
              <a:t> </a:t>
            </a:r>
            <a:br>
              <a:rPr lang="sv-SE" sz="1200" kern="1200" dirty="0">
                <a:cs typeface="+mn-lt"/>
              </a:rPr>
            </a:br>
            <a:endParaRPr lang="sv-SE" sz="1200" kern="1200" dirty="0">
              <a:solidFill>
                <a:schemeClr val="tx1"/>
              </a:solidFill>
              <a:latin typeface="+mn-lt"/>
              <a:ea typeface="+mn-ea"/>
              <a:cs typeface="+mn-cs"/>
            </a:endParaRPr>
          </a:p>
          <a:p>
            <a:pPr marL="171450" indent="-171450">
              <a:buFont typeface="Arial" panose="020B0604020202020204" pitchFamily="34" charset="0"/>
              <a:buChar char="•"/>
              <a:defRPr/>
            </a:pPr>
            <a:r>
              <a:rPr lang="sv-SE" dirty="0"/>
              <a:t>Årets undersökning pekar mot en fortsatta och växande skillnader och ojämlikhet i barns levnadsvillkor</a:t>
            </a:r>
          </a:p>
          <a:p>
            <a:endParaRPr lang="sv-SE" dirty="0"/>
          </a:p>
          <a:p>
            <a:endParaRPr lang="sv-SE" dirty="0"/>
          </a:p>
        </p:txBody>
      </p:sp>
      <p:sp>
        <p:nvSpPr>
          <p:cNvPr id="4" name="Platshållare för datum 3">
            <a:extLst>
              <a:ext uri="{FF2B5EF4-FFF2-40B4-BE49-F238E27FC236}">
                <a16:creationId xmlns:a16="http://schemas.microsoft.com/office/drawing/2014/main" id="{D7CA1E26-3B53-4BDE-B40C-C828223BC60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64A73-71B3-4B38-B7DE-210C724A0AED}" type="datetime1">
              <a:rPr kumimoji="0" lang="LID4096"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03/27/2025</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
        <p:nvSpPr>
          <p:cNvPr id="5" name="Platshållare för bildnummer 4">
            <a:extLst>
              <a:ext uri="{FF2B5EF4-FFF2-40B4-BE49-F238E27FC236}">
                <a16:creationId xmlns:a16="http://schemas.microsoft.com/office/drawing/2014/main" id="{619F5207-D158-E2BC-F515-3CE5821AD7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3DF67-57A7-4E60-B412-2E26C2D4287B}" type="slidenum">
              <a:rPr kumimoji="0" lang="en-UK"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91783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a:buFont typeface="Arial" panose="020B0604020202020204" pitchFamily="34" charset="0"/>
              <a:buNone/>
            </a:pPr>
            <a:r>
              <a:rPr lang="sv-SE" dirty="0">
                <a:latin typeface="Lato" panose="020F0502020204030203" pitchFamily="34" charset="0"/>
              </a:rPr>
              <a:t>För att Sverige ska uppfylla barnkonventionens artiklar </a:t>
            </a:r>
          </a:p>
          <a:p>
            <a:pPr marL="0" indent="0" algn="l">
              <a:buFont typeface="Arial" panose="020B0604020202020204" pitchFamily="34" charset="0"/>
              <a:buNone/>
            </a:pPr>
            <a:r>
              <a:rPr lang="sv-SE" dirty="0">
                <a:latin typeface="Lato" panose="020F0502020204030203" pitchFamily="34" charset="0"/>
              </a:rPr>
              <a:t>– om alla barns rätt till skälig levnadsstandard och social trygghet –</a:t>
            </a:r>
          </a:p>
          <a:p>
            <a:pPr marL="0" indent="0" algn="l">
              <a:buFont typeface="Arial" panose="020B0604020202020204" pitchFamily="34" charset="0"/>
              <a:buNone/>
            </a:pPr>
            <a:r>
              <a:rPr lang="sv-SE" dirty="0">
                <a:latin typeface="Lato" panose="020F0502020204030203" pitchFamily="34" charset="0"/>
              </a:rPr>
              <a:t>krävs konkreta insatser. </a:t>
            </a:r>
          </a:p>
          <a:p>
            <a:pPr marL="0" indent="0" algn="l">
              <a:buFont typeface="Arial" panose="020B0604020202020204" pitchFamily="34" charset="0"/>
              <a:buNone/>
            </a:pPr>
            <a:endParaRPr lang="sv-SE" dirty="0">
              <a:latin typeface="Lato" panose="020F0502020204030203" pitchFamily="34" charset="0"/>
            </a:endParaRPr>
          </a:p>
          <a:p>
            <a:pPr marL="0" indent="0" algn="l">
              <a:buFont typeface="Arial" panose="020B0604020202020204" pitchFamily="34" charset="0"/>
              <a:buNone/>
            </a:pPr>
            <a:r>
              <a:rPr lang="sv-SE" dirty="0">
                <a:latin typeface="Lato" panose="020F0502020204030203" pitchFamily="34" charset="0"/>
              </a:rPr>
              <a:t>Insatser som hjälper de mest sårbara barnfamiljerna i vårt samhälle. </a:t>
            </a:r>
          </a:p>
          <a:p>
            <a:pPr marL="0" indent="0" algn="l">
              <a:buFont typeface="Arial" panose="020B0604020202020204" pitchFamily="34" charset="0"/>
              <a:buNone/>
            </a:pPr>
            <a:endParaRPr lang="sv-SE" dirty="0">
              <a:latin typeface="Lato" panose="020F0502020204030203" pitchFamily="34" charset="0"/>
            </a:endParaRPr>
          </a:p>
          <a:p>
            <a:pPr marL="0" indent="0" algn="l">
              <a:buFont typeface="Arial" panose="020B0604020202020204" pitchFamily="34" charset="0"/>
              <a:buNone/>
            </a:pPr>
            <a:r>
              <a:rPr lang="sv-SE" dirty="0">
                <a:latin typeface="Lato" panose="020F0502020204030203" pitchFamily="34" charset="0"/>
              </a:rPr>
              <a:t>Därför uppmanar vi politiker </a:t>
            </a:r>
          </a:p>
          <a:p>
            <a:pPr algn="l">
              <a:buFontTx/>
              <a:buChar char="-"/>
            </a:pPr>
            <a:r>
              <a:rPr lang="sv-SE" dirty="0">
                <a:latin typeface="Lato" panose="020F0502020204030203" pitchFamily="34" charset="0"/>
              </a:rPr>
              <a:t>på nationell, regional och kommunal nivå  - </a:t>
            </a:r>
          </a:p>
          <a:p>
            <a:pPr marL="0" indent="0" algn="l">
              <a:buFont typeface="Arial" panose="020B0604020202020204" pitchFamily="34" charset="0"/>
              <a:buNone/>
            </a:pPr>
            <a:r>
              <a:rPr lang="sv-SE" dirty="0">
                <a:latin typeface="Lato" panose="020F0502020204030203" pitchFamily="34" charset="0"/>
              </a:rPr>
              <a:t>att agera omgående.</a:t>
            </a:r>
            <a:endParaRPr lang="sv-SE" dirty="0">
              <a:solidFill>
                <a:srgbClr val="000000"/>
              </a:solidFill>
              <a:latin typeface="Lato" panose="020F0502020204030203" pitchFamily="34" charset="0"/>
              <a:cs typeface="Segoe UI"/>
            </a:endParaRP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13</a:t>
            </a:fld>
            <a:endParaRPr lang="en-UK"/>
          </a:p>
        </p:txBody>
      </p:sp>
    </p:spTree>
    <p:extLst>
      <p:ext uri="{BB962C8B-B14F-4D97-AF65-F5344CB8AC3E}">
        <p14:creationId xmlns:p14="http://schemas.microsoft.com/office/powerpoint/2010/main" val="57243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STATENS ANSVAR </a:t>
            </a:r>
          </a:p>
          <a:p>
            <a:r>
              <a:rPr lang="sv-SE" b="1" dirty="0"/>
              <a:t>Säkerställa en skälig levnadsstandard</a:t>
            </a:r>
          </a:p>
          <a:p>
            <a:endParaRPr lang="sv-SE" b="1" dirty="0"/>
          </a:p>
          <a:p>
            <a:r>
              <a:rPr lang="sv-SE" dirty="0"/>
              <a:t>Varje barn har enligt barnkonventionen rätt till den levnadsstandard som krävs för att utvecklas, så väl fysiskt som psykiskt och socialt. Föräldrarna har det huvudsakliga ansvaret, men om de fallerar är staten ytterst ansvarig. Den ska se till att det finns stödprogram och till exempel socialförsäkringar. </a:t>
            </a:r>
          </a:p>
          <a:p>
            <a:endParaRPr lang="sv-SE" dirty="0"/>
          </a:p>
          <a:p>
            <a:r>
              <a:rPr lang="sv-SE" dirty="0"/>
              <a:t>Enligt barnkonventionens ska staten till fullo utnyttja sina tillgängliga resurser för att säkerställa barns rätt till en skälig levnadsstandard. I Sverige ska socialtjänsten med det ekonomiska biståndet säkerställa en skälig levnadsnivå. Men här brister Sverige idag. </a:t>
            </a:r>
          </a:p>
          <a:p>
            <a:endParaRPr lang="sv-SE" dirty="0"/>
          </a:p>
          <a:p>
            <a:r>
              <a:rPr lang="sv-SE" dirty="0"/>
              <a:t>Skälig levnadsstandard är en förutsättning för att andra rättigheter ska kunna tillgodoses, som rätten till utbildning, rätten till en trygg och tillräckligt stor bostad, rätten till en meningsfull fritid och rätten till god hälsa. </a:t>
            </a:r>
          </a:p>
          <a:p>
            <a:endParaRPr lang="sv-SE" dirty="0"/>
          </a:p>
          <a:p>
            <a:r>
              <a:rPr lang="sv-SE" dirty="0"/>
              <a:t>Med skälig levnadsstandard behöver barn inte oroa sig för familjens ekonomi, inklusive kostnader i skolan, för kollektivtrafik och fritidsaktiviteter.</a:t>
            </a:r>
            <a:endParaRPr lang="sv-SE" b="1" dirty="0"/>
          </a:p>
          <a:p>
            <a:endParaRPr lang="sv-SE" dirty="0"/>
          </a:p>
          <a:p>
            <a:endParaRPr lang="sv-SE" dirty="0"/>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14</a:t>
            </a:fld>
            <a:endParaRPr lang="en-UK"/>
          </a:p>
        </p:txBody>
      </p:sp>
    </p:spTree>
    <p:extLst>
      <p:ext uri="{BB962C8B-B14F-4D97-AF65-F5344CB8AC3E}">
        <p14:creationId xmlns:p14="http://schemas.microsoft.com/office/powerpoint/2010/main" val="4110322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776A-12A3-5684-A9AC-35F9FB38512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5EDD326-52DF-00CE-2D76-E92DBBAF1D7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56AF0C2-937C-D4A6-94B2-B2CBACA744FC}"/>
              </a:ext>
            </a:extLst>
          </p:cNvPr>
          <p:cNvSpPr>
            <a:spLocks noGrp="1"/>
          </p:cNvSpPr>
          <p:nvPr>
            <p:ph type="body" idx="1"/>
          </p:nvPr>
        </p:nvSpPr>
        <p:spPr/>
        <p:txBody>
          <a:bodyPr/>
          <a:lstStyle/>
          <a:p>
            <a:r>
              <a:rPr lang="sv-SE" sz="1800" b="0" i="0" u="none" strike="noStrike" baseline="0" dirty="0">
                <a:solidFill>
                  <a:srgbClr val="BC496C"/>
                </a:solidFill>
                <a:latin typeface="BERNIERDistressed-Regular"/>
              </a:rPr>
              <a:t>Konkreta insatser krävs</a:t>
            </a:r>
          </a:p>
          <a:p>
            <a:endParaRPr lang="sv-SE" b="0" i="0" dirty="0">
              <a:solidFill>
                <a:srgbClr val="000000"/>
              </a:solidFill>
              <a:effectLst/>
              <a:latin typeface="Segoe UI"/>
              <a:cs typeface="Segoe UI"/>
            </a:endParaRPr>
          </a:p>
          <a:p>
            <a:r>
              <a:rPr lang="sv-SE" b="0" i="0" dirty="0">
                <a:solidFill>
                  <a:srgbClr val="000000"/>
                </a:solidFill>
                <a:effectLst/>
                <a:latin typeface="Segoe UI"/>
                <a:cs typeface="Segoe UI"/>
              </a:rPr>
              <a:t>• </a:t>
            </a:r>
            <a:r>
              <a:rPr lang="sv-SE" b="1" i="0" dirty="0">
                <a:solidFill>
                  <a:srgbClr val="000000"/>
                </a:solidFill>
                <a:effectLst/>
                <a:latin typeface="Segoe UI"/>
                <a:cs typeface="Segoe UI"/>
              </a:rPr>
              <a:t>Höj bostadsbidraget och stoppa barnvräkningarna</a:t>
            </a:r>
            <a:r>
              <a:rPr lang="sv-SE" b="0" i="0" dirty="0">
                <a:solidFill>
                  <a:srgbClr val="000000"/>
                </a:solidFill>
                <a:effectLst/>
                <a:latin typeface="Segoe UI"/>
                <a:cs typeface="Segoe UI"/>
              </a:rPr>
              <a:t> </a:t>
            </a:r>
            <a:br>
              <a:rPr lang="sv-SE" dirty="0">
                <a:latin typeface="Segoe UI"/>
                <a:cs typeface="Segoe UI"/>
              </a:rPr>
            </a:br>
            <a:r>
              <a:rPr lang="sv-SE" b="0" i="0" dirty="0">
                <a:solidFill>
                  <a:srgbClr val="000000"/>
                </a:solidFill>
                <a:effectLst/>
                <a:latin typeface="Segoe UI"/>
                <a:cs typeface="Segoe UI"/>
              </a:rPr>
              <a:t>Indexera bostadsbidraget och se till att bredda bidraget så att det kommer fler barnfamiljer till nytta. Barnvräkningar måste omedelbart upphöra. Antalet barnvräkningar har ökat med 21 procent sedan 2022. Barnets ställning måste bli starkare, så att inga barn ska vräkas från sina hem.  </a:t>
            </a:r>
          </a:p>
          <a:p>
            <a:pPr algn="l">
              <a:buNone/>
            </a:pPr>
            <a:endParaRPr lang="sv-SE" b="0" i="0" dirty="0">
              <a:solidFill>
                <a:srgbClr val="333333"/>
              </a:solidFill>
              <a:effectLst/>
              <a:latin typeface="Segoe UI" panose="020B0502040204020203" pitchFamily="34" charset="0"/>
            </a:endParaRPr>
          </a:p>
          <a:p>
            <a:r>
              <a:rPr lang="sv-SE" b="0" i="0" dirty="0">
                <a:solidFill>
                  <a:srgbClr val="000000"/>
                </a:solidFill>
                <a:effectLst/>
                <a:latin typeface="Segoe UI"/>
                <a:cs typeface="Segoe UI"/>
              </a:rPr>
              <a:t> • </a:t>
            </a:r>
            <a:r>
              <a:rPr lang="sv-SE" b="1" i="0" dirty="0">
                <a:solidFill>
                  <a:srgbClr val="000000"/>
                </a:solidFill>
                <a:effectLst/>
                <a:latin typeface="Segoe UI"/>
                <a:cs typeface="Segoe UI"/>
              </a:rPr>
              <a:t>Höj och indexera barnbidraget</a:t>
            </a:r>
            <a:r>
              <a:rPr lang="sv-SE" b="0" i="0" dirty="0">
                <a:solidFill>
                  <a:srgbClr val="000000"/>
                </a:solidFill>
                <a:effectLst/>
                <a:latin typeface="Segoe UI"/>
                <a:cs typeface="Segoe UI"/>
              </a:rPr>
              <a:t> </a:t>
            </a:r>
            <a:br>
              <a:rPr lang="sv-SE" dirty="0">
                <a:latin typeface="Segoe UI"/>
                <a:cs typeface="Segoe UI"/>
              </a:rPr>
            </a:br>
            <a:r>
              <a:rPr lang="sv-SE" b="0" i="0" dirty="0" err="1">
                <a:solidFill>
                  <a:srgbClr val="000000"/>
                </a:solidFill>
                <a:effectLst/>
                <a:latin typeface="Segoe UI"/>
                <a:cs typeface="Segoe UI"/>
              </a:rPr>
              <a:t>Barnbidraget</a:t>
            </a:r>
            <a:r>
              <a:rPr lang="sv-SE" b="0" i="0" dirty="0">
                <a:solidFill>
                  <a:srgbClr val="000000"/>
                </a:solidFill>
                <a:effectLst/>
                <a:latin typeface="Segoe UI"/>
                <a:cs typeface="Segoe UI"/>
              </a:rPr>
              <a:t> är ett effektivt verktyg som når alla barn i Sverige, inklusive de mest utsatta barnfamiljerna. Men det har inte höjts på sex år. Det är dags att höja och indexera barnbidraget så det följer kostnadsökningarna och se till så att även familjer med försörjningsstöd kan ta del av det.   </a:t>
            </a:r>
          </a:p>
          <a:p>
            <a:pPr algn="l">
              <a:buNone/>
            </a:pPr>
            <a:endParaRPr lang="sv-SE" b="0" i="0" dirty="0">
              <a:solidFill>
                <a:srgbClr val="333333"/>
              </a:solidFill>
              <a:effectLst/>
              <a:latin typeface="Segoe UI" panose="020B0502040204020203" pitchFamily="34" charset="0"/>
            </a:endParaRPr>
          </a:p>
          <a:p>
            <a:r>
              <a:rPr lang="sv-SE" b="0" i="0" dirty="0">
                <a:solidFill>
                  <a:srgbClr val="000000"/>
                </a:solidFill>
                <a:effectLst/>
                <a:latin typeface="Segoe UI"/>
                <a:cs typeface="Segoe UI"/>
              </a:rPr>
              <a:t> • </a:t>
            </a:r>
            <a:r>
              <a:rPr lang="sv-SE" b="1" i="0" dirty="0">
                <a:solidFill>
                  <a:srgbClr val="333333"/>
                </a:solidFill>
                <a:effectLst/>
                <a:latin typeface="Segoe UI"/>
                <a:cs typeface="Segoe UI"/>
              </a:rPr>
              <a:t>  </a:t>
            </a:r>
            <a:r>
              <a:rPr lang="sv-SE" b="1" i="0" dirty="0">
                <a:solidFill>
                  <a:srgbClr val="000000"/>
                </a:solidFill>
                <a:effectLst/>
                <a:latin typeface="Segoe UI"/>
                <a:cs typeface="Segoe UI"/>
              </a:rPr>
              <a:t>Inför kostnadsfria fritidsaktiviteter </a:t>
            </a:r>
            <a:r>
              <a:rPr lang="sv-SE" b="1" i="0" dirty="0">
                <a:solidFill>
                  <a:srgbClr val="333333"/>
                </a:solidFill>
                <a:effectLst/>
                <a:latin typeface="Segoe UI"/>
                <a:cs typeface="Segoe UI"/>
              </a:rPr>
              <a:t>och avgiftsfri kollektivtrafik</a:t>
            </a:r>
            <a:r>
              <a:rPr lang="sv-SE" b="0" i="0" dirty="0">
                <a:solidFill>
                  <a:srgbClr val="333333"/>
                </a:solidFill>
                <a:effectLst/>
                <a:latin typeface="Segoe UI"/>
                <a:cs typeface="Segoe UI"/>
              </a:rPr>
              <a:t> </a:t>
            </a:r>
            <a:br>
              <a:rPr lang="sv-SE" dirty="0">
                <a:latin typeface="Segoe UI"/>
                <a:cs typeface="Segoe UI"/>
              </a:rPr>
            </a:br>
            <a:r>
              <a:rPr lang="sv-SE" b="0" i="0" dirty="0">
                <a:solidFill>
                  <a:srgbClr val="000000"/>
                </a:solidFill>
                <a:effectLst/>
                <a:latin typeface="Segoe UI"/>
                <a:cs typeface="Segoe UI"/>
              </a:rPr>
              <a:t>Det är positivt att regeringen satsar på barns rätt till en meningsfull fritid genom att införa ett fritidskort. Glappet mellan fritidskortet och de verkliga kostnaderna för barns aktiviteter är dock stort, därför behöver kortet täcka familjernas kostnader bättre och stödet till det breda föreningslivet öka. För att barn ska kunna ta sig till sina fritidsaktiviteter behöver även kollektivtrafiken bli avgiftsfri för alla barn, i hela Sverige.  </a:t>
            </a:r>
            <a:endParaRPr lang="sv-SE" b="0" i="0" dirty="0">
              <a:solidFill>
                <a:srgbClr val="333333"/>
              </a:solidFill>
              <a:effectLst/>
              <a:latin typeface="Segoe UI"/>
              <a:cs typeface="Segoe UI"/>
            </a:endParaRPr>
          </a:p>
          <a:p>
            <a:endParaRPr lang="sv-SE" dirty="0"/>
          </a:p>
          <a:p>
            <a:endParaRPr lang="sv-SE" dirty="0"/>
          </a:p>
        </p:txBody>
      </p:sp>
      <p:sp>
        <p:nvSpPr>
          <p:cNvPr id="4" name="Platshållare för datum 3">
            <a:extLst>
              <a:ext uri="{FF2B5EF4-FFF2-40B4-BE49-F238E27FC236}">
                <a16:creationId xmlns:a16="http://schemas.microsoft.com/office/drawing/2014/main" id="{F7A59EAB-C8AA-B59F-24B2-4273B78B3507}"/>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722E3107-28CA-ED5F-C1DA-9907F0296621}"/>
              </a:ext>
            </a:extLst>
          </p:cNvPr>
          <p:cNvSpPr>
            <a:spLocks noGrp="1"/>
          </p:cNvSpPr>
          <p:nvPr>
            <p:ph type="sldNum" sz="quarter" idx="5"/>
          </p:nvPr>
        </p:nvSpPr>
        <p:spPr/>
        <p:txBody>
          <a:bodyPr/>
          <a:lstStyle/>
          <a:p>
            <a:fld id="{B963DF67-57A7-4E60-B412-2E26C2D4287B}" type="slidenum">
              <a:rPr lang="en-UK" smtClean="0"/>
              <a:t>15</a:t>
            </a:fld>
            <a:endParaRPr lang="en-UK"/>
          </a:p>
        </p:txBody>
      </p:sp>
    </p:spTree>
    <p:extLst>
      <p:ext uri="{BB962C8B-B14F-4D97-AF65-F5344CB8AC3E}">
        <p14:creationId xmlns:p14="http://schemas.microsoft.com/office/powerpoint/2010/main" val="358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088AF-7A0A-7A7B-4A3C-69159831E59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1A1294B-6CB9-082A-61F3-6AD327A60B0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7D897EB-7FE9-D85C-BE1F-58A4CF782B21}"/>
              </a:ext>
            </a:extLst>
          </p:cNvPr>
          <p:cNvSpPr>
            <a:spLocks noGrp="1"/>
          </p:cNvSpPr>
          <p:nvPr>
            <p:ph type="body" idx="1"/>
          </p:nvPr>
        </p:nvSpPr>
        <p:spPr/>
        <p:txBody>
          <a:bodyPr/>
          <a:lstStyle/>
          <a:p>
            <a:r>
              <a:rPr lang="sv-SE"/>
              <a:t>Kontext:</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Beställningen av kartläggningen är en gemensam satsning och därför presenterar vi nationellt gemensamma krav. Hur ni presenterar detta lokalt och regionalt beror på om ni är flera organisationer som gått ihop för att presentera Sifon eller om det sker i Rädda Barnens regi. </a:t>
            </a:r>
            <a:endParaRPr lang="sv-SE">
              <a:ea typeface="Lato"/>
              <a:cs typeface="Lato"/>
            </a:endParaRPr>
          </a:p>
          <a:p>
            <a:endParaRPr lang="sv-SE"/>
          </a:p>
          <a:p>
            <a:r>
              <a:rPr lang="sv-SE"/>
              <a:t>Vi på Rädda Barnen driver framför allt: </a:t>
            </a:r>
          </a:p>
          <a:p>
            <a:endParaRPr lang="sv-SE"/>
          </a:p>
          <a:p>
            <a:pPr marL="171450" indent="-171450">
              <a:buFont typeface="Arial" panose="020B0604020202020204" pitchFamily="34" charset="0"/>
              <a:buChar char="•"/>
            </a:pPr>
            <a:r>
              <a:rPr lang="sv-SE" b="1"/>
              <a:t>Höj och indexera barnbidraget</a:t>
            </a:r>
            <a:endParaRPr lang="sv-SE" b="0"/>
          </a:p>
          <a:p>
            <a:pPr marL="171450" indent="-171450">
              <a:buFont typeface="Arial" panose="020B0604020202020204" pitchFamily="34" charset="0"/>
              <a:buChar char="•"/>
            </a:pPr>
            <a:r>
              <a:rPr lang="sv-SE" b="1"/>
              <a:t>Inför kostnadsfria fritidsaktiviteter </a:t>
            </a:r>
            <a:endParaRPr lang="sv-SE" b="1">
              <a:ea typeface="Lato"/>
              <a:cs typeface="Lato"/>
            </a:endParaRPr>
          </a:p>
          <a:p>
            <a:pPr marL="0" indent="0">
              <a:buFont typeface="Arial" panose="020B0604020202020204" pitchFamily="34" charset="0"/>
              <a:buNone/>
            </a:pPr>
            <a:endParaRPr lang="sv-SE" b="1">
              <a:ea typeface="Lato"/>
              <a:cs typeface="Lato"/>
            </a:endParaRPr>
          </a:p>
          <a:p>
            <a:pPr marL="0" indent="0">
              <a:buFont typeface="Arial" panose="020B0604020202020204" pitchFamily="34" charset="0"/>
              <a:buNone/>
            </a:pPr>
            <a:r>
              <a:rPr lang="sv-SE" b="1">
                <a:ea typeface="Lato"/>
                <a:cs typeface="Lato"/>
              </a:rPr>
              <a:t>Vad som kan lyftas som konkreta actions vid er sammankomst har ni bäst koll på!</a:t>
            </a:r>
            <a:r>
              <a:rPr lang="sv-SE" b="0">
                <a:ea typeface="Lato"/>
                <a:cs typeface="Lato"/>
              </a:rPr>
              <a:t> Här i PP finns en del uppslag. </a:t>
            </a:r>
            <a:r>
              <a:rPr lang="sv-SE" sz="1200">
                <a:effectLst/>
                <a:latin typeface="Segoe UI" panose="020B0502040204020203" pitchFamily="34" charset="0"/>
              </a:rPr>
              <a:t>Eftersom målgruppen vid till exempel en barnrättsfrukost kan vara väldigt blandad blir medskicken lite övergripande och kanske mindre relevanta för många men kan ändå vara värda att lyfta. Ni får anpassa efter kontexten!</a:t>
            </a:r>
            <a:endParaRPr lang="sv-SE">
              <a:ea typeface="Lato"/>
              <a:cs typeface="Lato"/>
            </a:endParaRPr>
          </a:p>
        </p:txBody>
      </p:sp>
      <p:sp>
        <p:nvSpPr>
          <p:cNvPr id="4" name="Platshållare för datum 3">
            <a:extLst>
              <a:ext uri="{FF2B5EF4-FFF2-40B4-BE49-F238E27FC236}">
                <a16:creationId xmlns:a16="http://schemas.microsoft.com/office/drawing/2014/main" id="{40BA19A6-24C4-03FE-7608-5E32124B5830}"/>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0651D591-4793-C8A2-A7BA-312EFEE76086}"/>
              </a:ext>
            </a:extLst>
          </p:cNvPr>
          <p:cNvSpPr>
            <a:spLocks noGrp="1"/>
          </p:cNvSpPr>
          <p:nvPr>
            <p:ph type="sldNum" sz="quarter" idx="5"/>
          </p:nvPr>
        </p:nvSpPr>
        <p:spPr/>
        <p:txBody>
          <a:bodyPr/>
          <a:lstStyle/>
          <a:p>
            <a:fld id="{B963DF67-57A7-4E60-B412-2E26C2D4287B}" type="slidenum">
              <a:rPr lang="en-UK" smtClean="0"/>
              <a:t>16</a:t>
            </a:fld>
            <a:endParaRPr lang="en-UK"/>
          </a:p>
        </p:txBody>
      </p:sp>
    </p:spTree>
    <p:extLst>
      <p:ext uri="{BB962C8B-B14F-4D97-AF65-F5344CB8AC3E}">
        <p14:creationId xmlns:p14="http://schemas.microsoft.com/office/powerpoint/2010/main" val="92295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800" b="1">
                <a:effectLst/>
                <a:latin typeface="Segoe UI" panose="020B0502040204020203" pitchFamily="34" charset="0"/>
              </a:rPr>
              <a:t>Vad kan vi göra i [vår ort/kommun]?</a:t>
            </a:r>
            <a:br>
              <a:rPr lang="sv-SE" sz="1800" b="1">
                <a:effectLst/>
                <a:latin typeface="Segoe UI" panose="020B0502040204020203" pitchFamily="34" charset="0"/>
              </a:rPr>
            </a:br>
            <a:br>
              <a:rPr lang="sv-SE" sz="1800">
                <a:effectLst/>
                <a:latin typeface="Segoe UI" panose="020B0502040204020203" pitchFamily="34" charset="0"/>
              </a:rPr>
            </a:br>
            <a:r>
              <a:rPr lang="sv-SE" sz="1800">
                <a:effectLst/>
                <a:latin typeface="Segoe UI" panose="020B0502040204020203" pitchFamily="34" charset="0"/>
              </a:rPr>
              <a:t>Flera av våra krav riktar sig till den beslutsfattare på nationell nivå, till exempel kravet att höja barnbidrag. </a:t>
            </a:r>
          </a:p>
          <a:p>
            <a:pPr marL="0" indent="0">
              <a:buFont typeface="Arial" panose="020B0604020202020204" pitchFamily="34" charset="0"/>
              <a:buNone/>
            </a:pPr>
            <a:endParaRPr lang="sv-SE" sz="1800">
              <a:effectLst/>
              <a:latin typeface="Segoe UI" panose="020B0502040204020203" pitchFamily="34" charset="0"/>
            </a:endParaRPr>
          </a:p>
          <a:p>
            <a:pPr marL="0" indent="0">
              <a:buFont typeface="Arial" panose="020B0604020202020204" pitchFamily="34" charset="0"/>
              <a:buNone/>
            </a:pPr>
            <a:r>
              <a:rPr lang="sv-SE" sz="1800">
                <a:effectLst/>
                <a:latin typeface="Segoe UI" panose="020B0502040204020203" pitchFamily="34" charset="0"/>
              </a:rPr>
              <a:t>Om det finns politiker här i rummet, vill vi uppmuntra er att driva på frågan i vår kommun såväl som i ert eget parti så att frågorna lyfts från flera håll på nationell nivå.</a:t>
            </a:r>
          </a:p>
          <a:p>
            <a:pPr marL="0" indent="0">
              <a:buFont typeface="Arial" panose="020B0604020202020204" pitchFamily="34" charset="0"/>
              <a:buNone/>
            </a:pPr>
            <a:endParaRPr lang="sv-SE" sz="1800">
              <a:effectLst/>
              <a:latin typeface="Segoe UI" panose="020B0502040204020203" pitchFamily="34" charset="0"/>
            </a:endParaRPr>
          </a:p>
          <a:p>
            <a:pPr marL="0" indent="0">
              <a:buFont typeface="Arial" panose="020B0604020202020204" pitchFamily="34" charset="0"/>
              <a:buNone/>
            </a:pPr>
            <a:r>
              <a:rPr lang="sv-SE" sz="1800">
                <a:effectLst/>
                <a:latin typeface="Segoe UI" panose="020B0502040204020203" pitchFamily="34" charset="0"/>
              </a:rPr>
              <a:t>Men det finns även mycket som kommunerna kan göra!</a:t>
            </a:r>
            <a:br>
              <a:rPr lang="sv-SE" sz="1800">
                <a:effectLst/>
                <a:latin typeface="Segoe UI" panose="020B0502040204020203" pitchFamily="34" charset="0"/>
              </a:rPr>
            </a:br>
            <a:endParaRPr lang="sv-SE" sz="180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Kommunen eller regionen kan göra en kartläggning. (Denna kan säkert göras på olika sätt men behöver ändå initieras av ansvariga på kommunen eller regionen. Se metodstödet till ”</a:t>
            </a:r>
            <a:r>
              <a:rPr lang="sv-SE" sz="1800" err="1">
                <a:effectLst/>
                <a:latin typeface="Segoe UI" panose="020B0502040204020203" pitchFamily="34" charset="0"/>
              </a:rPr>
              <a:t>Missing</a:t>
            </a:r>
            <a:r>
              <a:rPr lang="sv-SE" sz="1800">
                <a:effectLst/>
                <a:latin typeface="Segoe UI" panose="020B0502040204020203" pitchFamily="34" charset="0"/>
              </a:rPr>
              <a:t> </a:t>
            </a:r>
            <a:r>
              <a:rPr lang="sv-SE" sz="1800" err="1">
                <a:effectLst/>
                <a:latin typeface="Segoe UI" panose="020B0502040204020203" pitchFamily="34" charset="0"/>
              </a:rPr>
              <a:t>out</a:t>
            </a:r>
            <a:r>
              <a:rPr lang="sv-SE" sz="1800">
                <a:effectLst/>
                <a:latin typeface="Segoe UI" panose="020B0502040204020203" pitchFamily="34" charset="0"/>
              </a:rPr>
              <a:t>” 2024)</a:t>
            </a:r>
            <a:br>
              <a:rPr lang="sv-SE" sz="1800">
                <a:effectLst/>
                <a:latin typeface="Segoe UI" panose="020B0502040204020203" pitchFamily="34" charset="0"/>
              </a:rPr>
            </a:br>
            <a:endParaRPr lang="sv-SE" sz="180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Utifrån kartläggningen kan vi ringa in vilka frågor och utmaningar som är viktigast för oss i och förslå åtgärder kopplat till det.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800">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Vi kan också påverka det vi kan. Jobbar du inte på kommunen eller i politiken kanske man kan samverka med andra aktörer för att stötta upp där behoven finns. </a:t>
            </a:r>
            <a:br>
              <a:rPr lang="sv-SE" sz="1800">
                <a:effectLst/>
                <a:latin typeface="Segoe UI" panose="020B0502040204020203" pitchFamily="34" charset="0"/>
              </a:rPr>
            </a:br>
            <a:br>
              <a:rPr lang="sv-SE" sz="1800">
                <a:effectLst/>
                <a:latin typeface="Segoe UI" panose="020B0502040204020203" pitchFamily="34" charset="0"/>
              </a:rPr>
            </a:br>
            <a:r>
              <a:rPr lang="sv-SE" sz="1800">
                <a:effectLst/>
                <a:latin typeface="Segoe UI" panose="020B0502040204020203" pitchFamily="34" charset="0"/>
              </a:rPr>
              <a:t>Till exempel: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800">
              <a:effectLst/>
              <a:latin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Vi kan arbeta för och lyftas barns rätt till delaktighet! Barn har rätt att uttala sig om sin egen situation och vi kan båda göra dem delaktiga och stärka deras möjligheter att påverka.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800">
              <a:effectLst/>
              <a:latin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Du kan gå med i Rädda Barnen som volontär och vara en del av satsningar som DOIT och meningsfull fritid? Eller stötta vår verksamhet genom att bidra ekonomiskt.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a:effectLst/>
              <a:latin typeface="Segoe UI" panose="020B0502040204020203"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a:effectLst/>
                <a:latin typeface="Segoe UI" panose="020B0502040204020203" pitchFamily="34" charset="0"/>
              </a:rPr>
              <a:t>Fler eller andra exempel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800">
              <a:effectLst/>
              <a:latin typeface="Segoe UI" panose="020B0502040204020203" pitchFamily="34" charset="0"/>
            </a:endParaRPr>
          </a:p>
          <a:p>
            <a:pPr marL="0" indent="0">
              <a:buFont typeface="Arial" panose="020B0604020202020204" pitchFamily="34" charset="0"/>
              <a:buNone/>
            </a:pPr>
            <a:endParaRPr lang="sv-SE" sz="1800">
              <a:effectLst/>
              <a:latin typeface="Segoe UI" panose="020B0502040204020203" pitchFamily="34" charset="0"/>
            </a:endParaRPr>
          </a:p>
          <a:p>
            <a:pPr marL="0" indent="0">
              <a:buFont typeface="Arial" panose="020B0604020202020204" pitchFamily="34" charset="0"/>
              <a:buNone/>
            </a:pPr>
            <a:endParaRPr lang="sv-SE"/>
          </a:p>
          <a:p>
            <a:endParaRPr lang="sv-SE"/>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17</a:t>
            </a:fld>
            <a:endParaRPr lang="en-UK"/>
          </a:p>
        </p:txBody>
      </p:sp>
    </p:spTree>
    <p:extLst>
      <p:ext uri="{BB962C8B-B14F-4D97-AF65-F5344CB8AC3E}">
        <p14:creationId xmlns:p14="http://schemas.microsoft.com/office/powerpoint/2010/main" val="349308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18</a:t>
            </a:fld>
            <a:endParaRPr lang="en-UK"/>
          </a:p>
        </p:txBody>
      </p:sp>
    </p:spTree>
    <p:extLst>
      <p:ext uri="{BB962C8B-B14F-4D97-AF65-F5344CB8AC3E}">
        <p14:creationId xmlns:p14="http://schemas.microsoft.com/office/powerpoint/2010/main" val="404318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Här kan du lägga in tack eller kontakt uppgifter om du önskar. </a:t>
            </a: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19</a:t>
            </a:fld>
            <a:endParaRPr lang="en-UK"/>
          </a:p>
        </p:txBody>
      </p:sp>
    </p:spTree>
    <p:extLst>
      <p:ext uri="{BB962C8B-B14F-4D97-AF65-F5344CB8AC3E}">
        <p14:creationId xmlns:p14="http://schemas.microsoft.com/office/powerpoint/2010/main" val="48994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Välkomna! </a:t>
            </a:r>
          </a:p>
          <a:p>
            <a:endParaRPr lang="sv-SE"/>
          </a:p>
          <a:p>
            <a:r>
              <a:rPr lang="sv-SE"/>
              <a:t>Eller någon annan rubrik!</a:t>
            </a: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a:t>
            </a:fld>
            <a:endParaRPr lang="en-UK"/>
          </a:p>
        </p:txBody>
      </p:sp>
    </p:spTree>
    <p:extLst>
      <p:ext uri="{BB962C8B-B14F-4D97-AF65-F5344CB8AC3E}">
        <p14:creationId xmlns:p14="http://schemas.microsoft.com/office/powerpoint/2010/main" val="489949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37D0-11F4-46DC-A6D1-F0235E2E2C1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B65EC8-7917-89C3-84C2-8981DAC4FC2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A4EF096-2A2A-4157-024E-3CE19F6F794A}"/>
              </a:ext>
            </a:extLst>
          </p:cNvPr>
          <p:cNvSpPr>
            <a:spLocks noGrp="1"/>
          </p:cNvSpPr>
          <p:nvPr>
            <p:ph type="body" idx="1"/>
          </p:nvPr>
        </p:nvSpPr>
        <p:spPr/>
        <p:txBody>
          <a:bodyPr/>
          <a:lstStyle/>
          <a:p>
            <a:endParaRPr lang="sv-SE"/>
          </a:p>
        </p:txBody>
      </p:sp>
      <p:sp>
        <p:nvSpPr>
          <p:cNvPr id="4" name="Platshållare för datum 3">
            <a:extLst>
              <a:ext uri="{FF2B5EF4-FFF2-40B4-BE49-F238E27FC236}">
                <a16:creationId xmlns:a16="http://schemas.microsoft.com/office/drawing/2014/main" id="{5507034B-1E03-450D-AF92-BCF83556223E}"/>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27EBF6F7-2BC8-AFF0-2723-707583ED6749}"/>
              </a:ext>
            </a:extLst>
          </p:cNvPr>
          <p:cNvSpPr>
            <a:spLocks noGrp="1"/>
          </p:cNvSpPr>
          <p:nvPr>
            <p:ph type="sldNum" sz="quarter" idx="5"/>
          </p:nvPr>
        </p:nvSpPr>
        <p:spPr/>
        <p:txBody>
          <a:bodyPr/>
          <a:lstStyle/>
          <a:p>
            <a:fld id="{B963DF67-57A7-4E60-B412-2E26C2D4287B}" type="slidenum">
              <a:rPr lang="en-UK" smtClean="0"/>
              <a:t>20</a:t>
            </a:fld>
            <a:endParaRPr lang="en-UK"/>
          </a:p>
        </p:txBody>
      </p:sp>
    </p:spTree>
    <p:extLst>
      <p:ext uri="{BB962C8B-B14F-4D97-AF65-F5344CB8AC3E}">
        <p14:creationId xmlns:p14="http://schemas.microsoft.com/office/powerpoint/2010/main" val="185597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Välj att ha med bild 13 eller 14 i din presentation. </a:t>
            </a:r>
          </a:p>
          <a:p>
            <a:endParaRPr lang="sv-SE"/>
          </a:p>
          <a:p>
            <a:r>
              <a:rPr lang="sv-SE"/>
              <a:t>Bild 13: spelar upp ljudfilen med citat från ”</a:t>
            </a:r>
            <a:r>
              <a:rPr lang="sv-SE" err="1"/>
              <a:t>Missing</a:t>
            </a:r>
            <a:r>
              <a:rPr lang="sv-SE"/>
              <a:t> </a:t>
            </a:r>
            <a:r>
              <a:rPr lang="sv-SE" err="1"/>
              <a:t>out</a:t>
            </a:r>
            <a:r>
              <a:rPr lang="sv-SE"/>
              <a:t>” som finns inlagd på denna bild (välj presentationsläge och tryck vidare så spelas det upp automatiskt). Beroende på åhörare – kan det vara bra med textning och då är bild 14 bättre.</a:t>
            </a:r>
          </a:p>
          <a:p>
            <a:endParaRPr lang="sv-SE"/>
          </a:p>
          <a:p>
            <a:r>
              <a:rPr lang="sv-SE"/>
              <a:t>ELLER</a:t>
            </a:r>
          </a:p>
          <a:p>
            <a:r>
              <a:rPr lang="sv-SE"/>
              <a:t>Bild 14: välj presentationsläge och tryck vidare så visas </a:t>
            </a:r>
            <a:r>
              <a:rPr lang="sv-SE" err="1"/>
              <a:t>gif:en</a:t>
            </a:r>
            <a:r>
              <a:rPr lang="sv-SE"/>
              <a:t> med ljud och animation</a:t>
            </a:r>
          </a:p>
          <a:p>
            <a:endParaRPr lang="sv-SE"/>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21</a:t>
            </a:fld>
            <a:endParaRPr lang="en-UK"/>
          </a:p>
        </p:txBody>
      </p:sp>
    </p:spTree>
    <p:extLst>
      <p:ext uri="{BB962C8B-B14F-4D97-AF65-F5344CB8AC3E}">
        <p14:creationId xmlns:p14="http://schemas.microsoft.com/office/powerpoint/2010/main" val="158960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a:effectLst/>
                <a:latin typeface="Lato-Regular"/>
                <a:ea typeface="Times New Roman" panose="02020603050405020304" pitchFamily="18" charset="0"/>
                <a:cs typeface="Lato-Regular"/>
              </a:rPr>
              <a:t>Citaten kommer från vår </a:t>
            </a:r>
            <a:r>
              <a:rPr lang="sv-SE" sz="1200"/>
              <a:t>fördjupningsrapport ”</a:t>
            </a:r>
            <a:r>
              <a:rPr lang="sv-SE" sz="1200" err="1"/>
              <a:t>Missing</a:t>
            </a:r>
            <a:r>
              <a:rPr lang="sv-SE" sz="1200"/>
              <a:t> </a:t>
            </a:r>
            <a:r>
              <a:rPr lang="sv-SE" sz="1200" err="1"/>
              <a:t>out</a:t>
            </a:r>
            <a:r>
              <a:rPr lang="sv-SE" sz="1200"/>
              <a:t>” som lyfter barn och ungas erfarenheter av ekonomiska svårigheter och togs fram av Rädda Barnen 2024.</a:t>
            </a:r>
          </a:p>
          <a:p>
            <a:pPr marL="0" indent="0">
              <a:buFont typeface="Arial" panose="020B0604020202020204" pitchFamily="34" charset="0"/>
              <a:buNone/>
            </a:pPr>
            <a:endParaRPr lang="sv-SE" sz="1200">
              <a:effectLst/>
              <a:latin typeface="Lato-Regular"/>
              <a:ea typeface="Times New Roman" panose="02020603050405020304" pitchFamily="18" charset="0"/>
              <a:cs typeface="Lato-Regular"/>
            </a:endParaRPr>
          </a:p>
          <a:p>
            <a:r>
              <a:rPr lang="sv-SE" sz="1200"/>
              <a:t>Rapporten baseras på:</a:t>
            </a:r>
          </a:p>
          <a:p>
            <a:endParaRPr lang="sv-SE"/>
          </a:p>
          <a:p>
            <a:pPr marL="342900" indent="-342900">
              <a:buFont typeface="Arial" panose="020B0604020202020204" pitchFamily="34" charset="0"/>
              <a:buChar char="•"/>
            </a:pPr>
            <a:r>
              <a:rPr lang="sv-SE"/>
              <a:t>Fem fokusgruppsintervjuer i tre olika städer</a:t>
            </a:r>
          </a:p>
          <a:p>
            <a:pPr marL="342900" indent="-342900">
              <a:buFont typeface="Arial" panose="020B0604020202020204" pitchFamily="34" charset="0"/>
              <a:buChar char="•"/>
            </a:pPr>
            <a:r>
              <a:rPr lang="sv-SE">
                <a:latin typeface="Lato-Regular"/>
                <a:ea typeface="Times New Roman" panose="02020603050405020304" pitchFamily="18" charset="0"/>
                <a:cs typeface="Lato-Regular"/>
              </a:rPr>
              <a:t>Rekrytering via våra befintliga verksamheter</a:t>
            </a:r>
            <a:endParaRPr lang="sv-SE"/>
          </a:p>
          <a:p>
            <a:pPr marL="342900" indent="-342900">
              <a:buFont typeface="Arial" panose="020B0604020202020204" pitchFamily="34" charset="0"/>
              <a:buChar char="•"/>
            </a:pPr>
            <a:r>
              <a:rPr lang="sv-SE" sz="1200">
                <a:effectLst/>
                <a:latin typeface="Lato-Regular"/>
                <a:ea typeface="Times New Roman" panose="02020603050405020304" pitchFamily="18" charset="0"/>
                <a:cs typeface="Lato-Regular"/>
              </a:rPr>
              <a:t>77 barn och unga i åldern 10–19 som bor i bostadsområden där många barn lever i relativ ekonomisk utsatthet och det finns stora socioekonomiska utmaningar (enligt statistik från SCB och </a:t>
            </a:r>
            <a:r>
              <a:rPr lang="sv-SE" sz="1200" err="1">
                <a:effectLst/>
                <a:latin typeface="Lato-Regular"/>
                <a:ea typeface="Times New Roman" panose="02020603050405020304" pitchFamily="18" charset="0"/>
                <a:cs typeface="Lato-Regular"/>
              </a:rPr>
              <a:t>Delmos</a:t>
            </a:r>
            <a:r>
              <a:rPr lang="sv-SE" sz="1200">
                <a:effectLst/>
                <a:latin typeface="Lato-Regular"/>
                <a:ea typeface="Times New Roman" panose="02020603050405020304" pitchFamily="18" charset="0"/>
                <a:cs typeface="Lato-Regular"/>
              </a:rPr>
              <a:t>/SCB).</a:t>
            </a:r>
          </a:p>
          <a:p>
            <a:pPr marL="342900" indent="-342900">
              <a:buFont typeface="Arial" panose="020B0604020202020204" pitchFamily="34" charset="0"/>
              <a:buChar char="•"/>
            </a:pPr>
            <a:r>
              <a:rPr lang="sv-SE" sz="1200">
                <a:effectLst/>
                <a:latin typeface="Lato-Regular"/>
                <a:ea typeface="Times New Roman" panose="02020603050405020304" pitchFamily="18" charset="0"/>
                <a:cs typeface="Lato-Regular"/>
              </a:rPr>
              <a:t>Fyra av barnen har också varit ”unga rådgivare”.*</a:t>
            </a:r>
          </a:p>
          <a:p>
            <a:pPr marL="342900" indent="-342900">
              <a:buFont typeface="Arial" panose="020B0604020202020204" pitchFamily="34" charset="0"/>
              <a:buChar char="•"/>
            </a:pPr>
            <a:endParaRPr lang="sv-SE" sz="1200">
              <a:effectLst/>
              <a:latin typeface="Lato-Regular"/>
              <a:ea typeface="Times New Roman" panose="02020603050405020304" pitchFamily="18" charset="0"/>
              <a:cs typeface="Lato-Regular"/>
            </a:endParaRPr>
          </a:p>
          <a:p>
            <a:pPr marL="0" indent="0">
              <a:buFont typeface="Arial" panose="020B0604020202020204" pitchFamily="34" charset="0"/>
              <a:buNone/>
            </a:pPr>
            <a:endParaRPr lang="sv-SE" sz="1200">
              <a:effectLst/>
              <a:latin typeface="Lato-Regular"/>
              <a:ea typeface="Times New Roman" panose="02020603050405020304" pitchFamily="18" charset="0"/>
              <a:cs typeface="Lato-Regular"/>
            </a:endParaRPr>
          </a:p>
          <a:p>
            <a:endParaRPr lang="sv-SE"/>
          </a:p>
          <a:p>
            <a:pPr marL="0" indent="0">
              <a:buFont typeface="Arial" panose="020B0604020202020204" pitchFamily="34" charset="0"/>
              <a:buNone/>
            </a:pPr>
            <a:r>
              <a:rPr lang="sv-SE" sz="1200">
                <a:effectLst/>
                <a:latin typeface="Lato-Regular"/>
                <a:ea typeface="Times New Roman" panose="02020603050405020304" pitchFamily="18" charset="0"/>
                <a:cs typeface="Lato-Regular"/>
              </a:rPr>
              <a:t>[Mer fakta för den som vill:]</a:t>
            </a:r>
            <a:br>
              <a:rPr lang="sv-SE" sz="1200">
                <a:effectLst/>
                <a:latin typeface="Lato-Regular"/>
                <a:ea typeface="Times New Roman" panose="02020603050405020304" pitchFamily="18" charset="0"/>
                <a:cs typeface="Lato-Regular"/>
              </a:rPr>
            </a:br>
            <a:endParaRPr lang="sv-SE" sz="1200">
              <a:effectLst/>
              <a:latin typeface="Lato-Regular"/>
              <a:ea typeface="Times New Roman" panose="02020603050405020304" pitchFamily="18" charset="0"/>
              <a:cs typeface="Lato-Regular"/>
            </a:endParaRPr>
          </a:p>
          <a:p>
            <a:pPr marL="0" indent="0">
              <a:buFont typeface="Arial" panose="020B0604020202020204" pitchFamily="34" charset="0"/>
              <a:buNone/>
            </a:pPr>
            <a:r>
              <a:rPr lang="sv-SE" b="0" i="0">
                <a:solidFill>
                  <a:srgbClr val="222221"/>
                </a:solidFill>
                <a:effectLst/>
                <a:latin typeface="Lato" panose="020F0502020204030203" pitchFamily="34" charset="0"/>
              </a:rPr>
              <a:t>Relativ ekonomisk utsatthet mäts i relation till medianinkomsten. Låg ekonomisk standard avser den del av befolkningen som har en disponibel inkomst (per konsumtionsenhet) som är lägre än 60 procent av medianinkomsten. Hög ekonomisk standard definieras av en inkomst som är minst 200 procent av medianinkomsten. I Sverige lever 19 % av alla barn i familjer med låg ekonomisk standard. Samma mått används också av EU för att mäta fattigdomsrisk ”at risk </a:t>
            </a:r>
            <a:r>
              <a:rPr lang="sv-SE" b="0" i="0" err="1">
                <a:solidFill>
                  <a:srgbClr val="222221"/>
                </a:solidFill>
                <a:effectLst/>
                <a:latin typeface="Lato" panose="020F0502020204030203" pitchFamily="34" charset="0"/>
              </a:rPr>
              <a:t>of</a:t>
            </a:r>
            <a:r>
              <a:rPr lang="sv-SE" b="0" i="0">
                <a:solidFill>
                  <a:srgbClr val="222221"/>
                </a:solidFill>
                <a:effectLst/>
                <a:latin typeface="Lato" panose="020F0502020204030203" pitchFamily="34" charset="0"/>
              </a:rPr>
              <a:t> poverty”.8 Källa: SCB</a:t>
            </a:r>
            <a:r>
              <a:rPr lang="sv-SE" sz="1200">
                <a:effectLst/>
                <a:latin typeface="Lato-Regular"/>
                <a:ea typeface="Times New Roman" panose="02020603050405020304" pitchFamily="18" charset="0"/>
                <a:cs typeface="Lato-Regular"/>
              </a:rPr>
              <a:t> </a:t>
            </a:r>
            <a:endParaRPr lang="sv-SE"/>
          </a:p>
          <a:p>
            <a:endParaRPr lang="sv-SE"/>
          </a:p>
          <a:p>
            <a:pPr marL="0" indent="0">
              <a:buFont typeface="Arial" panose="020B0604020202020204" pitchFamily="34" charset="0"/>
              <a:buNone/>
            </a:pPr>
            <a:r>
              <a:rPr lang="sv-SE" sz="2400">
                <a:effectLst/>
                <a:latin typeface="Lato-Regular"/>
                <a:ea typeface="Times New Roman" panose="02020603050405020304" pitchFamily="18" charset="0"/>
                <a:cs typeface="Lato-Regular"/>
              </a:rPr>
              <a:t>*</a:t>
            </a:r>
            <a:br>
              <a:rPr lang="sv-SE" sz="2400">
                <a:effectLst/>
                <a:latin typeface="Lato-Regular"/>
                <a:ea typeface="Times New Roman" panose="02020603050405020304" pitchFamily="18" charset="0"/>
                <a:cs typeface="Lato-Regular"/>
              </a:rPr>
            </a:br>
            <a:r>
              <a:rPr lang="sv-SE" sz="2400">
                <a:effectLst/>
                <a:latin typeface="Lato-Regular"/>
                <a:ea typeface="Times New Roman" panose="02020603050405020304" pitchFamily="18" charset="0"/>
                <a:cs typeface="Lato-Regular"/>
              </a:rPr>
              <a:t>”Unga rådgivare” innebär att: </a:t>
            </a:r>
          </a:p>
          <a:p>
            <a:pPr marL="171450" indent="-171450">
              <a:buFont typeface="Arial" panose="020B0604020202020204" pitchFamily="34" charset="0"/>
              <a:buChar char="•"/>
            </a:pPr>
            <a:r>
              <a:rPr lang="sv-SE">
                <a:effectLst/>
                <a:latin typeface="Lato-Regular"/>
                <a:ea typeface="Times New Roman" panose="02020603050405020304" pitchFamily="18" charset="0"/>
                <a:cs typeface="Lato-Regular"/>
              </a:rPr>
              <a:t>Delaktiga i framtagandet av rapporten </a:t>
            </a:r>
          </a:p>
          <a:p>
            <a:pPr marL="171450" indent="-171450">
              <a:buFont typeface="Arial" panose="020B0604020202020204" pitchFamily="34" charset="0"/>
              <a:buChar char="•"/>
            </a:pPr>
            <a:r>
              <a:rPr lang="sv-SE">
                <a:latin typeface="Lato-Regular"/>
                <a:ea typeface="Times New Roman" panose="02020603050405020304" pitchFamily="18" charset="0"/>
                <a:cs typeface="Lato-Regular"/>
              </a:rPr>
              <a:t>B</a:t>
            </a:r>
            <a:r>
              <a:rPr lang="sv-SE">
                <a:effectLst/>
                <a:latin typeface="Lato-Regular"/>
                <a:ea typeface="Times New Roman" panose="02020603050405020304" pitchFamily="18" charset="0"/>
                <a:cs typeface="Lato-Regular"/>
              </a:rPr>
              <a:t>idragit med sina tolkningar och analyser</a:t>
            </a:r>
          </a:p>
          <a:p>
            <a:pPr marL="171450" indent="-171450">
              <a:buFont typeface="Arial" panose="020B0604020202020204" pitchFamily="34" charset="0"/>
              <a:buChar char="•"/>
            </a:pPr>
            <a:r>
              <a:rPr lang="sv-SE">
                <a:latin typeface="Lato-Regular"/>
              </a:rPr>
              <a:t>Tillvägagångsättet har valts för att stärka och tillvarata barns kunskap om sin verklighet</a:t>
            </a:r>
          </a:p>
          <a:p>
            <a:endParaRPr lang="sv-SE"/>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22</a:t>
            </a:fld>
            <a:endParaRPr lang="en-UK"/>
          </a:p>
        </p:txBody>
      </p:sp>
    </p:spTree>
    <p:extLst>
      <p:ext uri="{BB962C8B-B14F-4D97-AF65-F5344CB8AC3E}">
        <p14:creationId xmlns:p14="http://schemas.microsoft.com/office/powerpoint/2010/main" val="1608541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Som vi kunde höra i citaten nyss visar rapporten att ……</a:t>
            </a: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23</a:t>
            </a:fld>
            <a:endParaRPr lang="en-UK"/>
          </a:p>
        </p:txBody>
      </p:sp>
    </p:spTree>
    <p:extLst>
      <p:ext uri="{BB962C8B-B14F-4D97-AF65-F5344CB8AC3E}">
        <p14:creationId xmlns:p14="http://schemas.microsoft.com/office/powerpoint/2010/main" val="2549371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BF80-53F4-D516-BE6E-E537726570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3245926-6AE8-BA4B-B32F-7348FC9973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3150FF7-87C9-B778-F2D6-9998DA86D2A1}"/>
              </a:ext>
            </a:extLst>
          </p:cNvPr>
          <p:cNvSpPr>
            <a:spLocks noGrp="1"/>
          </p:cNvSpPr>
          <p:nvPr>
            <p:ph type="body" idx="1"/>
          </p:nvPr>
        </p:nvSpPr>
        <p:spPr/>
        <p:txBody>
          <a:bodyPr/>
          <a:lstStyle/>
          <a:p>
            <a:endParaRPr lang="sv-SE"/>
          </a:p>
        </p:txBody>
      </p:sp>
      <p:sp>
        <p:nvSpPr>
          <p:cNvPr id="4" name="Platshållare för datum 3">
            <a:extLst>
              <a:ext uri="{FF2B5EF4-FFF2-40B4-BE49-F238E27FC236}">
                <a16:creationId xmlns:a16="http://schemas.microsoft.com/office/drawing/2014/main" id="{4DEA3ABD-1D06-EC43-96B3-6200DB820CBE}"/>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74A21154-ADB8-4691-E898-7BFAF3A5650B}"/>
              </a:ext>
            </a:extLst>
          </p:cNvPr>
          <p:cNvSpPr>
            <a:spLocks noGrp="1"/>
          </p:cNvSpPr>
          <p:nvPr>
            <p:ph type="sldNum" sz="quarter" idx="5"/>
          </p:nvPr>
        </p:nvSpPr>
        <p:spPr/>
        <p:txBody>
          <a:bodyPr/>
          <a:lstStyle/>
          <a:p>
            <a:fld id="{B963DF67-57A7-4E60-B412-2E26C2D4287B}" type="slidenum">
              <a:rPr lang="en-UK" smtClean="0"/>
              <a:t>24</a:t>
            </a:fld>
            <a:endParaRPr lang="en-UK"/>
          </a:p>
        </p:txBody>
      </p:sp>
    </p:spTree>
    <p:extLst>
      <p:ext uri="{BB962C8B-B14F-4D97-AF65-F5344CB8AC3E}">
        <p14:creationId xmlns:p14="http://schemas.microsoft.com/office/powerpoint/2010/main" val="2024331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CE0E-ECAD-5269-BF09-45A35A5126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65DC91-F8A0-1D99-6F67-2CCF542B82C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1F21860-7473-3BCC-8731-3BEBCB9834BD}"/>
              </a:ext>
            </a:extLst>
          </p:cNvPr>
          <p:cNvSpPr>
            <a:spLocks noGrp="1"/>
          </p:cNvSpPr>
          <p:nvPr>
            <p:ph type="body" idx="1"/>
          </p:nvPr>
        </p:nvSpPr>
        <p:spPr/>
        <p:txBody>
          <a:bodyPr/>
          <a:lstStyle/>
          <a:p>
            <a:r>
              <a:rPr lang="sv-SE"/>
              <a:t>utkast</a:t>
            </a:r>
          </a:p>
        </p:txBody>
      </p:sp>
      <p:sp>
        <p:nvSpPr>
          <p:cNvPr id="4" name="Platshållare för datum 3">
            <a:extLst>
              <a:ext uri="{FF2B5EF4-FFF2-40B4-BE49-F238E27FC236}">
                <a16:creationId xmlns:a16="http://schemas.microsoft.com/office/drawing/2014/main" id="{458B9113-953F-D761-80FC-B793E7E00B6F}"/>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64A0BB4E-EB85-BA57-AC81-87EAE97D83D6}"/>
              </a:ext>
            </a:extLst>
          </p:cNvPr>
          <p:cNvSpPr>
            <a:spLocks noGrp="1"/>
          </p:cNvSpPr>
          <p:nvPr>
            <p:ph type="sldNum" sz="quarter" idx="5"/>
          </p:nvPr>
        </p:nvSpPr>
        <p:spPr/>
        <p:txBody>
          <a:bodyPr/>
          <a:lstStyle/>
          <a:p>
            <a:fld id="{B963DF67-57A7-4E60-B412-2E26C2D4287B}" type="slidenum">
              <a:rPr lang="en-UK" smtClean="0"/>
              <a:t>25</a:t>
            </a:fld>
            <a:endParaRPr lang="en-UK"/>
          </a:p>
        </p:txBody>
      </p:sp>
    </p:spTree>
    <p:extLst>
      <p:ext uri="{BB962C8B-B14F-4D97-AF65-F5344CB8AC3E}">
        <p14:creationId xmlns:p14="http://schemas.microsoft.com/office/powerpoint/2010/main" val="2311408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B2ED-0D3A-8BAE-7BCF-0A6DAFF65D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A8729A1-05C9-3E93-8ECB-85740ADCD84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AD01301-D12F-741B-D0EF-8A66F86B8271}"/>
              </a:ext>
            </a:extLst>
          </p:cNvPr>
          <p:cNvSpPr>
            <a:spLocks noGrp="1"/>
          </p:cNvSpPr>
          <p:nvPr>
            <p:ph type="body" idx="1"/>
          </p:nvPr>
        </p:nvSpPr>
        <p:spPr/>
        <p:txBody>
          <a:bodyPr/>
          <a:lstStyle/>
          <a:p>
            <a:r>
              <a:rPr lang="sv-SE"/>
              <a:t>Här kan du lägga in tack eller kontakt uppgifter om du önskar. </a:t>
            </a:r>
          </a:p>
        </p:txBody>
      </p:sp>
      <p:sp>
        <p:nvSpPr>
          <p:cNvPr id="4" name="Platshållare för datum 3">
            <a:extLst>
              <a:ext uri="{FF2B5EF4-FFF2-40B4-BE49-F238E27FC236}">
                <a16:creationId xmlns:a16="http://schemas.microsoft.com/office/drawing/2014/main" id="{EB81A543-3622-E6AE-CF85-9A596DFBFE65}"/>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7CC7EA04-5FFE-C6CB-5252-8CFA4CE8EC03}"/>
              </a:ext>
            </a:extLst>
          </p:cNvPr>
          <p:cNvSpPr>
            <a:spLocks noGrp="1"/>
          </p:cNvSpPr>
          <p:nvPr>
            <p:ph type="sldNum" sz="quarter" idx="5"/>
          </p:nvPr>
        </p:nvSpPr>
        <p:spPr/>
        <p:txBody>
          <a:bodyPr/>
          <a:lstStyle/>
          <a:p>
            <a:fld id="{B963DF67-57A7-4E60-B412-2E26C2D4287B}" type="slidenum">
              <a:rPr lang="en-UK" smtClean="0"/>
              <a:t>26</a:t>
            </a:fld>
            <a:endParaRPr lang="en-UK"/>
          </a:p>
        </p:txBody>
      </p:sp>
    </p:spTree>
    <p:extLst>
      <p:ext uri="{BB962C8B-B14F-4D97-AF65-F5344CB8AC3E}">
        <p14:creationId xmlns:p14="http://schemas.microsoft.com/office/powerpoint/2010/main" val="43228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246B-9137-5011-4EAF-BC498D37BF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06069C-8004-6CD0-4EE9-B0AF871F0ED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697C9C-3B11-F63C-D9DD-631601C9EEE0}"/>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38164DC-8A66-FC5A-B635-F7162F74A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A790A-B61E-4932-B9FB-F636FA909A54}"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947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23954-7DAB-9196-002A-9227F079B8B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D8824EE-DFB2-357E-BB1F-4806D97B251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EC052F0-BF63-4D51-D152-A401501CF80A}"/>
              </a:ext>
            </a:extLst>
          </p:cNvPr>
          <p:cNvSpPr>
            <a:spLocks noGrp="1"/>
          </p:cNvSpPr>
          <p:nvPr>
            <p:ph type="body" idx="1"/>
          </p:nvPr>
        </p:nvSpPr>
        <p:spPr/>
        <p:txBody>
          <a:bodyPr/>
          <a:lstStyle/>
          <a:p>
            <a:pPr marL="0" indent="0">
              <a:buFont typeface="Arial" panose="020B0604020202020204" pitchFamily="34" charset="0"/>
              <a:buNone/>
            </a:pPr>
            <a:r>
              <a:rPr lang="sv-SE" b="1" dirty="0"/>
              <a:t>Vill ni arbeta vidare med frågan barn i socioekonomisk utsatthet?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Till rapporten </a:t>
            </a:r>
            <a:r>
              <a:rPr lang="sv-SE" i="1" dirty="0"/>
              <a:t>”</a:t>
            </a:r>
            <a:r>
              <a:rPr lang="sv-SE" i="1" dirty="0" err="1"/>
              <a:t>Missing</a:t>
            </a:r>
            <a:r>
              <a:rPr lang="sv-SE" i="1" dirty="0"/>
              <a:t> </a:t>
            </a:r>
            <a:r>
              <a:rPr lang="sv-SE" i="1" dirty="0" err="1"/>
              <a:t>out</a:t>
            </a:r>
            <a:r>
              <a:rPr lang="sv-SE" i="1" dirty="0"/>
              <a:t>” – Barn och ungas erfarenheter av ekonomiska svårigheter </a:t>
            </a:r>
            <a:r>
              <a:rPr lang="sv-SE" dirty="0"/>
              <a:t>från 2024 finns ett metodstöd för lokal politisk påverkan. Det handlar om att kartlägga hur det ser ut i er kommun och hur ni kan gå tillväga om kartläggning inte finns eller arbeta vidare om den finns. </a:t>
            </a:r>
            <a:br>
              <a:rPr lang="sv-SE" dirty="0"/>
            </a:br>
            <a:br>
              <a:rPr lang="sv-SE" dirty="0"/>
            </a:br>
            <a:r>
              <a:rPr lang="sv-SE" dirty="0"/>
              <a:t>Metodstödet hittar ni på medlemssidorna: </a:t>
            </a:r>
            <a:r>
              <a:rPr lang="sv-SE" dirty="0">
                <a:hlinkClick r:id="rId3"/>
              </a:rPr>
              <a:t>Verktygslåda – Barnfattigdom - Rädda Barnen</a:t>
            </a:r>
            <a:r>
              <a:rPr lang="sv-SE" dirty="0"/>
              <a:t>.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Mer stöd finns också i verktygslådan för politiskt påverkansarbete – på samma sida.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Arbetet med ny Barnfattigdomsrapport har påbörjats. Lanseringen är inte spikad än på grund av försenade siffror från SCB. När en ny rapport släpps kommer även mer stöd.</a:t>
            </a:r>
          </a:p>
        </p:txBody>
      </p:sp>
      <p:sp>
        <p:nvSpPr>
          <p:cNvPr id="4" name="Platshållare för datum 3">
            <a:extLst>
              <a:ext uri="{FF2B5EF4-FFF2-40B4-BE49-F238E27FC236}">
                <a16:creationId xmlns:a16="http://schemas.microsoft.com/office/drawing/2014/main" id="{ABF7A067-C85B-AB91-A5D3-1F97D7DC8096}"/>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8E153316-78BC-93F0-76AC-395FE0832738}"/>
              </a:ext>
            </a:extLst>
          </p:cNvPr>
          <p:cNvSpPr>
            <a:spLocks noGrp="1"/>
          </p:cNvSpPr>
          <p:nvPr>
            <p:ph type="sldNum" sz="quarter" idx="5"/>
          </p:nvPr>
        </p:nvSpPr>
        <p:spPr/>
        <p:txBody>
          <a:bodyPr/>
          <a:lstStyle/>
          <a:p>
            <a:fld id="{B963DF67-57A7-4E60-B412-2E26C2D4287B}" type="slidenum">
              <a:rPr lang="en-UK" smtClean="0"/>
              <a:t>28</a:t>
            </a:fld>
            <a:endParaRPr lang="en-UK"/>
          </a:p>
        </p:txBody>
      </p:sp>
    </p:spTree>
    <p:extLst>
      <p:ext uri="{BB962C8B-B14F-4D97-AF65-F5344CB8AC3E}">
        <p14:creationId xmlns:p14="http://schemas.microsoft.com/office/powerpoint/2010/main" val="402523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Välkomna!</a:t>
            </a:r>
            <a:br>
              <a:rPr lang="sv-SE" b="0" dirty="0"/>
            </a:br>
            <a:endParaRPr lang="sv-SE" b="0" dirty="0"/>
          </a:p>
          <a:p>
            <a:pPr marL="0" indent="0">
              <a:buFont typeface="Arial" panose="020B0604020202020204" pitchFamily="34" charset="0"/>
              <a:buNone/>
            </a:pPr>
            <a:r>
              <a:rPr lang="sv-SE" b="0" dirty="0"/>
              <a:t>Vi är här idag för att få ta del av en ny Sifo-undersökning om barnfamiljers ekonomiska svårigheter.</a:t>
            </a:r>
          </a:p>
          <a:p>
            <a:pPr marL="0" indent="0">
              <a:buFont typeface="Arial" panose="020B0604020202020204" pitchFamily="34" charset="0"/>
              <a:buNone/>
            </a:pPr>
            <a:endParaRPr lang="sv-SE" b="0" i="0" dirty="0">
              <a:solidFill>
                <a:srgbClr val="000000"/>
              </a:solidFill>
              <a:effectLst/>
              <a:latin typeface="Lato" panose="020F0502020204030203" pitchFamily="34" charset="0"/>
              <a:ea typeface="Lato"/>
              <a:cs typeface="Lato"/>
            </a:endParaRPr>
          </a:p>
          <a:p>
            <a:pPr>
              <a:defRPr/>
            </a:pPr>
            <a:r>
              <a:rPr lang="sv-SE" dirty="0">
                <a:solidFill>
                  <a:srgbClr val="000000"/>
                </a:solidFill>
              </a:rPr>
              <a:t>Våra organisationer har de senaste åren sett om en påtaglig ökning av antalet barnfamiljer som har svårt att klara av det mest basala - betala hyran och tillgodose sina barns mest grundläggande behov så som mat hela månaden, kläder efter väder och avgifter kopplat till en meningsfull fritid. Kostnader som för stora delar av befolkningen är självklara. </a:t>
            </a:r>
            <a:endParaRPr lang="sv-SE" dirty="0"/>
          </a:p>
          <a:p>
            <a:pPr>
              <a:defRPr/>
            </a:pPr>
            <a:endParaRPr lang="sv-SE" sz="1000" dirty="0">
              <a:solidFill>
                <a:srgbClr val="222221"/>
              </a:solidFill>
              <a:latin typeface="Lato" panose="020F0502020204030203" pitchFamily="34" charset="0"/>
              <a:ea typeface="Lato" panose="020F0502020204030203" pitchFamily="34" charset="0"/>
              <a:cs typeface="Lato" panose="020F0502020204030203" pitchFamily="34" charset="0"/>
            </a:endParaRPr>
          </a:p>
          <a:p>
            <a:pPr>
              <a:defRPr/>
            </a:pPr>
            <a:r>
              <a:rPr lang="sv-SE" sz="1000" dirty="0">
                <a:latin typeface="Aptos"/>
                <a:ea typeface="Aptos" panose="020B0004020202020204" pitchFamily="34" charset="0"/>
                <a:cs typeface="Times New Roman" panose="02020603050405020304" pitchFamily="18" charset="0"/>
              </a:rPr>
              <a:t>Detta</a:t>
            </a:r>
            <a:r>
              <a:rPr lang="sv-SE" sz="1000" b="0" dirty="0">
                <a:effectLst/>
                <a:latin typeface="Aptos"/>
                <a:ea typeface="Aptos" panose="020B0004020202020204" pitchFamily="34" charset="0"/>
                <a:cs typeface="Times New Roman" panose="02020603050405020304" pitchFamily="18" charset="0"/>
              </a:rPr>
              <a:t> </a:t>
            </a:r>
            <a:r>
              <a:rPr lang="sv-SE" sz="1000" dirty="0">
                <a:latin typeface="Aptos"/>
                <a:ea typeface="Aptos" panose="020B0004020202020204" pitchFamily="34" charset="0"/>
                <a:cs typeface="Times New Roman" panose="02020603050405020304" pitchFamily="18" charset="0"/>
              </a:rPr>
              <a:t>är bakgrunden till att vi tillsammans för tredje</a:t>
            </a:r>
            <a:r>
              <a:rPr lang="sv-SE" sz="1000" b="0" dirty="0">
                <a:effectLst/>
                <a:latin typeface="Aptos"/>
                <a:ea typeface="Aptos" panose="020B0004020202020204" pitchFamily="34" charset="0"/>
                <a:cs typeface="Times New Roman" panose="02020603050405020304" pitchFamily="18" charset="0"/>
              </a:rPr>
              <a:t> året i rad </a:t>
            </a:r>
            <a:r>
              <a:rPr lang="sv-SE" sz="1000" dirty="0">
                <a:latin typeface="Aptos"/>
                <a:ea typeface="Aptos" panose="020B0004020202020204" pitchFamily="34" charset="0"/>
                <a:cs typeface="Times New Roman" panose="02020603050405020304" pitchFamily="18" charset="0"/>
              </a:rPr>
              <a:t>genomför </a:t>
            </a:r>
            <a:r>
              <a:rPr lang="sv-SE" sz="1000" b="0" dirty="0">
                <a:effectLst/>
                <a:latin typeface="Aptos"/>
                <a:ea typeface="Aptos" panose="020B0004020202020204" pitchFamily="34" charset="0"/>
                <a:cs typeface="Times New Roman" panose="02020603050405020304" pitchFamily="18" charset="0"/>
              </a:rPr>
              <a:t> en </a:t>
            </a:r>
            <a:r>
              <a:rPr lang="sv-SE" sz="1200" b="0" i="0" dirty="0">
                <a:solidFill>
                  <a:srgbClr val="000000"/>
                </a:solidFill>
                <a:effectLst/>
                <a:latin typeface="Aptos"/>
              </a:rPr>
              <a:t>Sifo-undersökning </a:t>
            </a:r>
            <a:r>
              <a:rPr lang="sv-SE" sz="1200" b="0" dirty="0"/>
              <a:t>tillsammans med Hyresgästföreningen, Majblomman och Röda Korset. Undersökningen är </a:t>
            </a:r>
            <a:r>
              <a:rPr lang="sv-SE" sz="1200" b="0" i="0" dirty="0">
                <a:solidFill>
                  <a:srgbClr val="000000"/>
                </a:solidFill>
                <a:effectLst/>
                <a:latin typeface="Aptos"/>
              </a:rPr>
              <a:t>genomförd av </a:t>
            </a:r>
            <a:r>
              <a:rPr lang="sv-SE" sz="1200" b="0" i="0" dirty="0" err="1">
                <a:solidFill>
                  <a:srgbClr val="000000"/>
                </a:solidFill>
                <a:effectLst/>
                <a:latin typeface="Aptos"/>
              </a:rPr>
              <a:t>Verian</a:t>
            </a:r>
            <a:r>
              <a:rPr lang="sv-SE" sz="1200" b="0" i="0" dirty="0">
                <a:solidFill>
                  <a:srgbClr val="000000"/>
                </a:solidFill>
                <a:effectLst/>
                <a:latin typeface="Aptos"/>
              </a:rPr>
              <a:t> på uppdrag av oss fyra organisationer.</a:t>
            </a:r>
            <a:r>
              <a:rPr lang="sv-SE" dirty="0">
                <a:solidFill>
                  <a:srgbClr val="000000"/>
                </a:solidFill>
                <a:latin typeface="Aptos"/>
              </a:rPr>
              <a:t> Frågorna i undersökningen har vi formulerat utifrån den stora kunskap och erfarenhet som vi bär på av att möta många barnfamiljer med ekonomiska svårigheter. </a:t>
            </a:r>
            <a:endParaRPr lang="sv-SE" sz="1200" b="0" i="0" dirty="0">
              <a:solidFill>
                <a:srgbClr val="000000"/>
              </a:solidFill>
              <a:effectLst/>
              <a:latin typeface="Aptos"/>
            </a:endParaRPr>
          </a:p>
          <a:p>
            <a:pPr marL="0" indent="0">
              <a:buFont typeface="Arial" panose="020B0604020202020204" pitchFamily="34" charset="0"/>
              <a:buNone/>
            </a:pPr>
            <a:endParaRPr lang="sv-SE" sz="1200" b="0" i="0" dirty="0">
              <a:solidFill>
                <a:srgbClr val="000000"/>
              </a:solidFill>
              <a:effectLst/>
              <a:latin typeface="Aptos" panose="020B0004020202020204" pitchFamily="34" charset="0"/>
            </a:endParaRPr>
          </a:p>
          <a:p>
            <a:pPr marL="0" indent="0">
              <a:buFont typeface="Arial" panose="020B0604020202020204" pitchFamily="34" charset="0"/>
              <a:buNone/>
            </a:pPr>
            <a:r>
              <a:rPr lang="sv-SE" sz="1200" b="0" i="0" dirty="0">
                <a:solidFill>
                  <a:srgbClr val="000000"/>
                </a:solidFill>
                <a:effectLst/>
                <a:latin typeface="Aptos" panose="020B0004020202020204" pitchFamily="34" charset="0"/>
              </a:rPr>
              <a:t>Vi ska få ta del av en angelägen undersökning – den visar bland annat att nära var tredje ensamstående förälder inte har råd att köpa tillräckligt med mat. </a:t>
            </a:r>
            <a:endParaRPr lang="sv-SE" sz="1000" b="0" i="0" dirty="0">
              <a:solidFill>
                <a:srgbClr val="222221"/>
              </a:solidFill>
              <a:effectLst/>
              <a:latin typeface="Lato" panose="020F0502020204030203" pitchFamily="34" charset="0"/>
            </a:endParaRPr>
          </a:p>
          <a:p>
            <a:endParaRPr lang="sv-SE" dirty="0"/>
          </a:p>
          <a:p>
            <a:endParaRPr lang="sv-SE" dirty="0"/>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3</a:t>
            </a:fld>
            <a:endParaRPr lang="en-UK"/>
          </a:p>
        </p:txBody>
      </p:sp>
    </p:spTree>
    <p:extLst>
      <p:ext uri="{BB962C8B-B14F-4D97-AF65-F5344CB8AC3E}">
        <p14:creationId xmlns:p14="http://schemas.microsoft.com/office/powerpoint/2010/main" val="160789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rtl="0" fontAlgn="base">
              <a:lnSpc>
                <a:spcPts val="1737"/>
              </a:lnSpc>
              <a:spcAft>
                <a:spcPts val="800"/>
              </a:spcAft>
              <a:buFont typeface="Arial" panose="020B0604020202020204" pitchFamily="34" charset="0"/>
              <a:buNone/>
            </a:pPr>
            <a:r>
              <a:rPr lang="sv-SE" sz="1200" b="1" i="0">
                <a:solidFill>
                  <a:srgbClr val="000000"/>
                </a:solidFill>
                <a:effectLst/>
                <a:latin typeface="Aptos" panose="020B0004020202020204" pitchFamily="34" charset="0"/>
              </a:rPr>
              <a:t>Några ord om metod: </a:t>
            </a:r>
            <a:br>
              <a:rPr lang="sv-SE" sz="1200" b="1" i="0">
                <a:solidFill>
                  <a:srgbClr val="000000"/>
                </a:solidFill>
                <a:effectLst/>
                <a:latin typeface="Aptos" panose="020B0004020202020204" pitchFamily="34" charset="0"/>
              </a:rPr>
            </a:br>
            <a:endParaRPr lang="sv-SE" sz="1200" b="1"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Undersökningen bygger på 1112 intervjuer från barnfamiljer i Sverige och genomfördes i februari 2025.  </a:t>
            </a:r>
            <a:br>
              <a:rPr lang="sv-SE" sz="1200" b="0" i="0">
                <a:solidFill>
                  <a:srgbClr val="000000"/>
                </a:solidFill>
                <a:effectLst/>
                <a:latin typeface="Aptos" panose="020B0004020202020204" pitchFamily="34" charset="0"/>
              </a:rPr>
            </a:br>
            <a:endParaRPr lang="sv-SE" sz="1200" b="0"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Huvudmålgruppen för undersökningen var ensamstående föräldrar med en inkomst under 30 000 kronor i månaden och sammanboende föräldrar med en hushållsinkomst under 43 000 kronor. </a:t>
            </a:r>
          </a:p>
          <a:p>
            <a:pPr marL="285750" indent="-285750" algn="l" rtl="0" fontAlgn="base">
              <a:lnSpc>
                <a:spcPts val="1737"/>
              </a:lnSpc>
              <a:spcAft>
                <a:spcPts val="800"/>
              </a:spcAft>
              <a:buFont typeface="Arial" panose="020B0604020202020204" pitchFamily="34" charset="0"/>
              <a:buChar char="•"/>
            </a:pPr>
            <a:endParaRPr lang="sv-SE" sz="1200" b="0" i="0">
              <a:solidFill>
                <a:srgbClr val="000000"/>
              </a:solidFill>
              <a:effectLst/>
              <a:latin typeface="Aptos" panose="020B0004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Aptos" panose="020B0004020202020204" pitchFamily="34" charset="0"/>
              </a:rPr>
              <a:t>Siffrorna jämfördes med en kontrollgrupp som inte baserades på inkomst. Båda grupperna bestod av föräldrar med hemmaboende barn under 18 år.</a:t>
            </a:r>
          </a:p>
          <a:p>
            <a:pPr marL="285750" indent="-285750" algn="l" rtl="0" fontAlgn="base">
              <a:lnSpc>
                <a:spcPts val="1737"/>
              </a:lnSpc>
              <a:spcAft>
                <a:spcPts val="800"/>
              </a:spcAft>
              <a:buFont typeface="Arial" panose="020B0604020202020204" pitchFamily="34" charset="0"/>
              <a:buChar char="•"/>
            </a:pPr>
            <a:endParaRPr lang="sv-SE" sz="1200" b="0" i="0">
              <a:solidFill>
                <a:srgbClr val="000000"/>
              </a:solidFill>
              <a:effectLst/>
              <a:latin typeface="Aptos" panose="020B0004020202020204" pitchFamily="34" charset="0"/>
            </a:endParaRPr>
          </a:p>
          <a:p>
            <a:pPr marL="0" indent="0" algn="l" rtl="0" fontAlgn="base">
              <a:lnSpc>
                <a:spcPts val="1737"/>
              </a:lnSpc>
              <a:spcAft>
                <a:spcPts val="800"/>
              </a:spcAft>
              <a:buFont typeface="Arial" panose="020B0604020202020204" pitchFamily="34" charset="0"/>
              <a:buNone/>
            </a:pPr>
            <a:r>
              <a:rPr lang="sv-SE" sz="1200" b="0" i="0">
                <a:solidFill>
                  <a:srgbClr val="000000"/>
                </a:solidFill>
                <a:effectLst/>
                <a:latin typeface="Aptos" panose="020B0004020202020204" pitchFamily="34" charset="0"/>
              </a:rPr>
              <a:t>Extra info om den behövs:</a:t>
            </a:r>
            <a:br>
              <a:rPr lang="sv-SE" sz="1200" b="0" i="0">
                <a:solidFill>
                  <a:srgbClr val="000000"/>
                </a:solidFill>
                <a:effectLst/>
                <a:latin typeface="Aptos" panose="020B0004020202020204" pitchFamily="34" charset="0"/>
              </a:rPr>
            </a:br>
            <a:r>
              <a:rPr lang="sv-SE" sz="1200" b="0" i="0">
                <a:solidFill>
                  <a:srgbClr val="000000"/>
                </a:solidFill>
                <a:effectLst/>
                <a:latin typeface="Aptos" panose="020B0004020202020204" pitchFamily="34" charset="0"/>
              </a:rPr>
              <a:t>   </a:t>
            </a:r>
            <a:endParaRPr lang="sv-SE" sz="1000" b="0" i="0">
              <a:solidFill>
                <a:srgbClr val="000000"/>
              </a:solidFill>
              <a:effectLst/>
              <a:latin typeface="Segoe UI" panose="020B0502040204020203"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Century Gothic"/>
              </a:rPr>
              <a:t>V</a:t>
            </a:r>
            <a:r>
              <a:rPr lang="sv-SE" sz="1200" b="0" i="0" u="sng">
                <a:solidFill>
                  <a:srgbClr val="000000"/>
                </a:solidFill>
                <a:effectLst/>
                <a:latin typeface="Century Gothic"/>
              </a:rPr>
              <a:t>id följdfrågor: </a:t>
            </a:r>
            <a:r>
              <a:rPr lang="sv-SE" sz="1200" b="0" i="0">
                <a:solidFill>
                  <a:srgbClr val="000000"/>
                </a:solidFill>
                <a:effectLst/>
                <a:latin typeface="Century Gothic"/>
              </a:rPr>
              <a:t>Definitionen och gränsvärden för låga inkomster (30 000 och 43 000) bygger i grova drag på SCB:s gränsvärden för låg ekonomisk standard för ensamstående med ett barn och sammanboende med två barn – se metodbilagan i </a:t>
            </a:r>
            <a:r>
              <a:rPr lang="sv-SE" sz="1200">
                <a:solidFill>
                  <a:srgbClr val="000000"/>
                </a:solidFill>
                <a:latin typeface="Century Gothic"/>
              </a:rPr>
              <a:t>undersökningen</a:t>
            </a:r>
            <a:r>
              <a:rPr lang="sv-SE" sz="1200" b="0" i="0">
                <a:solidFill>
                  <a:srgbClr val="000000"/>
                </a:solidFill>
                <a:effectLst/>
                <a:latin typeface="Century Gothic"/>
              </a:rPr>
              <a:t> för mer info. </a:t>
            </a:r>
            <a:br>
              <a:rPr lang="sv-SE" sz="1200" b="0" i="0">
                <a:solidFill>
                  <a:srgbClr val="000000"/>
                </a:solidFill>
                <a:effectLst/>
                <a:latin typeface="Century Gothic"/>
              </a:rPr>
            </a:br>
            <a:endParaRPr lang="sv-SE" sz="1200" b="0" i="0">
              <a:solidFill>
                <a:srgbClr val="000000"/>
              </a:solidFill>
              <a:effectLst/>
              <a:latin typeface="Century Gothic" panose="020B0502020202020204" pitchFamily="34" charset="0"/>
            </a:endParaRPr>
          </a:p>
          <a:p>
            <a:pPr marL="285750" indent="-285750" algn="l" rtl="0" fontAlgn="base">
              <a:lnSpc>
                <a:spcPts val="1737"/>
              </a:lnSpc>
              <a:spcAft>
                <a:spcPts val="800"/>
              </a:spcAft>
              <a:buFont typeface="Arial" panose="020B0604020202020204" pitchFamily="34" charset="0"/>
              <a:buChar char="•"/>
            </a:pPr>
            <a:r>
              <a:rPr lang="sv-SE" sz="1200" b="0" i="0">
                <a:solidFill>
                  <a:srgbClr val="000000"/>
                </a:solidFill>
                <a:effectLst/>
                <a:latin typeface="Century Gothic" panose="020B0502020202020204" pitchFamily="34" charset="0"/>
              </a:rPr>
              <a:t>Undersökningen är i huvudsak genomförd i den riksrepresentativa och slumpmässigt rekryterade Sifo-panelen. För att komplettera och bredda underlaget utfördes även intervjuer via </a:t>
            </a:r>
            <a:r>
              <a:rPr lang="sv-SE" sz="1200" b="0" i="0" err="1">
                <a:solidFill>
                  <a:srgbClr val="000000"/>
                </a:solidFill>
                <a:effectLst/>
                <a:latin typeface="Century Gothic" panose="020B0502020202020204" pitchFamily="34" charset="0"/>
              </a:rPr>
              <a:t>Norstats</a:t>
            </a:r>
            <a:r>
              <a:rPr lang="sv-SE" sz="1200" b="0" i="0">
                <a:solidFill>
                  <a:srgbClr val="000000"/>
                </a:solidFill>
                <a:effectLst/>
                <a:latin typeface="Century Gothic" panose="020B0502020202020204" pitchFamily="34" charset="0"/>
              </a:rPr>
              <a:t> slumpmässigt rekryterade panel. Resultatet analyseras utifrån respondenternas självrapporterade uppgifter om inkomst och hushållstyp.  </a:t>
            </a:r>
            <a:endParaRPr lang="sv-SE" sz="1200" b="0" i="0">
              <a:solidFill>
                <a:srgbClr val="000000"/>
              </a:solidFill>
              <a:effectLst/>
              <a:latin typeface="Times New Roman" panose="02020603050405020304" pitchFamily="18" charset="0"/>
              <a:ea typeface="+mn-ea"/>
              <a:cs typeface="+mn-cs"/>
            </a:endParaRPr>
          </a:p>
          <a:p>
            <a:endParaRPr lang="sv-SE"/>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4</a:t>
            </a:fld>
            <a:endParaRPr lang="en-UK"/>
          </a:p>
        </p:txBody>
      </p:sp>
    </p:spTree>
    <p:extLst>
      <p:ext uri="{BB962C8B-B14F-4D97-AF65-F5344CB8AC3E}">
        <p14:creationId xmlns:p14="http://schemas.microsoft.com/office/powerpoint/2010/main" val="428474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ska strax dyka ner i olika siffror och årets resultat – men jag vill först dela den stora bilden: </a:t>
            </a:r>
          </a:p>
          <a:p>
            <a:endParaRPr lang="sv-SE" dirty="0"/>
          </a:p>
          <a:p>
            <a:pPr marL="171450" indent="-171450">
              <a:buFont typeface="Arial" panose="020B0604020202020204" pitchFamily="34" charset="0"/>
              <a:buChar char="•"/>
            </a:pPr>
            <a:r>
              <a:rPr lang="sv-SE" b="0" i="0" dirty="0">
                <a:solidFill>
                  <a:srgbClr val="222221"/>
                </a:solidFill>
                <a:effectLst/>
                <a:latin typeface="Lato"/>
                <a:ea typeface="Lato"/>
                <a:cs typeface="Lato"/>
              </a:rPr>
              <a:t>Undersökningen visar att den ekonomiska situationen är fortsatt svår för barnfamiljer med låga inkomster. </a:t>
            </a:r>
            <a:r>
              <a:rPr kumimoji="0" lang="sv-SE" sz="1200" b="0" i="0" u="none" strike="noStrike" kern="1200" cap="none" spc="0" normalizeH="0" baseline="0" noProof="0" dirty="0">
                <a:ln>
                  <a:noFill/>
                </a:ln>
                <a:solidFill>
                  <a:srgbClr val="000000"/>
                </a:solidFill>
                <a:effectLst/>
                <a:uLnTx/>
                <a:uFillTx/>
                <a:latin typeface="Lato"/>
              </a:rPr>
              <a:t>Den har försämrats över tid </a:t>
            </a:r>
            <a:r>
              <a:rPr kumimoji="0" lang="sv-SE" sz="1100" b="0" i="0" u="none" strike="noStrike" kern="1200" cap="none" spc="0" normalizeH="0" baseline="0" noProof="0" dirty="0">
                <a:ln>
                  <a:noFill/>
                </a:ln>
                <a:solidFill>
                  <a:srgbClr val="000000"/>
                </a:solidFill>
                <a:effectLst/>
                <a:uLnTx/>
                <a:uFillTx/>
                <a:latin typeface="Lato"/>
              </a:rPr>
              <a:t>– </a:t>
            </a:r>
            <a:r>
              <a:rPr kumimoji="0" lang="sv-SE" sz="1200" b="0" i="0" u="none" strike="noStrike" kern="1200" cap="none" spc="0" normalizeH="0" baseline="0" noProof="0" dirty="0">
                <a:ln>
                  <a:noFill/>
                </a:ln>
                <a:solidFill>
                  <a:srgbClr val="000000"/>
                </a:solidFill>
                <a:effectLst/>
                <a:uLnTx/>
                <a:uFillTx/>
                <a:latin typeface="Lato"/>
              </a:rPr>
              <a:t>och håller i sig.</a:t>
            </a:r>
            <a:r>
              <a:rPr lang="sv-SE" dirty="0">
                <a:solidFill>
                  <a:srgbClr val="000000"/>
                </a:solidFill>
                <a:latin typeface="Lato"/>
              </a:rPr>
              <a:t> Vi ser att situationen fortsatt är betydligt sämre än 2023 för barnfamiljer med låga inkomster. </a:t>
            </a:r>
            <a:br>
              <a:rPr lang="sv-SE" b="0" i="0" dirty="0">
                <a:solidFill>
                  <a:srgbClr val="222221"/>
                </a:solidFill>
                <a:effectLst/>
                <a:latin typeface="Lato"/>
                <a:ea typeface="Lato"/>
                <a:cs typeface="Lato"/>
              </a:rPr>
            </a:br>
            <a:br>
              <a:rPr lang="sv-SE" b="0" i="0" dirty="0">
                <a:solidFill>
                  <a:srgbClr val="222221"/>
                </a:solidFill>
                <a:effectLst/>
                <a:latin typeface="Lato"/>
                <a:ea typeface="Lato"/>
                <a:cs typeface="Lato"/>
              </a:rPr>
            </a:br>
            <a:r>
              <a:rPr lang="sv-SE" b="0" i="0" dirty="0">
                <a:solidFill>
                  <a:srgbClr val="222221"/>
                </a:solidFill>
                <a:effectLst/>
                <a:latin typeface="Lato"/>
                <a:ea typeface="Lato"/>
                <a:cs typeface="Lato"/>
              </a:rPr>
              <a:t>Medan </a:t>
            </a:r>
            <a:r>
              <a:rPr lang="sv-SE" dirty="0">
                <a:solidFill>
                  <a:srgbClr val="222221"/>
                </a:solidFill>
                <a:latin typeface="Lato"/>
                <a:ea typeface="Lato"/>
                <a:cs typeface="Lato"/>
              </a:rPr>
              <a:t>den stora majoriteten av barnfamiljer  ser</a:t>
            </a:r>
            <a:r>
              <a:rPr lang="sv-SE" b="0" i="0" dirty="0">
                <a:solidFill>
                  <a:srgbClr val="222221"/>
                </a:solidFill>
                <a:effectLst/>
                <a:latin typeface="Lato"/>
                <a:ea typeface="Lato"/>
                <a:cs typeface="Lato"/>
              </a:rPr>
              <a:t> viss lättnad i sin ekonomi jämfört med 2024, upplever andra familjer motsatsen. Pengarna räcker inte till hyra, mat och andra nödvändiga utgifter. </a:t>
            </a:r>
          </a:p>
          <a:p>
            <a:endParaRPr lang="sv-SE" b="0" i="0" dirty="0">
              <a:solidFill>
                <a:srgbClr val="222221"/>
              </a:solidFill>
              <a:effectLst/>
              <a:latin typeface="Lato" panose="020F0502020204030203" pitchFamily="34" charset="0"/>
            </a:endParaRP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sv-SE" b="0" i="0" dirty="0">
                <a:solidFill>
                  <a:srgbClr val="222221"/>
                </a:solidFill>
                <a:effectLst/>
                <a:latin typeface="Lato"/>
                <a:ea typeface="Lato"/>
                <a:cs typeface="Lato"/>
              </a:rPr>
              <a:t>Familjens ekonomi påverkar också barnens liv i allra högsta grad. </a:t>
            </a:r>
            <a:r>
              <a:rPr kumimoji="0" lang="sv-SE" sz="2200" b="0" i="0" u="none" strike="noStrike" kern="1200" cap="none" spc="0" normalizeH="0" baseline="0" noProof="0" dirty="0">
                <a:ln>
                  <a:noFill/>
                </a:ln>
                <a:solidFill>
                  <a:srgbClr val="000000"/>
                </a:solidFill>
                <a:effectLst/>
                <a:uLnTx/>
                <a:uFillTx/>
                <a:latin typeface="Lato"/>
              </a:rPr>
              <a:t>Bristen på pengar står i vägen för deras rätt till:</a:t>
            </a:r>
            <a:br>
              <a:rPr kumimoji="0" lang="sv-SE" sz="2200" b="0" i="0" u="none" strike="noStrike" kern="1200" cap="none" spc="0" normalizeH="0" baseline="0" noProof="0" dirty="0">
                <a:ln>
                  <a:noFill/>
                </a:ln>
                <a:solidFill>
                  <a:srgbClr val="000000"/>
                </a:solidFill>
                <a:effectLst/>
                <a:uLnTx/>
                <a:uFillTx/>
                <a:latin typeface="Lato"/>
              </a:rPr>
            </a:br>
            <a:endParaRPr kumimoji="0" lang="sv-SE" sz="2200" b="0" i="0" u="none" strike="noStrike" kern="1200" cap="none" spc="0" normalizeH="0" baseline="0" noProof="0" dirty="0">
              <a:ln>
                <a:noFill/>
              </a:ln>
              <a:solidFill>
                <a:srgbClr val="000000"/>
              </a:solidFill>
              <a:effectLst/>
              <a:uLnTx/>
              <a:uFillTx/>
              <a:latin typeface="Lato"/>
            </a:endParaRPr>
          </a:p>
          <a:p>
            <a:pPr marL="800100" lvl="2" indent="-342900">
              <a:spcBef>
                <a:spcPts val="0"/>
              </a:spcBef>
              <a:buFont typeface="Courier New" panose="02070309020205020404" pitchFamily="49" charset="0"/>
              <a:buChar char="o"/>
              <a:defRPr/>
            </a:pPr>
            <a:r>
              <a:rPr kumimoji="0" lang="sv-SE" sz="2000" b="0" i="0" u="none" strike="noStrike" kern="1200" cap="none" spc="0" normalizeH="0" baseline="0" noProof="0" dirty="0">
                <a:ln>
                  <a:noFill/>
                </a:ln>
                <a:solidFill>
                  <a:srgbClr val="000000"/>
                </a:solidFill>
                <a:effectLst/>
                <a:uLnTx/>
                <a:uFillTx/>
                <a:latin typeface="Lato"/>
              </a:rPr>
              <a:t>en meningsfull fritid</a:t>
            </a:r>
          </a:p>
          <a:p>
            <a:pPr marL="800100" lvl="2" indent="-342900">
              <a:spcBef>
                <a:spcPts val="0"/>
              </a:spcBef>
              <a:buFont typeface="Courier New" panose="02070309020205020404" pitchFamily="49" charset="0"/>
              <a:buChar char="o"/>
              <a:defRPr/>
            </a:pPr>
            <a:r>
              <a:rPr kumimoji="0" lang="sv-SE" b="0" i="0" u="none" strike="noStrike" kern="1200" cap="none" spc="0" normalizeH="0" baseline="0" noProof="0" dirty="0">
                <a:ln>
                  <a:noFill/>
                </a:ln>
                <a:solidFill>
                  <a:srgbClr val="000000"/>
                </a:solidFill>
                <a:effectLst/>
                <a:uLnTx/>
                <a:uFillTx/>
                <a:latin typeface="Lato"/>
              </a:rPr>
              <a:t>hälsa </a:t>
            </a:r>
          </a:p>
          <a:p>
            <a:pPr marL="800100" lvl="2" indent="-342900">
              <a:spcBef>
                <a:spcPts val="0"/>
              </a:spcBef>
              <a:buFont typeface="Courier New" panose="02070309020205020404" pitchFamily="49" charset="0"/>
              <a:buChar char="o"/>
              <a:defRPr/>
            </a:pPr>
            <a:r>
              <a:rPr kumimoji="0" lang="sv-SE" sz="2000" b="0" i="0" u="none" strike="noStrike" kern="1200" cap="none" spc="0" normalizeH="0" baseline="0" noProof="0" dirty="0">
                <a:ln>
                  <a:noFill/>
                </a:ln>
                <a:solidFill>
                  <a:srgbClr val="000000"/>
                </a:solidFill>
                <a:effectLst/>
                <a:uLnTx/>
                <a:uFillTx/>
                <a:latin typeface="Lato"/>
              </a:rPr>
              <a:t>och en skälig levnadsstandard. </a:t>
            </a:r>
          </a:p>
          <a:p>
            <a:endParaRPr lang="sv-SE" dirty="0"/>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5</a:t>
            </a:fld>
            <a:endParaRPr lang="en-UK"/>
          </a:p>
        </p:txBody>
      </p:sp>
    </p:spTree>
    <p:extLst>
      <p:ext uri="{BB962C8B-B14F-4D97-AF65-F5344CB8AC3E}">
        <p14:creationId xmlns:p14="http://schemas.microsoft.com/office/powerpoint/2010/main" val="343805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CE702-2BFD-B724-C189-256525CB4D9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2A06C92-7D79-D2D2-B5FE-A698D36CB8E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36A5907-8BD4-CFEB-A2A6-B049AECAD4CB}"/>
              </a:ext>
            </a:extLst>
          </p:cNvPr>
          <p:cNvSpPr>
            <a:spLocks noGrp="1"/>
          </p:cNvSpPr>
          <p:nvPr>
            <p:ph type="body" idx="1"/>
          </p:nvPr>
        </p:nvSpPr>
        <p:spPr/>
        <p:txBody>
          <a:bodyPr/>
          <a:lstStyle/>
          <a:p>
            <a:r>
              <a:rPr lang="sv-SE" dirty="0"/>
              <a:t>Undersökningen 2025 visar att: </a:t>
            </a:r>
          </a:p>
          <a:p>
            <a:endParaRPr lang="sv-SE" dirty="0"/>
          </a:p>
          <a:p>
            <a:r>
              <a:rPr lang="sv-SE" sz="1200" b="1" dirty="0"/>
              <a:t>5 av 10 </a:t>
            </a:r>
            <a:r>
              <a:rPr lang="sv-SE" sz="1200" dirty="0"/>
              <a:t>- hälften eller fler - av de ensamstående föräldrarna med låg inkomst och </a:t>
            </a:r>
            <a:r>
              <a:rPr lang="sv-SE" sz="1200" b="1" dirty="0"/>
              <a:t>3 av 10 </a:t>
            </a:r>
            <a:r>
              <a:rPr lang="sv-SE" sz="1200" dirty="0"/>
              <a:t>bland sammanboende föräldrar med låga inkomster har vid något eller flera tillfällen de senaste sex månaderna inte haft råd att: </a:t>
            </a:r>
            <a:endParaRPr lang="sv-SE" sz="1200" dirty="0">
              <a:cs typeface="+mn-lt"/>
            </a:endParaRPr>
          </a:p>
          <a:p>
            <a:pPr marL="342900" indent="-342900">
              <a:buFont typeface="Arial" panose="020B0604020202020204" pitchFamily="34" charset="0"/>
              <a:buChar char="•"/>
            </a:pPr>
            <a:r>
              <a:rPr lang="sv-SE" sz="1200" dirty="0"/>
              <a:t>köpa näringsrik mat </a:t>
            </a:r>
            <a:r>
              <a:rPr lang="sv-SE" dirty="0"/>
              <a:t> (– 50% bland ensamstående - 30% bland sammanboende)</a:t>
            </a:r>
            <a:endParaRPr lang="sv-SE" sz="1200" dirty="0">
              <a:ea typeface="Lato"/>
              <a:cs typeface="Lato"/>
            </a:endParaRPr>
          </a:p>
          <a:p>
            <a:pPr marL="342900" indent="-342900">
              <a:buFont typeface="Arial" panose="020B0604020202020204" pitchFamily="34" charset="0"/>
              <a:buChar char="•"/>
            </a:pPr>
            <a:r>
              <a:rPr lang="sv-SE" sz="1200" dirty="0"/>
              <a:t>kläder i säsong till sina barn  </a:t>
            </a:r>
          </a:p>
          <a:p>
            <a:pPr marL="342900" indent="-342900">
              <a:buFont typeface="Arial" panose="020B0604020202020204" pitchFamily="34" charset="0"/>
              <a:buChar char="•"/>
            </a:pPr>
            <a:r>
              <a:rPr lang="sv-SE" sz="1200" dirty="0"/>
              <a:t>fritidsaktiviteter till barnen. </a:t>
            </a:r>
            <a:endParaRPr lang="en-US" sz="1200" dirty="0"/>
          </a:p>
          <a:p>
            <a:pPr marL="342900" indent="-342900">
              <a:buFont typeface="Arial" panose="020B0604020202020204" pitchFamily="34" charset="0"/>
              <a:buChar char="•"/>
            </a:pPr>
            <a:endParaRPr lang="sv-SE" dirty="0">
              <a:ea typeface="Lato"/>
              <a:cs typeface="Lato"/>
            </a:endParaRPr>
          </a:p>
          <a:p>
            <a:r>
              <a:rPr lang="sv-SE" b="1" dirty="0">
                <a:ea typeface="Lato"/>
                <a:cs typeface="Lato"/>
              </a:rPr>
              <a:t>Vad gäller barns fritidsaktiviteter ser vi att många inte har råd  - 58% av de ensamstående,</a:t>
            </a:r>
            <a:r>
              <a:rPr lang="sv-SE" dirty="0">
                <a:ea typeface="Lato"/>
                <a:cs typeface="Lato"/>
              </a:rPr>
              <a:t> vilket ju är 6 av 10, har svårt att ha råd med fritidsaktiviteter till sina barn. </a:t>
            </a:r>
            <a:r>
              <a:rPr lang="sv-SE" dirty="0"/>
              <a:t>I våra verksamheter möter vi många barn och föräldrar som vittnar om att detta är en av de kostnader som tyvärr ofta behöver dras ner på först när det står mellan att ha råd med det mest basala. Kostnaderna för fritidsaktiviteter, särskilt föreningsidrott, har också gått upp väldigt mycket enligt rapport från Riksidrottsförbundet. (Kan läsas mer om detta  på faktasidan i Rädda Barnens rapport </a:t>
            </a:r>
            <a:r>
              <a:rPr lang="sv-SE" dirty="0" err="1"/>
              <a:t>Missing</a:t>
            </a:r>
            <a:r>
              <a:rPr lang="sv-SE" dirty="0"/>
              <a:t> </a:t>
            </a:r>
            <a:r>
              <a:rPr lang="sv-SE" dirty="0" err="1"/>
              <a:t>out</a:t>
            </a:r>
            <a:r>
              <a:rPr lang="sv-SE" dirty="0"/>
              <a:t>) </a:t>
            </a:r>
            <a:endParaRPr lang="en-US" dirty="0"/>
          </a:p>
          <a:p>
            <a:endParaRPr lang="sv-SE" dirty="0">
              <a:ea typeface="Lato"/>
              <a:cs typeface="Lato"/>
            </a:endParaRPr>
          </a:p>
          <a:p>
            <a:r>
              <a:rPr lang="sv-SE" dirty="0">
                <a:ea typeface="Lato"/>
                <a:cs typeface="Lato"/>
              </a:rPr>
              <a:t>Mer om fritid om man vill: </a:t>
            </a:r>
            <a:endParaRPr lang="sv-SE" dirty="0"/>
          </a:p>
          <a:p>
            <a:r>
              <a:rPr lang="sv-SE" dirty="0"/>
              <a:t> Även svårigheter att ha råd med kollektivtrafik, som är så viktig del för att möjliggöra en meningsfull fritid,  är mycket vanligt bland ensamstående. 36 % (Nära 4 av 10) av de ensamstående har svårt att ha råd med detta.  Vi möter många barn med deras familjer i våra verksamheter som beskriver isolering av att inte kunna ta sig vare sig till runt i samhället och ta del av samhället på grund av att man inte har råd med buss och spårvagn. </a:t>
            </a:r>
            <a:endParaRPr lang="sv-SE" dirty="0">
              <a:ea typeface="Lato"/>
              <a:cs typeface="Lato"/>
            </a:endParaRPr>
          </a:p>
          <a:p>
            <a:endParaRPr lang="sv-SE" dirty="0">
              <a:ea typeface="Lato"/>
              <a:cs typeface="Lato"/>
            </a:endParaRPr>
          </a:p>
        </p:txBody>
      </p:sp>
      <p:sp>
        <p:nvSpPr>
          <p:cNvPr id="4" name="Platshållare för datum 3">
            <a:extLst>
              <a:ext uri="{FF2B5EF4-FFF2-40B4-BE49-F238E27FC236}">
                <a16:creationId xmlns:a16="http://schemas.microsoft.com/office/drawing/2014/main" id="{D3D4E986-6A32-F2B7-F3C5-8FE7E28C6C81}"/>
              </a:ext>
            </a:extLst>
          </p:cNvPr>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a:extLst>
              <a:ext uri="{FF2B5EF4-FFF2-40B4-BE49-F238E27FC236}">
                <a16:creationId xmlns:a16="http://schemas.microsoft.com/office/drawing/2014/main" id="{62C53322-C50F-341E-FDC9-8EDAB01E67F3}"/>
              </a:ext>
            </a:extLst>
          </p:cNvPr>
          <p:cNvSpPr>
            <a:spLocks noGrp="1"/>
          </p:cNvSpPr>
          <p:nvPr>
            <p:ph type="sldNum" sz="quarter" idx="5"/>
          </p:nvPr>
        </p:nvSpPr>
        <p:spPr/>
        <p:txBody>
          <a:bodyPr/>
          <a:lstStyle/>
          <a:p>
            <a:fld id="{B963DF67-57A7-4E60-B412-2E26C2D4287B}" type="slidenum">
              <a:rPr lang="en-UK" smtClean="0"/>
              <a:t>6</a:t>
            </a:fld>
            <a:endParaRPr lang="en-UK"/>
          </a:p>
        </p:txBody>
      </p:sp>
    </p:spTree>
    <p:extLst>
      <p:ext uri="{BB962C8B-B14F-4D97-AF65-F5344CB8AC3E}">
        <p14:creationId xmlns:p14="http://schemas.microsoft.com/office/powerpoint/2010/main" val="346682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42A6-023A-C1D3-AFFE-5C3B38C617F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94479A0-4630-3CDA-231B-78858649116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3D1215D-2F3D-D8C6-A1C1-3C1A29DE4ADE}"/>
              </a:ext>
            </a:extLst>
          </p:cNvPr>
          <p:cNvSpPr>
            <a:spLocks noGrp="1"/>
          </p:cNvSpPr>
          <p:nvPr>
            <p:ph type="body" idx="1"/>
          </p:nvPr>
        </p:nvSpPr>
        <p:spPr/>
        <p:txBody>
          <a:bodyPr/>
          <a:lstStyle/>
          <a:p>
            <a:r>
              <a:rPr lang="sv-SE" dirty="0"/>
              <a:t>Undersökningen 2025 visar att: </a:t>
            </a:r>
          </a:p>
          <a:p>
            <a:endParaRPr lang="sv-SE" dirty="0"/>
          </a:p>
          <a:p>
            <a:r>
              <a:rPr lang="sv-SE" b="1" dirty="0"/>
              <a:t>Det är en mycket stor andel bland ensamstående som har svårt att ha råd med barns fritidsaktiviteter. Nära 6 av 10 (58%). Motsvarande siffra för sammanboende med låg inkomst är 3 av 10 (31%) </a:t>
            </a:r>
            <a:r>
              <a:rPr lang="sv-SE" dirty="0"/>
              <a:t>Motsvarande siffra för kontrollgruppen är en av tio (11 procent).</a:t>
            </a:r>
            <a:endParaRPr lang="en-US" dirty="0"/>
          </a:p>
          <a:p>
            <a:r>
              <a:rPr lang="sv-SE" dirty="0"/>
              <a:t>(Denna svårighet är en av de vanligaste i undersökningen bland ensamstående, efter att inte ha råd att åka bort på helger och lov) </a:t>
            </a:r>
          </a:p>
          <a:p>
            <a:endParaRPr lang="sv-SE" dirty="0"/>
          </a:p>
          <a:p>
            <a:r>
              <a:rPr lang="sv-SE" dirty="0"/>
              <a:t>Flera av våra organisationer möter föräldrar som vittnar om att detta är en av de kostnader som tyvärr ofta behöver dras ner på först när det står mellan att ha råd med det mest basala. </a:t>
            </a:r>
          </a:p>
          <a:p>
            <a:endParaRPr lang="sv-SE" dirty="0"/>
          </a:p>
          <a:p>
            <a:r>
              <a:rPr lang="sv-SE" dirty="0"/>
              <a:t>Majblomman Även svårigheter att ha råd med kollektivtrafik är mycket vanligt bland ensamstående, vilket innebär en transportfattigdom. 36% (1 av 3) av de ensamstående har svårt att ha råd med detta. Vi möter många barn med deras familjer i våra verksamheter som beskriver isolering av att inte kunna ta sig vare sig till runt i samhället och ta del av samhället på grund av att man inte har råd med buss och spårvagnsbiljett. (Motsvarande siffra för kontrollgruppen är 3 procent.)</a:t>
            </a:r>
          </a:p>
          <a:p>
            <a:endParaRPr lang="sv-SE" dirty="0"/>
          </a:p>
        </p:txBody>
      </p:sp>
      <p:sp>
        <p:nvSpPr>
          <p:cNvPr id="4" name="Platshållare för bildnummer 3">
            <a:extLst>
              <a:ext uri="{FF2B5EF4-FFF2-40B4-BE49-F238E27FC236}">
                <a16:creationId xmlns:a16="http://schemas.microsoft.com/office/drawing/2014/main" id="{38FCD5D3-DE34-3A12-47F2-0E983AB75DBE}"/>
              </a:ext>
            </a:extLst>
          </p:cNvPr>
          <p:cNvSpPr>
            <a:spLocks noGrp="1"/>
          </p:cNvSpPr>
          <p:nvPr>
            <p:ph type="sldNum" sz="quarter" idx="5"/>
          </p:nvPr>
        </p:nvSpPr>
        <p:spPr/>
        <p:txBody>
          <a:bodyPr/>
          <a:lstStyle/>
          <a:p>
            <a:fld id="{7DEA790A-B61E-4932-B9FB-F636FA909A54}" type="slidenum">
              <a:rPr lang="sv-SE" smtClean="0"/>
              <a:t>7</a:t>
            </a:fld>
            <a:endParaRPr lang="sv-SE"/>
          </a:p>
        </p:txBody>
      </p:sp>
    </p:spTree>
    <p:extLst>
      <p:ext uri="{BB962C8B-B14F-4D97-AF65-F5344CB8AC3E}">
        <p14:creationId xmlns:p14="http://schemas.microsoft.com/office/powerpoint/2010/main" val="286853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Lato"/>
                <a:cs typeface="Lato"/>
              </a:rPr>
              <a:t>Undersökningen visar också s</a:t>
            </a:r>
            <a:r>
              <a:rPr lang="sv-SE" dirty="0"/>
              <a:t>tora skillnader – oro för ekonomin</a:t>
            </a:r>
          </a:p>
          <a:p>
            <a:endParaRPr lang="sv-SE" dirty="0"/>
          </a:p>
          <a:p>
            <a:r>
              <a:rPr lang="sv-SE" sz="1200" b="1" dirty="0"/>
              <a:t>5 av 10 </a:t>
            </a:r>
            <a:r>
              <a:rPr lang="sv-SE" b="1" dirty="0"/>
              <a:t>(50%) </a:t>
            </a:r>
            <a:r>
              <a:rPr lang="sv-SE" dirty="0"/>
              <a:t>-</a:t>
            </a:r>
            <a:r>
              <a:rPr lang="sv-SE" sz="1200" dirty="0"/>
              <a:t> av de ensamstående föräldrarna med låg inkomst och </a:t>
            </a:r>
            <a:r>
              <a:rPr lang="sv-SE" sz="1200" b="1" dirty="0"/>
              <a:t>3 av 10 </a:t>
            </a:r>
            <a:r>
              <a:rPr lang="sv-SE" b="1" dirty="0"/>
              <a:t>(31%) </a:t>
            </a:r>
            <a:r>
              <a:rPr lang="sv-SE" dirty="0"/>
              <a:t>för</a:t>
            </a:r>
            <a:r>
              <a:rPr lang="sv-SE" sz="1200" dirty="0"/>
              <a:t> sammanboende föräldrar med låg inkomst är oroliga för att familjens ekonomi påverkar deras barns behov eller mående. </a:t>
            </a:r>
            <a:r>
              <a:rPr lang="sv-SE" dirty="0"/>
              <a:t>motsvarande siffra för kontrollgruppen är 4 procent. Även i den här frågan minskar kontrollgruppens oro signifikant jämfört med 2024). </a:t>
            </a:r>
            <a:endParaRPr lang="sv-SE" dirty="0">
              <a:ea typeface="Lato"/>
              <a:cs typeface="Lato"/>
            </a:endParaRPr>
          </a:p>
          <a:p>
            <a:endParaRPr lang="sv-SE" sz="1200" dirty="0"/>
          </a:p>
          <a:p>
            <a:r>
              <a:rPr lang="sv-SE" dirty="0">
                <a:ea typeface="Lato"/>
                <a:cs typeface="Lato"/>
              </a:rPr>
              <a:t>Här fick de svarande också med egna ord beskriva vad oron handlar om. </a:t>
            </a:r>
            <a:r>
              <a:rPr lang="sv-SE" dirty="0"/>
              <a:t>Vi har kategoriserat fritextsvaren och oron handlar</a:t>
            </a:r>
            <a:r>
              <a:rPr lang="sv-SE" sz="1200" dirty="0"/>
              <a:t> om:  </a:t>
            </a:r>
            <a:endParaRPr lang="sv-SE" sz="1200" dirty="0">
              <a:ea typeface="Lato"/>
              <a:cs typeface="Lato"/>
            </a:endParaRPr>
          </a:p>
          <a:p>
            <a:pPr marL="342900" indent="-342900">
              <a:buFont typeface="Arial" panose="020B0604020202020204" pitchFamily="34" charset="0"/>
              <a:buChar char="•"/>
            </a:pPr>
            <a:r>
              <a:rPr lang="sv-SE" sz="1200" dirty="0"/>
              <a:t>Att inte kunna ge barnen vad de behöver. </a:t>
            </a:r>
          </a:p>
          <a:p>
            <a:pPr marL="342900" indent="-342900">
              <a:buFont typeface="Arial" panose="020B0604020202020204" pitchFamily="34" charset="0"/>
              <a:buChar char="•"/>
            </a:pPr>
            <a:r>
              <a:rPr lang="sv-SE" sz="1200" dirty="0"/>
              <a:t>Att barnen ska känna oro på grund av familjens ekonomi. </a:t>
            </a:r>
          </a:p>
          <a:p>
            <a:pPr marL="342900" indent="-342900">
              <a:buFont typeface="Arial" panose="020B0604020202020204" pitchFamily="34" charset="0"/>
              <a:buChar char="•"/>
            </a:pPr>
            <a:r>
              <a:rPr lang="sv-SE" sz="1200" dirty="0"/>
              <a:t>Att barnen ska känna sig utanför. </a:t>
            </a:r>
          </a:p>
          <a:p>
            <a:pPr marL="342900" indent="-342900">
              <a:buFont typeface="Arial" panose="020B0604020202020204" pitchFamily="34" charset="0"/>
              <a:buChar char="•"/>
            </a:pPr>
            <a:endParaRPr lang="sv-SE" sz="1200" dirty="0"/>
          </a:p>
          <a:p>
            <a:r>
              <a:rPr lang="sv-SE" sz="1200" dirty="0"/>
              <a:t>Endast en procent av föräldrarna i kontrollgruppen delar samma oro. </a:t>
            </a:r>
          </a:p>
          <a:p>
            <a:endParaRPr lang="sv-SE" dirty="0">
              <a:ea typeface="Lato"/>
              <a:cs typeface="Lato"/>
            </a:endParaRPr>
          </a:p>
          <a:p>
            <a:r>
              <a:rPr lang="sv-SE" b="1" dirty="0">
                <a:ea typeface="Lato"/>
                <a:cs typeface="Lato"/>
              </a:rPr>
              <a:t>Oro för försörjningen </a:t>
            </a:r>
            <a:endParaRPr lang="sv-SE" b="1" dirty="0"/>
          </a:p>
          <a:p>
            <a:r>
              <a:rPr lang="sv-SE" b="1" dirty="0"/>
              <a:t>6 av 10 - 60 procent - </a:t>
            </a:r>
            <a:r>
              <a:rPr lang="sv-SE" dirty="0"/>
              <a:t>av ensamstående föräldrar med låg inkomst och nära 4</a:t>
            </a:r>
            <a:r>
              <a:rPr lang="sv-SE" b="1" dirty="0"/>
              <a:t> av 10 – 37 procent –</a:t>
            </a:r>
            <a:r>
              <a:rPr lang="sv-SE" dirty="0"/>
              <a:t> av sammanboende med låg inkomst oroar sig för hur de närmaste sex månaderna ska försörja sig. Endast </a:t>
            </a:r>
            <a:r>
              <a:rPr lang="sv-SE" b="1" dirty="0"/>
              <a:t>sju procent</a:t>
            </a:r>
            <a:r>
              <a:rPr lang="sv-SE" dirty="0"/>
              <a:t> i kontrollgruppen delar samma oro. Oron hos kontrollgruppen har dessutom halverats från 19% från förra året 2024 till 7% medan den ligger kvar lika högt för barnfamiljer med låga inkomster. Även detta är ett tecken på att klyftorna har ökat.</a:t>
            </a:r>
            <a:endParaRPr lang="sv-SE" dirty="0">
              <a:ea typeface="Lato"/>
              <a:cs typeface="Lato"/>
            </a:endParaRPr>
          </a:p>
          <a:p>
            <a:endParaRPr lang="sv-SE" dirty="0">
              <a:ea typeface="Lato"/>
              <a:cs typeface="Lato"/>
            </a:endParaRPr>
          </a:p>
        </p:txBody>
      </p:sp>
      <p:sp>
        <p:nvSpPr>
          <p:cNvPr id="4" name="Platshållare för datum 3"/>
          <p:cNvSpPr>
            <a:spLocks noGrp="1"/>
          </p:cNvSpPr>
          <p:nvPr>
            <p:ph type="dt" idx="1"/>
          </p:nvPr>
        </p:nvSpPr>
        <p:spPr/>
        <p:txBody>
          <a:bodyPr/>
          <a:lstStyle/>
          <a:p>
            <a:fld id="{D0164A73-71B3-4B38-B7DE-210C724A0AED}" type="datetime1">
              <a:rPr lang="LID4096" smtClean="0"/>
              <a:t>03/27/2025</a:t>
            </a:fld>
            <a:endParaRPr lang="en-UK"/>
          </a:p>
        </p:txBody>
      </p:sp>
      <p:sp>
        <p:nvSpPr>
          <p:cNvPr id="5" name="Platshållare för bildnummer 4"/>
          <p:cNvSpPr>
            <a:spLocks noGrp="1"/>
          </p:cNvSpPr>
          <p:nvPr>
            <p:ph type="sldNum" sz="quarter" idx="5"/>
          </p:nvPr>
        </p:nvSpPr>
        <p:spPr/>
        <p:txBody>
          <a:bodyPr/>
          <a:lstStyle/>
          <a:p>
            <a:fld id="{B963DF67-57A7-4E60-B412-2E26C2D4287B}" type="slidenum">
              <a:rPr lang="en-UK" smtClean="0"/>
              <a:t>8</a:t>
            </a:fld>
            <a:endParaRPr lang="en-UK"/>
          </a:p>
        </p:txBody>
      </p:sp>
    </p:spTree>
    <p:extLst>
      <p:ext uri="{BB962C8B-B14F-4D97-AF65-F5344CB8AC3E}">
        <p14:creationId xmlns:p14="http://schemas.microsoft.com/office/powerpoint/2010/main" val="395964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4353-8E62-90CC-B868-45E1599265D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841FA5-7F6C-1230-F837-FD772DB6A11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341165-7BDC-711C-9562-0ECCC81952C7}"/>
              </a:ext>
            </a:extLst>
          </p:cNvPr>
          <p:cNvSpPr>
            <a:spLocks noGrp="1"/>
          </p:cNvSpPr>
          <p:nvPr>
            <p:ph type="body" idx="1"/>
          </p:nvPr>
        </p:nvSpPr>
        <p:spPr/>
        <p:txBody>
          <a:bodyPr/>
          <a:lstStyle/>
          <a:p>
            <a:r>
              <a:rPr lang="sv-SE" b="1" dirty="0"/>
              <a:t>Föräldrar med låga inkomster har inte råd att köpa näringsrik mat varje dag i veckan</a:t>
            </a:r>
          </a:p>
          <a:p>
            <a:endParaRPr lang="sv-SE" dirty="0">
              <a:ea typeface="Lato"/>
              <a:cs typeface="Lato"/>
            </a:endParaRPr>
          </a:p>
          <a:p>
            <a:r>
              <a:rPr lang="sv-SE" dirty="0">
                <a:ea typeface="Lato"/>
                <a:cs typeface="Lato"/>
              </a:rPr>
              <a:t>I fritextsvaren är det många som beskriver att de skulle vilja ha råd med bra mat , och att de inte har råd med t ex grönsaker och frukt i den utsträckning de önskar. </a:t>
            </a:r>
          </a:p>
        </p:txBody>
      </p:sp>
      <p:sp>
        <p:nvSpPr>
          <p:cNvPr id="4" name="Platshållare för datum 3">
            <a:extLst>
              <a:ext uri="{FF2B5EF4-FFF2-40B4-BE49-F238E27FC236}">
                <a16:creationId xmlns:a16="http://schemas.microsoft.com/office/drawing/2014/main" id="{88717741-836D-8EF8-301D-B2AC5ED6C79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64A73-71B3-4B38-B7DE-210C724A0AED}" type="datetime1">
              <a:rPr kumimoji="0" lang="LID4096"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03/27/2025</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
        <p:nvSpPr>
          <p:cNvPr id="5" name="Platshållare för bildnummer 4">
            <a:extLst>
              <a:ext uri="{FF2B5EF4-FFF2-40B4-BE49-F238E27FC236}">
                <a16:creationId xmlns:a16="http://schemas.microsoft.com/office/drawing/2014/main" id="{7BB7695A-0765-F403-04D2-2FC6E3029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3DF67-57A7-4E60-B412-2E26C2D4287B}" type="slidenum">
              <a:rPr kumimoji="0" lang="en-UK" sz="1200" b="0" i="0" u="none" strike="noStrike" kern="1200" cap="none" spc="0" normalizeH="0" baseline="0" noProof="0" smtClean="0">
                <a:ln>
                  <a:noFill/>
                </a:ln>
                <a:solidFill>
                  <a:srgbClr val="000000"/>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K" sz="12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0907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anchor="b"/>
          <a:lstStyle>
            <a:lvl1pPr algn="ctr">
              <a:defRPr sz="6000"/>
            </a:lvl1pPr>
          </a:lstStyle>
          <a:p>
            <a:r>
              <a:rPr lang="en-GB"/>
              <a:t>Click to edit Master title style</a:t>
            </a:r>
            <a:endParaRPr lang="en-UK"/>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K"/>
          </a:p>
        </p:txBody>
      </p:sp>
      <p:sp>
        <p:nvSpPr>
          <p:cNvPr id="4" name="Platshållare för datum 3">
            <a:extLst>
              <a:ext uri="{FF2B5EF4-FFF2-40B4-BE49-F238E27FC236}">
                <a16:creationId xmlns:a16="http://schemas.microsoft.com/office/drawing/2014/main" id="{11006A92-8224-65D5-A67B-D7D7B290E885}"/>
              </a:ext>
            </a:extLst>
          </p:cNvPr>
          <p:cNvSpPr>
            <a:spLocks noGrp="1"/>
          </p:cNvSpPr>
          <p:nvPr>
            <p:ph type="dt" sz="half" idx="10"/>
          </p:nvPr>
        </p:nvSpPr>
        <p:spPr/>
        <p:txBody>
          <a:bodyPr/>
          <a:lstStyle/>
          <a:p>
            <a:fld id="{374C9444-0CD7-4263-9F30-938D9711D762}" type="datetime1">
              <a:rPr lang="sv-SE" smtClean="0"/>
              <a:t>2025-03-27</a:t>
            </a:fld>
            <a:endParaRPr lang="en-UK"/>
          </a:p>
        </p:txBody>
      </p:sp>
      <p:sp>
        <p:nvSpPr>
          <p:cNvPr id="5" name="Platshållare för sidfot 4">
            <a:extLst>
              <a:ext uri="{FF2B5EF4-FFF2-40B4-BE49-F238E27FC236}">
                <a16:creationId xmlns:a16="http://schemas.microsoft.com/office/drawing/2014/main" id="{6851FB78-34C1-EE06-E26C-F903DFE978E7}"/>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9207808F-9FA4-9F6B-D8ED-9CFF8BF67CBF}"/>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0FC662E-5766-3987-B567-276D1CE51276}"/>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K"/>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Tree>
    <p:extLst>
      <p:ext uri="{BB962C8B-B14F-4D97-AF65-F5344CB8AC3E}">
        <p14:creationId xmlns:p14="http://schemas.microsoft.com/office/powerpoint/2010/main" val="4162578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DDF3E-F0A9-A74C-01B2-F69F8E9726B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A9E459B-D2D2-5396-07EE-7D9783096DE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A8FA12-EB5E-EAAE-AFF9-3DA774FEDDD8}"/>
              </a:ext>
            </a:extLst>
          </p:cNvPr>
          <p:cNvSpPr>
            <a:spLocks noGrp="1"/>
          </p:cNvSpPr>
          <p:nvPr>
            <p:ph type="dt" sz="half" idx="10"/>
          </p:nvPr>
        </p:nvSpPr>
        <p:spPr/>
        <p:txBody>
          <a:bodyPr/>
          <a:lstStyle/>
          <a:p>
            <a:fld id="{D1A79526-E7C5-4030-822A-3969845010DD}" type="datetimeFigureOut">
              <a:rPr lang="sv-SE" smtClean="0"/>
              <a:t>2025-03-27</a:t>
            </a:fld>
            <a:endParaRPr lang="sv-SE"/>
          </a:p>
        </p:txBody>
      </p:sp>
      <p:sp>
        <p:nvSpPr>
          <p:cNvPr id="5" name="Platshållare för sidfot 4">
            <a:extLst>
              <a:ext uri="{FF2B5EF4-FFF2-40B4-BE49-F238E27FC236}">
                <a16:creationId xmlns:a16="http://schemas.microsoft.com/office/drawing/2014/main" id="{73087A47-06AB-6196-1FE7-A1F9A62794A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B839BF5-291F-41D1-31F7-0D8DF1313B4C}"/>
              </a:ext>
            </a:extLst>
          </p:cNvPr>
          <p:cNvSpPr>
            <a:spLocks noGrp="1"/>
          </p:cNvSpPr>
          <p:nvPr>
            <p:ph type="sldNum" sz="quarter" idx="12"/>
          </p:nvPr>
        </p:nvSpPr>
        <p:spPr/>
        <p:txBody>
          <a:bodyPr/>
          <a:lstStyle/>
          <a:p>
            <a:fld id="{73B87BD7-340B-446E-8342-3D1C3B4EE17E}" type="slidenum">
              <a:rPr lang="sv-SE" smtClean="0"/>
              <a:t>‹#›</a:t>
            </a:fld>
            <a:endParaRPr lang="sv-SE"/>
          </a:p>
        </p:txBody>
      </p:sp>
    </p:spTree>
    <p:extLst>
      <p:ext uri="{BB962C8B-B14F-4D97-AF65-F5344CB8AC3E}">
        <p14:creationId xmlns:p14="http://schemas.microsoft.com/office/powerpoint/2010/main" val="117450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2A589F-E7E6-4C00-2738-F7B1AF507C8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3AED4BDC-D421-7F2C-8956-D1A5593D7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5D544F9-FEFE-ADB7-88B1-1FA1CC698429}"/>
              </a:ext>
            </a:extLst>
          </p:cNvPr>
          <p:cNvSpPr>
            <a:spLocks noGrp="1"/>
          </p:cNvSpPr>
          <p:nvPr>
            <p:ph type="dt" sz="half" idx="10"/>
          </p:nvPr>
        </p:nvSpPr>
        <p:spPr/>
        <p:txBody>
          <a:bodyPr/>
          <a:lstStyle/>
          <a:p>
            <a:fld id="{D1A79526-E7C5-4030-822A-3969845010DD}" type="datetimeFigureOut">
              <a:rPr lang="sv-SE" smtClean="0"/>
              <a:t>2025-03-27</a:t>
            </a:fld>
            <a:endParaRPr lang="sv-SE"/>
          </a:p>
        </p:txBody>
      </p:sp>
      <p:sp>
        <p:nvSpPr>
          <p:cNvPr id="5" name="Platshållare för sidfot 4">
            <a:extLst>
              <a:ext uri="{FF2B5EF4-FFF2-40B4-BE49-F238E27FC236}">
                <a16:creationId xmlns:a16="http://schemas.microsoft.com/office/drawing/2014/main" id="{DDCD1DAB-3E5A-DEB6-EDC1-6F75CAAEA4E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7B66D1E-A553-0889-36E5-8CB123F08987}"/>
              </a:ext>
            </a:extLst>
          </p:cNvPr>
          <p:cNvSpPr>
            <a:spLocks noGrp="1"/>
          </p:cNvSpPr>
          <p:nvPr>
            <p:ph type="sldNum" sz="quarter" idx="12"/>
          </p:nvPr>
        </p:nvSpPr>
        <p:spPr/>
        <p:txBody>
          <a:bodyPr/>
          <a:lstStyle/>
          <a:p>
            <a:fld id="{73B87BD7-340B-446E-8342-3D1C3B4EE17E}" type="slidenum">
              <a:rPr lang="sv-SE" smtClean="0"/>
              <a:t>‹#›</a:t>
            </a:fld>
            <a:endParaRPr lang="sv-SE"/>
          </a:p>
        </p:txBody>
      </p:sp>
    </p:spTree>
    <p:extLst>
      <p:ext uri="{BB962C8B-B14F-4D97-AF65-F5344CB8AC3E}">
        <p14:creationId xmlns:p14="http://schemas.microsoft.com/office/powerpoint/2010/main" val="110086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anchor="b"/>
          <a:lstStyle>
            <a:lvl1pPr algn="ctr">
              <a:defRPr sz="6000"/>
            </a:lvl1pPr>
          </a:lstStyle>
          <a:p>
            <a:r>
              <a:rPr lang="sv-SE"/>
              <a:t>Klicka här för att ändra mall för rubrikformat</a:t>
            </a:r>
            <a:endParaRPr lang="en-UK"/>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K"/>
          </a:p>
        </p:txBody>
      </p:sp>
      <p:sp>
        <p:nvSpPr>
          <p:cNvPr id="4" name="Platshållare för datum 3">
            <a:extLst>
              <a:ext uri="{FF2B5EF4-FFF2-40B4-BE49-F238E27FC236}">
                <a16:creationId xmlns:a16="http://schemas.microsoft.com/office/drawing/2014/main" id="{11006A92-8224-65D5-A67B-D7D7B290E885}"/>
              </a:ext>
            </a:extLst>
          </p:cNvPr>
          <p:cNvSpPr>
            <a:spLocks noGrp="1"/>
          </p:cNvSpPr>
          <p:nvPr>
            <p:ph type="dt" sz="half" idx="10"/>
          </p:nvPr>
        </p:nvSpPr>
        <p:spPr/>
        <p:txBody>
          <a:bodyPr/>
          <a:lstStyle/>
          <a:p>
            <a:fld id="{374C9444-0CD7-4263-9F30-938D9711D762}" type="datetime1">
              <a:rPr lang="sv-SE" smtClean="0"/>
              <a:t>2025-03-27</a:t>
            </a:fld>
            <a:endParaRPr lang="en-UK"/>
          </a:p>
        </p:txBody>
      </p:sp>
      <p:sp>
        <p:nvSpPr>
          <p:cNvPr id="5" name="Platshållare för sidfot 4">
            <a:extLst>
              <a:ext uri="{FF2B5EF4-FFF2-40B4-BE49-F238E27FC236}">
                <a16:creationId xmlns:a16="http://schemas.microsoft.com/office/drawing/2014/main" id="{6851FB78-34C1-EE06-E26C-F903DFE978E7}"/>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9207808F-9FA4-9F6B-D8ED-9CFF8BF67CBF}"/>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77305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a:lstStyle/>
          <a:p>
            <a:r>
              <a:rPr lang="sv-SE"/>
              <a:t>Klicka här för att ändra mall för rubrikformat</a:t>
            </a:r>
            <a:endParaRPr lang="en-UK"/>
          </a:p>
        </p:txBody>
      </p:sp>
      <p:sp>
        <p:nvSpPr>
          <p:cNvPr id="4" name="Platshållare för datum 3">
            <a:extLst>
              <a:ext uri="{FF2B5EF4-FFF2-40B4-BE49-F238E27FC236}">
                <a16:creationId xmlns:a16="http://schemas.microsoft.com/office/drawing/2014/main" id="{FB7A2149-42B2-ABD1-DCE7-EF150FA5BD5A}"/>
              </a:ext>
            </a:extLst>
          </p:cNvPr>
          <p:cNvSpPr>
            <a:spLocks noGrp="1"/>
          </p:cNvSpPr>
          <p:nvPr>
            <p:ph type="dt" sz="half" idx="10"/>
          </p:nvPr>
        </p:nvSpPr>
        <p:spPr/>
        <p:txBody>
          <a:bodyPr/>
          <a:lstStyle/>
          <a:p>
            <a:fld id="{4DB84A28-1971-4624-8B1B-676B387347F7}" type="datetime1">
              <a:rPr lang="sv-SE" smtClean="0"/>
              <a:t>2025-03-27</a:t>
            </a:fld>
            <a:endParaRPr lang="en-UK"/>
          </a:p>
        </p:txBody>
      </p:sp>
      <p:sp>
        <p:nvSpPr>
          <p:cNvPr id="5" name="Platshållare för sidfot 4">
            <a:extLst>
              <a:ext uri="{FF2B5EF4-FFF2-40B4-BE49-F238E27FC236}">
                <a16:creationId xmlns:a16="http://schemas.microsoft.com/office/drawing/2014/main" id="{ED6C876F-838D-EC8F-2C54-252C07A82DF6}"/>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A20DD810-B813-6A4A-F642-17894DD36C7D}"/>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4148664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a:lstStyle/>
          <a:p>
            <a:r>
              <a:rPr lang="sv-SE"/>
              <a:t>Klicka här för att ändra mall för rubrikformat</a:t>
            </a:r>
            <a:endParaRPr lang="en-UK"/>
          </a:p>
        </p:txBody>
      </p:sp>
      <p:sp>
        <p:nvSpPr>
          <p:cNvPr id="4" name="Platshållare för datum 3">
            <a:extLst>
              <a:ext uri="{FF2B5EF4-FFF2-40B4-BE49-F238E27FC236}">
                <a16:creationId xmlns:a16="http://schemas.microsoft.com/office/drawing/2014/main" id="{B6283D99-B745-688D-7639-7C9D20C57E12}"/>
              </a:ext>
            </a:extLst>
          </p:cNvPr>
          <p:cNvSpPr>
            <a:spLocks noGrp="1"/>
          </p:cNvSpPr>
          <p:nvPr>
            <p:ph type="dt" sz="half" idx="10"/>
          </p:nvPr>
        </p:nvSpPr>
        <p:spPr/>
        <p:txBody>
          <a:bodyPr/>
          <a:lstStyle/>
          <a:p>
            <a:fld id="{09D40E8D-A763-4D7D-939E-84981194A130}" type="datetime1">
              <a:rPr lang="sv-SE" smtClean="0"/>
              <a:t>2025-03-27</a:t>
            </a:fld>
            <a:endParaRPr lang="en-UK"/>
          </a:p>
        </p:txBody>
      </p:sp>
      <p:sp>
        <p:nvSpPr>
          <p:cNvPr id="5" name="Platshållare för sidfot 4">
            <a:extLst>
              <a:ext uri="{FF2B5EF4-FFF2-40B4-BE49-F238E27FC236}">
                <a16:creationId xmlns:a16="http://schemas.microsoft.com/office/drawing/2014/main" id="{0E9055B7-0423-2822-88EC-3E5E81711C78}"/>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CBC1150C-52F3-83D1-2406-250FC05DA8C0}"/>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716838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a:lstStyle/>
          <a:p>
            <a:r>
              <a:rPr lang="sv-SE"/>
              <a:t>Klicka här för att ändra mall för rubrikformat</a:t>
            </a:r>
            <a:endParaRPr lang="en-UK"/>
          </a:p>
        </p:txBody>
      </p:sp>
      <p:sp>
        <p:nvSpPr>
          <p:cNvPr id="4" name="Platshållare för datum 3">
            <a:extLst>
              <a:ext uri="{FF2B5EF4-FFF2-40B4-BE49-F238E27FC236}">
                <a16:creationId xmlns:a16="http://schemas.microsoft.com/office/drawing/2014/main" id="{450494A5-5071-613A-F185-BB758E992AA2}"/>
              </a:ext>
            </a:extLst>
          </p:cNvPr>
          <p:cNvSpPr>
            <a:spLocks noGrp="1"/>
          </p:cNvSpPr>
          <p:nvPr>
            <p:ph type="dt" sz="half" idx="10"/>
          </p:nvPr>
        </p:nvSpPr>
        <p:spPr/>
        <p:txBody>
          <a:bodyPr/>
          <a:lstStyle/>
          <a:p>
            <a:fld id="{A5268652-B9AF-42B1-B9DF-84890D6B36DF}" type="datetime1">
              <a:rPr lang="sv-SE" smtClean="0"/>
              <a:t>2025-03-27</a:t>
            </a:fld>
            <a:endParaRPr lang="en-UK"/>
          </a:p>
        </p:txBody>
      </p:sp>
      <p:sp>
        <p:nvSpPr>
          <p:cNvPr id="5" name="Platshållare för sidfot 4">
            <a:extLst>
              <a:ext uri="{FF2B5EF4-FFF2-40B4-BE49-F238E27FC236}">
                <a16:creationId xmlns:a16="http://schemas.microsoft.com/office/drawing/2014/main" id="{A5942E38-2138-2C34-C891-B644B4B158F8}"/>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0CE47A2E-309D-6E43-D026-B41347898292}"/>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235449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a:lstStyle/>
          <a:p>
            <a:r>
              <a:rPr lang="sv-SE"/>
              <a:t>Klicka här för att ändra mall för rubrikformat</a:t>
            </a:r>
            <a:endParaRPr lang="en-UK"/>
          </a:p>
        </p:txBody>
      </p:sp>
      <p:sp>
        <p:nvSpPr>
          <p:cNvPr id="4" name="Platshållare för datum 3">
            <a:extLst>
              <a:ext uri="{FF2B5EF4-FFF2-40B4-BE49-F238E27FC236}">
                <a16:creationId xmlns:a16="http://schemas.microsoft.com/office/drawing/2014/main" id="{EA97099A-4EF8-D112-FBF8-76BBEE3742D9}"/>
              </a:ext>
            </a:extLst>
          </p:cNvPr>
          <p:cNvSpPr>
            <a:spLocks noGrp="1"/>
          </p:cNvSpPr>
          <p:nvPr>
            <p:ph type="dt" sz="half" idx="10"/>
          </p:nvPr>
        </p:nvSpPr>
        <p:spPr/>
        <p:txBody>
          <a:bodyPr/>
          <a:lstStyle/>
          <a:p>
            <a:fld id="{24F9AF95-9288-4022-B96A-74BD1FF157FB}" type="datetime1">
              <a:rPr lang="sv-SE" smtClean="0"/>
              <a:t>2025-03-27</a:t>
            </a:fld>
            <a:endParaRPr lang="en-UK"/>
          </a:p>
        </p:txBody>
      </p:sp>
      <p:sp>
        <p:nvSpPr>
          <p:cNvPr id="5" name="Platshållare för sidfot 4">
            <a:extLst>
              <a:ext uri="{FF2B5EF4-FFF2-40B4-BE49-F238E27FC236}">
                <a16:creationId xmlns:a16="http://schemas.microsoft.com/office/drawing/2014/main" id="{AEA82478-A06D-E705-7081-1C39C7C96E65}"/>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F334D6C2-EA05-7152-6ABE-B2BC14C9EC33}"/>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63951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FB7A2149-42B2-ABD1-DCE7-EF150FA5BD5A}"/>
              </a:ext>
            </a:extLst>
          </p:cNvPr>
          <p:cNvSpPr>
            <a:spLocks noGrp="1"/>
          </p:cNvSpPr>
          <p:nvPr>
            <p:ph type="dt" sz="half" idx="10"/>
          </p:nvPr>
        </p:nvSpPr>
        <p:spPr/>
        <p:txBody>
          <a:bodyPr/>
          <a:lstStyle/>
          <a:p>
            <a:fld id="{4DB84A28-1971-4624-8B1B-676B387347F7}" type="datetime1">
              <a:rPr lang="sv-SE" smtClean="0"/>
              <a:t>2025-03-27</a:t>
            </a:fld>
            <a:endParaRPr lang="en-UK"/>
          </a:p>
        </p:txBody>
      </p:sp>
      <p:sp>
        <p:nvSpPr>
          <p:cNvPr id="5" name="Platshållare för sidfot 4">
            <a:extLst>
              <a:ext uri="{FF2B5EF4-FFF2-40B4-BE49-F238E27FC236}">
                <a16:creationId xmlns:a16="http://schemas.microsoft.com/office/drawing/2014/main" id="{ED6C876F-838D-EC8F-2C54-252C07A82DF6}"/>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A20DD810-B813-6A4A-F642-17894DD36C7D}"/>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a:lstStyle/>
          <a:p>
            <a:r>
              <a:rPr lang="sv-SE"/>
              <a:t>Klicka här för att ändra mall för rubrikformat</a:t>
            </a:r>
            <a:endParaRPr lang="en-UK"/>
          </a:p>
        </p:txBody>
      </p:sp>
      <p:sp>
        <p:nvSpPr>
          <p:cNvPr id="4" name="Platshållare för datum 3">
            <a:extLst>
              <a:ext uri="{FF2B5EF4-FFF2-40B4-BE49-F238E27FC236}">
                <a16:creationId xmlns:a16="http://schemas.microsoft.com/office/drawing/2014/main" id="{15C0AE6D-61CF-C1C3-8EB2-5109426A4F8E}"/>
              </a:ext>
            </a:extLst>
          </p:cNvPr>
          <p:cNvSpPr>
            <a:spLocks noGrp="1"/>
          </p:cNvSpPr>
          <p:nvPr>
            <p:ph type="dt" sz="half" idx="10"/>
          </p:nvPr>
        </p:nvSpPr>
        <p:spPr/>
        <p:txBody>
          <a:bodyPr/>
          <a:lstStyle/>
          <a:p>
            <a:fld id="{FAC38F67-1A77-44BD-9230-973E215D3669}" type="datetime1">
              <a:rPr lang="sv-SE" smtClean="0"/>
              <a:t>2025-03-27</a:t>
            </a:fld>
            <a:endParaRPr lang="en-UK"/>
          </a:p>
        </p:txBody>
      </p:sp>
      <p:sp>
        <p:nvSpPr>
          <p:cNvPr id="5" name="Platshållare för sidfot 4">
            <a:extLst>
              <a:ext uri="{FF2B5EF4-FFF2-40B4-BE49-F238E27FC236}">
                <a16:creationId xmlns:a16="http://schemas.microsoft.com/office/drawing/2014/main" id="{61C0D0F3-949B-B8EA-DDF7-6E4C90E5340C}"/>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68EA7938-E8F7-4765-1E3E-46CC3375CA6A}"/>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092674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a:lstStyle/>
          <a:p>
            <a:r>
              <a:rPr lang="sv-SE"/>
              <a:t>Klicka på ikonen för att lägga till en bild</a:t>
            </a:r>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2" name="Platshållare för datum 1">
            <a:extLst>
              <a:ext uri="{FF2B5EF4-FFF2-40B4-BE49-F238E27FC236}">
                <a16:creationId xmlns:a16="http://schemas.microsoft.com/office/drawing/2014/main" id="{C9D8F49B-F7EC-1E90-FD39-27BEEF011021}"/>
              </a:ext>
            </a:extLst>
          </p:cNvPr>
          <p:cNvSpPr>
            <a:spLocks noGrp="1"/>
          </p:cNvSpPr>
          <p:nvPr>
            <p:ph type="dt" sz="half" idx="11"/>
          </p:nvPr>
        </p:nvSpPr>
        <p:spPr/>
        <p:txBody>
          <a:bodyPr/>
          <a:lstStyle/>
          <a:p>
            <a:fld id="{27CF3D01-B940-4FD1-BFC8-C87F1D0681B8}" type="datetime1">
              <a:rPr lang="sv-SE" smtClean="0"/>
              <a:t>2025-03-27</a:t>
            </a:fld>
            <a:endParaRPr lang="en-UK"/>
          </a:p>
        </p:txBody>
      </p:sp>
      <p:sp>
        <p:nvSpPr>
          <p:cNvPr id="3" name="Platshållare för sidfot 2">
            <a:extLst>
              <a:ext uri="{FF2B5EF4-FFF2-40B4-BE49-F238E27FC236}">
                <a16:creationId xmlns:a16="http://schemas.microsoft.com/office/drawing/2014/main" id="{3D010ACD-7185-81EF-185D-2EEEF7D60886}"/>
              </a:ext>
            </a:extLst>
          </p:cNvPr>
          <p:cNvSpPr>
            <a:spLocks noGrp="1"/>
          </p:cNvSpPr>
          <p:nvPr>
            <p:ph type="ftr" sz="quarter" idx="12"/>
          </p:nvPr>
        </p:nvSpPr>
        <p:spPr/>
        <p:txBody>
          <a:bodyPr/>
          <a:lstStyle/>
          <a:p>
            <a:r>
              <a:rPr lang="sv-SE"/>
              <a:t>Varje dag gör vi världen lite bättre för barn.</a:t>
            </a:r>
            <a:endParaRPr lang="en-UK"/>
          </a:p>
        </p:txBody>
      </p:sp>
      <p:sp>
        <p:nvSpPr>
          <p:cNvPr id="4" name="Platshållare för bildnummer 3">
            <a:extLst>
              <a:ext uri="{FF2B5EF4-FFF2-40B4-BE49-F238E27FC236}">
                <a16:creationId xmlns:a16="http://schemas.microsoft.com/office/drawing/2014/main" id="{C59CF382-FEA4-69D1-8BD5-421AB7B704C0}"/>
              </a:ext>
            </a:extLst>
          </p:cNvPr>
          <p:cNvSpPr>
            <a:spLocks noGrp="1"/>
          </p:cNvSpPr>
          <p:nvPr>
            <p:ph type="sldNum" sz="quarter" idx="13"/>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19764651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rcRect/>
          <a:stretch/>
        </p:blipFill>
        <p:spPr>
          <a:xfrm>
            <a:off x="2854196" y="2204357"/>
            <a:ext cx="6496524" cy="2000638"/>
          </a:xfrm>
          <a:prstGeom prst="rect">
            <a:avLst/>
          </a:prstGeom>
        </p:spPr>
      </p:pic>
      <p:sp>
        <p:nvSpPr>
          <p:cNvPr id="2" name="Platshållare för datum 1">
            <a:extLst>
              <a:ext uri="{FF2B5EF4-FFF2-40B4-BE49-F238E27FC236}">
                <a16:creationId xmlns:a16="http://schemas.microsoft.com/office/drawing/2014/main" id="{34887711-FA48-FC94-E31C-3BFC0863D145}"/>
              </a:ext>
            </a:extLst>
          </p:cNvPr>
          <p:cNvSpPr>
            <a:spLocks noGrp="1"/>
          </p:cNvSpPr>
          <p:nvPr>
            <p:ph type="dt" sz="half" idx="10"/>
          </p:nvPr>
        </p:nvSpPr>
        <p:spPr/>
        <p:txBody>
          <a:bodyPr/>
          <a:lstStyle>
            <a:lvl1pPr>
              <a:defRPr>
                <a:solidFill>
                  <a:schemeClr val="bg1"/>
                </a:solidFill>
              </a:defRPr>
            </a:lvl1pPr>
          </a:lstStyle>
          <a:p>
            <a:fld id="{A06FB729-AA12-4ACC-8930-CFA9D2A72AB7}" type="datetime1">
              <a:rPr lang="sv-SE" smtClean="0"/>
              <a:t>2025-03-27</a:t>
            </a:fld>
            <a:endParaRPr lang="en-UK"/>
          </a:p>
        </p:txBody>
      </p:sp>
      <p:sp>
        <p:nvSpPr>
          <p:cNvPr id="4" name="Platshållare för sidfot 3">
            <a:extLst>
              <a:ext uri="{FF2B5EF4-FFF2-40B4-BE49-F238E27FC236}">
                <a16:creationId xmlns:a16="http://schemas.microsoft.com/office/drawing/2014/main" id="{C7E5F012-C191-CC22-28FF-B934292B14A2}"/>
              </a:ext>
            </a:extLst>
          </p:cNvPr>
          <p:cNvSpPr>
            <a:spLocks noGrp="1"/>
          </p:cNvSpPr>
          <p:nvPr>
            <p:ph type="ftr" sz="quarter" idx="11"/>
          </p:nvPr>
        </p:nvSpPr>
        <p:spPr/>
        <p:txBody>
          <a:bodyPr/>
          <a:lstStyle>
            <a:lvl1pPr>
              <a:defRPr>
                <a:solidFill>
                  <a:schemeClr val="bg1"/>
                </a:solidFill>
              </a:defRPr>
            </a:lvl1pPr>
          </a:lstStyle>
          <a:p>
            <a:r>
              <a:rPr lang="sv-SE"/>
              <a:t>Varje dag gör vi världen lite bättre för barn.</a:t>
            </a:r>
            <a:endParaRPr lang="en-UK"/>
          </a:p>
        </p:txBody>
      </p:sp>
      <p:sp>
        <p:nvSpPr>
          <p:cNvPr id="5" name="Platshållare för bildnummer 4">
            <a:extLst>
              <a:ext uri="{FF2B5EF4-FFF2-40B4-BE49-F238E27FC236}">
                <a16:creationId xmlns:a16="http://schemas.microsoft.com/office/drawing/2014/main" id="{B44BFF11-A334-8939-0324-0E61D63053D6}"/>
              </a:ext>
            </a:extLst>
          </p:cNvPr>
          <p:cNvSpPr>
            <a:spLocks noGrp="1"/>
          </p:cNvSpPr>
          <p:nvPr>
            <p:ph type="sldNum" sz="quarter" idx="12"/>
          </p:nvPr>
        </p:nvSpPr>
        <p:spPr/>
        <p:txBody>
          <a:bodyPr/>
          <a:lstStyle>
            <a:lvl1pPr>
              <a:defRPr>
                <a:solidFill>
                  <a:schemeClr val="bg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4100951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Tom">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3A9DF24-DAC3-2CF9-E9C2-3BFD5E46244F}"/>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4105279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0FC662E-5766-3987-B567-276D1CE51276}"/>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2641687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a:lstStyle/>
          <a:p>
            <a:r>
              <a:rPr lang="sv-SE"/>
              <a:t>Klicka här för att ändra mall för rubrikformat</a:t>
            </a:r>
            <a:endParaRPr lang="en-UK"/>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1836204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Tree>
    <p:extLst>
      <p:ext uri="{BB962C8B-B14F-4D97-AF65-F5344CB8AC3E}">
        <p14:creationId xmlns:p14="http://schemas.microsoft.com/office/powerpoint/2010/main" val="1302950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E70A8D-C914-0714-827D-6855BA63F01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5AE14F6-4A86-9431-CC14-4432674EE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DC400057-4FFB-88D5-E81A-DD026C5B0BE6}"/>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83EC4B3D-3E90-BA90-BC0F-D68DCDE7A8D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CC9BB65-C413-C804-F7B8-56538A838CB5}"/>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2685304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AD4164-6012-75EF-460E-784B74D6D8D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C13974F-F915-6201-BB8F-841D4B0DA5F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F5A12D9-E391-F5CC-356C-E51BC0C107E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A6777994-D0E7-6CAC-CDAC-AFE3BCB70F6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B68271-BACA-9981-C5B3-8297CEBA9318}"/>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160938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6DC1A0-4C21-8324-C203-D7F337B2690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4BE6456-8828-6036-50CE-C9AD9DCD5C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2759C68-F366-9318-5FA2-6D506C2A141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9A17C123-1A68-535A-21AD-57B45A5E89E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9E9BA9-1EC4-93CF-FF5A-85C158953956}"/>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51029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B6283D99-B745-688D-7639-7C9D20C57E12}"/>
              </a:ext>
            </a:extLst>
          </p:cNvPr>
          <p:cNvSpPr>
            <a:spLocks noGrp="1"/>
          </p:cNvSpPr>
          <p:nvPr>
            <p:ph type="dt" sz="half" idx="10"/>
          </p:nvPr>
        </p:nvSpPr>
        <p:spPr/>
        <p:txBody>
          <a:bodyPr/>
          <a:lstStyle/>
          <a:p>
            <a:fld id="{09D40E8D-A763-4D7D-939E-84981194A130}" type="datetime1">
              <a:rPr lang="sv-SE" smtClean="0"/>
              <a:t>2025-03-27</a:t>
            </a:fld>
            <a:endParaRPr lang="en-UK"/>
          </a:p>
        </p:txBody>
      </p:sp>
      <p:sp>
        <p:nvSpPr>
          <p:cNvPr id="5" name="Platshållare för sidfot 4">
            <a:extLst>
              <a:ext uri="{FF2B5EF4-FFF2-40B4-BE49-F238E27FC236}">
                <a16:creationId xmlns:a16="http://schemas.microsoft.com/office/drawing/2014/main" id="{0E9055B7-0423-2822-88EC-3E5E81711C78}"/>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CBC1150C-52F3-83D1-2406-250FC05DA8C0}"/>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145086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FDCD62-D40D-5961-99E6-D7C3C02819D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7E9200-8BDB-12BB-81A7-A27DA23087B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B935CAB-C823-0139-E80B-5276625CE0E3}"/>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030531C-3E4B-6161-8D0A-F93CC113F049}"/>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B8E8F768-5D74-DC94-95C7-77078DB3AF5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3F8A8A2-9A27-4B2F-4066-52A81934C34F}"/>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4112865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F7DF80-ABE9-804C-FB2B-6441CDE678A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AD88477-846E-2097-EBE0-47537AFB5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A743E1-A02F-4481-9A1B-6FF9CF0DE190}"/>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B603F09-686C-6551-8BE8-A0F1FB0AD9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BA56016-A2F5-303F-C54D-50BBC91CCCE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DB5A408-3BE9-D5C3-131B-3D603D50AC1F}"/>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8" name="Platshållare för sidfot 7">
            <a:extLst>
              <a:ext uri="{FF2B5EF4-FFF2-40B4-BE49-F238E27FC236}">
                <a16:creationId xmlns:a16="http://schemas.microsoft.com/office/drawing/2014/main" id="{4AC7B96E-1018-40CD-3200-ECA971A9BA6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E7207D2-CFD4-1B00-F244-FAF1DD502593}"/>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87271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D9F80D-CC26-DA74-D2A3-457FF28B365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362541E-37C9-D29C-B5C9-119D966F56CD}"/>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4" name="Platshållare för sidfot 3">
            <a:extLst>
              <a:ext uri="{FF2B5EF4-FFF2-40B4-BE49-F238E27FC236}">
                <a16:creationId xmlns:a16="http://schemas.microsoft.com/office/drawing/2014/main" id="{8242C97C-3D8C-3EFB-84D5-B190AFD5B51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A95D330-1EF0-40AF-0C37-FA16923DE334}"/>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643926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8AB251A-B8A2-5FE7-D532-2DE9BE9720F8}"/>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3" name="Platshållare för sidfot 2">
            <a:extLst>
              <a:ext uri="{FF2B5EF4-FFF2-40B4-BE49-F238E27FC236}">
                <a16:creationId xmlns:a16="http://schemas.microsoft.com/office/drawing/2014/main" id="{B348F0B4-CF89-2285-9106-10B2BFD07CC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DA920D4-614C-4ED6-656C-1FA5053D2D4B}"/>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3837590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709882-FF6D-4BD8-3A2E-26A6E4E8742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806F2AF-F12F-E16E-2434-A281A9D5D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EB2C641-26AB-1D2A-3A6F-AAE75D245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556CAD9-56A3-6422-1327-C2C2FE89D2EE}"/>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B8C7DFC6-70BC-CC70-D339-B085177A3BB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2540A09-01FA-1577-598E-C375AF96E4FA}"/>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348771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E25A2A-9E10-06CA-51F1-A5BC6F960D3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7B356BE-5FCD-7699-9017-D4DDC48CF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F0F22E87-3467-228C-38D3-75FB512A1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DD7B189-F5C0-5DB0-1B33-7C42569EF36F}"/>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6" name="Platshållare för sidfot 5">
            <a:extLst>
              <a:ext uri="{FF2B5EF4-FFF2-40B4-BE49-F238E27FC236}">
                <a16:creationId xmlns:a16="http://schemas.microsoft.com/office/drawing/2014/main" id="{034EFD78-1D0E-97E4-D703-4265E01FA44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64652BA-9F93-3638-FE54-0C5972AB9500}"/>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67276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69F1B1-A0CD-0C4A-68F4-E0418046126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B6C294-39A0-9F4C-93C4-96ED1B8D8C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389271B-E1DC-7149-E1C9-E6C4FFA1B5C7}"/>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7B551DD7-DFC5-E323-051B-240CB039E0C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D58C308-F502-B08B-3244-7599268C1F5C}"/>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019198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CA8B299-F5FC-62DA-3D27-1A18C0C9FAF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A947F0B-2068-6BC7-3ED1-9F1F0D72851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9131A2-D658-8081-BCA7-6BE82B20F2F4}"/>
              </a:ext>
            </a:extLst>
          </p:cNvPr>
          <p:cNvSpPr>
            <a:spLocks noGrp="1"/>
          </p:cNvSpPr>
          <p:nvPr>
            <p:ph type="dt" sz="half" idx="10"/>
          </p:nvPr>
        </p:nvSpPr>
        <p:spPr/>
        <p:txBody>
          <a:body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5593C240-0202-8B24-9AFD-57B9522AD3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A5775B8-0770-B384-A4D6-F4BF5D8E85CB}"/>
              </a:ext>
            </a:extLst>
          </p:cNvPr>
          <p:cNvSpPr>
            <a:spLocks noGrp="1"/>
          </p:cNvSpPr>
          <p:nvPr>
            <p:ph type="sldNum" sz="quarter" idx="12"/>
          </p:nvPr>
        </p:nvSpPr>
        <p:spPr/>
        <p:txBody>
          <a:bodyPr/>
          <a:lstStyle/>
          <a:p>
            <a:fld id="{4FB9B2B1-3517-4986-ABE0-AA443E334B98}" type="slidenum">
              <a:rPr lang="sv-SE" smtClean="0"/>
              <a:t>‹#›</a:t>
            </a:fld>
            <a:endParaRPr lang="sv-SE"/>
          </a:p>
        </p:txBody>
      </p:sp>
    </p:spTree>
    <p:extLst>
      <p:ext uri="{BB962C8B-B14F-4D97-AF65-F5344CB8AC3E}">
        <p14:creationId xmlns:p14="http://schemas.microsoft.com/office/powerpoint/2010/main" val="181776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450494A5-5071-613A-F185-BB758E992AA2}"/>
              </a:ext>
            </a:extLst>
          </p:cNvPr>
          <p:cNvSpPr>
            <a:spLocks noGrp="1"/>
          </p:cNvSpPr>
          <p:nvPr>
            <p:ph type="dt" sz="half" idx="10"/>
          </p:nvPr>
        </p:nvSpPr>
        <p:spPr/>
        <p:txBody>
          <a:bodyPr/>
          <a:lstStyle/>
          <a:p>
            <a:fld id="{A5268652-B9AF-42B1-B9DF-84890D6B36DF}" type="datetime1">
              <a:rPr lang="sv-SE" smtClean="0"/>
              <a:t>2025-03-27</a:t>
            </a:fld>
            <a:endParaRPr lang="en-UK"/>
          </a:p>
        </p:txBody>
      </p:sp>
      <p:sp>
        <p:nvSpPr>
          <p:cNvPr id="5" name="Platshållare för sidfot 4">
            <a:extLst>
              <a:ext uri="{FF2B5EF4-FFF2-40B4-BE49-F238E27FC236}">
                <a16:creationId xmlns:a16="http://schemas.microsoft.com/office/drawing/2014/main" id="{A5942E38-2138-2C34-C891-B644B4B158F8}"/>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0CE47A2E-309D-6E43-D026-B41347898292}"/>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EA97099A-4EF8-D112-FBF8-76BBEE3742D9}"/>
              </a:ext>
            </a:extLst>
          </p:cNvPr>
          <p:cNvSpPr>
            <a:spLocks noGrp="1"/>
          </p:cNvSpPr>
          <p:nvPr>
            <p:ph type="dt" sz="half" idx="10"/>
          </p:nvPr>
        </p:nvSpPr>
        <p:spPr/>
        <p:txBody>
          <a:bodyPr/>
          <a:lstStyle/>
          <a:p>
            <a:fld id="{24F9AF95-9288-4022-B96A-74BD1FF157FB}" type="datetime1">
              <a:rPr lang="sv-SE" smtClean="0"/>
              <a:t>2025-03-27</a:t>
            </a:fld>
            <a:endParaRPr lang="en-UK"/>
          </a:p>
        </p:txBody>
      </p:sp>
      <p:sp>
        <p:nvSpPr>
          <p:cNvPr id="5" name="Platshållare för sidfot 4">
            <a:extLst>
              <a:ext uri="{FF2B5EF4-FFF2-40B4-BE49-F238E27FC236}">
                <a16:creationId xmlns:a16="http://schemas.microsoft.com/office/drawing/2014/main" id="{AEA82478-A06D-E705-7081-1C39C7C96E65}"/>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F334D6C2-EA05-7152-6ABE-B2BC14C9EC33}"/>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K"/>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a:lstStyle/>
          <a:p>
            <a:r>
              <a:rPr lang="en-UK"/>
              <a:t>Click to edit Master title style</a:t>
            </a:r>
          </a:p>
        </p:txBody>
      </p:sp>
      <p:sp>
        <p:nvSpPr>
          <p:cNvPr id="4" name="Platshållare för datum 3">
            <a:extLst>
              <a:ext uri="{FF2B5EF4-FFF2-40B4-BE49-F238E27FC236}">
                <a16:creationId xmlns:a16="http://schemas.microsoft.com/office/drawing/2014/main" id="{15C0AE6D-61CF-C1C3-8EB2-5109426A4F8E}"/>
              </a:ext>
            </a:extLst>
          </p:cNvPr>
          <p:cNvSpPr>
            <a:spLocks noGrp="1"/>
          </p:cNvSpPr>
          <p:nvPr>
            <p:ph type="dt" sz="half" idx="10"/>
          </p:nvPr>
        </p:nvSpPr>
        <p:spPr/>
        <p:txBody>
          <a:bodyPr/>
          <a:lstStyle/>
          <a:p>
            <a:fld id="{FAC38F67-1A77-44BD-9230-973E215D3669}" type="datetime1">
              <a:rPr lang="sv-SE" smtClean="0"/>
              <a:t>2025-03-27</a:t>
            </a:fld>
            <a:endParaRPr lang="en-UK"/>
          </a:p>
        </p:txBody>
      </p:sp>
      <p:sp>
        <p:nvSpPr>
          <p:cNvPr id="5" name="Platshållare för sidfot 4">
            <a:extLst>
              <a:ext uri="{FF2B5EF4-FFF2-40B4-BE49-F238E27FC236}">
                <a16:creationId xmlns:a16="http://schemas.microsoft.com/office/drawing/2014/main" id="{61C0D0F3-949B-B8EA-DDF7-6E4C90E5340C}"/>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bildnummer 5">
            <a:extLst>
              <a:ext uri="{FF2B5EF4-FFF2-40B4-BE49-F238E27FC236}">
                <a16:creationId xmlns:a16="http://schemas.microsoft.com/office/drawing/2014/main" id="{68EA7938-E8F7-4765-1E3E-46CC3375CA6A}"/>
              </a:ext>
            </a:extLst>
          </p:cNvPr>
          <p:cNvSpPr>
            <a:spLocks noGrp="1"/>
          </p:cNvSpPr>
          <p:nvPr>
            <p:ph type="sldNum" sz="quarter" idx="12"/>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a:lstStyle/>
          <a:p>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Gill Sans Infant Std"/>
              <a:cs typeface="Gill Sans Infant Std"/>
            </a:endParaRPr>
          </a:p>
        </p:txBody>
      </p:sp>
      <p:sp>
        <p:nvSpPr>
          <p:cNvPr id="2" name="Platshållare för datum 1">
            <a:extLst>
              <a:ext uri="{FF2B5EF4-FFF2-40B4-BE49-F238E27FC236}">
                <a16:creationId xmlns:a16="http://schemas.microsoft.com/office/drawing/2014/main" id="{C9D8F49B-F7EC-1E90-FD39-27BEEF011021}"/>
              </a:ext>
            </a:extLst>
          </p:cNvPr>
          <p:cNvSpPr>
            <a:spLocks noGrp="1"/>
          </p:cNvSpPr>
          <p:nvPr>
            <p:ph type="dt" sz="half" idx="11"/>
          </p:nvPr>
        </p:nvSpPr>
        <p:spPr/>
        <p:txBody>
          <a:bodyPr/>
          <a:lstStyle/>
          <a:p>
            <a:fld id="{27CF3D01-B940-4FD1-BFC8-C87F1D0681B8}" type="datetime1">
              <a:rPr lang="sv-SE" smtClean="0"/>
              <a:t>2025-03-27</a:t>
            </a:fld>
            <a:endParaRPr lang="en-UK"/>
          </a:p>
        </p:txBody>
      </p:sp>
      <p:sp>
        <p:nvSpPr>
          <p:cNvPr id="3" name="Platshållare för sidfot 2">
            <a:extLst>
              <a:ext uri="{FF2B5EF4-FFF2-40B4-BE49-F238E27FC236}">
                <a16:creationId xmlns:a16="http://schemas.microsoft.com/office/drawing/2014/main" id="{3D010ACD-7185-81EF-185D-2EEEF7D60886}"/>
              </a:ext>
            </a:extLst>
          </p:cNvPr>
          <p:cNvSpPr>
            <a:spLocks noGrp="1"/>
          </p:cNvSpPr>
          <p:nvPr>
            <p:ph type="ftr" sz="quarter" idx="12"/>
          </p:nvPr>
        </p:nvSpPr>
        <p:spPr/>
        <p:txBody>
          <a:bodyPr/>
          <a:lstStyle/>
          <a:p>
            <a:r>
              <a:rPr lang="sv-SE"/>
              <a:t>Varje dag gör vi världen lite bättre för barn.</a:t>
            </a:r>
            <a:endParaRPr lang="en-UK"/>
          </a:p>
        </p:txBody>
      </p:sp>
      <p:sp>
        <p:nvSpPr>
          <p:cNvPr id="4" name="Platshållare för bildnummer 3">
            <a:extLst>
              <a:ext uri="{FF2B5EF4-FFF2-40B4-BE49-F238E27FC236}">
                <a16:creationId xmlns:a16="http://schemas.microsoft.com/office/drawing/2014/main" id="{C59CF382-FEA4-69D1-8BD5-421AB7B704C0}"/>
              </a:ext>
            </a:extLst>
          </p:cNvPr>
          <p:cNvSpPr>
            <a:spLocks noGrp="1"/>
          </p:cNvSpPr>
          <p:nvPr>
            <p:ph type="sldNum" sz="quarter" idx="13"/>
          </p:nvPr>
        </p:nvSpPr>
        <p:spPr/>
        <p:txBody>
          <a:bodyPr/>
          <a:lstStyle/>
          <a:p>
            <a:fld id="{BF413B3B-BFB3-42E3-B409-FAAF558C2ACC}" type="slidenum">
              <a:rPr lang="en-UK" smtClean="0"/>
              <a:pPr/>
              <a:t>‹#›</a:t>
            </a:fld>
            <a:endParaRPr lang="en-UK"/>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rcRect/>
          <a:stretch/>
        </p:blipFill>
        <p:spPr>
          <a:xfrm>
            <a:off x="2854196" y="2204357"/>
            <a:ext cx="6496524" cy="2000638"/>
          </a:xfrm>
          <a:prstGeom prst="rect">
            <a:avLst/>
          </a:prstGeom>
        </p:spPr>
      </p:pic>
      <p:sp>
        <p:nvSpPr>
          <p:cNvPr id="2" name="Platshållare för datum 1">
            <a:extLst>
              <a:ext uri="{FF2B5EF4-FFF2-40B4-BE49-F238E27FC236}">
                <a16:creationId xmlns:a16="http://schemas.microsoft.com/office/drawing/2014/main" id="{34887711-FA48-FC94-E31C-3BFC0863D145}"/>
              </a:ext>
            </a:extLst>
          </p:cNvPr>
          <p:cNvSpPr>
            <a:spLocks noGrp="1"/>
          </p:cNvSpPr>
          <p:nvPr>
            <p:ph type="dt" sz="half" idx="10"/>
          </p:nvPr>
        </p:nvSpPr>
        <p:spPr/>
        <p:txBody>
          <a:bodyPr/>
          <a:lstStyle>
            <a:lvl1pPr>
              <a:defRPr>
                <a:solidFill>
                  <a:schemeClr val="bg1"/>
                </a:solidFill>
              </a:defRPr>
            </a:lvl1pPr>
          </a:lstStyle>
          <a:p>
            <a:fld id="{A06FB729-AA12-4ACC-8930-CFA9D2A72AB7}" type="datetime1">
              <a:rPr lang="sv-SE" smtClean="0"/>
              <a:t>2025-03-27</a:t>
            </a:fld>
            <a:endParaRPr lang="en-UK"/>
          </a:p>
        </p:txBody>
      </p:sp>
      <p:sp>
        <p:nvSpPr>
          <p:cNvPr id="4" name="Platshållare för sidfot 3">
            <a:extLst>
              <a:ext uri="{FF2B5EF4-FFF2-40B4-BE49-F238E27FC236}">
                <a16:creationId xmlns:a16="http://schemas.microsoft.com/office/drawing/2014/main" id="{C7E5F012-C191-CC22-28FF-B934292B14A2}"/>
              </a:ext>
            </a:extLst>
          </p:cNvPr>
          <p:cNvSpPr>
            <a:spLocks noGrp="1"/>
          </p:cNvSpPr>
          <p:nvPr>
            <p:ph type="ftr" sz="quarter" idx="11"/>
          </p:nvPr>
        </p:nvSpPr>
        <p:spPr/>
        <p:txBody>
          <a:bodyPr/>
          <a:lstStyle>
            <a:lvl1pPr>
              <a:defRPr>
                <a:solidFill>
                  <a:schemeClr val="bg1"/>
                </a:solidFill>
              </a:defRPr>
            </a:lvl1pPr>
          </a:lstStyle>
          <a:p>
            <a:r>
              <a:rPr lang="sv-SE"/>
              <a:t>Varje dag gör vi världen lite bättre för barn.</a:t>
            </a:r>
            <a:endParaRPr lang="en-UK"/>
          </a:p>
        </p:txBody>
      </p:sp>
      <p:sp>
        <p:nvSpPr>
          <p:cNvPr id="5" name="Platshållare för bildnummer 4">
            <a:extLst>
              <a:ext uri="{FF2B5EF4-FFF2-40B4-BE49-F238E27FC236}">
                <a16:creationId xmlns:a16="http://schemas.microsoft.com/office/drawing/2014/main" id="{B44BFF11-A334-8939-0324-0E61D63053D6}"/>
              </a:ext>
            </a:extLst>
          </p:cNvPr>
          <p:cNvSpPr>
            <a:spLocks noGrp="1"/>
          </p:cNvSpPr>
          <p:nvPr>
            <p:ph type="sldNum" sz="quarter" idx="12"/>
          </p:nvPr>
        </p:nvSpPr>
        <p:spPr/>
        <p:txBody>
          <a:bodyPr/>
          <a:lstStyle>
            <a:lvl1pPr>
              <a:defRPr>
                <a:solidFill>
                  <a:schemeClr val="bg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3A9DF24-DAC3-2CF9-E9C2-3BFD5E46244F}"/>
              </a:ext>
            </a:extLst>
          </p:cNvPr>
          <p:cNvPicPr>
            <a:picLocks noChangeAspect="1"/>
          </p:cNvPicPr>
          <p:nvPr userDrawn="1"/>
        </p:nvPicPr>
        <p:blipFill>
          <a:blip r:embed="rId2"/>
          <a:srcRect/>
          <a:stretch/>
        </p:blipFill>
        <p:spPr>
          <a:xfrm>
            <a:off x="10349907" y="6349706"/>
            <a:ext cx="1431763" cy="440918"/>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6"/>
          <a:srcRect/>
          <a:stretch/>
        </p:blipFill>
        <p:spPr>
          <a:xfrm>
            <a:off x="10349907" y="6349706"/>
            <a:ext cx="1431763" cy="440919"/>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r>
              <a:rPr lang="en-UK"/>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a:r>
              <a:rPr lang="en-UK"/>
              <a:t>Click to edit Master text styles</a:t>
            </a:r>
          </a:p>
          <a:p>
            <a:pPr lvl="1"/>
            <a:r>
              <a:rPr lang="en-UK"/>
              <a:t>Second level</a:t>
            </a:r>
          </a:p>
          <a:p>
            <a:pPr lvl="2"/>
            <a:r>
              <a:rPr lang="en-UK"/>
              <a:t>Third level</a:t>
            </a:r>
          </a:p>
          <a:p>
            <a:pPr lvl="3"/>
            <a:r>
              <a:rPr lang="en-UK"/>
              <a:t>Fourth level</a:t>
            </a:r>
          </a:p>
          <a:p>
            <a:pPr lvl="4"/>
            <a:r>
              <a:rPr lang="en-UK"/>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fld id="{04CAED83-AD50-4566-9BDE-9C7898E2A617}" type="datetime1">
              <a:rPr lang="sv-SE" smtClean="0"/>
              <a:t>2025-03-27</a:t>
            </a:fld>
            <a:endParaRPr lang="en-UK"/>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r>
              <a:rPr lang="sv-SE"/>
              <a:t>Varje dag gör vi världen lite bättre för barn.</a:t>
            </a:r>
            <a:endParaRPr lang="en-UK"/>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 id="2147483663" r:id="rId13"/>
    <p:sldLayoutId id="2147483664"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rcRect/>
          <a:stretch/>
        </p:blipFill>
        <p:spPr>
          <a:xfrm>
            <a:off x="10349907" y="6349706"/>
            <a:ext cx="1431763" cy="440919"/>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0" anchor="ctr">
            <a:normAutofit/>
          </a:bodyPr>
          <a:lstStyle/>
          <a:p>
            <a:r>
              <a:rPr lang="sv-SE"/>
              <a:t>Klicka här för att ändra mall för rubrikformat</a:t>
            </a:r>
            <a:endParaRPr lang="en-UK"/>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K"/>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0" anchor="ctr"/>
          <a:lstStyle>
            <a:lvl1pPr algn="l">
              <a:defRPr sz="1200">
                <a:solidFill>
                  <a:schemeClr val="tx1"/>
                </a:solidFill>
              </a:defRPr>
            </a:lvl1pPr>
          </a:lstStyle>
          <a:p>
            <a:fld id="{04CAED83-AD50-4566-9BDE-9C7898E2A617}" type="datetime1">
              <a:rPr lang="sv-SE" smtClean="0"/>
              <a:t>2025-03-27</a:t>
            </a:fld>
            <a:endParaRPr lang="en-UK"/>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0" anchor="ctr"/>
          <a:lstStyle>
            <a:lvl1pPr algn="ctr">
              <a:defRPr sz="1200">
                <a:solidFill>
                  <a:schemeClr val="tx1"/>
                </a:solidFill>
              </a:defRPr>
            </a:lvl1pPr>
          </a:lstStyle>
          <a:p>
            <a:r>
              <a:rPr lang="sv-SE"/>
              <a:t>Varje dag gör vi världen lite bättre för barn.</a:t>
            </a:r>
            <a:endParaRPr lang="en-UK"/>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0" anchor="ctr"/>
          <a:lstStyle>
            <a:lvl1pPr algn="r">
              <a:defRPr sz="1200">
                <a:solidFill>
                  <a:schemeClr val="tx1"/>
                </a:solidFill>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24311620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3840">
          <p15:clr>
            <a:srgbClr val="F26B43"/>
          </p15:clr>
        </p15:guide>
        <p15:guide id="3" orient="horz" pos="1049">
          <p15:clr>
            <a:srgbClr val="F26B43"/>
          </p15:clr>
        </p15:guide>
        <p15:guide id="4" orient="horz" pos="3974">
          <p15:clr>
            <a:srgbClr val="F26B43"/>
          </p15:clr>
        </p15:guide>
        <p15:guide id="5" pos="302">
          <p15:clr>
            <a:srgbClr val="F26B43"/>
          </p15:clr>
        </p15:guide>
        <p15:guide id="6" pos="7378">
          <p15:clr>
            <a:srgbClr val="F26B43"/>
          </p15:clr>
        </p15:guide>
        <p15:guide id="7" pos="506">
          <p15:clr>
            <a:srgbClr val="F26B43"/>
          </p15:clr>
        </p15:guide>
        <p15:guide id="8"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ACDE038-F5B5-1526-810E-308A5283F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80B503A-F63D-A6D1-BC3E-2191E5F53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7FC7AA-248E-5DC0-C980-BBD9873C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599B71-CE13-4FBC-8656-1A18F89923CE}" type="datetimeFigureOut">
              <a:rPr lang="sv-SE" smtClean="0"/>
              <a:t>2025-03-27</a:t>
            </a:fld>
            <a:endParaRPr lang="sv-SE"/>
          </a:p>
        </p:txBody>
      </p:sp>
      <p:sp>
        <p:nvSpPr>
          <p:cNvPr id="5" name="Platshållare för sidfot 4">
            <a:extLst>
              <a:ext uri="{FF2B5EF4-FFF2-40B4-BE49-F238E27FC236}">
                <a16:creationId xmlns:a16="http://schemas.microsoft.com/office/drawing/2014/main" id="{EB778344-E7EB-9938-A4B0-8ACE928CB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D3D79109-F272-209B-E1B7-6C33B2CB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B9B2B1-3517-4986-ABE0-AA443E334B98}" type="slidenum">
              <a:rPr lang="sv-SE" smtClean="0"/>
              <a:t>‹#›</a:t>
            </a:fld>
            <a:endParaRPr lang="sv-SE"/>
          </a:p>
        </p:txBody>
      </p:sp>
    </p:spTree>
    <p:extLst>
      <p:ext uri="{BB962C8B-B14F-4D97-AF65-F5344CB8AC3E}">
        <p14:creationId xmlns:p14="http://schemas.microsoft.com/office/powerpoint/2010/main" val="6839100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netigate.se/ra/s.aspx?s=1263335X481473583X26885"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1CED8A-978C-DC54-D655-560919D442DB}"/>
              </a:ext>
            </a:extLst>
          </p:cNvPr>
          <p:cNvSpPr>
            <a:spLocks noGrp="1"/>
          </p:cNvSpPr>
          <p:nvPr>
            <p:ph type="ctrTitle"/>
          </p:nvPr>
        </p:nvSpPr>
        <p:spPr/>
        <p:txBody>
          <a:bodyPr>
            <a:normAutofit/>
          </a:bodyPr>
          <a:lstStyle/>
          <a:p>
            <a:r>
              <a:rPr lang="sv-SE" dirty="0"/>
              <a:t>Hej!</a:t>
            </a:r>
            <a:br>
              <a:rPr lang="sv-SE" dirty="0"/>
            </a:br>
            <a:endParaRPr lang="sv-SE" dirty="0"/>
          </a:p>
        </p:txBody>
      </p:sp>
      <p:sp>
        <p:nvSpPr>
          <p:cNvPr id="6" name="Rubrik 1">
            <a:extLst>
              <a:ext uri="{FF2B5EF4-FFF2-40B4-BE49-F238E27FC236}">
                <a16:creationId xmlns:a16="http://schemas.microsoft.com/office/drawing/2014/main" id="{543D768F-A1E9-3FFC-C709-95B734ACD19E}"/>
              </a:ext>
            </a:extLst>
          </p:cNvPr>
          <p:cNvSpPr txBox="1">
            <a:spLocks/>
          </p:cNvSpPr>
          <p:nvPr/>
        </p:nvSpPr>
        <p:spPr>
          <a:xfrm>
            <a:off x="1524000" y="2079435"/>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a:t>Läs anteckningarna</a:t>
            </a:r>
          </a:p>
        </p:txBody>
      </p:sp>
    </p:spTree>
    <p:extLst>
      <p:ext uri="{BB962C8B-B14F-4D97-AF65-F5344CB8AC3E}">
        <p14:creationId xmlns:p14="http://schemas.microsoft.com/office/powerpoint/2010/main" val="2118933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9764F-4337-6CB1-A43D-16973891B57B}"/>
            </a:ext>
          </a:extLst>
        </p:cNvPr>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17735D0-7693-992F-3FE0-14FF8DB5B1D6}"/>
              </a:ext>
            </a:extLst>
          </p:cNvPr>
          <p:cNvSpPr>
            <a:spLocks noGrp="1"/>
          </p:cNvSpPr>
          <p:nvPr>
            <p:ph idx="1"/>
          </p:nvPr>
        </p:nvSpPr>
        <p:spPr>
          <a:xfrm>
            <a:off x="5098470" y="1741066"/>
            <a:ext cx="6359034" cy="4476750"/>
          </a:xfrm>
        </p:spPr>
        <p:txBody>
          <a:bodyPr/>
          <a:lstStyle/>
          <a:p>
            <a:r>
              <a:rPr lang="sv-SE" b="1" dirty="0"/>
              <a:t>· Drygt 4 av 10 </a:t>
            </a:r>
            <a:r>
              <a:rPr lang="sv-SE" dirty="0"/>
              <a:t>av de ensamstående föräldrarna och</a:t>
            </a:r>
            <a:r>
              <a:rPr lang="sv-SE" b="1" dirty="0"/>
              <a:t> 3 av 10 </a:t>
            </a:r>
            <a:r>
              <a:rPr lang="sv-SE" dirty="0"/>
              <a:t>av sammanboende med låg inkomst har behövt låna pengar av en närstående, vän eller bank för att betala hyra, el och mat.  </a:t>
            </a:r>
          </a:p>
          <a:p>
            <a:endParaRPr lang="sv-SE" dirty="0"/>
          </a:p>
          <a:p>
            <a:r>
              <a:rPr lang="sv-SE" dirty="0"/>
              <a:t>· </a:t>
            </a:r>
            <a:r>
              <a:rPr lang="sv-SE" b="1" dirty="0"/>
              <a:t>3 av 10 </a:t>
            </a:r>
            <a:r>
              <a:rPr lang="sv-SE" dirty="0"/>
              <a:t>av de ensamstående föräldrarna med låga inkomster anger att de inte kunnat äta sig mätta, vilket är en ökning med nio procent jämfört med 2024. </a:t>
            </a:r>
          </a:p>
        </p:txBody>
      </p:sp>
      <p:sp>
        <p:nvSpPr>
          <p:cNvPr id="3" name="Rubrik 2">
            <a:extLst>
              <a:ext uri="{FF2B5EF4-FFF2-40B4-BE49-F238E27FC236}">
                <a16:creationId xmlns:a16="http://schemas.microsoft.com/office/drawing/2014/main" id="{E526D4CB-F229-82E1-C339-52D7FE4B33C9}"/>
              </a:ext>
            </a:extLst>
          </p:cNvPr>
          <p:cNvSpPr>
            <a:spLocks noGrp="1"/>
          </p:cNvSpPr>
          <p:nvPr>
            <p:ph type="title"/>
          </p:nvPr>
        </p:nvSpPr>
        <p:spPr>
          <a:xfrm>
            <a:off x="5098470" y="514634"/>
            <a:ext cx="6896516" cy="905256"/>
          </a:xfrm>
        </p:spPr>
        <p:txBody>
          <a:bodyPr>
            <a:normAutofit/>
          </a:bodyPr>
          <a:lstStyle/>
          <a:p>
            <a:r>
              <a:rPr lang="sv-SE" dirty="0"/>
              <a:t>Undersökning visar också:</a:t>
            </a:r>
          </a:p>
        </p:txBody>
      </p:sp>
      <p:sp>
        <p:nvSpPr>
          <p:cNvPr id="4" name="Platshållare för datum 3">
            <a:extLst>
              <a:ext uri="{FF2B5EF4-FFF2-40B4-BE49-F238E27FC236}">
                <a16:creationId xmlns:a16="http://schemas.microsoft.com/office/drawing/2014/main" id="{4D37CB5B-5EE1-7EC1-03E2-9E885D44C218}"/>
              </a:ext>
            </a:extLst>
          </p:cNvPr>
          <p:cNvSpPr>
            <a:spLocks noGrp="1"/>
          </p:cNvSpPr>
          <p:nvPr>
            <p:ph type="dt" sz="half" idx="10"/>
          </p:nvPr>
        </p:nvSpPr>
        <p:spPr/>
        <p:txBody>
          <a:bodyPr/>
          <a:lstStyle/>
          <a:p>
            <a:fld id="{FAC38F67-1A77-44BD-9230-973E215D3669}" type="datetime1">
              <a:rPr lang="sv-SE" smtClean="0"/>
              <a:t>2025-03-27</a:t>
            </a:fld>
            <a:endParaRPr lang="en-UK"/>
          </a:p>
        </p:txBody>
      </p:sp>
      <p:sp>
        <p:nvSpPr>
          <p:cNvPr id="6" name="Platshållare för bildnummer 5">
            <a:extLst>
              <a:ext uri="{FF2B5EF4-FFF2-40B4-BE49-F238E27FC236}">
                <a16:creationId xmlns:a16="http://schemas.microsoft.com/office/drawing/2014/main" id="{3FA5BFB9-B542-D156-33DE-CE1FC3DD91EE}"/>
              </a:ext>
            </a:extLst>
          </p:cNvPr>
          <p:cNvSpPr>
            <a:spLocks noGrp="1"/>
          </p:cNvSpPr>
          <p:nvPr>
            <p:ph type="sldNum" sz="quarter" idx="12"/>
          </p:nvPr>
        </p:nvSpPr>
        <p:spPr/>
        <p:txBody>
          <a:bodyPr/>
          <a:lstStyle/>
          <a:p>
            <a:fld id="{BF413B3B-BFB3-42E3-B409-FAAF558C2ACC}" type="slidenum">
              <a:rPr lang="en-UK" smtClean="0"/>
              <a:pPr/>
              <a:t>10</a:t>
            </a:fld>
            <a:endParaRPr lang="en-UK"/>
          </a:p>
        </p:txBody>
      </p:sp>
      <p:pic>
        <p:nvPicPr>
          <p:cNvPr id="9" name="Bildobjekt 8">
            <a:extLst>
              <a:ext uri="{FF2B5EF4-FFF2-40B4-BE49-F238E27FC236}">
                <a16:creationId xmlns:a16="http://schemas.microsoft.com/office/drawing/2014/main" id="{2ACE96AE-F55F-022D-8FD6-8F8D80644EDC}"/>
              </a:ext>
            </a:extLst>
          </p:cNvPr>
          <p:cNvPicPr>
            <a:picLocks noChangeAspect="1"/>
          </p:cNvPicPr>
          <p:nvPr/>
        </p:nvPicPr>
        <p:blipFill>
          <a:blip r:embed="rId3"/>
          <a:srcRect l="3186" r="3186"/>
          <a:stretch/>
        </p:blipFill>
        <p:spPr>
          <a:xfrm>
            <a:off x="0" y="-52456"/>
            <a:ext cx="4641273" cy="6938166"/>
          </a:xfrm>
          <a:prstGeom prst="rect">
            <a:avLst/>
          </a:prstGeom>
        </p:spPr>
      </p:pic>
    </p:spTree>
    <p:extLst>
      <p:ext uri="{BB962C8B-B14F-4D97-AF65-F5344CB8AC3E}">
        <p14:creationId xmlns:p14="http://schemas.microsoft.com/office/powerpoint/2010/main" val="55141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1A947-9326-63E1-5350-0E74DFFD04B6}"/>
            </a:ext>
          </a:extLst>
        </p:cNvPr>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9B0FCFF5-726F-E300-A1D0-715FBFB25629}"/>
              </a:ext>
            </a:extLst>
          </p:cNvPr>
          <p:cNvSpPr>
            <a:spLocks noGrp="1"/>
          </p:cNvSpPr>
          <p:nvPr>
            <p:ph idx="1"/>
          </p:nvPr>
        </p:nvSpPr>
        <p:spPr>
          <a:xfrm>
            <a:off x="825844" y="1965603"/>
            <a:ext cx="10130333" cy="4316288"/>
          </a:xfrm>
        </p:spPr>
        <p:txBody>
          <a:bodyPr vert="horz" lIns="91440" tIns="45720" rIns="91440" bIns="45720" rtlCol="0" anchor="t">
            <a:normAutofit/>
          </a:bodyPr>
          <a:lstStyle/>
          <a:p>
            <a:r>
              <a:rPr lang="sv-SE">
                <a:ea typeface="Lato"/>
                <a:cs typeface="Lato"/>
              </a:rPr>
              <a:t>I undersökningen lyfts barnfamiljer med låga inkomster.  Situationen för barnfamiljer med ännu lägre inkomster synliggörs inte separat. </a:t>
            </a:r>
            <a:br>
              <a:rPr lang="sv-SE">
                <a:ea typeface="Lato"/>
                <a:cs typeface="Lato"/>
              </a:rPr>
            </a:br>
            <a:br>
              <a:rPr lang="sv-SE">
                <a:ea typeface="Lato"/>
                <a:cs typeface="Lato"/>
              </a:rPr>
            </a:br>
            <a:r>
              <a:rPr lang="sv-SE">
                <a:ea typeface="Lato"/>
                <a:cs typeface="Lato"/>
              </a:rPr>
              <a:t>Familjer som lever med: </a:t>
            </a:r>
          </a:p>
          <a:p>
            <a:pPr marL="342900" indent="-342900">
              <a:buFont typeface="Arial" panose="020B0604020202020204" pitchFamily="34" charset="0"/>
              <a:buChar char="•"/>
            </a:pPr>
            <a:r>
              <a:rPr lang="sv-SE">
                <a:ea typeface="Lato"/>
                <a:cs typeface="Lato"/>
              </a:rPr>
              <a:t>försörjningsstöd</a:t>
            </a:r>
          </a:p>
          <a:p>
            <a:pPr marL="342900" indent="-342900">
              <a:buFont typeface="Arial" panose="020B0604020202020204" pitchFamily="34" charset="0"/>
              <a:buChar char="•"/>
            </a:pPr>
            <a:r>
              <a:rPr lang="sv-SE">
                <a:ea typeface="Lato"/>
                <a:cs typeface="Lato"/>
              </a:rPr>
              <a:t>löneutmätning</a:t>
            </a:r>
          </a:p>
          <a:p>
            <a:pPr marL="342900" indent="-342900">
              <a:buFont typeface="Arial" panose="020B0604020202020204" pitchFamily="34" charset="0"/>
              <a:buChar char="•"/>
            </a:pPr>
            <a:r>
              <a:rPr lang="sv-SE">
                <a:ea typeface="Lato"/>
                <a:cs typeface="Lato"/>
              </a:rPr>
              <a:t>dagersättning enligt LMA </a:t>
            </a:r>
          </a:p>
          <a:p>
            <a:pPr marL="342900" indent="-342900">
              <a:buFont typeface="Arial" panose="020B0604020202020204" pitchFamily="34" charset="0"/>
              <a:buChar char="•"/>
            </a:pPr>
            <a:r>
              <a:rPr lang="sv-SE">
                <a:ea typeface="Lato"/>
                <a:cs typeface="Lato"/>
              </a:rPr>
              <a:t>eller som lever på sjukpenning och sjukersättning. </a:t>
            </a:r>
          </a:p>
        </p:txBody>
      </p:sp>
      <p:sp>
        <p:nvSpPr>
          <p:cNvPr id="5" name="Title 5">
            <a:extLst>
              <a:ext uri="{FF2B5EF4-FFF2-40B4-BE49-F238E27FC236}">
                <a16:creationId xmlns:a16="http://schemas.microsoft.com/office/drawing/2014/main" id="{97F99DAC-B80C-B5BF-573A-F841A727ECF3}"/>
              </a:ext>
            </a:extLst>
          </p:cNvPr>
          <p:cNvSpPr>
            <a:spLocks noGrp="1"/>
          </p:cNvSpPr>
          <p:nvPr>
            <p:ph type="title"/>
          </p:nvPr>
        </p:nvSpPr>
        <p:spPr/>
        <p:txBody>
          <a:bodyPr>
            <a:normAutofit fontScale="90000"/>
          </a:bodyPr>
          <a:lstStyle/>
          <a:p>
            <a:r>
              <a:rPr lang="sv-SE"/>
              <a:t>Föräldrarna och barnen </a:t>
            </a:r>
            <a:br>
              <a:rPr lang="sv-SE"/>
            </a:br>
            <a:r>
              <a:rPr lang="sv-SE"/>
              <a:t>som inte syns i statistiken</a:t>
            </a:r>
          </a:p>
        </p:txBody>
      </p:sp>
      <p:sp>
        <p:nvSpPr>
          <p:cNvPr id="2" name="Platshållare för sidfot 4">
            <a:extLst>
              <a:ext uri="{FF2B5EF4-FFF2-40B4-BE49-F238E27FC236}">
                <a16:creationId xmlns:a16="http://schemas.microsoft.com/office/drawing/2014/main" id="{DAD10FAA-8014-7FD4-CBAC-F6295DA4079F}"/>
              </a:ext>
            </a:extLst>
          </p:cNvPr>
          <p:cNvSpPr>
            <a:spLocks noGrp="1"/>
          </p:cNvSpPr>
          <p:nvPr>
            <p:ph type="ftr" sz="quarter" idx="11"/>
          </p:nvPr>
        </p:nvSpPr>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sv-SE" sz="600" b="0" i="0" u="none" strike="noStrike" kern="1200" cap="none" spc="0" normalizeH="0" baseline="0" noProof="0">
                <a:ln>
                  <a:noFill/>
                </a:ln>
                <a:solidFill>
                  <a:srgbClr val="000000"/>
                </a:solidFill>
                <a:effectLst/>
                <a:uLnTx/>
                <a:uFillTx/>
                <a:latin typeface="Lato"/>
                <a:ea typeface="+mn-ea"/>
                <a:cs typeface="+mn-cs"/>
              </a:rPr>
              <a:t>Varje dag gör vi världen lite bättre för barn.</a:t>
            </a:r>
            <a:endParaRPr kumimoji="0" lang="en-UK" sz="600" b="0" i="0" u="none" strike="noStrike" kern="1200" cap="none" spc="0" normalizeH="0" baseline="0" noProof="0">
              <a:ln>
                <a:noFill/>
              </a:ln>
              <a:solidFill>
                <a:srgbClr val="000000"/>
              </a:solidFill>
              <a:effectLst/>
              <a:uLnTx/>
              <a:uFillTx/>
              <a:latin typeface="Lato"/>
              <a:ea typeface="+mn-ea"/>
              <a:cs typeface="+mn-cs"/>
            </a:endParaRPr>
          </a:p>
        </p:txBody>
      </p:sp>
    </p:spTree>
    <p:extLst>
      <p:ext uri="{BB962C8B-B14F-4D97-AF65-F5344CB8AC3E}">
        <p14:creationId xmlns:p14="http://schemas.microsoft.com/office/powerpoint/2010/main" val="369253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796DF-C908-D06C-0566-0711697E802F}"/>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DB6E25B-0119-B0CB-4DD5-EF10932E65D6}"/>
              </a:ext>
            </a:extLst>
          </p:cNvPr>
          <p:cNvSpPr txBox="1">
            <a:spLocks/>
          </p:cNvSpPr>
          <p:nvPr/>
        </p:nvSpPr>
        <p:spPr>
          <a:xfrm>
            <a:off x="5562599" y="1878825"/>
            <a:ext cx="6061359" cy="4298138"/>
          </a:xfrm>
          <a:prstGeom prst="rect">
            <a:avLst/>
          </a:prstGeom>
        </p:spPr>
        <p:txBody>
          <a:bodyPr vert="horz" lIns="91440" tIns="45720" rIns="91440" bIns="45720" numCol="1" spcCol="36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200" dirty="0">
                <a:latin typeface="Lato"/>
              </a:rPr>
              <a:t>Allt svårare för barnfamiljer med låga inkomster. Situationen har försämrats över tid </a:t>
            </a:r>
            <a:br>
              <a:rPr lang="sv-SE" sz="2200" dirty="0">
                <a:latin typeface="Lato"/>
              </a:rPr>
            </a:br>
            <a:br>
              <a:rPr lang="sv-SE" sz="2200" dirty="0">
                <a:latin typeface="Lato"/>
              </a:rPr>
            </a:br>
            <a:r>
              <a:rPr lang="sv-SE" sz="2000" dirty="0">
                <a:latin typeface="Lato"/>
              </a:rPr>
              <a:t>– </a:t>
            </a:r>
            <a:r>
              <a:rPr lang="sv-SE" sz="2200" dirty="0">
                <a:latin typeface="Lato"/>
              </a:rPr>
              <a:t>och håller i sig.</a:t>
            </a:r>
            <a:br>
              <a:rPr lang="sv-SE" sz="2200" dirty="0">
                <a:latin typeface="Lato"/>
              </a:rPr>
            </a:br>
            <a:endParaRPr lang="sv-SE" sz="2200" dirty="0"/>
          </a:p>
          <a:p>
            <a:pPr marL="0" indent="0">
              <a:buNone/>
            </a:pPr>
            <a:r>
              <a:rPr lang="sv-SE" sz="2200" dirty="0"/>
              <a:t>Det innebär stora svårigheter att tillgodose sina barns behov </a:t>
            </a:r>
            <a:br>
              <a:rPr lang="sv-SE" sz="2200" dirty="0"/>
            </a:br>
            <a:br>
              <a:rPr lang="sv-SE" sz="2200" dirty="0"/>
            </a:br>
            <a:r>
              <a:rPr lang="sv-SE" sz="2400" dirty="0"/>
              <a:t>– </a:t>
            </a:r>
            <a:r>
              <a:rPr lang="sv-SE" sz="2200" dirty="0"/>
              <a:t>och deras grundläggande rättigheter </a:t>
            </a:r>
            <a:br>
              <a:rPr lang="sv-SE" sz="2200" dirty="0"/>
            </a:br>
            <a:r>
              <a:rPr lang="sv-SE" sz="2200" dirty="0"/>
              <a:t>enligt Barnkonventionen.</a:t>
            </a:r>
            <a:br>
              <a:rPr lang="sv-SE" sz="2200" dirty="0"/>
            </a:br>
            <a:r>
              <a:rPr lang="sv-SE" sz="2200" dirty="0"/>
              <a:t> </a:t>
            </a:r>
          </a:p>
          <a:p>
            <a:pPr marL="0" indent="0">
              <a:buNone/>
            </a:pPr>
            <a:r>
              <a:rPr lang="sv-SE" sz="2200" dirty="0"/>
              <a:t>Skillnader och ojämlikhet i barns levnadsvillkor </a:t>
            </a:r>
            <a:br>
              <a:rPr lang="sv-SE" sz="2200" dirty="0"/>
            </a:br>
            <a:r>
              <a:rPr lang="sv-SE" sz="2200" dirty="0"/>
              <a:t>i Sverige fortsätter och ökar.</a:t>
            </a:r>
          </a:p>
        </p:txBody>
      </p:sp>
      <p:sp>
        <p:nvSpPr>
          <p:cNvPr id="9" name="Title 4">
            <a:extLst>
              <a:ext uri="{FF2B5EF4-FFF2-40B4-BE49-F238E27FC236}">
                <a16:creationId xmlns:a16="http://schemas.microsoft.com/office/drawing/2014/main" id="{59174391-41D5-11EA-AACD-008B355F6DB8}"/>
              </a:ext>
            </a:extLst>
          </p:cNvPr>
          <p:cNvSpPr txBox="1">
            <a:spLocks/>
          </p:cNvSpPr>
          <p:nvPr/>
        </p:nvSpPr>
        <p:spPr>
          <a:xfrm>
            <a:off x="5640567" y="681037"/>
            <a:ext cx="6487933" cy="119778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defRPr/>
            </a:pPr>
            <a:r>
              <a:rPr lang="sv-SE" sz="5400" dirty="0">
                <a:latin typeface="Oswald Medium"/>
              </a:rPr>
              <a:t>Summering</a:t>
            </a:r>
            <a:endParaRPr kumimoji="0" lang="sv-SE" sz="5000" b="0" i="0" u="none" strike="noStrike" kern="1200" cap="none" spc="0" normalizeH="0" baseline="0" noProof="0" dirty="0">
              <a:ln>
                <a:noFill/>
              </a:ln>
              <a:solidFill>
                <a:srgbClr val="000000"/>
              </a:solidFill>
              <a:effectLst/>
              <a:uLnTx/>
              <a:uFillTx/>
              <a:latin typeface="Oswald Medium" pitchFamily="2" charset="77"/>
              <a:ea typeface="+mj-ea"/>
              <a:cs typeface="+mj-cs"/>
            </a:endParaRPr>
          </a:p>
        </p:txBody>
      </p:sp>
      <p:pic>
        <p:nvPicPr>
          <p:cNvPr id="7" name="Bildobjekt 6">
            <a:extLst>
              <a:ext uri="{FF2B5EF4-FFF2-40B4-BE49-F238E27FC236}">
                <a16:creationId xmlns:a16="http://schemas.microsoft.com/office/drawing/2014/main" id="{C7347AA2-F1DB-327B-5CCE-DBA961B0C22B}"/>
              </a:ext>
            </a:extLst>
          </p:cNvPr>
          <p:cNvPicPr>
            <a:picLocks noChangeAspect="1"/>
          </p:cNvPicPr>
          <p:nvPr/>
        </p:nvPicPr>
        <p:blipFill>
          <a:blip r:embed="rId3"/>
          <a:srcRect l="18978" r="6598"/>
          <a:stretch/>
        </p:blipFill>
        <p:spPr>
          <a:xfrm>
            <a:off x="-88901" y="-55628"/>
            <a:ext cx="4775201" cy="6913628"/>
          </a:xfrm>
          <a:prstGeom prst="rect">
            <a:avLst/>
          </a:prstGeom>
        </p:spPr>
      </p:pic>
    </p:spTree>
    <p:extLst>
      <p:ext uri="{BB962C8B-B14F-4D97-AF65-F5344CB8AC3E}">
        <p14:creationId xmlns:p14="http://schemas.microsoft.com/office/powerpoint/2010/main" val="178414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203C807-7966-9534-1987-A736B346D200}"/>
              </a:ext>
            </a:extLst>
          </p:cNvPr>
          <p:cNvSpPr>
            <a:spLocks noGrp="1"/>
          </p:cNvSpPr>
          <p:nvPr>
            <p:ph type="ftr" sz="quarter" idx="11"/>
          </p:nvPr>
        </p:nvSpPr>
        <p:spPr/>
        <p:txBody>
          <a:bodyPr/>
          <a:lstStyle/>
          <a:p>
            <a:r>
              <a:rPr lang="sv-SE"/>
              <a:t>Varje dag gör vi världen lite bättre för barn.</a:t>
            </a:r>
            <a:endParaRPr lang="en-UK"/>
          </a:p>
        </p:txBody>
      </p:sp>
      <p:sp>
        <p:nvSpPr>
          <p:cNvPr id="6" name="Platshållare för innehåll 2">
            <a:extLst>
              <a:ext uri="{FF2B5EF4-FFF2-40B4-BE49-F238E27FC236}">
                <a16:creationId xmlns:a16="http://schemas.microsoft.com/office/drawing/2014/main" id="{DE9FF61D-4B58-57BC-751D-42C756A10533}"/>
              </a:ext>
            </a:extLst>
          </p:cNvPr>
          <p:cNvSpPr txBox="1">
            <a:spLocks/>
          </p:cNvSpPr>
          <p:nvPr/>
        </p:nvSpPr>
        <p:spPr>
          <a:xfrm>
            <a:off x="906536" y="968188"/>
            <a:ext cx="10750924" cy="4921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dirty="0">
                <a:latin typeface="Lato" panose="020F0502020204030203" pitchFamily="34" charset="0"/>
              </a:rPr>
              <a:t>För att Sverige ska uppfylla barnkonventionens artiklar </a:t>
            </a:r>
          </a:p>
          <a:p>
            <a:pPr marL="0" indent="0" algn="ctr">
              <a:buFont typeface="Arial" panose="020B0604020202020204" pitchFamily="34" charset="0"/>
              <a:buNone/>
            </a:pPr>
            <a:r>
              <a:rPr lang="sv-SE" dirty="0">
                <a:latin typeface="Lato" panose="020F0502020204030203" pitchFamily="34" charset="0"/>
              </a:rPr>
              <a:t>– om alla barns rätt till skälig levnadsstandard och social trygghet –</a:t>
            </a:r>
          </a:p>
          <a:p>
            <a:pPr marL="0" indent="0" algn="ctr">
              <a:buFont typeface="Arial" panose="020B0604020202020204" pitchFamily="34" charset="0"/>
              <a:buNone/>
            </a:pPr>
            <a:r>
              <a:rPr lang="sv-SE" dirty="0">
                <a:latin typeface="Lato" panose="020F0502020204030203" pitchFamily="34" charset="0"/>
              </a:rPr>
              <a:t>krävs konkreta insatser. </a:t>
            </a:r>
          </a:p>
          <a:p>
            <a:pPr marL="0" indent="0" algn="ctr">
              <a:buFont typeface="Arial" panose="020B0604020202020204" pitchFamily="34" charset="0"/>
              <a:buNone/>
            </a:pPr>
            <a:endParaRPr lang="sv-SE" dirty="0">
              <a:latin typeface="Lato" panose="020F0502020204030203" pitchFamily="34" charset="0"/>
            </a:endParaRPr>
          </a:p>
          <a:p>
            <a:pPr marL="0" indent="0" algn="ctr">
              <a:buFont typeface="Arial" panose="020B0604020202020204" pitchFamily="34" charset="0"/>
              <a:buNone/>
            </a:pPr>
            <a:r>
              <a:rPr lang="sv-SE" dirty="0">
                <a:latin typeface="Lato" panose="020F0502020204030203" pitchFamily="34" charset="0"/>
              </a:rPr>
              <a:t>Insatser som hjälper de mest sårbara barnfamiljerna i vårt samhälle. </a:t>
            </a:r>
          </a:p>
          <a:p>
            <a:pPr marL="0" indent="0" algn="ctr">
              <a:buFont typeface="Arial" panose="020B0604020202020204" pitchFamily="34" charset="0"/>
              <a:buNone/>
            </a:pPr>
            <a:endParaRPr lang="sv-SE" dirty="0">
              <a:latin typeface="Lato" panose="020F0502020204030203" pitchFamily="34" charset="0"/>
            </a:endParaRPr>
          </a:p>
          <a:p>
            <a:pPr marL="0" indent="0" algn="ctr">
              <a:buFont typeface="Arial" panose="020B0604020202020204" pitchFamily="34" charset="0"/>
              <a:buNone/>
            </a:pPr>
            <a:r>
              <a:rPr lang="sv-SE" dirty="0">
                <a:latin typeface="Lato" panose="020F0502020204030203" pitchFamily="34" charset="0"/>
              </a:rPr>
              <a:t>Därför uppmanar vi politiker </a:t>
            </a:r>
          </a:p>
          <a:p>
            <a:pPr algn="ctr">
              <a:buFontTx/>
              <a:buChar char="-"/>
            </a:pPr>
            <a:r>
              <a:rPr lang="sv-SE" dirty="0">
                <a:latin typeface="Lato" panose="020F0502020204030203" pitchFamily="34" charset="0"/>
              </a:rPr>
              <a:t>på nationell, regional och kommunal nivå  - </a:t>
            </a:r>
          </a:p>
          <a:p>
            <a:pPr marL="0" indent="0" algn="ctr">
              <a:buFont typeface="Arial" panose="020B0604020202020204" pitchFamily="34" charset="0"/>
              <a:buNone/>
            </a:pPr>
            <a:r>
              <a:rPr lang="sv-SE" dirty="0">
                <a:latin typeface="Lato" panose="020F0502020204030203" pitchFamily="34" charset="0"/>
              </a:rPr>
              <a:t>att agera omgående.</a:t>
            </a:r>
            <a:endParaRPr lang="sv-SE" dirty="0">
              <a:solidFill>
                <a:srgbClr val="000000"/>
              </a:solidFill>
              <a:latin typeface="Lato" panose="020F0502020204030203" pitchFamily="34" charset="0"/>
              <a:cs typeface="Segoe UI"/>
            </a:endParaRPr>
          </a:p>
        </p:txBody>
      </p:sp>
    </p:spTree>
    <p:extLst>
      <p:ext uri="{BB962C8B-B14F-4D97-AF65-F5344CB8AC3E}">
        <p14:creationId xmlns:p14="http://schemas.microsoft.com/office/powerpoint/2010/main" val="33226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skärmbild, Teckensnitt, nummer&#10;&#10;AI-genererat innehåll kan vara felaktigt.">
            <a:extLst>
              <a:ext uri="{FF2B5EF4-FFF2-40B4-BE49-F238E27FC236}">
                <a16:creationId xmlns:a16="http://schemas.microsoft.com/office/drawing/2014/main" id="{0D55E623-EA36-E08B-E8B7-B0378EEB3396}"/>
              </a:ext>
            </a:extLst>
          </p:cNvPr>
          <p:cNvPicPr>
            <a:picLocks noGrp="1" noChangeAspect="1"/>
          </p:cNvPicPr>
          <p:nvPr>
            <p:ph type="pic" sz="quarter" idx="10"/>
          </p:nvPr>
        </p:nvPicPr>
        <p:blipFill>
          <a:blip r:embed="rId3"/>
          <a:srcRect l="1953" r="1953"/>
          <a:stretch>
            <a:fillRect/>
          </a:stretch>
        </p:blipFill>
        <p:spPr>
          <a:xfrm>
            <a:off x="1812758" y="958716"/>
            <a:ext cx="8834772" cy="4648468"/>
          </a:xfrm>
        </p:spPr>
      </p:pic>
      <p:sp>
        <p:nvSpPr>
          <p:cNvPr id="4" name="Platshållare för sidfot 3">
            <a:extLst>
              <a:ext uri="{FF2B5EF4-FFF2-40B4-BE49-F238E27FC236}">
                <a16:creationId xmlns:a16="http://schemas.microsoft.com/office/drawing/2014/main" id="{C38C38E6-F2DB-B28A-C29A-C3B273CC2D0B}"/>
              </a:ext>
            </a:extLst>
          </p:cNvPr>
          <p:cNvSpPr>
            <a:spLocks noGrp="1"/>
          </p:cNvSpPr>
          <p:nvPr>
            <p:ph type="ftr" sz="quarter" idx="12"/>
          </p:nvPr>
        </p:nvSpPr>
        <p:spPr/>
        <p:txBody>
          <a:bodyPr/>
          <a:lstStyle/>
          <a:p>
            <a:r>
              <a:rPr lang="sv-SE"/>
              <a:t>Varje dag gör vi världen lite bättre för barn.</a:t>
            </a:r>
            <a:endParaRPr lang="en-UK"/>
          </a:p>
        </p:txBody>
      </p:sp>
    </p:spTree>
    <p:extLst>
      <p:ext uri="{BB962C8B-B14F-4D97-AF65-F5344CB8AC3E}">
        <p14:creationId xmlns:p14="http://schemas.microsoft.com/office/powerpoint/2010/main" val="184903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57F26-8BDE-B9AF-6BF6-190C81BC148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0C0587C-05AE-C5D5-C8F5-D38EA2132E1D}"/>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BFDEA164-E8E9-57B8-7440-3637818977EA}"/>
              </a:ext>
            </a:extLst>
          </p:cNvPr>
          <p:cNvSpPr>
            <a:spLocks noGrp="1"/>
          </p:cNvSpPr>
          <p:nvPr>
            <p:ph idx="1"/>
          </p:nvPr>
        </p:nvSpPr>
        <p:spPr>
          <a:xfrm>
            <a:off x="5253105" y="1979768"/>
            <a:ext cx="9344638" cy="4262592"/>
          </a:xfrm>
        </p:spPr>
        <p:txBody>
          <a:bodyPr>
            <a:normAutofit/>
          </a:bodyPr>
          <a:lstStyle/>
          <a:p>
            <a:pPr marL="342900" indent="-342900">
              <a:buFont typeface="Arial" panose="020B0604020202020204" pitchFamily="34" charset="0"/>
              <a:buChar char="•"/>
            </a:pPr>
            <a:r>
              <a:rPr lang="sv-SE" sz="2800" dirty="0"/>
              <a:t>Höj bostadsbidraget och stoppa </a:t>
            </a:r>
            <a:br>
              <a:rPr lang="sv-SE" sz="2800" dirty="0"/>
            </a:br>
            <a:r>
              <a:rPr lang="sv-SE" sz="2800" dirty="0"/>
              <a:t>barnvräkningarna</a:t>
            </a:r>
            <a:br>
              <a:rPr lang="sv-SE" sz="2800" dirty="0"/>
            </a:br>
            <a:endParaRPr lang="sv-SE" sz="2800" dirty="0"/>
          </a:p>
          <a:p>
            <a:pPr marL="342900" indent="-342900">
              <a:buFont typeface="Arial" panose="020B0604020202020204" pitchFamily="34" charset="0"/>
              <a:buChar char="•"/>
            </a:pPr>
            <a:r>
              <a:rPr lang="sv-SE" sz="2800" dirty="0"/>
              <a:t>Höj och indexera barnbidraget </a:t>
            </a:r>
            <a:br>
              <a:rPr lang="sv-SE" sz="2800" dirty="0"/>
            </a:br>
            <a:endParaRPr lang="sv-SE" sz="2800" dirty="0"/>
          </a:p>
          <a:p>
            <a:pPr marL="342900" indent="-342900">
              <a:buFont typeface="Arial" panose="020B0604020202020204" pitchFamily="34" charset="0"/>
              <a:buChar char="•"/>
            </a:pPr>
            <a:r>
              <a:rPr lang="sv-SE" sz="2800" dirty="0"/>
              <a:t>Inför kostnadsfria fritidsaktiviteter </a:t>
            </a:r>
            <a:br>
              <a:rPr lang="sv-SE" sz="2800" dirty="0"/>
            </a:br>
            <a:r>
              <a:rPr lang="sv-SE" sz="2800" dirty="0"/>
              <a:t>och avgiftsfri kollektivtrafik </a:t>
            </a:r>
          </a:p>
          <a:p>
            <a:pPr marL="342900" indent="-342900">
              <a:buFont typeface="Arial" panose="020B0604020202020204" pitchFamily="34" charset="0"/>
              <a:buChar char="•"/>
            </a:pPr>
            <a:endParaRPr lang="sv-SE" sz="2800" dirty="0"/>
          </a:p>
          <a:p>
            <a:pPr marL="342900" indent="-342900">
              <a:buFont typeface="Arial" panose="020B0604020202020204" pitchFamily="34" charset="0"/>
              <a:buChar char="•"/>
            </a:pPr>
            <a:endParaRPr lang="sv-SE" sz="2800" dirty="0"/>
          </a:p>
        </p:txBody>
      </p:sp>
      <p:sp>
        <p:nvSpPr>
          <p:cNvPr id="6" name="Title 5">
            <a:extLst>
              <a:ext uri="{FF2B5EF4-FFF2-40B4-BE49-F238E27FC236}">
                <a16:creationId xmlns:a16="http://schemas.microsoft.com/office/drawing/2014/main" id="{32FEDFAE-B6C7-A297-5158-5F38B3166350}"/>
              </a:ext>
            </a:extLst>
          </p:cNvPr>
          <p:cNvSpPr>
            <a:spLocks noGrp="1"/>
          </p:cNvSpPr>
          <p:nvPr>
            <p:ph type="title"/>
          </p:nvPr>
        </p:nvSpPr>
        <p:spPr>
          <a:xfrm>
            <a:off x="5273476" y="600652"/>
            <a:ext cx="9528048" cy="905256"/>
          </a:xfrm>
        </p:spPr>
        <p:txBody>
          <a:bodyPr>
            <a:normAutofit/>
          </a:bodyPr>
          <a:lstStyle/>
          <a:p>
            <a:r>
              <a:rPr lang="sv-SE" dirty="0"/>
              <a:t>Våra gemensamma krav </a:t>
            </a:r>
          </a:p>
        </p:txBody>
      </p:sp>
      <p:sp>
        <p:nvSpPr>
          <p:cNvPr id="4" name="Platshållare för sidfot 3">
            <a:extLst>
              <a:ext uri="{FF2B5EF4-FFF2-40B4-BE49-F238E27FC236}">
                <a16:creationId xmlns:a16="http://schemas.microsoft.com/office/drawing/2014/main" id="{2E8BA663-3EC0-A560-62E3-E1B1DA655487}"/>
              </a:ext>
            </a:extLst>
          </p:cNvPr>
          <p:cNvSpPr>
            <a:spLocks noGrp="1"/>
          </p:cNvSpPr>
          <p:nvPr>
            <p:ph type="ftr" sz="quarter" idx="11"/>
          </p:nvPr>
        </p:nvSpPr>
        <p:spPr/>
        <p:txBody>
          <a:bodyPr/>
          <a:lstStyle/>
          <a:p>
            <a:r>
              <a:rPr lang="sv-SE"/>
              <a:t>Varje dag gör vi världen lite bättre för barn.</a:t>
            </a:r>
            <a:endParaRPr lang="en-UK"/>
          </a:p>
        </p:txBody>
      </p:sp>
      <p:pic>
        <p:nvPicPr>
          <p:cNvPr id="2" name="Bildobjekt 1" descr="En bild som visar person, gräs, utomhus, klädsel&#10;&#10;AI-genererat innehåll kan vara felaktigt.">
            <a:extLst>
              <a:ext uri="{FF2B5EF4-FFF2-40B4-BE49-F238E27FC236}">
                <a16:creationId xmlns:a16="http://schemas.microsoft.com/office/drawing/2014/main" id="{2E7A9F41-3D3E-302A-EE76-4805B3BD3EF1}"/>
              </a:ext>
            </a:extLst>
          </p:cNvPr>
          <p:cNvPicPr>
            <a:picLocks noChangeAspect="1"/>
          </p:cNvPicPr>
          <p:nvPr/>
        </p:nvPicPr>
        <p:blipFill>
          <a:blip r:embed="rId3"/>
          <a:stretch>
            <a:fillRect/>
          </a:stretch>
        </p:blipFill>
        <p:spPr>
          <a:xfrm>
            <a:off x="0" y="0"/>
            <a:ext cx="4577619" cy="6858000"/>
          </a:xfrm>
          <a:prstGeom prst="rect">
            <a:avLst/>
          </a:prstGeom>
        </p:spPr>
      </p:pic>
    </p:spTree>
    <p:extLst>
      <p:ext uri="{BB962C8B-B14F-4D97-AF65-F5344CB8AC3E}">
        <p14:creationId xmlns:p14="http://schemas.microsoft.com/office/powerpoint/2010/main" val="1470808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4A5CA6-4D3B-E4A8-629F-497FEF05DE1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0CB80B4-A2E0-D9AB-6F42-3F24BA1115EE}"/>
              </a:ext>
            </a:extLst>
          </p:cNvPr>
          <p:cNvSpPr>
            <a:spLocks noGrp="1"/>
          </p:cNvSpPr>
          <p:nvPr>
            <p:ph type="ctrTitle"/>
          </p:nvPr>
        </p:nvSpPr>
        <p:spPr/>
        <p:txBody>
          <a:bodyPr/>
          <a:lstStyle/>
          <a:p>
            <a:r>
              <a:rPr lang="sv-SE"/>
              <a:t>Några ord om kraven</a:t>
            </a:r>
          </a:p>
        </p:txBody>
      </p:sp>
      <p:sp>
        <p:nvSpPr>
          <p:cNvPr id="4" name="Rubrik 1">
            <a:extLst>
              <a:ext uri="{FF2B5EF4-FFF2-40B4-BE49-F238E27FC236}">
                <a16:creationId xmlns:a16="http://schemas.microsoft.com/office/drawing/2014/main" id="{5B8854FD-3F87-CD8B-8647-3C2002E3C48E}"/>
              </a:ext>
            </a:extLst>
          </p:cNvPr>
          <p:cNvSpPr txBox="1">
            <a:spLocks/>
          </p:cNvSpPr>
          <p:nvPr/>
        </p:nvSpPr>
        <p:spPr>
          <a:xfrm>
            <a:off x="1450848" y="270700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a:t>Läs anteckningarna</a:t>
            </a:r>
          </a:p>
        </p:txBody>
      </p:sp>
    </p:spTree>
    <p:extLst>
      <p:ext uri="{BB962C8B-B14F-4D97-AF65-F5344CB8AC3E}">
        <p14:creationId xmlns:p14="http://schemas.microsoft.com/office/powerpoint/2010/main" val="34931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576B24-49D2-DE45-83F6-537DBF1F9770}"/>
              </a:ext>
            </a:extLst>
          </p:cNvPr>
          <p:cNvSpPr txBox="1">
            <a:spLocks/>
          </p:cNvSpPr>
          <p:nvPr/>
        </p:nvSpPr>
        <p:spPr>
          <a:xfrm>
            <a:off x="5295945" y="1700213"/>
            <a:ext cx="5329237" cy="4476750"/>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2400"/>
          </a:p>
          <a:p>
            <a:pPr marL="342900" indent="-342900">
              <a:buFont typeface="Arial" panose="020B0604020202020204" pitchFamily="34" charset="0"/>
              <a:buChar char="•"/>
            </a:pPr>
            <a:r>
              <a:rPr lang="sv-SE" sz="2400"/>
              <a:t>Kartläggning – hur ser det ut?</a:t>
            </a:r>
          </a:p>
          <a:p>
            <a:endParaRPr lang="sv-SE" sz="2400"/>
          </a:p>
          <a:p>
            <a:pPr marL="342900" indent="-342900">
              <a:buFont typeface="Arial" panose="020B0604020202020204" pitchFamily="34" charset="0"/>
              <a:buChar char="•"/>
            </a:pPr>
            <a:r>
              <a:rPr lang="sv-SE" sz="2400"/>
              <a:t>Alla barn rätt till en meningsfull fritid oavsett familjens ekonomi</a:t>
            </a:r>
          </a:p>
        </p:txBody>
      </p:sp>
      <p:sp>
        <p:nvSpPr>
          <p:cNvPr id="9" name="Title 4">
            <a:extLst>
              <a:ext uri="{FF2B5EF4-FFF2-40B4-BE49-F238E27FC236}">
                <a16:creationId xmlns:a16="http://schemas.microsoft.com/office/drawing/2014/main" id="{395AB9A5-7788-0340-A4E4-74270D3B1936}"/>
              </a:ext>
            </a:extLst>
          </p:cNvPr>
          <p:cNvSpPr txBox="1">
            <a:spLocks/>
          </p:cNvSpPr>
          <p:nvPr/>
        </p:nvSpPr>
        <p:spPr>
          <a:xfrm>
            <a:off x="5295946" y="681037"/>
            <a:ext cx="7803515" cy="1197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5400"/>
              <a:t>Vad kan vi göra?</a:t>
            </a:r>
            <a:endParaRPr kumimoji="0" lang="sv-SE" sz="5000" b="0" i="0" u="none" strike="noStrike" kern="1200" cap="none" spc="0" normalizeH="0" baseline="0" noProof="0">
              <a:ln>
                <a:noFill/>
              </a:ln>
              <a:solidFill>
                <a:srgbClr val="000000"/>
              </a:solidFill>
              <a:effectLst/>
              <a:uLnTx/>
              <a:uFillTx/>
              <a:latin typeface="Oswald Medium" pitchFamily="2" charset="77"/>
              <a:ea typeface="+mj-ea"/>
              <a:cs typeface="+mj-cs"/>
            </a:endParaRPr>
          </a:p>
        </p:txBody>
      </p:sp>
      <p:pic>
        <p:nvPicPr>
          <p:cNvPr id="3" name="Bildobjekt 2">
            <a:extLst>
              <a:ext uri="{FF2B5EF4-FFF2-40B4-BE49-F238E27FC236}">
                <a16:creationId xmlns:a16="http://schemas.microsoft.com/office/drawing/2014/main" id="{F954DE4A-B908-957F-5CDA-471B6809FC64}"/>
              </a:ext>
            </a:extLst>
          </p:cNvPr>
          <p:cNvPicPr>
            <a:picLocks noChangeAspect="1"/>
          </p:cNvPicPr>
          <p:nvPr/>
        </p:nvPicPr>
        <p:blipFill>
          <a:blip r:embed="rId3"/>
          <a:stretch>
            <a:fillRect/>
          </a:stretch>
        </p:blipFill>
        <p:spPr>
          <a:xfrm>
            <a:off x="-17440" y="0"/>
            <a:ext cx="4591752" cy="6879572"/>
          </a:xfrm>
          <a:prstGeom prst="rect">
            <a:avLst/>
          </a:prstGeom>
        </p:spPr>
      </p:pic>
    </p:spTree>
    <p:extLst>
      <p:ext uri="{BB962C8B-B14F-4D97-AF65-F5344CB8AC3E}">
        <p14:creationId xmlns:p14="http://schemas.microsoft.com/office/powerpoint/2010/main" val="408391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Varje dag gör vi världen lite bättre för barn.</a:t>
            </a:r>
            <a:endParaRPr lang="en-UK"/>
          </a:p>
        </p:txBody>
      </p:sp>
      <p:sp>
        <p:nvSpPr>
          <p:cNvPr id="11" name="Content Placeholder 2">
            <a:extLst>
              <a:ext uri="{FF2B5EF4-FFF2-40B4-BE49-F238E27FC236}">
                <a16:creationId xmlns:a16="http://schemas.microsoft.com/office/drawing/2014/main" id="{67C33CC6-82D9-0D0D-A019-38224C2A4E0A}"/>
              </a:ext>
            </a:extLst>
          </p:cNvPr>
          <p:cNvSpPr txBox="1">
            <a:spLocks/>
          </p:cNvSpPr>
          <p:nvPr/>
        </p:nvSpPr>
        <p:spPr>
          <a:xfrm>
            <a:off x="6427910" y="1837894"/>
            <a:ext cx="4709003" cy="36812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Ta del av hela undersökningen: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sysClr val="windowText" lastClr="000000"/>
                </a:solidFill>
                <a:effectLst/>
                <a:uLnTx/>
                <a:uFillTx/>
                <a:latin typeface="Aptos" panose="02110004020202020204"/>
                <a:ea typeface="+mn-ea"/>
                <a:cs typeface="+mn-cs"/>
              </a:rPr>
              <a:t>Barnfamiljers ekonomiska svårigheter 2025</a:t>
            </a:r>
            <a:br>
              <a:rPr kumimoji="0" lang="sv-SE" sz="2400" b="1" i="0" u="none" strike="noStrike" kern="1200" cap="none" spc="0" normalizeH="0" baseline="0" noProof="0" dirty="0">
                <a:ln>
                  <a:noFill/>
                </a:ln>
                <a:solidFill>
                  <a:sysClr val="windowText" lastClr="000000"/>
                </a:solidFill>
                <a:effectLst/>
                <a:uLnTx/>
                <a:uFillTx/>
                <a:latin typeface="Aptos" panose="02110004020202020204"/>
                <a:ea typeface="+mn-ea"/>
                <a:cs typeface="+mn-cs"/>
              </a:rPr>
            </a:br>
            <a:endParaRPr kumimoji="0" lang="sv-SE" sz="2400" b="1"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En sammanställning av vår </a:t>
            </a:r>
            <a:br>
              <a:rPr kumimoji="0" lang="sv-SE"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br>
            <a:r>
              <a:rPr kumimoji="0" lang="sv-SE"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Sifo-undersökning med gemensamma slutsatser och </a:t>
            </a:r>
            <a:br>
              <a:rPr kumimoji="0" lang="sv-SE"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br>
            <a:r>
              <a:rPr kumimoji="0" lang="sv-SE"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krav på politiska åtgärder för att minska barnfattigdomen.</a:t>
            </a:r>
          </a:p>
        </p:txBody>
      </p:sp>
      <p:pic>
        <p:nvPicPr>
          <p:cNvPr id="12" name="Platshållare för innehåll 12">
            <a:extLst>
              <a:ext uri="{FF2B5EF4-FFF2-40B4-BE49-F238E27FC236}">
                <a16:creationId xmlns:a16="http://schemas.microsoft.com/office/drawing/2014/main" id="{6CE713E0-6A4B-E2E1-3B6F-65DF53105F74}"/>
              </a:ext>
            </a:extLst>
          </p:cNvPr>
          <p:cNvPicPr>
            <a:picLocks noChangeAspect="1"/>
          </p:cNvPicPr>
          <p:nvPr/>
        </p:nvPicPr>
        <p:blipFill>
          <a:blip r:embed="rId3"/>
          <a:srcRect/>
          <a:stretch/>
        </p:blipFill>
        <p:spPr>
          <a:xfrm>
            <a:off x="1682328" y="1251408"/>
            <a:ext cx="4476750" cy="4476750"/>
          </a:xfrm>
          <a:prstGeom prst="rect">
            <a:avLst/>
          </a:prstGeom>
          <a:solidFill>
            <a:srgbClr val="156082"/>
          </a:solidFill>
        </p:spPr>
      </p:pic>
    </p:spTree>
    <p:extLst>
      <p:ext uri="{BB962C8B-B14F-4D97-AF65-F5344CB8AC3E}">
        <p14:creationId xmlns:p14="http://schemas.microsoft.com/office/powerpoint/2010/main" val="122453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B25802-FC39-BC49-92F3-6F6EC2C4DE5A}"/>
              </a:ext>
            </a:extLst>
          </p:cNvPr>
          <p:cNvSpPr txBox="1">
            <a:spLocks/>
          </p:cNvSpPr>
          <p:nvPr/>
        </p:nvSpPr>
        <p:spPr>
          <a:xfrm>
            <a:off x="515938" y="3937222"/>
            <a:ext cx="11233150" cy="903288"/>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endParaRPr lang="sv-SE" sz="6000">
              <a:solidFill>
                <a:schemeClr val="bg1"/>
              </a:solidFill>
            </a:endParaRPr>
          </a:p>
        </p:txBody>
      </p:sp>
      <p:pic>
        <p:nvPicPr>
          <p:cNvPr id="5" name="Picture 4">
            <a:extLst>
              <a:ext uri="{FF2B5EF4-FFF2-40B4-BE49-F238E27FC236}">
                <a16:creationId xmlns:a16="http://schemas.microsoft.com/office/drawing/2014/main" id="{475C31DA-F392-457D-82A9-17F28C66B45E}"/>
              </a:ext>
            </a:extLst>
          </p:cNvPr>
          <p:cNvPicPr>
            <a:picLocks noChangeAspect="1"/>
          </p:cNvPicPr>
          <p:nvPr/>
        </p:nvPicPr>
        <p:blipFill>
          <a:blip r:embed="rId3"/>
          <a:srcRect/>
          <a:stretch/>
        </p:blipFill>
        <p:spPr>
          <a:xfrm>
            <a:off x="4233851" y="1926773"/>
            <a:ext cx="3796835" cy="1169255"/>
          </a:xfrm>
          <a:prstGeom prst="rect">
            <a:avLst/>
          </a:prstGeom>
        </p:spPr>
      </p:pic>
    </p:spTree>
    <p:extLst>
      <p:ext uri="{BB962C8B-B14F-4D97-AF65-F5344CB8AC3E}">
        <p14:creationId xmlns:p14="http://schemas.microsoft.com/office/powerpoint/2010/main" val="250835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B25802-FC39-BC49-92F3-6F6EC2C4DE5A}"/>
              </a:ext>
            </a:extLst>
          </p:cNvPr>
          <p:cNvSpPr txBox="1">
            <a:spLocks/>
          </p:cNvSpPr>
          <p:nvPr/>
        </p:nvSpPr>
        <p:spPr>
          <a:xfrm>
            <a:off x="515937" y="3662464"/>
            <a:ext cx="11233150" cy="903288"/>
          </a:xfrm>
          <a:prstGeom prst="rect">
            <a:avLst/>
          </a:prstGeom>
          <a:noFill/>
        </p:spPr>
        <p:txBody>
          <a:bodyPr lIns="91440" tIns="72000" rIns="9144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r>
              <a:rPr lang="sv-SE" dirty="0">
                <a:solidFill>
                  <a:schemeClr val="bg1"/>
                </a:solidFill>
                <a:latin typeface="Oswald Medium"/>
              </a:rPr>
              <a:t>Alla barn har rätt till</a:t>
            </a:r>
          </a:p>
          <a:p>
            <a:pPr algn="ctr">
              <a:lnSpc>
                <a:spcPct val="120000"/>
              </a:lnSpc>
            </a:pPr>
            <a:r>
              <a:rPr lang="sv-SE" dirty="0">
                <a:solidFill>
                  <a:schemeClr val="bg1"/>
                </a:solidFill>
                <a:latin typeface="Oswald Medium"/>
              </a:rPr>
              <a:t>skälig levnadsstandard</a:t>
            </a:r>
            <a:endParaRPr lang="sv-SE" sz="3200" dirty="0">
              <a:solidFill>
                <a:schemeClr val="bg1"/>
              </a:solidFill>
            </a:endParaRPr>
          </a:p>
        </p:txBody>
      </p:sp>
      <p:pic>
        <p:nvPicPr>
          <p:cNvPr id="5" name="Picture 4">
            <a:extLst>
              <a:ext uri="{FF2B5EF4-FFF2-40B4-BE49-F238E27FC236}">
                <a16:creationId xmlns:a16="http://schemas.microsoft.com/office/drawing/2014/main" id="{475C31DA-F392-457D-82A9-17F28C66B45E}"/>
              </a:ext>
            </a:extLst>
          </p:cNvPr>
          <p:cNvPicPr>
            <a:picLocks noChangeAspect="1"/>
          </p:cNvPicPr>
          <p:nvPr/>
        </p:nvPicPr>
        <p:blipFill>
          <a:blip r:embed="rId3"/>
          <a:srcRect/>
          <a:stretch/>
        </p:blipFill>
        <p:spPr>
          <a:xfrm>
            <a:off x="4234095" y="1751523"/>
            <a:ext cx="3796835" cy="1169255"/>
          </a:xfrm>
          <a:prstGeom prst="rect">
            <a:avLst/>
          </a:prstGeom>
        </p:spPr>
      </p:pic>
    </p:spTree>
    <p:extLst>
      <p:ext uri="{BB962C8B-B14F-4D97-AF65-F5344CB8AC3E}">
        <p14:creationId xmlns:p14="http://schemas.microsoft.com/office/powerpoint/2010/main" val="282210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929FB7-667D-2E31-B5D9-6565E7C2374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4E8EB26-0513-66CE-8B88-434E37A3DB2F}"/>
              </a:ext>
            </a:extLst>
          </p:cNvPr>
          <p:cNvSpPr txBox="1">
            <a:spLocks/>
          </p:cNvSpPr>
          <p:nvPr/>
        </p:nvSpPr>
        <p:spPr>
          <a:xfrm>
            <a:off x="479425" y="3429000"/>
            <a:ext cx="11233150" cy="903288"/>
          </a:xfrm>
          <a:prstGeom prst="rect">
            <a:avLst/>
          </a:prstGeom>
          <a:noFill/>
        </p:spPr>
        <p:txBody>
          <a:bodyPr lIns="91440" tIns="72000" rIns="9144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r>
              <a:rPr lang="sv-SE">
                <a:solidFill>
                  <a:schemeClr val="bg1"/>
                </a:solidFill>
                <a:latin typeface="Oswald Medium"/>
              </a:rPr>
              <a:t>Vad säger barn och unga själva?</a:t>
            </a:r>
            <a:endParaRPr lang="sv-SE" sz="3200">
              <a:solidFill>
                <a:schemeClr val="bg1"/>
              </a:solidFill>
            </a:endParaRPr>
          </a:p>
        </p:txBody>
      </p:sp>
      <p:pic>
        <p:nvPicPr>
          <p:cNvPr id="5" name="Picture 4">
            <a:extLst>
              <a:ext uri="{FF2B5EF4-FFF2-40B4-BE49-F238E27FC236}">
                <a16:creationId xmlns:a16="http://schemas.microsoft.com/office/drawing/2014/main" id="{144BB1C5-ED5F-ED06-D2F5-118257CD0984}"/>
              </a:ext>
            </a:extLst>
          </p:cNvPr>
          <p:cNvPicPr>
            <a:picLocks noChangeAspect="1"/>
          </p:cNvPicPr>
          <p:nvPr/>
        </p:nvPicPr>
        <p:blipFill>
          <a:blip r:embed="rId3"/>
          <a:srcRect/>
          <a:stretch/>
        </p:blipFill>
        <p:spPr>
          <a:xfrm>
            <a:off x="4234095" y="1751523"/>
            <a:ext cx="3796835" cy="1169255"/>
          </a:xfrm>
          <a:prstGeom prst="rect">
            <a:avLst/>
          </a:prstGeom>
        </p:spPr>
      </p:pic>
    </p:spTree>
    <p:extLst>
      <p:ext uri="{BB962C8B-B14F-4D97-AF65-F5344CB8AC3E}">
        <p14:creationId xmlns:p14="http://schemas.microsoft.com/office/powerpoint/2010/main" val="2193761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9D614CA-63DF-3A00-D730-69DFC9D09DA7}"/>
              </a:ext>
            </a:extLst>
          </p:cNvPr>
          <p:cNvSpPr>
            <a:spLocks noGrp="1"/>
          </p:cNvSpPr>
          <p:nvPr>
            <p:ph type="dt" sz="half" idx="11"/>
          </p:nvPr>
        </p:nvSpPr>
        <p:spPr/>
        <p:txBody>
          <a:bodyPr/>
          <a:lstStyle/>
          <a:p>
            <a:endParaRPr lang="en-UK"/>
          </a:p>
        </p:txBody>
      </p:sp>
      <p:sp>
        <p:nvSpPr>
          <p:cNvPr id="4" name="Platshållare för sidfot 3">
            <a:extLst>
              <a:ext uri="{FF2B5EF4-FFF2-40B4-BE49-F238E27FC236}">
                <a16:creationId xmlns:a16="http://schemas.microsoft.com/office/drawing/2014/main" id="{6369E149-5EB3-B9BC-F672-108B4561D099}"/>
              </a:ext>
            </a:extLst>
          </p:cNvPr>
          <p:cNvSpPr>
            <a:spLocks noGrp="1"/>
          </p:cNvSpPr>
          <p:nvPr>
            <p:ph type="ftr" sz="quarter" idx="12"/>
          </p:nvPr>
        </p:nvSpPr>
        <p:spPr/>
        <p:txBody>
          <a:bodyPr/>
          <a:lstStyle/>
          <a:p>
            <a:r>
              <a:rPr lang="sv-SE"/>
              <a:t>Varje dag gör vi världen lite bättre för barn.</a:t>
            </a:r>
            <a:endParaRPr lang="en-UK"/>
          </a:p>
        </p:txBody>
      </p:sp>
      <p:sp>
        <p:nvSpPr>
          <p:cNvPr id="5" name="Platshållare för bildnummer 4">
            <a:extLst>
              <a:ext uri="{FF2B5EF4-FFF2-40B4-BE49-F238E27FC236}">
                <a16:creationId xmlns:a16="http://schemas.microsoft.com/office/drawing/2014/main" id="{BBFEB2A8-8872-EC8B-D8EC-1D71D5E7CB83}"/>
              </a:ext>
            </a:extLst>
          </p:cNvPr>
          <p:cNvSpPr>
            <a:spLocks noGrp="1"/>
          </p:cNvSpPr>
          <p:nvPr>
            <p:ph type="sldNum" sz="quarter" idx="13"/>
          </p:nvPr>
        </p:nvSpPr>
        <p:spPr/>
        <p:txBody>
          <a:bodyPr/>
          <a:lstStyle/>
          <a:p>
            <a:endParaRPr lang="en-UK"/>
          </a:p>
        </p:txBody>
      </p:sp>
      <p:pic>
        <p:nvPicPr>
          <p:cNvPr id="8" name="citat-fran-missing-out">
            <a:hlinkClick r:id="" action="ppaction://media"/>
            <a:extLst>
              <a:ext uri="{FF2B5EF4-FFF2-40B4-BE49-F238E27FC236}">
                <a16:creationId xmlns:a16="http://schemas.microsoft.com/office/drawing/2014/main" id="{B2DF7AA2-F7C3-44CF-3EB8-9DB4D58DF5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6231" y="-8122"/>
            <a:ext cx="6041538" cy="7551922"/>
          </a:xfrm>
          <a:prstGeom prst="rect">
            <a:avLst/>
          </a:prstGeom>
        </p:spPr>
      </p:pic>
    </p:spTree>
    <p:extLst>
      <p:ext uri="{BB962C8B-B14F-4D97-AF65-F5344CB8AC3E}">
        <p14:creationId xmlns:p14="http://schemas.microsoft.com/office/powerpoint/2010/main" val="427746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980661" y="1911368"/>
            <a:ext cx="6961973" cy="4071923"/>
          </a:xfrm>
        </p:spPr>
        <p:txBody>
          <a:bodyPr>
            <a:noAutofit/>
          </a:bodyPr>
          <a:lstStyle/>
          <a:p>
            <a:r>
              <a:rPr lang="sv-SE" sz="2200"/>
              <a:t>Rapporten baseras på fem fokusgruppsintervjuer </a:t>
            </a:r>
            <a:br>
              <a:rPr lang="sv-SE" sz="2200"/>
            </a:br>
            <a:r>
              <a:rPr lang="sv-SE" sz="2200"/>
              <a:t>i tre olika städer. </a:t>
            </a:r>
          </a:p>
          <a:p>
            <a:endParaRPr lang="sv-SE" sz="2200"/>
          </a:p>
          <a:p>
            <a:pPr marL="342900" indent="-342900">
              <a:buFont typeface="Arial" panose="020B0604020202020204" pitchFamily="34" charset="0"/>
              <a:buChar char="•"/>
            </a:pPr>
            <a:r>
              <a:rPr lang="sv-SE" sz="2200">
                <a:latin typeface="Lato-Regular"/>
                <a:ea typeface="Times New Roman" panose="02020603050405020304" pitchFamily="18" charset="0"/>
                <a:cs typeface="Lato-Regular"/>
              </a:rPr>
              <a:t>Rekrytering via våra befintliga verksamheter</a:t>
            </a:r>
            <a:endParaRPr lang="sv-SE" sz="2200"/>
          </a:p>
          <a:p>
            <a:pPr marL="342900" indent="-342900">
              <a:buFont typeface="Arial" panose="020B0604020202020204" pitchFamily="34" charset="0"/>
              <a:buChar char="•"/>
            </a:pPr>
            <a:r>
              <a:rPr lang="sv-SE" sz="2200">
                <a:effectLst/>
                <a:latin typeface="Lato-Regular"/>
                <a:ea typeface="Times New Roman" panose="02020603050405020304" pitchFamily="18" charset="0"/>
                <a:cs typeface="Lato-Regular"/>
              </a:rPr>
              <a:t>77 barn och unga i åldern 10–19 som bor i bostadsområden där många barn lever i relativ ekonomisk utsatthet och det finns stora socioekonomiska utmaningar deltog</a:t>
            </a:r>
          </a:p>
          <a:p>
            <a:pPr marL="342900" indent="-342900">
              <a:buFont typeface="Arial" panose="020B0604020202020204" pitchFamily="34" charset="0"/>
              <a:buChar char="•"/>
            </a:pPr>
            <a:r>
              <a:rPr lang="sv-SE" sz="2200">
                <a:effectLst/>
                <a:latin typeface="Lato-Regular"/>
                <a:ea typeface="Times New Roman" panose="02020603050405020304" pitchFamily="18" charset="0"/>
                <a:cs typeface="Lato-Regular"/>
              </a:rPr>
              <a:t>Fyra av barnen har också varit ”unga rådgivare”</a:t>
            </a:r>
          </a:p>
        </p:txBody>
      </p:sp>
      <p:sp>
        <p:nvSpPr>
          <p:cNvPr id="4" name="Platshållare för sidfot 3">
            <a:extLst>
              <a:ext uri="{FF2B5EF4-FFF2-40B4-BE49-F238E27FC236}">
                <a16:creationId xmlns:a16="http://schemas.microsoft.com/office/drawing/2014/main" id="{CE5FA94C-44F1-EBEB-9D53-32F9BDB89434}"/>
              </a:ext>
            </a:extLst>
          </p:cNvPr>
          <p:cNvSpPr>
            <a:spLocks noGrp="1"/>
          </p:cNvSpPr>
          <p:nvPr>
            <p:ph type="ftr" sz="quarter" idx="11"/>
          </p:nvPr>
        </p:nvSpPr>
        <p:spPr/>
        <p:txBody>
          <a:bodyPr/>
          <a:lstStyle/>
          <a:p>
            <a:r>
              <a:rPr lang="sv-SE"/>
              <a:t>Varje dag gör vi världen lite bättre för barn.</a:t>
            </a:r>
            <a:endParaRPr lang="en-UK"/>
          </a:p>
        </p:txBody>
      </p:sp>
      <p:pic>
        <p:nvPicPr>
          <p:cNvPr id="9" name="Bildobjekt 8">
            <a:extLst>
              <a:ext uri="{FF2B5EF4-FFF2-40B4-BE49-F238E27FC236}">
                <a16:creationId xmlns:a16="http://schemas.microsoft.com/office/drawing/2014/main" id="{A9C402F5-9A51-8CD0-BB23-69732F5A90B0}"/>
              </a:ext>
            </a:extLst>
          </p:cNvPr>
          <p:cNvPicPr>
            <a:picLocks noChangeAspect="1"/>
          </p:cNvPicPr>
          <p:nvPr/>
        </p:nvPicPr>
        <p:blipFill>
          <a:blip r:embed="rId3"/>
          <a:stretch>
            <a:fillRect/>
          </a:stretch>
        </p:blipFill>
        <p:spPr>
          <a:xfrm>
            <a:off x="8369366" y="1712909"/>
            <a:ext cx="3157646" cy="4270382"/>
          </a:xfrm>
          <a:prstGeom prst="rect">
            <a:avLst/>
          </a:prstGeom>
        </p:spPr>
      </p:pic>
      <p:sp>
        <p:nvSpPr>
          <p:cNvPr id="8" name="Title 5">
            <a:extLst>
              <a:ext uri="{FF2B5EF4-FFF2-40B4-BE49-F238E27FC236}">
                <a16:creationId xmlns:a16="http://schemas.microsoft.com/office/drawing/2014/main" id="{3F814A1B-1095-A8B6-2DB5-99EE8195BBEC}"/>
              </a:ext>
            </a:extLst>
          </p:cNvPr>
          <p:cNvSpPr>
            <a:spLocks noGrp="1"/>
          </p:cNvSpPr>
          <p:nvPr>
            <p:ph type="title"/>
          </p:nvPr>
        </p:nvSpPr>
        <p:spPr>
          <a:xfrm>
            <a:off x="832104" y="640184"/>
            <a:ext cx="9528048" cy="905256"/>
          </a:xfrm>
        </p:spPr>
        <p:txBody>
          <a:bodyPr>
            <a:normAutofit/>
          </a:bodyPr>
          <a:lstStyle/>
          <a:p>
            <a:r>
              <a:rPr lang="sv-SE"/>
              <a:t>Citat från ”</a:t>
            </a:r>
            <a:r>
              <a:rPr lang="sv-SE" err="1"/>
              <a:t>Missing</a:t>
            </a:r>
            <a:r>
              <a:rPr lang="sv-SE"/>
              <a:t> </a:t>
            </a:r>
            <a:r>
              <a:rPr lang="sv-SE" err="1"/>
              <a:t>out</a:t>
            </a:r>
            <a:r>
              <a:rPr lang="sv-SE"/>
              <a:t>”</a:t>
            </a:r>
          </a:p>
        </p:txBody>
      </p:sp>
    </p:spTree>
    <p:extLst>
      <p:ext uri="{BB962C8B-B14F-4D97-AF65-F5344CB8AC3E}">
        <p14:creationId xmlns:p14="http://schemas.microsoft.com/office/powerpoint/2010/main" val="1013707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47535D8-FA97-1F1B-8E14-4701662ECE86}"/>
              </a:ext>
            </a:extLst>
          </p:cNvPr>
          <p:cNvSpPr>
            <a:spLocks noGrp="1"/>
          </p:cNvSpPr>
          <p:nvPr>
            <p:ph idx="1"/>
          </p:nvPr>
        </p:nvSpPr>
        <p:spPr>
          <a:xfrm>
            <a:off x="811733" y="1805142"/>
            <a:ext cx="7303567" cy="4476750"/>
          </a:xfrm>
        </p:spPr>
        <p:txBody>
          <a:bodyPr>
            <a:normAutofit/>
          </a:bodyPr>
          <a:lstStyle/>
          <a:p>
            <a:pPr marL="342900" indent="-342900">
              <a:buFont typeface="Arial" panose="020B0604020202020204" pitchFamily="34" charset="0"/>
              <a:buChar char="•"/>
            </a:pPr>
            <a:r>
              <a:rPr lang="sv-SE" sz="2200"/>
              <a:t>Barn och unga känner av föräldrarnas ekonomiska svårigheter och uttrycker ett stort ansvarstagande </a:t>
            </a:r>
            <a:br>
              <a:rPr lang="sv-SE" sz="2200"/>
            </a:br>
            <a:r>
              <a:rPr lang="sv-SE" sz="2200"/>
              <a:t>i förhållande till familjens ekonomi. </a:t>
            </a:r>
            <a:br>
              <a:rPr lang="sv-SE" sz="2200"/>
            </a:br>
            <a:endParaRPr lang="sv-SE" sz="2200"/>
          </a:p>
          <a:p>
            <a:pPr marL="342900" indent="-342900">
              <a:buFont typeface="Arial" panose="020B0604020202020204" pitchFamily="34" charset="0"/>
              <a:buChar char="•"/>
            </a:pPr>
            <a:r>
              <a:rPr lang="sv-SE" sz="2200"/>
              <a:t>Barn beskriver svårigheter att ta del av en meningsfull fritid och kostnadsfri utbildning</a:t>
            </a:r>
            <a:br>
              <a:rPr lang="sv-SE" sz="2200"/>
            </a:br>
            <a:endParaRPr lang="sv-SE" sz="2200"/>
          </a:p>
          <a:p>
            <a:pPr marL="342900" indent="-342900">
              <a:buFont typeface="Arial" panose="020B0604020202020204" pitchFamily="34" charset="0"/>
              <a:buChar char="•"/>
            </a:pPr>
            <a:r>
              <a:rPr lang="sv-SE" sz="2200"/>
              <a:t>Barn upplever flera ekonomiska hinder i sociala sammanhang. Detta innebär en rädsla och oro för </a:t>
            </a:r>
            <a:br>
              <a:rPr lang="sv-SE" sz="2200"/>
            </a:br>
            <a:r>
              <a:rPr lang="sv-SE" sz="2200"/>
              <a:t>att exkluderas socialt. </a:t>
            </a:r>
          </a:p>
        </p:txBody>
      </p:sp>
      <p:sp>
        <p:nvSpPr>
          <p:cNvPr id="2" name="Rubrik 1">
            <a:extLst>
              <a:ext uri="{FF2B5EF4-FFF2-40B4-BE49-F238E27FC236}">
                <a16:creationId xmlns:a16="http://schemas.microsoft.com/office/drawing/2014/main" id="{74F5F144-1A22-8C80-A53D-F8716A73C076}"/>
              </a:ext>
            </a:extLst>
          </p:cNvPr>
          <p:cNvSpPr>
            <a:spLocks noGrp="1"/>
          </p:cNvSpPr>
          <p:nvPr>
            <p:ph type="title"/>
          </p:nvPr>
        </p:nvSpPr>
        <p:spPr/>
        <p:txBody>
          <a:bodyPr>
            <a:normAutofit/>
          </a:bodyPr>
          <a:lstStyle/>
          <a:p>
            <a:r>
              <a:rPr lang="sv-SE"/>
              <a:t>Fördjupningsrapporten visar att:</a:t>
            </a:r>
          </a:p>
        </p:txBody>
      </p:sp>
      <p:sp>
        <p:nvSpPr>
          <p:cNvPr id="5" name="Platshållare för sidfot 4">
            <a:extLst>
              <a:ext uri="{FF2B5EF4-FFF2-40B4-BE49-F238E27FC236}">
                <a16:creationId xmlns:a16="http://schemas.microsoft.com/office/drawing/2014/main" id="{424A05EE-F257-7752-2EDE-B11A0D255A2A}"/>
              </a:ext>
            </a:extLst>
          </p:cNvPr>
          <p:cNvSpPr>
            <a:spLocks noGrp="1"/>
          </p:cNvSpPr>
          <p:nvPr>
            <p:ph type="ftr" sz="quarter" idx="11"/>
          </p:nvPr>
        </p:nvSpPr>
        <p:spPr/>
        <p:txBody>
          <a:bodyPr/>
          <a:lstStyle/>
          <a:p>
            <a:r>
              <a:rPr lang="sv-SE"/>
              <a:t>Varje dag gör vi världen lite bättre för barn.</a:t>
            </a:r>
            <a:endParaRPr lang="en-UK"/>
          </a:p>
        </p:txBody>
      </p:sp>
    </p:spTree>
    <p:extLst>
      <p:ext uri="{BB962C8B-B14F-4D97-AF65-F5344CB8AC3E}">
        <p14:creationId xmlns:p14="http://schemas.microsoft.com/office/powerpoint/2010/main" val="49849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ED8C-BF96-03BB-DD29-68535537743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9033DB8-ED54-FB53-F62F-F5695CD4BC46}"/>
              </a:ext>
            </a:extLst>
          </p:cNvPr>
          <p:cNvSpPr>
            <a:spLocks noGrp="1"/>
          </p:cNvSpPr>
          <p:nvPr>
            <p:ph idx="1"/>
          </p:nvPr>
        </p:nvSpPr>
        <p:spPr>
          <a:xfrm>
            <a:off x="811733" y="1805142"/>
            <a:ext cx="7130902" cy="4476750"/>
          </a:xfrm>
        </p:spPr>
        <p:txBody>
          <a:bodyPr>
            <a:normAutofit/>
          </a:bodyPr>
          <a:lstStyle/>
          <a:p>
            <a:pPr marL="342900" indent="-342900">
              <a:buFont typeface="Arial" panose="020B0604020202020204" pitchFamily="34" charset="0"/>
              <a:buChar char="•"/>
            </a:pPr>
            <a:r>
              <a:rPr lang="sv-SE" sz="2200"/>
              <a:t>Barn hanterar och bemöter ekonomiska svårigheter på olika sätt. Barn uttrycker olika strategier: från att stötta varandra i den närmsta kompiskretsen till känslor av skam och försök att dölja varför de inte kan delta inför sina kompisar. </a:t>
            </a:r>
            <a:br>
              <a:rPr lang="sv-SE" sz="2200"/>
            </a:br>
            <a:endParaRPr lang="sv-SE" sz="2200"/>
          </a:p>
          <a:p>
            <a:pPr marL="342900" indent="-342900">
              <a:buFont typeface="Arial" panose="020B0604020202020204" pitchFamily="34" charset="0"/>
              <a:buChar char="•"/>
            </a:pPr>
            <a:r>
              <a:rPr lang="sv-SE" sz="2200"/>
              <a:t>Barn och unga uttrycker en medvetenhet om att växa upp under högst ojämlika livsvillkor, och att det får konsekvenser för deras självbild och framtidsutsikter.</a:t>
            </a:r>
          </a:p>
        </p:txBody>
      </p:sp>
      <p:sp>
        <p:nvSpPr>
          <p:cNvPr id="2" name="Rubrik 1">
            <a:extLst>
              <a:ext uri="{FF2B5EF4-FFF2-40B4-BE49-F238E27FC236}">
                <a16:creationId xmlns:a16="http://schemas.microsoft.com/office/drawing/2014/main" id="{494B9A34-D426-73D7-6FD5-C6DDC8348FF5}"/>
              </a:ext>
            </a:extLst>
          </p:cNvPr>
          <p:cNvSpPr>
            <a:spLocks noGrp="1"/>
          </p:cNvSpPr>
          <p:nvPr>
            <p:ph type="title"/>
          </p:nvPr>
        </p:nvSpPr>
        <p:spPr/>
        <p:txBody>
          <a:bodyPr/>
          <a:lstStyle/>
          <a:p>
            <a:endParaRPr lang="sv-SE"/>
          </a:p>
        </p:txBody>
      </p:sp>
      <p:sp>
        <p:nvSpPr>
          <p:cNvPr id="5" name="Platshållare för sidfot 4">
            <a:extLst>
              <a:ext uri="{FF2B5EF4-FFF2-40B4-BE49-F238E27FC236}">
                <a16:creationId xmlns:a16="http://schemas.microsoft.com/office/drawing/2014/main" id="{F9E00C64-17A7-EA02-8A4A-33167F41CDBC}"/>
              </a:ext>
            </a:extLst>
          </p:cNvPr>
          <p:cNvSpPr>
            <a:spLocks noGrp="1"/>
          </p:cNvSpPr>
          <p:nvPr>
            <p:ph type="ftr" sz="quarter" idx="11"/>
          </p:nvPr>
        </p:nvSpPr>
        <p:spPr/>
        <p:txBody>
          <a:bodyPr/>
          <a:lstStyle/>
          <a:p>
            <a:r>
              <a:rPr lang="sv-SE"/>
              <a:t>Varje dag gör vi världen lite bättre för barn.</a:t>
            </a:r>
            <a:endParaRPr lang="en-UK"/>
          </a:p>
        </p:txBody>
      </p:sp>
    </p:spTree>
    <p:extLst>
      <p:ext uri="{BB962C8B-B14F-4D97-AF65-F5344CB8AC3E}">
        <p14:creationId xmlns:p14="http://schemas.microsoft.com/office/powerpoint/2010/main" val="187865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B0F7B-0D3F-1B85-AF1F-63B02B209C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E03C788-EA4D-E2C8-4568-913A82708AEA}"/>
              </a:ext>
            </a:extLst>
          </p:cNvPr>
          <p:cNvSpPr txBox="1"/>
          <p:nvPr/>
        </p:nvSpPr>
        <p:spPr>
          <a:xfrm>
            <a:off x="6092757" y="6581001"/>
            <a:ext cx="4704522" cy="276999"/>
          </a:xfrm>
          <a:prstGeom prst="rect">
            <a:avLst/>
          </a:prstGeom>
          <a:noFill/>
        </p:spPr>
        <p:txBody>
          <a:bodyPr wrap="square" rtlCol="0">
            <a:spAutoFit/>
          </a:bodyPr>
          <a:lstStyle/>
          <a:p>
            <a:r>
              <a:rPr lang="sv-SE" sz="1200">
                <a:solidFill>
                  <a:schemeClr val="bg1"/>
                </a:solidFill>
                <a:latin typeface="Lato" panose="020F0502020204030203" pitchFamily="34" charset="0"/>
                <a:ea typeface="Lato" panose="020F0502020204030203" pitchFamily="34" charset="0"/>
                <a:cs typeface="Lato" panose="020F0502020204030203" pitchFamily="34" charset="0"/>
              </a:rPr>
              <a:t>Content Hub: </a:t>
            </a:r>
            <a:r>
              <a:rPr lang="sv-SE" sz="1200">
                <a:solidFill>
                  <a:schemeClr val="bg1"/>
                </a:solidFill>
              </a:rPr>
              <a:t>CH1304412 </a:t>
            </a:r>
            <a:endParaRPr lang="sv-SE" sz="12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9730D502-72A7-9962-C8D4-84F520921112}"/>
              </a:ext>
            </a:extLst>
          </p:cNvPr>
          <p:cNvSpPr>
            <a:spLocks noGrp="1"/>
          </p:cNvSpPr>
          <p:nvPr>
            <p:ph idx="1"/>
          </p:nvPr>
        </p:nvSpPr>
        <p:spPr>
          <a:xfrm>
            <a:off x="5403185" y="1922188"/>
            <a:ext cx="6464559" cy="3957912"/>
          </a:xfrm>
        </p:spPr>
        <p:txBody>
          <a:bodyPr>
            <a:normAutofit lnSpcReduction="10000"/>
          </a:bodyPr>
          <a:lstStyle/>
          <a:p>
            <a:r>
              <a:rPr lang="sv-SE" sz="2200" b="1" i="1"/>
              <a:t>”</a:t>
            </a:r>
            <a:r>
              <a:rPr lang="sv-SE" sz="2200" b="1" i="1" err="1"/>
              <a:t>Missing</a:t>
            </a:r>
            <a:r>
              <a:rPr lang="sv-SE" sz="2200" b="1" i="1"/>
              <a:t> </a:t>
            </a:r>
            <a:r>
              <a:rPr lang="sv-SE" sz="2200" b="1" i="1" err="1"/>
              <a:t>out</a:t>
            </a:r>
            <a:r>
              <a:rPr lang="sv-SE" sz="2200" b="1" i="1"/>
              <a:t>” – Barn och ungas erfarenheter av ekonomiska svårigheter</a:t>
            </a:r>
          </a:p>
          <a:p>
            <a:endParaRPr lang="sv-SE" sz="2200" b="1"/>
          </a:p>
          <a:p>
            <a:r>
              <a:rPr lang="sv-SE" sz="2200" b="1"/>
              <a:t>Samira </a:t>
            </a:r>
            <a:r>
              <a:rPr lang="sv-SE" sz="2200" b="1" err="1"/>
              <a:t>Abutaleb</a:t>
            </a:r>
            <a:r>
              <a:rPr lang="sv-SE" sz="2200" b="1"/>
              <a:t> </a:t>
            </a:r>
            <a:r>
              <a:rPr lang="sv-SE" sz="2200" b="1" err="1"/>
              <a:t>Rosenlundh</a:t>
            </a:r>
            <a:r>
              <a:rPr lang="sv-SE" sz="2200" b="1"/>
              <a:t>,  </a:t>
            </a:r>
            <a:r>
              <a:rPr lang="sv-SE" sz="2200"/>
              <a:t>tematisk rådgivare socioekonomisk utsatthet och </a:t>
            </a:r>
            <a:r>
              <a:rPr lang="sv-SE" sz="2200" b="1"/>
              <a:t>Tove Kjellander, </a:t>
            </a:r>
            <a:r>
              <a:rPr lang="sv-SE" sz="2200"/>
              <a:t>rådgivare barns delaktighet</a:t>
            </a:r>
          </a:p>
          <a:p>
            <a:endParaRPr lang="sv-SE" sz="2200"/>
          </a:p>
          <a:p>
            <a:r>
              <a:rPr lang="sv-SE" sz="2200"/>
              <a:t>Unga rådgivare: </a:t>
            </a:r>
          </a:p>
          <a:p>
            <a:r>
              <a:rPr lang="sv-SE" sz="2200" err="1"/>
              <a:t>Idil</a:t>
            </a:r>
            <a:r>
              <a:rPr lang="sv-SE" sz="2200"/>
              <a:t> </a:t>
            </a:r>
            <a:r>
              <a:rPr lang="sv-SE" sz="2200" err="1"/>
              <a:t>Mohamud</a:t>
            </a:r>
            <a:r>
              <a:rPr lang="sv-SE" sz="2200"/>
              <a:t> Mohamed, </a:t>
            </a:r>
            <a:r>
              <a:rPr lang="sv-SE" sz="2200" err="1"/>
              <a:t>Jasin</a:t>
            </a:r>
            <a:r>
              <a:rPr lang="sv-SE" sz="2200"/>
              <a:t> </a:t>
            </a:r>
            <a:r>
              <a:rPr lang="sv-SE" sz="2200" err="1"/>
              <a:t>Hamza</a:t>
            </a:r>
            <a:r>
              <a:rPr lang="sv-SE" sz="2200"/>
              <a:t>, </a:t>
            </a:r>
            <a:r>
              <a:rPr lang="sv-SE" sz="2200" err="1"/>
              <a:t>Noreen</a:t>
            </a:r>
            <a:r>
              <a:rPr lang="sv-SE" sz="2200"/>
              <a:t> </a:t>
            </a:r>
            <a:r>
              <a:rPr lang="sv-SE" sz="2200" err="1"/>
              <a:t>Buenang</a:t>
            </a:r>
            <a:r>
              <a:rPr lang="sv-SE" sz="2200"/>
              <a:t> och </a:t>
            </a:r>
            <a:r>
              <a:rPr lang="sv-SE" sz="2200" err="1"/>
              <a:t>Sepand</a:t>
            </a:r>
            <a:r>
              <a:rPr lang="sv-SE" sz="2200"/>
              <a:t> </a:t>
            </a:r>
            <a:r>
              <a:rPr lang="sv-SE" sz="2200" err="1"/>
              <a:t>Shokohi</a:t>
            </a:r>
            <a:r>
              <a:rPr lang="sv-SE" sz="2200"/>
              <a:t> </a:t>
            </a:r>
            <a:r>
              <a:rPr lang="sv-SE" sz="2200" err="1"/>
              <a:t>Ghadim</a:t>
            </a:r>
            <a:r>
              <a:rPr lang="sv-SE" sz="2200"/>
              <a:t> </a:t>
            </a:r>
          </a:p>
        </p:txBody>
      </p:sp>
      <p:sp>
        <p:nvSpPr>
          <p:cNvPr id="6" name="Title 5">
            <a:extLst>
              <a:ext uri="{FF2B5EF4-FFF2-40B4-BE49-F238E27FC236}">
                <a16:creationId xmlns:a16="http://schemas.microsoft.com/office/drawing/2014/main" id="{63C43F6F-01C1-A29F-0BE1-D9775869C372}"/>
              </a:ext>
            </a:extLst>
          </p:cNvPr>
          <p:cNvSpPr>
            <a:spLocks noGrp="1"/>
          </p:cNvSpPr>
          <p:nvPr>
            <p:ph type="title"/>
          </p:nvPr>
        </p:nvSpPr>
        <p:spPr/>
        <p:txBody>
          <a:bodyPr>
            <a:normAutofit/>
          </a:bodyPr>
          <a:lstStyle/>
          <a:p>
            <a:r>
              <a:rPr lang="sv-SE"/>
              <a:t>Ta del av hela rapporten</a:t>
            </a:r>
          </a:p>
        </p:txBody>
      </p:sp>
      <p:sp>
        <p:nvSpPr>
          <p:cNvPr id="4" name="Platshållare för sidfot 3">
            <a:extLst>
              <a:ext uri="{FF2B5EF4-FFF2-40B4-BE49-F238E27FC236}">
                <a16:creationId xmlns:a16="http://schemas.microsoft.com/office/drawing/2014/main" id="{9CBEE949-FE85-DE6C-AED4-F3A1A2D498D7}"/>
              </a:ext>
            </a:extLst>
          </p:cNvPr>
          <p:cNvSpPr>
            <a:spLocks noGrp="1"/>
          </p:cNvSpPr>
          <p:nvPr>
            <p:ph type="ftr" sz="quarter" idx="11"/>
          </p:nvPr>
        </p:nvSpPr>
        <p:spPr/>
        <p:txBody>
          <a:bodyPr/>
          <a:lstStyle/>
          <a:p>
            <a:r>
              <a:rPr lang="sv-SE"/>
              <a:t>Varje dag gör vi världen lite bättre för barn.</a:t>
            </a:r>
            <a:endParaRPr lang="en-UK"/>
          </a:p>
        </p:txBody>
      </p:sp>
      <p:pic>
        <p:nvPicPr>
          <p:cNvPr id="2" name="Platshållare för innehåll 12" descr="En bild som visar mönster, Grafik, pixel, design&#10;&#10;Automatiskt genererad beskrivning">
            <a:extLst>
              <a:ext uri="{FF2B5EF4-FFF2-40B4-BE49-F238E27FC236}">
                <a16:creationId xmlns:a16="http://schemas.microsoft.com/office/drawing/2014/main" id="{D9567F2A-0033-A5C5-B1A3-52E834D0F36C}"/>
              </a:ext>
            </a:extLst>
          </p:cNvPr>
          <p:cNvPicPr>
            <a:picLocks noChangeAspect="1"/>
          </p:cNvPicPr>
          <p:nvPr/>
        </p:nvPicPr>
        <p:blipFill>
          <a:blip r:embed="rId3"/>
          <a:stretch/>
        </p:blipFill>
        <p:spPr>
          <a:xfrm>
            <a:off x="730275" y="1503444"/>
            <a:ext cx="4476750" cy="4476750"/>
          </a:xfrm>
          <a:prstGeom prst="rect">
            <a:avLst/>
          </a:prstGeom>
          <a:noFill/>
        </p:spPr>
      </p:pic>
    </p:spTree>
    <p:extLst>
      <p:ext uri="{BB962C8B-B14F-4D97-AF65-F5344CB8AC3E}">
        <p14:creationId xmlns:p14="http://schemas.microsoft.com/office/powerpoint/2010/main" val="113383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B9183F-C6F4-A3DE-6202-9B3FABB024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1683819-37BF-2A3C-7074-FD5D4F0C1747}"/>
              </a:ext>
            </a:extLst>
          </p:cNvPr>
          <p:cNvSpPr txBox="1">
            <a:spLocks/>
          </p:cNvSpPr>
          <p:nvPr/>
        </p:nvSpPr>
        <p:spPr>
          <a:xfrm>
            <a:off x="515938" y="3937222"/>
            <a:ext cx="11233150" cy="903288"/>
          </a:xfrm>
          <a:prstGeom prst="rect">
            <a:avLst/>
          </a:prstGeom>
          <a:noFill/>
        </p:spPr>
        <p:txBody>
          <a:bodyPr tIns="72000" bIns="0" anchor="ct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lnSpc>
                <a:spcPct val="120000"/>
              </a:lnSpc>
            </a:pPr>
            <a:endParaRPr lang="sv-SE" sz="6000">
              <a:solidFill>
                <a:schemeClr val="bg1"/>
              </a:solidFill>
            </a:endParaRPr>
          </a:p>
        </p:txBody>
      </p:sp>
      <p:pic>
        <p:nvPicPr>
          <p:cNvPr id="5" name="Picture 4">
            <a:extLst>
              <a:ext uri="{FF2B5EF4-FFF2-40B4-BE49-F238E27FC236}">
                <a16:creationId xmlns:a16="http://schemas.microsoft.com/office/drawing/2014/main" id="{BF65ED84-B39C-CD55-87CD-DEFF53767DC3}"/>
              </a:ext>
            </a:extLst>
          </p:cNvPr>
          <p:cNvPicPr>
            <a:picLocks noChangeAspect="1"/>
          </p:cNvPicPr>
          <p:nvPr/>
        </p:nvPicPr>
        <p:blipFill>
          <a:blip r:embed="rId3"/>
          <a:srcRect/>
          <a:stretch/>
        </p:blipFill>
        <p:spPr>
          <a:xfrm>
            <a:off x="4233851" y="1926773"/>
            <a:ext cx="3796835" cy="1169255"/>
          </a:xfrm>
          <a:prstGeom prst="rect">
            <a:avLst/>
          </a:prstGeom>
        </p:spPr>
      </p:pic>
    </p:spTree>
    <p:extLst>
      <p:ext uri="{BB962C8B-B14F-4D97-AF65-F5344CB8AC3E}">
        <p14:creationId xmlns:p14="http://schemas.microsoft.com/office/powerpoint/2010/main" val="1350344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919023-9B31-AC10-4080-B82E4B2E3B0E}"/>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05E3EF71-2076-D9BA-DCB1-F3B89F683935}"/>
              </a:ext>
            </a:extLst>
          </p:cNvPr>
          <p:cNvSpPr txBox="1">
            <a:spLocks/>
          </p:cNvSpPr>
          <p:nvPr/>
        </p:nvSpPr>
        <p:spPr>
          <a:xfrm>
            <a:off x="1524000" y="1122363"/>
            <a:ext cx="9144000" cy="36562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dirty="0">
                <a:ln>
                  <a:noFill/>
                </a:ln>
                <a:solidFill>
                  <a:prstClr val="black"/>
                </a:solidFill>
                <a:effectLst/>
                <a:uLnTx/>
                <a:uFillTx/>
                <a:latin typeface="Aptos Display" panose="02110004020202020204"/>
                <a:ea typeface="+mj-ea"/>
                <a:cs typeface="+mj-cs"/>
              </a:rPr>
              <a:t>Var mallen hjälpsam? Dela gärna med dig </a:t>
            </a:r>
            <a:br>
              <a:rPr kumimoji="0" lang="sv-SE" sz="4000" b="0" i="0" u="none" strike="noStrike" kern="1200" cap="none" spc="0" normalizeH="0" baseline="0" noProof="0" dirty="0">
                <a:ln>
                  <a:noFill/>
                </a:ln>
                <a:solidFill>
                  <a:prstClr val="black"/>
                </a:solidFill>
                <a:effectLst/>
                <a:uLnTx/>
                <a:uFillTx/>
                <a:latin typeface="Aptos Display" panose="02110004020202020204"/>
                <a:ea typeface="+mj-ea"/>
                <a:cs typeface="+mj-cs"/>
              </a:rPr>
            </a:br>
            <a:r>
              <a:rPr kumimoji="0" lang="sv-SE" sz="4000" b="0" i="0" u="none" strike="noStrike" kern="1200" cap="none" spc="0" normalizeH="0" baseline="0" noProof="0" dirty="0">
                <a:ln>
                  <a:noFill/>
                </a:ln>
                <a:solidFill>
                  <a:prstClr val="black"/>
                </a:solidFill>
                <a:effectLst/>
                <a:uLnTx/>
                <a:uFillTx/>
                <a:latin typeface="Aptos Display" panose="02110004020202020204"/>
                <a:ea typeface="+mj-ea"/>
                <a:cs typeface="+mj-cs"/>
              </a:rPr>
              <a:t>– </a:t>
            </a:r>
            <a:r>
              <a:rPr kumimoji="0" lang="sv-SE" sz="4000" b="0" i="0" u="none" strike="noStrike" kern="1200" cap="none" spc="0" normalizeH="0" baseline="0" noProof="0" dirty="0">
                <a:ln>
                  <a:noFill/>
                </a:ln>
                <a:solidFill>
                  <a:prstClr val="black"/>
                </a:solidFill>
                <a:effectLst/>
                <a:uLnTx/>
                <a:uFillTx/>
                <a:latin typeface="Aptos Display" panose="02110004020202020204"/>
                <a:ea typeface="+mj-ea"/>
                <a:cs typeface="+mj-cs"/>
                <a:hlinkClick r:id="rId3"/>
              </a:rPr>
              <a:t>här finns en utvärdering</a:t>
            </a:r>
            <a:r>
              <a:rPr kumimoji="0" lang="sv-SE" sz="4000" b="0" i="0" u="none" strike="noStrike" kern="1200" cap="none" spc="0" normalizeH="0" baseline="0" noProof="0" dirty="0">
                <a:ln>
                  <a:noFill/>
                </a:ln>
                <a:solidFill>
                  <a:prstClr val="black"/>
                </a:solidFill>
                <a:effectLst/>
                <a:uLnTx/>
                <a:uFillTx/>
                <a:latin typeface="Aptos Display" panose="02110004020202020204"/>
                <a:ea typeface="+mj-ea"/>
                <a:cs typeface="+mj-cs"/>
              </a:rPr>
              <a:t>.</a:t>
            </a:r>
          </a:p>
        </p:txBody>
      </p:sp>
      <p:sp>
        <p:nvSpPr>
          <p:cNvPr id="8" name="Rubrik 1">
            <a:extLst>
              <a:ext uri="{FF2B5EF4-FFF2-40B4-BE49-F238E27FC236}">
                <a16:creationId xmlns:a16="http://schemas.microsoft.com/office/drawing/2014/main" id="{D69ABCF9-CFEB-B71C-7064-32EBB1E3CA2E}"/>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a:ln>
                  <a:noFill/>
                </a:ln>
                <a:solidFill>
                  <a:srgbClr val="000000"/>
                </a:solidFill>
                <a:effectLst/>
                <a:uLnTx/>
                <a:uFillTx/>
                <a:latin typeface="Oswald Medium"/>
                <a:ea typeface="+mj-ea"/>
                <a:cs typeface="+mj-cs"/>
              </a:rPr>
              <a:t>Tack och hej!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sv-SE" sz="6000" b="0" i="0" u="none" strike="noStrike" kern="1200" cap="none" spc="0" normalizeH="0" baseline="0" noProof="0" dirty="0">
              <a:ln>
                <a:noFill/>
              </a:ln>
              <a:solidFill>
                <a:srgbClr val="000000"/>
              </a:solidFill>
              <a:effectLst/>
              <a:uLnTx/>
              <a:uFillTx/>
              <a:latin typeface="Oswald Medium"/>
              <a:ea typeface="+mj-ea"/>
              <a:cs typeface="+mj-cs"/>
            </a:endParaRPr>
          </a:p>
        </p:txBody>
      </p:sp>
    </p:spTree>
    <p:extLst>
      <p:ext uri="{BB962C8B-B14F-4D97-AF65-F5344CB8AC3E}">
        <p14:creationId xmlns:p14="http://schemas.microsoft.com/office/powerpoint/2010/main" val="181186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5286C3-0675-2883-603F-EA336E1938C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81B9E47-9FFF-9E0A-B69D-D59C0341728C}"/>
              </a:ext>
            </a:extLst>
          </p:cNvPr>
          <p:cNvSpPr>
            <a:spLocks noGrp="1"/>
          </p:cNvSpPr>
          <p:nvPr>
            <p:ph type="ctrTitle"/>
          </p:nvPr>
        </p:nvSpPr>
        <p:spPr/>
        <p:txBody>
          <a:bodyPr/>
          <a:lstStyle/>
          <a:p>
            <a:r>
              <a:rPr lang="sv-SE"/>
              <a:t>Arbeta vidare med frågan</a:t>
            </a:r>
          </a:p>
        </p:txBody>
      </p:sp>
      <p:sp>
        <p:nvSpPr>
          <p:cNvPr id="4" name="Rubrik 1">
            <a:extLst>
              <a:ext uri="{FF2B5EF4-FFF2-40B4-BE49-F238E27FC236}">
                <a16:creationId xmlns:a16="http://schemas.microsoft.com/office/drawing/2014/main" id="{E66304C4-F235-4B27-CA5F-0A1B8A6AF559}"/>
              </a:ext>
            </a:extLst>
          </p:cNvPr>
          <p:cNvSpPr txBox="1">
            <a:spLocks/>
          </p:cNvSpPr>
          <p:nvPr/>
        </p:nvSpPr>
        <p:spPr>
          <a:xfrm>
            <a:off x="1450848" y="270700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v-SE"/>
              <a:t>Läs anteckningarna</a:t>
            </a:r>
          </a:p>
        </p:txBody>
      </p:sp>
    </p:spTree>
    <p:extLst>
      <p:ext uri="{BB962C8B-B14F-4D97-AF65-F5344CB8AC3E}">
        <p14:creationId xmlns:p14="http://schemas.microsoft.com/office/powerpoint/2010/main" val="114197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576B24-49D2-DE45-83F6-537DBF1F9770}"/>
              </a:ext>
            </a:extLst>
          </p:cNvPr>
          <p:cNvSpPr txBox="1">
            <a:spLocks/>
          </p:cNvSpPr>
          <p:nvPr/>
        </p:nvSpPr>
        <p:spPr>
          <a:xfrm>
            <a:off x="5944425" y="3610099"/>
            <a:ext cx="5329237" cy="2566863"/>
          </a:xfrm>
          <a:prstGeom prst="rect">
            <a:avLst/>
          </a:prstGeom>
        </p:spPr>
        <p:txBody>
          <a:bodyPr vert="horz" lIns="91440" tIns="45720" rIns="91440" bIns="45720" numCol="1" spcCol="3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a:ln>
                  <a:noFill/>
                </a:ln>
                <a:solidFill>
                  <a:srgbClr val="000000"/>
                </a:solidFill>
                <a:effectLst/>
                <a:uLnTx/>
                <a:uFillTx/>
                <a:latin typeface="Lato" panose="020F0502020204030203" pitchFamily="34" charset="0"/>
              </a:rPr>
              <a:t>För tredje året i rad presenterar vi</a:t>
            </a:r>
          </a:p>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a:ln>
                  <a:noFill/>
                </a:ln>
                <a:solidFill>
                  <a:srgbClr val="000000"/>
                </a:solidFill>
                <a:effectLst/>
                <a:uLnTx/>
                <a:uFillTx/>
                <a:latin typeface="Lato" panose="020F0502020204030203" pitchFamily="34" charset="0"/>
              </a:rPr>
              <a:t>- Hyresgästföreningen, Majblomman, Rädda Barnen och Röda Korset - </a:t>
            </a:r>
          </a:p>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sv-SE" sz="2400" b="0" i="0" u="none" strike="noStrike" kern="1200" cap="none" spc="0" normalizeH="0" baseline="0" noProof="0">
                <a:ln>
                  <a:noFill/>
                </a:ln>
                <a:solidFill>
                  <a:srgbClr val="000000"/>
                </a:solidFill>
                <a:effectLst/>
                <a:uLnTx/>
                <a:uFillTx/>
                <a:latin typeface="Lato" panose="020F0502020204030203" pitchFamily="34" charset="0"/>
              </a:rPr>
              <a:t>en enkätundersökning om barnfamiljers ekonomi. </a:t>
            </a:r>
          </a:p>
        </p:txBody>
      </p:sp>
      <p:sp>
        <p:nvSpPr>
          <p:cNvPr id="9" name="Title 4">
            <a:extLst>
              <a:ext uri="{FF2B5EF4-FFF2-40B4-BE49-F238E27FC236}">
                <a16:creationId xmlns:a16="http://schemas.microsoft.com/office/drawing/2014/main" id="{395AB9A5-7788-0340-A4E4-74270D3B1936}"/>
              </a:ext>
            </a:extLst>
          </p:cNvPr>
          <p:cNvSpPr txBox="1">
            <a:spLocks/>
          </p:cNvSpPr>
          <p:nvPr/>
        </p:nvSpPr>
        <p:spPr>
          <a:xfrm>
            <a:off x="5944426" y="681037"/>
            <a:ext cx="5157873" cy="11977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sv-SE" sz="5400" dirty="0"/>
              <a:t>Barnfamiljers ekonomiska svårigheter 2025</a:t>
            </a:r>
            <a:endParaRPr kumimoji="0" lang="sv-SE" sz="5000" b="0" i="0" u="none" strike="noStrike" kern="1200" cap="none" spc="0" normalizeH="0" baseline="0" noProof="0" dirty="0">
              <a:ln>
                <a:noFill/>
              </a:ln>
              <a:solidFill>
                <a:srgbClr val="000000"/>
              </a:solidFill>
              <a:effectLst/>
              <a:uLnTx/>
              <a:uFillTx/>
              <a:latin typeface="Oswald Medium" pitchFamily="2" charset="77"/>
              <a:ea typeface="+mj-ea"/>
              <a:cs typeface="+mj-cs"/>
            </a:endParaRPr>
          </a:p>
        </p:txBody>
      </p:sp>
      <p:pic>
        <p:nvPicPr>
          <p:cNvPr id="2" name="Bildobjekt 1">
            <a:extLst>
              <a:ext uri="{FF2B5EF4-FFF2-40B4-BE49-F238E27FC236}">
                <a16:creationId xmlns:a16="http://schemas.microsoft.com/office/drawing/2014/main" id="{8A6FFD8D-6004-CB27-C633-A6661F256C53}"/>
              </a:ext>
            </a:extLst>
          </p:cNvPr>
          <p:cNvPicPr>
            <a:picLocks noChangeAspect="1"/>
          </p:cNvPicPr>
          <p:nvPr/>
        </p:nvPicPr>
        <p:blipFill>
          <a:blip r:embed="rId3"/>
          <a:srcRect l="7391" r="7391"/>
          <a:stretch/>
        </p:blipFill>
        <p:spPr>
          <a:xfrm>
            <a:off x="-180112" y="-6"/>
            <a:ext cx="5153894" cy="6858006"/>
          </a:xfrm>
          <a:prstGeom prst="rect">
            <a:avLst/>
          </a:prstGeom>
        </p:spPr>
      </p:pic>
    </p:spTree>
    <p:extLst>
      <p:ext uri="{BB962C8B-B14F-4D97-AF65-F5344CB8AC3E}">
        <p14:creationId xmlns:p14="http://schemas.microsoft.com/office/powerpoint/2010/main" val="414661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9A03C605-D9DA-A179-6C2B-C92CB641BBEB}"/>
              </a:ext>
            </a:extLst>
          </p:cNvPr>
          <p:cNvSpPr>
            <a:spLocks noGrp="1"/>
          </p:cNvSpPr>
          <p:nvPr>
            <p:ph type="ftr" sz="quarter" idx="11"/>
          </p:nvPr>
        </p:nvSpPr>
        <p:spPr/>
        <p:txBody>
          <a:bodyPr/>
          <a:lstStyle/>
          <a:p>
            <a:r>
              <a:rPr lang="sv-SE"/>
              <a:t>Varje dag gör vi världen lite bättre för barn.</a:t>
            </a:r>
            <a:endParaRPr lang="en-UK"/>
          </a:p>
        </p:txBody>
      </p:sp>
      <p:pic>
        <p:nvPicPr>
          <p:cNvPr id="7" name="Bildobjekt 6">
            <a:extLst>
              <a:ext uri="{FF2B5EF4-FFF2-40B4-BE49-F238E27FC236}">
                <a16:creationId xmlns:a16="http://schemas.microsoft.com/office/drawing/2014/main" id="{179DD3F2-1DFD-2143-5305-2590775807E9}"/>
              </a:ext>
            </a:extLst>
          </p:cNvPr>
          <p:cNvPicPr>
            <a:picLocks noChangeAspect="1"/>
          </p:cNvPicPr>
          <p:nvPr/>
        </p:nvPicPr>
        <p:blipFill>
          <a:blip r:embed="rId3"/>
          <a:srcRect/>
          <a:stretch/>
        </p:blipFill>
        <p:spPr>
          <a:xfrm>
            <a:off x="1157463" y="544323"/>
            <a:ext cx="3715620" cy="52563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Platshållare för innehåll 2">
            <a:extLst>
              <a:ext uri="{FF2B5EF4-FFF2-40B4-BE49-F238E27FC236}">
                <a16:creationId xmlns:a16="http://schemas.microsoft.com/office/drawing/2014/main" id="{5F2C2DD2-9929-D8BD-81E7-1B2577A4714A}"/>
              </a:ext>
            </a:extLst>
          </p:cNvPr>
          <p:cNvSpPr>
            <a:spLocks noGrp="1"/>
          </p:cNvSpPr>
          <p:nvPr>
            <p:ph idx="1"/>
          </p:nvPr>
        </p:nvSpPr>
        <p:spPr>
          <a:xfrm>
            <a:off x="5465271" y="1492823"/>
            <a:ext cx="6347063" cy="4307898"/>
          </a:xfrm>
        </p:spPr>
        <p:txBody>
          <a:bodyPr vert="horz" lIns="91440" tIns="45720" rIns="91440" bIns="45720" rtlCol="0" anchor="t">
            <a:noAutofit/>
          </a:bodyPr>
          <a:lstStyle/>
          <a:p>
            <a:pPr marL="342900" indent="-342900">
              <a:buFont typeface="Arial" panose="020B0604020202020204" pitchFamily="34" charset="0"/>
              <a:buChar char="•"/>
            </a:pPr>
            <a:r>
              <a:rPr lang="sv-SE" sz="2200" dirty="0"/>
              <a:t>1112 intervjuer med barnfamiljer i Sverige</a:t>
            </a:r>
          </a:p>
          <a:p>
            <a:pPr marL="342900" indent="-342900">
              <a:buFont typeface="Arial" panose="020B0604020202020204" pitchFamily="34" charset="0"/>
              <a:buChar char="•"/>
            </a:pPr>
            <a:endParaRPr lang="sv-SE" sz="2200" dirty="0"/>
          </a:p>
          <a:p>
            <a:pPr marL="342900" indent="-342900">
              <a:buFont typeface="Arial" panose="020B0604020202020204" pitchFamily="34" charset="0"/>
              <a:buChar char="•"/>
            </a:pPr>
            <a:r>
              <a:rPr lang="sv-SE" sz="2200" dirty="0"/>
              <a:t>Huvudmålgrupp var ensamstående föräldrar </a:t>
            </a:r>
            <a:br>
              <a:rPr lang="sv-SE" sz="2200" dirty="0"/>
            </a:br>
            <a:r>
              <a:rPr lang="sv-SE" sz="2200" dirty="0"/>
              <a:t>och sammanboende föräldrar med låg inkomst</a:t>
            </a:r>
          </a:p>
          <a:p>
            <a:pPr marL="342900" indent="-342900">
              <a:buFont typeface="Arial" panose="020B0604020202020204" pitchFamily="34" charset="0"/>
              <a:buChar char="•"/>
            </a:pPr>
            <a:endParaRPr lang="sv-SE" sz="2200" dirty="0"/>
          </a:p>
          <a:p>
            <a:pPr marL="342900" indent="-342900">
              <a:buFont typeface="Arial" panose="020B0604020202020204" pitchFamily="34" charset="0"/>
              <a:buChar char="•"/>
            </a:pPr>
            <a:r>
              <a:rPr lang="sv-SE" sz="2200" b="0" i="0" dirty="0">
                <a:solidFill>
                  <a:srgbClr val="000000"/>
                </a:solidFill>
                <a:effectLst/>
              </a:rPr>
              <a:t>Siffrorna jämfördes med en kontrollgrupp </a:t>
            </a:r>
            <a:br>
              <a:rPr lang="sv-SE" sz="2200" b="0" i="0" dirty="0">
                <a:solidFill>
                  <a:srgbClr val="000000"/>
                </a:solidFill>
                <a:effectLst/>
              </a:rPr>
            </a:br>
            <a:r>
              <a:rPr lang="sv-SE" sz="2200" b="0" i="0" dirty="0">
                <a:solidFill>
                  <a:srgbClr val="000000"/>
                </a:solidFill>
                <a:effectLst/>
              </a:rPr>
              <a:t>som inte baserades på inkomst. </a:t>
            </a:r>
          </a:p>
          <a:p>
            <a:pPr marL="342900" indent="-342900">
              <a:buFont typeface="Arial" panose="020B0604020202020204" pitchFamily="34" charset="0"/>
              <a:buChar char="•"/>
            </a:pPr>
            <a:endParaRPr lang="sv-SE" sz="2200" b="0" i="0" dirty="0">
              <a:solidFill>
                <a:srgbClr val="000000"/>
              </a:solidFill>
              <a:effectLst/>
            </a:endParaRPr>
          </a:p>
          <a:p>
            <a:pPr marL="342900" indent="-342900">
              <a:buFont typeface="Arial" panose="020B0604020202020204" pitchFamily="34" charset="0"/>
              <a:buChar char="•"/>
            </a:pPr>
            <a:r>
              <a:rPr lang="sv-SE" sz="2200" b="0" i="0" dirty="0">
                <a:solidFill>
                  <a:srgbClr val="000000"/>
                </a:solidFill>
                <a:effectLst/>
              </a:rPr>
              <a:t>Båda grupperna bestod av föräldrar med hemmaboende barn under 18 år.</a:t>
            </a:r>
            <a:endParaRPr lang="sv-SE" sz="2200" dirty="0"/>
          </a:p>
          <a:p>
            <a:pPr marL="342900" indent="-342900">
              <a:buFont typeface="Arial" panose="020B0604020202020204" pitchFamily="34" charset="0"/>
              <a:buChar char="•"/>
            </a:pPr>
            <a:endParaRPr lang="sv-SE" sz="2200" dirty="0"/>
          </a:p>
        </p:txBody>
      </p:sp>
      <p:sp>
        <p:nvSpPr>
          <p:cNvPr id="9" name="Title 4">
            <a:extLst>
              <a:ext uri="{FF2B5EF4-FFF2-40B4-BE49-F238E27FC236}">
                <a16:creationId xmlns:a16="http://schemas.microsoft.com/office/drawing/2014/main" id="{5A91EE8F-2129-1018-C939-435196EAA99B}"/>
              </a:ext>
            </a:extLst>
          </p:cNvPr>
          <p:cNvSpPr txBox="1">
            <a:spLocks/>
          </p:cNvSpPr>
          <p:nvPr/>
        </p:nvSpPr>
        <p:spPr>
          <a:xfrm>
            <a:off x="5466217" y="666664"/>
            <a:ext cx="4849112" cy="11233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sv-SE" sz="2800" dirty="0"/>
              <a:t>Metod i korthet</a:t>
            </a:r>
            <a:endParaRPr kumimoji="0" lang="sv-SE" sz="2800" b="0" i="0" u="none" strike="noStrike" kern="1200" cap="none" spc="0" normalizeH="0" baseline="0" noProof="0" dirty="0">
              <a:ln>
                <a:noFill/>
              </a:ln>
              <a:solidFill>
                <a:srgbClr val="000000"/>
              </a:solidFill>
              <a:effectLst/>
              <a:uLnTx/>
              <a:uFillTx/>
              <a:latin typeface="Oswald Medium" pitchFamily="2" charset="77"/>
              <a:ea typeface="+mj-ea"/>
              <a:cs typeface="+mj-cs"/>
            </a:endParaRPr>
          </a:p>
        </p:txBody>
      </p:sp>
    </p:spTree>
    <p:extLst>
      <p:ext uri="{BB962C8B-B14F-4D97-AF65-F5344CB8AC3E}">
        <p14:creationId xmlns:p14="http://schemas.microsoft.com/office/powerpoint/2010/main" val="392708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35A1EA7-CA11-3A6C-7575-94C8138AD54A}"/>
              </a:ext>
            </a:extLst>
          </p:cNvPr>
          <p:cNvSpPr>
            <a:spLocks noGrp="1"/>
          </p:cNvSpPr>
          <p:nvPr>
            <p:ph idx="1"/>
          </p:nvPr>
        </p:nvSpPr>
        <p:spPr/>
        <p:txBody>
          <a:bodyPr vert="horz" lIns="91440" tIns="45720" rIns="91440" bIns="45720" rtlCol="0" anchor="t">
            <a:no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rgbClr val="000000"/>
                </a:solidFill>
                <a:effectLst/>
                <a:uLnTx/>
                <a:uFillTx/>
                <a:latin typeface="Lato"/>
              </a:rPr>
              <a:t>Den ekonomiska situationen för barnfamiljer med låga inkomster </a:t>
            </a:r>
            <a:br>
              <a:rPr kumimoji="0" lang="sv-SE" sz="2200" b="0" i="0" u="none" strike="noStrike" kern="1200" cap="none" spc="0" normalizeH="0" baseline="0" noProof="0" dirty="0">
                <a:ln>
                  <a:noFill/>
                </a:ln>
                <a:solidFill>
                  <a:srgbClr val="000000"/>
                </a:solidFill>
                <a:effectLst/>
                <a:uLnTx/>
                <a:uFillTx/>
                <a:latin typeface="Lato"/>
              </a:rPr>
            </a:br>
            <a:r>
              <a:rPr kumimoji="0" lang="sv-SE" sz="2200" b="0" i="0" u="none" strike="noStrike" kern="1200" cap="none" spc="0" normalizeH="0" baseline="0" noProof="0" dirty="0">
                <a:ln>
                  <a:noFill/>
                </a:ln>
                <a:solidFill>
                  <a:srgbClr val="000000"/>
                </a:solidFill>
                <a:effectLst/>
                <a:uLnTx/>
                <a:uFillTx/>
                <a:latin typeface="Lato"/>
              </a:rPr>
              <a:t>har försämrats över tid </a:t>
            </a:r>
            <a:r>
              <a:rPr kumimoji="0" lang="sv-SE" sz="2000" b="0" i="0" u="none" strike="noStrike" kern="1200" cap="none" spc="0" normalizeH="0" baseline="0" noProof="0" dirty="0">
                <a:ln>
                  <a:noFill/>
                </a:ln>
                <a:solidFill>
                  <a:srgbClr val="000000"/>
                </a:solidFill>
                <a:effectLst/>
                <a:uLnTx/>
                <a:uFillTx/>
                <a:latin typeface="Lato"/>
              </a:rPr>
              <a:t>– </a:t>
            </a:r>
            <a:r>
              <a:rPr kumimoji="0" lang="sv-SE" sz="2200" b="0" i="0" u="none" strike="noStrike" kern="1200" cap="none" spc="0" normalizeH="0" baseline="0" noProof="0" dirty="0">
                <a:ln>
                  <a:noFill/>
                </a:ln>
                <a:solidFill>
                  <a:srgbClr val="000000"/>
                </a:solidFill>
                <a:effectLst/>
                <a:uLnTx/>
                <a:uFillTx/>
                <a:latin typeface="Lato"/>
              </a:rPr>
              <a:t>och håller i sig.</a:t>
            </a:r>
            <a:br>
              <a:rPr kumimoji="0" lang="sv-SE" sz="2200" b="0" i="0" u="none" strike="noStrike" kern="1200" cap="none" spc="0" normalizeH="0" baseline="0" noProof="0" dirty="0">
                <a:ln>
                  <a:noFill/>
                </a:ln>
                <a:solidFill>
                  <a:srgbClr val="000000"/>
                </a:solidFill>
                <a:effectLst/>
                <a:uLnTx/>
                <a:uFillTx/>
                <a:latin typeface="Lato"/>
              </a:rPr>
            </a:br>
            <a:endParaRPr kumimoji="0" lang="sv-SE" sz="2200" b="0" i="0" u="none" strike="noStrike" kern="1200" cap="none" spc="0" normalizeH="0" baseline="0" noProof="0" dirty="0">
              <a:ln>
                <a:noFill/>
              </a:ln>
              <a:solidFill>
                <a:srgbClr val="000000"/>
              </a:solidFill>
              <a:effectLst/>
              <a:uLnTx/>
              <a:uFillTx/>
              <a:latin typeface="Lato"/>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rgbClr val="000000"/>
                </a:solidFill>
                <a:effectLst/>
                <a:uLnTx/>
                <a:uFillTx/>
                <a:latin typeface="Lato"/>
              </a:rPr>
              <a:t>Familjens ekonomi påverkar också barnens liv i allra högsta grad. Bristen på pengar står i vägen för deras rätt till:</a:t>
            </a:r>
            <a:br>
              <a:rPr kumimoji="0" lang="sv-SE" sz="2200" b="0" i="0" u="none" strike="noStrike" kern="1200" cap="none" spc="0" normalizeH="0" baseline="0" noProof="0" dirty="0">
                <a:ln>
                  <a:noFill/>
                </a:ln>
                <a:solidFill>
                  <a:srgbClr val="000000"/>
                </a:solidFill>
                <a:effectLst/>
                <a:uLnTx/>
                <a:uFillTx/>
                <a:latin typeface="Lato"/>
              </a:rPr>
            </a:br>
            <a:endParaRPr kumimoji="0" lang="sv-SE" sz="2200" b="0" i="0" u="none" strike="noStrike" kern="1200" cap="none" spc="0" normalizeH="0" baseline="0" noProof="0" dirty="0">
              <a:ln>
                <a:noFill/>
              </a:ln>
              <a:solidFill>
                <a:srgbClr val="000000"/>
              </a:solidFill>
              <a:effectLst/>
              <a:uLnTx/>
              <a:uFillTx/>
              <a:latin typeface="Lato"/>
            </a:endParaRPr>
          </a:p>
          <a:p>
            <a:pPr marL="800100" lvl="2" indent="-342900">
              <a:spcBef>
                <a:spcPts val="0"/>
              </a:spcBef>
              <a:buFont typeface="Courier New" panose="02070309020205020404" pitchFamily="49" charset="0"/>
              <a:buChar char="o"/>
              <a:defRPr/>
            </a:pPr>
            <a:r>
              <a:rPr kumimoji="0" lang="sv-SE" sz="2000" b="0" i="0" u="none" strike="noStrike" kern="1200" cap="none" spc="0" normalizeH="0" baseline="0" noProof="0" dirty="0">
                <a:ln>
                  <a:noFill/>
                </a:ln>
                <a:solidFill>
                  <a:srgbClr val="000000"/>
                </a:solidFill>
                <a:effectLst/>
                <a:uLnTx/>
                <a:uFillTx/>
                <a:latin typeface="Lato"/>
              </a:rPr>
              <a:t>en meningsfull fritid</a:t>
            </a:r>
          </a:p>
          <a:p>
            <a:pPr marL="800100" lvl="2" indent="-342900">
              <a:spcBef>
                <a:spcPts val="0"/>
              </a:spcBef>
              <a:buFont typeface="Courier New" panose="02070309020205020404" pitchFamily="49" charset="0"/>
              <a:buChar char="o"/>
              <a:defRPr/>
            </a:pPr>
            <a:r>
              <a:rPr kumimoji="0" lang="sv-SE" b="0" i="0" u="none" strike="noStrike" kern="1200" cap="none" spc="0" normalizeH="0" baseline="0" noProof="0" dirty="0">
                <a:ln>
                  <a:noFill/>
                </a:ln>
                <a:solidFill>
                  <a:srgbClr val="000000"/>
                </a:solidFill>
                <a:effectLst/>
                <a:uLnTx/>
                <a:uFillTx/>
                <a:latin typeface="Lato"/>
              </a:rPr>
              <a:t>hälsa </a:t>
            </a:r>
          </a:p>
          <a:p>
            <a:pPr marL="800100" lvl="2" indent="-342900">
              <a:spcBef>
                <a:spcPts val="0"/>
              </a:spcBef>
              <a:buFont typeface="Courier New" panose="02070309020205020404" pitchFamily="49" charset="0"/>
              <a:buChar char="o"/>
              <a:defRPr/>
            </a:pPr>
            <a:r>
              <a:rPr kumimoji="0" lang="sv-SE" sz="2000" b="0" i="0" u="none" strike="noStrike" kern="1200" cap="none" spc="0" normalizeH="0" baseline="0" noProof="0" dirty="0">
                <a:ln>
                  <a:noFill/>
                </a:ln>
                <a:solidFill>
                  <a:srgbClr val="000000"/>
                </a:solidFill>
                <a:effectLst/>
                <a:uLnTx/>
                <a:uFillTx/>
                <a:latin typeface="Lato"/>
              </a:rPr>
              <a:t>och en skälig levnadsstandard. </a:t>
            </a:r>
          </a:p>
        </p:txBody>
      </p:sp>
      <p:sp>
        <p:nvSpPr>
          <p:cNvPr id="10" name="Title 5">
            <a:extLst>
              <a:ext uri="{FF2B5EF4-FFF2-40B4-BE49-F238E27FC236}">
                <a16:creationId xmlns:a16="http://schemas.microsoft.com/office/drawing/2014/main" id="{AD5F6354-99DE-FD81-3BC0-6896F7139F8E}"/>
              </a:ext>
            </a:extLst>
          </p:cNvPr>
          <p:cNvSpPr>
            <a:spLocks noGrp="1"/>
          </p:cNvSpPr>
          <p:nvPr>
            <p:ph type="title"/>
          </p:nvPr>
        </p:nvSpPr>
        <p:spPr/>
        <p:txBody>
          <a:bodyPr>
            <a:normAutofit/>
          </a:bodyPr>
          <a:lstStyle/>
          <a:p>
            <a:r>
              <a:rPr lang="sv-SE" dirty="0"/>
              <a:t>Svårt att få ihop vardagsekonomin</a:t>
            </a:r>
          </a:p>
        </p:txBody>
      </p:sp>
      <p:sp>
        <p:nvSpPr>
          <p:cNvPr id="5" name="Platshållare för sidfot 4">
            <a:extLst>
              <a:ext uri="{FF2B5EF4-FFF2-40B4-BE49-F238E27FC236}">
                <a16:creationId xmlns:a16="http://schemas.microsoft.com/office/drawing/2014/main" id="{7C9BE29A-8E2A-9614-4932-471F69A09320}"/>
              </a:ext>
            </a:extLst>
          </p:cNvPr>
          <p:cNvSpPr>
            <a:spLocks noGrp="1"/>
          </p:cNvSpPr>
          <p:nvPr>
            <p:ph type="ftr" sz="quarter" idx="11"/>
          </p:nvPr>
        </p:nvSpPr>
        <p:spPr/>
        <p:txBody>
          <a:bodyPr/>
          <a:lstStyle/>
          <a:p>
            <a:r>
              <a:rPr lang="sv-SE"/>
              <a:t>Varje dag gör vi världen lite bättre för barn.</a:t>
            </a:r>
            <a:endParaRPr lang="en-UK"/>
          </a:p>
        </p:txBody>
      </p:sp>
    </p:spTree>
    <p:extLst>
      <p:ext uri="{BB962C8B-B14F-4D97-AF65-F5344CB8AC3E}">
        <p14:creationId xmlns:p14="http://schemas.microsoft.com/office/powerpoint/2010/main" val="304458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CFD9-52C1-1923-6884-FF20C9AF76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81EB45-A232-1BBA-F488-54711227FD24}"/>
              </a:ext>
            </a:extLst>
          </p:cNvPr>
          <p:cNvSpPr>
            <a:spLocks noGrp="1"/>
          </p:cNvSpPr>
          <p:nvPr>
            <p:ph idx="1"/>
          </p:nvPr>
        </p:nvSpPr>
        <p:spPr>
          <a:xfrm>
            <a:off x="5316097" y="2452255"/>
            <a:ext cx="6120660" cy="3788210"/>
          </a:xfrm>
        </p:spPr>
        <p:txBody>
          <a:bodyPr vert="horz" lIns="91440" tIns="45720" rIns="91440" bIns="45720" rtlCol="0" anchor="t">
            <a:normAutofit/>
          </a:bodyPr>
          <a:lstStyle/>
          <a:p>
            <a:r>
              <a:rPr lang="sv-SE" sz="2200" b="1" dirty="0"/>
              <a:t>5 av 10 </a:t>
            </a:r>
            <a:r>
              <a:rPr lang="sv-SE" sz="2200" dirty="0"/>
              <a:t>- hälften eller fler - av de ensamstående föräldrarna med låg inkomst och </a:t>
            </a:r>
            <a:r>
              <a:rPr lang="sv-SE" sz="2200" b="1" dirty="0"/>
              <a:t>3 av 10 </a:t>
            </a:r>
            <a:r>
              <a:rPr lang="sv-SE" sz="2200" dirty="0"/>
              <a:t>bland sammanboende föräldrar med låga inkomster har vid något eller flera tillfällen de senaste sex månaderna inte haft råd att: </a:t>
            </a:r>
            <a:br>
              <a:rPr lang="sv-SE" sz="2200" dirty="0"/>
            </a:br>
            <a:endParaRPr lang="sv-SE" sz="2200" dirty="0"/>
          </a:p>
          <a:p>
            <a:pPr marL="342900" indent="-342900">
              <a:buFont typeface="Arial" panose="020B0604020202020204" pitchFamily="34" charset="0"/>
              <a:buChar char="•"/>
            </a:pPr>
            <a:r>
              <a:rPr lang="sv-SE" sz="2200" dirty="0"/>
              <a:t>köpa näringsrik mat </a:t>
            </a:r>
          </a:p>
          <a:p>
            <a:pPr marL="342900" indent="-342900">
              <a:buFont typeface="Arial" panose="020B0604020202020204" pitchFamily="34" charset="0"/>
              <a:buChar char="•"/>
            </a:pPr>
            <a:r>
              <a:rPr lang="sv-SE" sz="2200" dirty="0"/>
              <a:t>kläder i säsong till sina barn  </a:t>
            </a:r>
          </a:p>
          <a:p>
            <a:pPr marL="342900" indent="-342900">
              <a:buFont typeface="Arial" panose="020B0604020202020204" pitchFamily="34" charset="0"/>
              <a:buChar char="•"/>
            </a:pPr>
            <a:r>
              <a:rPr lang="sv-SE" sz="2200" dirty="0"/>
              <a:t>fritidsaktiviteter till barnen. </a:t>
            </a:r>
            <a:endParaRPr lang="en-US" sz="2200" dirty="0"/>
          </a:p>
        </p:txBody>
      </p:sp>
      <p:sp>
        <p:nvSpPr>
          <p:cNvPr id="3" name="Title 2">
            <a:extLst>
              <a:ext uri="{FF2B5EF4-FFF2-40B4-BE49-F238E27FC236}">
                <a16:creationId xmlns:a16="http://schemas.microsoft.com/office/drawing/2014/main" id="{D30157DD-7EE2-5298-1112-3195077EAC23}"/>
              </a:ext>
            </a:extLst>
          </p:cNvPr>
          <p:cNvSpPr>
            <a:spLocks noGrp="1"/>
          </p:cNvSpPr>
          <p:nvPr>
            <p:ph type="title"/>
          </p:nvPr>
        </p:nvSpPr>
        <p:spPr>
          <a:xfrm>
            <a:off x="5316097" y="640184"/>
            <a:ext cx="5040006" cy="1593796"/>
          </a:xfrm>
        </p:spPr>
        <p:txBody>
          <a:bodyPr>
            <a:normAutofit/>
          </a:bodyPr>
          <a:lstStyle/>
          <a:p>
            <a:r>
              <a:rPr lang="sv-SE"/>
              <a:t>Svag vardagsekonomi </a:t>
            </a:r>
            <a:br>
              <a:rPr lang="sv-SE"/>
            </a:br>
            <a:r>
              <a:rPr lang="sv-SE"/>
              <a:t>påverkar barnen</a:t>
            </a:r>
            <a:endParaRPr lang="en-US"/>
          </a:p>
        </p:txBody>
      </p:sp>
      <p:pic>
        <p:nvPicPr>
          <p:cNvPr id="4" name="Bildobjekt 3" descr="En bild som visar utomhus, person, klädsel, mark&#10;&#10;AI-genererat innehåll kan vara felaktigt.">
            <a:extLst>
              <a:ext uri="{FF2B5EF4-FFF2-40B4-BE49-F238E27FC236}">
                <a16:creationId xmlns:a16="http://schemas.microsoft.com/office/drawing/2014/main" id="{1059A4B1-657A-956B-18E1-45C66F3FEA78}"/>
              </a:ext>
            </a:extLst>
          </p:cNvPr>
          <p:cNvPicPr>
            <a:picLocks noChangeAspect="1"/>
          </p:cNvPicPr>
          <p:nvPr/>
        </p:nvPicPr>
        <p:blipFill>
          <a:blip r:embed="rId3"/>
          <a:srcRect l="41293" r="13054"/>
          <a:stretch/>
        </p:blipFill>
        <p:spPr>
          <a:xfrm>
            <a:off x="-180112" y="-6"/>
            <a:ext cx="4725608" cy="6858006"/>
          </a:xfrm>
          <a:prstGeom prst="rect">
            <a:avLst/>
          </a:prstGeom>
        </p:spPr>
      </p:pic>
    </p:spTree>
    <p:extLst>
      <p:ext uri="{BB962C8B-B14F-4D97-AF65-F5344CB8AC3E}">
        <p14:creationId xmlns:p14="http://schemas.microsoft.com/office/powerpoint/2010/main" val="140579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6CC8-DB0F-1CFC-16B7-C8C03F9662D1}"/>
            </a:ext>
          </a:extLst>
        </p:cNvPr>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6A45E63-85C7-1601-A924-06F7E9E745F7}"/>
              </a:ext>
            </a:extLst>
          </p:cNvPr>
          <p:cNvSpPr txBox="1">
            <a:spLocks/>
          </p:cNvSpPr>
          <p:nvPr/>
        </p:nvSpPr>
        <p:spPr>
          <a:xfrm>
            <a:off x="5316097" y="2452255"/>
            <a:ext cx="6120660" cy="378821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l" defTabSz="914400" rtl="0"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l" defTabSz="914400" rtl="0"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1" i="0" u="none" strike="noStrike" kern="1200" cap="none" spc="0" normalizeH="0" baseline="0" noProof="0">
                <a:ln>
                  <a:noFill/>
                </a:ln>
                <a:solidFill>
                  <a:srgbClr val="000000"/>
                </a:solidFill>
                <a:effectLst/>
                <a:uLnTx/>
                <a:uFillTx/>
                <a:latin typeface="Lato"/>
              </a:rPr>
              <a:t>Nära 6 av 10 </a:t>
            </a:r>
            <a:r>
              <a:rPr kumimoji="0" lang="sv-SE" sz="2200" b="0" i="0" u="none" strike="noStrike" kern="1200" cap="none" spc="0" normalizeH="0" baseline="0" noProof="0">
                <a:ln>
                  <a:noFill/>
                </a:ln>
                <a:solidFill>
                  <a:srgbClr val="000000"/>
                </a:solidFill>
                <a:effectLst/>
                <a:uLnTx/>
                <a:uFillTx/>
                <a:latin typeface="Lato"/>
              </a:rPr>
              <a:t> av de ensamstående föräldrarna med låg inkomst har inte råd med fritids-aktiviteter till sina barn.  Av de sammanboende med låga inkomster är </a:t>
            </a:r>
            <a:r>
              <a:rPr kumimoji="0" lang="sv-SE" sz="2200" b="1" i="0" u="none" strike="noStrike" kern="1200" cap="none" spc="0" normalizeH="0" baseline="0" noProof="0">
                <a:ln>
                  <a:noFill/>
                </a:ln>
                <a:solidFill>
                  <a:srgbClr val="000000"/>
                </a:solidFill>
                <a:effectLst/>
                <a:uLnTx/>
                <a:uFillTx/>
                <a:latin typeface="Lato"/>
              </a:rPr>
              <a:t>3 av 10</a:t>
            </a:r>
            <a:r>
              <a:rPr kumimoji="0" lang="sv-SE" sz="2200" b="0" i="0" u="none" strike="noStrike" kern="1200" cap="none" spc="0" normalizeH="0" baseline="0" noProof="0">
                <a:ln>
                  <a:noFill/>
                </a:ln>
                <a:solidFill>
                  <a:srgbClr val="000000"/>
                </a:solidFill>
                <a:effectLst/>
                <a:uLnTx/>
                <a:uFillTx/>
                <a:latin typeface="Lato"/>
              </a:rPr>
              <a:t> av föräldrarna </a:t>
            </a:r>
            <a:br>
              <a:rPr kumimoji="0" lang="sv-SE" sz="2200" b="0" i="0" u="none" strike="noStrike" kern="1200" cap="none" spc="0" normalizeH="0" baseline="0" noProof="0">
                <a:ln>
                  <a:noFill/>
                </a:ln>
                <a:solidFill>
                  <a:srgbClr val="000000"/>
                </a:solidFill>
                <a:effectLst/>
                <a:uLnTx/>
                <a:uFillTx/>
                <a:latin typeface="Lato"/>
              </a:rPr>
            </a:br>
            <a:r>
              <a:rPr kumimoji="0" lang="sv-SE" sz="2200" b="0" i="0" u="none" strike="noStrike" kern="1200" cap="none" spc="0" normalizeH="0" baseline="0" noProof="0">
                <a:ln>
                  <a:noFill/>
                </a:ln>
                <a:solidFill>
                  <a:srgbClr val="000000"/>
                </a:solidFill>
                <a:effectLst/>
                <a:uLnTx/>
                <a:uFillTx/>
                <a:latin typeface="Lato"/>
              </a:rPr>
              <a:t>i samma situation.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sv-SE" sz="2200" b="0" i="0" u="none" strike="noStrike" kern="1200" cap="none" spc="0" normalizeH="0" baseline="0" noProof="0">
              <a:ln>
                <a:noFill/>
              </a:ln>
              <a:solidFill>
                <a:srgbClr val="000000"/>
              </a:solidFill>
              <a:effectLst/>
              <a:uLnTx/>
              <a:uFillTx/>
              <a:latin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2200" b="0" i="0" u="none" strike="noStrike" kern="1200" cap="none" spc="0" normalizeH="0" baseline="0" noProof="0">
                <a:ln>
                  <a:noFill/>
                </a:ln>
                <a:solidFill>
                  <a:srgbClr val="000000"/>
                </a:solidFill>
                <a:effectLst/>
                <a:uLnTx/>
                <a:uFillTx/>
                <a:latin typeface="Lato"/>
              </a:rPr>
              <a:t>Motsvarande siffra i kontrollgruppen visar att </a:t>
            </a:r>
            <a:br>
              <a:rPr kumimoji="0" lang="sv-SE" sz="2200" b="0" i="0" u="none" strike="noStrike" kern="1200" cap="none" spc="0" normalizeH="0" baseline="0" noProof="0">
                <a:ln>
                  <a:noFill/>
                </a:ln>
                <a:solidFill>
                  <a:srgbClr val="000000"/>
                </a:solidFill>
                <a:effectLst/>
                <a:uLnTx/>
                <a:uFillTx/>
                <a:latin typeface="Lato"/>
              </a:rPr>
            </a:br>
            <a:r>
              <a:rPr kumimoji="0" lang="sv-SE" sz="2200" b="1" i="0" u="none" strike="noStrike" kern="1200" cap="none" spc="0" normalizeH="0" baseline="0" noProof="0">
                <a:ln>
                  <a:noFill/>
                </a:ln>
                <a:solidFill>
                  <a:srgbClr val="000000"/>
                </a:solidFill>
                <a:effectLst/>
                <a:uLnTx/>
                <a:uFillTx/>
                <a:latin typeface="Lato"/>
              </a:rPr>
              <a:t>1 av 10</a:t>
            </a:r>
            <a:r>
              <a:rPr kumimoji="0" lang="sv-SE" sz="2200" b="0" i="0" u="none" strike="noStrike" kern="1200" cap="none" spc="0" normalizeH="0" baseline="0" noProof="0">
                <a:ln>
                  <a:noFill/>
                </a:ln>
                <a:solidFill>
                  <a:srgbClr val="000000"/>
                </a:solidFill>
                <a:effectLst/>
                <a:uLnTx/>
                <a:uFillTx/>
                <a:latin typeface="Lato"/>
              </a:rPr>
              <a:t> av föräldrarna inte har råd. </a:t>
            </a:r>
            <a:endParaRPr kumimoji="0" lang="en-US" sz="2200" b="0" i="0" u="none" strike="noStrike" kern="1200" cap="none" spc="0" normalizeH="0" baseline="0" noProof="0" dirty="0">
              <a:ln>
                <a:noFill/>
              </a:ln>
              <a:solidFill>
                <a:srgbClr val="000000"/>
              </a:solidFill>
              <a:effectLst/>
              <a:uLnTx/>
              <a:uFillTx/>
              <a:latin typeface="Lato"/>
            </a:endParaRPr>
          </a:p>
        </p:txBody>
      </p:sp>
      <p:sp>
        <p:nvSpPr>
          <p:cNvPr id="4" name="Title 2">
            <a:extLst>
              <a:ext uri="{FF2B5EF4-FFF2-40B4-BE49-F238E27FC236}">
                <a16:creationId xmlns:a16="http://schemas.microsoft.com/office/drawing/2014/main" id="{9279C2D3-2F2E-5A15-2811-41FDA3BD65E8}"/>
              </a:ext>
            </a:extLst>
          </p:cNvPr>
          <p:cNvSpPr txBox="1">
            <a:spLocks/>
          </p:cNvSpPr>
          <p:nvPr/>
        </p:nvSpPr>
        <p:spPr>
          <a:xfrm>
            <a:off x="5316096" y="640184"/>
            <a:ext cx="6120659" cy="1593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a:ln>
                  <a:noFill/>
                </a:ln>
                <a:solidFill>
                  <a:srgbClr val="000000"/>
                </a:solidFill>
                <a:effectLst/>
                <a:uLnTx/>
                <a:uFillTx/>
                <a:latin typeface="Oswald Medium"/>
                <a:ea typeface="+mj-ea"/>
                <a:cs typeface="+mj-cs"/>
              </a:rPr>
              <a:t>Barnen kan inte vara med </a:t>
            </a:r>
            <a:br>
              <a:rPr kumimoji="0" lang="sv-SE" sz="4400" b="0" i="0" u="none" strike="noStrike" kern="1200" cap="none" spc="0" normalizeH="0" baseline="0" noProof="0">
                <a:ln>
                  <a:noFill/>
                </a:ln>
                <a:solidFill>
                  <a:srgbClr val="000000"/>
                </a:solidFill>
                <a:effectLst/>
                <a:uLnTx/>
                <a:uFillTx/>
                <a:latin typeface="Oswald Medium"/>
                <a:ea typeface="+mj-ea"/>
                <a:cs typeface="+mj-cs"/>
              </a:rPr>
            </a:br>
            <a:r>
              <a:rPr kumimoji="0" lang="sv-SE" sz="4400" b="0" i="0" u="none" strike="noStrike" kern="1200" cap="none" spc="0" normalizeH="0" baseline="0" noProof="0">
                <a:ln>
                  <a:noFill/>
                </a:ln>
                <a:solidFill>
                  <a:srgbClr val="000000"/>
                </a:solidFill>
                <a:effectLst/>
                <a:uLnTx/>
                <a:uFillTx/>
                <a:latin typeface="Oswald Medium"/>
                <a:ea typeface="+mj-ea"/>
                <a:cs typeface="+mj-cs"/>
              </a:rPr>
              <a:t>på fritidsaktiviteter</a:t>
            </a:r>
            <a:endParaRPr kumimoji="0" lang="en-US" sz="4400" b="0" i="0" u="none" strike="noStrike" kern="1200" cap="none" spc="0" normalizeH="0" baseline="0" noProof="0">
              <a:ln>
                <a:noFill/>
              </a:ln>
              <a:solidFill>
                <a:srgbClr val="000000"/>
              </a:solidFill>
              <a:effectLst/>
              <a:uLnTx/>
              <a:uFillTx/>
              <a:latin typeface="Oswald Medium"/>
              <a:ea typeface="+mj-ea"/>
              <a:cs typeface="+mj-cs"/>
            </a:endParaRPr>
          </a:p>
        </p:txBody>
      </p:sp>
      <p:pic>
        <p:nvPicPr>
          <p:cNvPr id="5" name="Bildobjekt 4">
            <a:extLst>
              <a:ext uri="{FF2B5EF4-FFF2-40B4-BE49-F238E27FC236}">
                <a16:creationId xmlns:a16="http://schemas.microsoft.com/office/drawing/2014/main" id="{91A78A63-BF17-3D71-9CCF-D627F8C975A7}"/>
              </a:ext>
            </a:extLst>
          </p:cNvPr>
          <p:cNvPicPr>
            <a:picLocks noChangeAspect="1"/>
          </p:cNvPicPr>
          <p:nvPr/>
        </p:nvPicPr>
        <p:blipFill>
          <a:blip r:embed="rId3">
            <a:extLst>
              <a:ext uri="{28A0092B-C50C-407E-A947-70E740481C1C}">
                <a14:useLocalDpi xmlns:a14="http://schemas.microsoft.com/office/drawing/2010/main" val="0"/>
              </a:ext>
            </a:extLst>
          </a:blip>
          <a:srcRect l="27753" r="27753"/>
          <a:stretch/>
        </p:blipFill>
        <p:spPr>
          <a:xfrm>
            <a:off x="-137160" y="0"/>
            <a:ext cx="4631884" cy="6858000"/>
          </a:xfrm>
          <a:prstGeom prst="rect">
            <a:avLst/>
          </a:prstGeom>
        </p:spPr>
      </p:pic>
    </p:spTree>
    <p:extLst>
      <p:ext uri="{BB962C8B-B14F-4D97-AF65-F5344CB8AC3E}">
        <p14:creationId xmlns:p14="http://schemas.microsoft.com/office/powerpoint/2010/main" val="372700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6E0F66D-C9AE-343F-35C2-0FA9A361E0B3}"/>
              </a:ext>
            </a:extLst>
          </p:cNvPr>
          <p:cNvSpPr>
            <a:spLocks noGrp="1"/>
          </p:cNvSpPr>
          <p:nvPr>
            <p:ph idx="1"/>
          </p:nvPr>
        </p:nvSpPr>
        <p:spPr/>
        <p:txBody>
          <a:bodyPr>
            <a:normAutofit/>
          </a:bodyPr>
          <a:lstStyle/>
          <a:p>
            <a:r>
              <a:rPr lang="sv-SE" sz="2200" b="1" dirty="0"/>
              <a:t>5 av 10 </a:t>
            </a:r>
            <a:r>
              <a:rPr lang="sv-SE" sz="2200" dirty="0"/>
              <a:t>- hälften eller fler - av de ensamstående föräldrarna med låg inkomst och </a:t>
            </a:r>
            <a:r>
              <a:rPr lang="sv-SE" sz="2200" b="1" dirty="0"/>
              <a:t>3 av 10 </a:t>
            </a:r>
            <a:r>
              <a:rPr lang="sv-SE" sz="2200" dirty="0"/>
              <a:t>för sammanboende föräldrar med låg inkomst är oroliga för att familjens ekonomi påverkar deras barns behov eller mående. </a:t>
            </a:r>
          </a:p>
          <a:p>
            <a:endParaRPr lang="sv-SE" sz="2200" dirty="0"/>
          </a:p>
          <a:p>
            <a:r>
              <a:rPr lang="sv-SE" sz="2200" dirty="0"/>
              <a:t>Föräldraoron handlar om:  </a:t>
            </a:r>
          </a:p>
          <a:p>
            <a:pPr marL="342900" indent="-342900">
              <a:buFont typeface="Arial" panose="020B0604020202020204" pitchFamily="34" charset="0"/>
              <a:buChar char="•"/>
            </a:pPr>
            <a:r>
              <a:rPr lang="sv-SE" sz="2200" dirty="0"/>
              <a:t>Att inte kunna ge barnen vad de behöver. </a:t>
            </a:r>
          </a:p>
          <a:p>
            <a:pPr marL="342900" indent="-342900">
              <a:buFont typeface="Arial" panose="020B0604020202020204" pitchFamily="34" charset="0"/>
              <a:buChar char="•"/>
            </a:pPr>
            <a:r>
              <a:rPr lang="sv-SE" sz="2200" dirty="0"/>
              <a:t>Att barnen ska känna oro på grund av familjens ekonomi. </a:t>
            </a:r>
          </a:p>
          <a:p>
            <a:pPr marL="342900" indent="-342900">
              <a:buFont typeface="Arial" panose="020B0604020202020204" pitchFamily="34" charset="0"/>
              <a:buChar char="•"/>
            </a:pPr>
            <a:r>
              <a:rPr lang="sv-SE" sz="2200" dirty="0"/>
              <a:t>Att barnen ska känna sig utanför. </a:t>
            </a:r>
          </a:p>
          <a:p>
            <a:pPr marL="342900" indent="-342900">
              <a:buFont typeface="Arial" panose="020B0604020202020204" pitchFamily="34" charset="0"/>
              <a:buChar char="•"/>
            </a:pPr>
            <a:endParaRPr lang="sv-SE" sz="2200" dirty="0"/>
          </a:p>
          <a:p>
            <a:r>
              <a:rPr lang="sv-SE" sz="2200" dirty="0"/>
              <a:t>Endast en procent av föräldrarna i kontrollgruppen delar samma oro. </a:t>
            </a:r>
          </a:p>
        </p:txBody>
      </p:sp>
      <p:sp>
        <p:nvSpPr>
          <p:cNvPr id="3" name="Rubrik 2">
            <a:extLst>
              <a:ext uri="{FF2B5EF4-FFF2-40B4-BE49-F238E27FC236}">
                <a16:creationId xmlns:a16="http://schemas.microsoft.com/office/drawing/2014/main" id="{107A88B7-91C6-087B-4EE1-E3FC4E225CFD}"/>
              </a:ext>
            </a:extLst>
          </p:cNvPr>
          <p:cNvSpPr>
            <a:spLocks noGrp="1"/>
          </p:cNvSpPr>
          <p:nvPr>
            <p:ph type="title"/>
          </p:nvPr>
        </p:nvSpPr>
        <p:spPr/>
        <p:txBody>
          <a:bodyPr>
            <a:normAutofit/>
          </a:bodyPr>
          <a:lstStyle/>
          <a:p>
            <a:r>
              <a:rPr lang="sv-SE" dirty="0"/>
              <a:t>Stora skillnader – i oro för sina barn</a:t>
            </a:r>
          </a:p>
        </p:txBody>
      </p:sp>
      <p:sp>
        <p:nvSpPr>
          <p:cNvPr id="5" name="Platshållare för sidfot 4">
            <a:extLst>
              <a:ext uri="{FF2B5EF4-FFF2-40B4-BE49-F238E27FC236}">
                <a16:creationId xmlns:a16="http://schemas.microsoft.com/office/drawing/2014/main" id="{6AABF7D7-82FE-79F0-CF1B-4BE9F42CA622}"/>
              </a:ext>
            </a:extLst>
          </p:cNvPr>
          <p:cNvSpPr>
            <a:spLocks noGrp="1"/>
          </p:cNvSpPr>
          <p:nvPr>
            <p:ph type="ftr" sz="quarter" idx="11"/>
          </p:nvPr>
        </p:nvSpPr>
        <p:spPr/>
        <p:txBody>
          <a:bodyPr/>
          <a:lstStyle/>
          <a:p>
            <a:r>
              <a:rPr lang="sv-SE"/>
              <a:t>Varje dag gör vi världen lite bättre för barn.</a:t>
            </a:r>
            <a:endParaRPr lang="en-UK"/>
          </a:p>
        </p:txBody>
      </p:sp>
    </p:spTree>
    <p:extLst>
      <p:ext uri="{BB962C8B-B14F-4D97-AF65-F5344CB8AC3E}">
        <p14:creationId xmlns:p14="http://schemas.microsoft.com/office/powerpoint/2010/main" val="266064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1ED1DC-6DBB-DD0F-B19A-F0DED72BDCD8}"/>
            </a:ext>
          </a:extLst>
        </p:cNvPr>
        <p:cNvGrpSpPr/>
        <p:nvPr/>
      </p:nvGrpSpPr>
      <p:grpSpPr>
        <a:xfrm>
          <a:off x="0" y="0"/>
          <a:ext cx="0" cy="0"/>
          <a:chOff x="0" y="0"/>
          <a:chExt cx="0" cy="0"/>
        </a:xfrm>
      </p:grpSpPr>
      <p:pic>
        <p:nvPicPr>
          <p:cNvPr id="4" name="Bildobjekt 3" descr="En bild som visar text, cykel, Teckensnitt, illustration&#10;&#10;AI-genererat innehåll kan vara felaktigt.">
            <a:extLst>
              <a:ext uri="{FF2B5EF4-FFF2-40B4-BE49-F238E27FC236}">
                <a16:creationId xmlns:a16="http://schemas.microsoft.com/office/drawing/2014/main" id="{FB0FAFEF-2100-3279-39CF-D2D3AE4DCE3D}"/>
              </a:ext>
            </a:extLst>
          </p:cNvPr>
          <p:cNvPicPr>
            <a:picLocks noChangeAspect="1"/>
          </p:cNvPicPr>
          <p:nvPr/>
        </p:nvPicPr>
        <p:blipFill>
          <a:blip r:embed="rId3"/>
          <a:stretch>
            <a:fillRect/>
          </a:stretch>
        </p:blipFill>
        <p:spPr>
          <a:xfrm>
            <a:off x="-3986" y="0"/>
            <a:ext cx="12180722" cy="6858000"/>
          </a:xfrm>
          <a:prstGeom prst="rect">
            <a:avLst/>
          </a:prstGeom>
        </p:spPr>
      </p:pic>
    </p:spTree>
    <p:extLst>
      <p:ext uri="{BB962C8B-B14F-4D97-AF65-F5344CB8AC3E}">
        <p14:creationId xmlns:p14="http://schemas.microsoft.com/office/powerpoint/2010/main" val="1846745901"/>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1_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Powerpointmall_SV_2023 (1).pptx" id="{B33447CA-2FF9-4951-BF04-56A363C7140D}" vid="{688067B6-F4CB-463E-9BD2-C0BA1FC9B2A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5.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334134A163B4B87F025E8719E0459" ma:contentTypeVersion="15" ma:contentTypeDescription="Create a new document." ma:contentTypeScope="" ma:versionID="5f1db0851ec8bd7852f52b245d3621c3">
  <xsd:schema xmlns:xsd="http://www.w3.org/2001/XMLSchema" xmlns:xs="http://www.w3.org/2001/XMLSchema" xmlns:p="http://schemas.microsoft.com/office/2006/metadata/properties" xmlns:ns2="0822b88b-39bc-4425-9dba-c59017aa6350" xmlns:ns3="ccaf3590-fa36-4b35-9124-15a43e57413a" targetNamespace="http://schemas.microsoft.com/office/2006/metadata/properties" ma:root="true" ma:fieldsID="29aa90b15890fb5dc5dacf79730d3eaa" ns2:_="" ns3:_="">
    <xsd:import namespace="0822b88b-39bc-4425-9dba-c59017aa6350"/>
    <xsd:import namespace="ccaf3590-fa36-4b35-9124-15a43e5741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bjectDetectorVersions" minOccurs="0"/>
                <xsd:element ref="ns2:MediaServiceOCR"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22b88b-39bc-4425-9dba-c59017aa63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af3590-fa36-4b35-9124-15a43e5741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6f35328-101d-4a44-84cd-877d432259af}" ma:internalName="TaxCatchAll" ma:showField="CatchAllData" ma:web="ccaf3590-fa36-4b35-9124-15a43e5741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caf3590-fa36-4b35-9124-15a43e57413a">
      <UserInfo>
        <DisplayName>Sjögren, Jessica</DisplayName>
        <AccountId>23</AccountId>
        <AccountType/>
      </UserInfo>
      <UserInfo>
        <DisplayName>Bååthe, Johan</DisplayName>
        <AccountId>56</AccountId>
        <AccountType/>
      </UserInfo>
      <UserInfo>
        <DisplayName>Lindman, Elisabeth</DisplayName>
        <AccountId>64</AccountId>
        <AccountType/>
      </UserInfo>
      <UserInfo>
        <DisplayName>Grenstedt, Elisabet</DisplayName>
        <AccountId>14</AccountId>
        <AccountType/>
      </UserInfo>
      <UserInfo>
        <DisplayName>Ingesson, Johanna</DisplayName>
        <AccountId>54</AccountId>
        <AccountType/>
      </UserInfo>
    </SharedWithUsers>
    <TaxCatchAll xmlns="ccaf3590-fa36-4b35-9124-15a43e57413a" xsi:nil="true"/>
    <lcf76f155ced4ddcb4097134ff3c332f xmlns="0822b88b-39bc-4425-9dba-c59017aa635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686A3-9BB5-4D0B-9F1D-35AC064F6A89}">
  <ds:schemaRefs>
    <ds:schemaRef ds:uri="0822b88b-39bc-4425-9dba-c59017aa6350"/>
    <ds:schemaRef ds:uri="ccaf3590-fa36-4b35-9124-15a43e574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100087-3BD2-44B1-A0B4-40D3B21AFA4C}">
  <ds:schemaRefs>
    <ds:schemaRef ds:uri="0822b88b-39bc-4425-9dba-c59017aa6350"/>
    <ds:schemaRef ds:uri="ccaf3590-fa36-4b35-9124-15a43e5741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44437D-3756-439E-B7E6-CB15034100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121</TotalTime>
  <Words>4047</Words>
  <Application>Microsoft Office PowerPoint</Application>
  <PresentationFormat>Bredbild</PresentationFormat>
  <Paragraphs>370</Paragraphs>
  <Slides>28</Slides>
  <Notes>28</Notes>
  <HiddenSlides>5</HiddenSlides>
  <MMClips>1</MMClips>
  <ScaleCrop>false</ScaleCrop>
  <HeadingPairs>
    <vt:vector size="6" baseType="variant">
      <vt:variant>
        <vt:lpstr>Använt teckensnitt</vt:lpstr>
      </vt:variant>
      <vt:variant>
        <vt:i4>12</vt:i4>
      </vt:variant>
      <vt:variant>
        <vt:lpstr>Tema</vt:lpstr>
      </vt:variant>
      <vt:variant>
        <vt:i4>3</vt:i4>
      </vt:variant>
      <vt:variant>
        <vt:lpstr>Bildrubriker</vt:lpstr>
      </vt:variant>
      <vt:variant>
        <vt:i4>28</vt:i4>
      </vt:variant>
    </vt:vector>
  </HeadingPairs>
  <TitlesOfParts>
    <vt:vector size="43" baseType="lpstr">
      <vt:lpstr>Aptos</vt:lpstr>
      <vt:lpstr>Aptos Display</vt:lpstr>
      <vt:lpstr>Arial</vt:lpstr>
      <vt:lpstr>BERNIERDistressed-Regular</vt:lpstr>
      <vt:lpstr>Century Gothic</vt:lpstr>
      <vt:lpstr>Courier New</vt:lpstr>
      <vt:lpstr>Gill Sans Infant Std</vt:lpstr>
      <vt:lpstr>Lato</vt:lpstr>
      <vt:lpstr>Lato-Regular</vt:lpstr>
      <vt:lpstr>Oswald Medium</vt:lpstr>
      <vt:lpstr>Segoe UI</vt:lpstr>
      <vt:lpstr>Times New Roman</vt:lpstr>
      <vt:lpstr>Save the Children Theme</vt:lpstr>
      <vt:lpstr>1_Save the Children Theme</vt:lpstr>
      <vt:lpstr>Office-tema</vt:lpstr>
      <vt:lpstr>Hej! </vt:lpstr>
      <vt:lpstr>PowerPoint-presentation</vt:lpstr>
      <vt:lpstr>PowerPoint-presentation</vt:lpstr>
      <vt:lpstr>PowerPoint-presentation</vt:lpstr>
      <vt:lpstr>Svårt att få ihop vardagsekonomin</vt:lpstr>
      <vt:lpstr>Svag vardagsekonomi  påverkar barnen</vt:lpstr>
      <vt:lpstr>PowerPoint-presentation</vt:lpstr>
      <vt:lpstr>Stora skillnader – i oro för sina barn</vt:lpstr>
      <vt:lpstr>PowerPoint-presentation</vt:lpstr>
      <vt:lpstr>Undersökning visar också:</vt:lpstr>
      <vt:lpstr>Föräldrarna och barnen  som inte syns i statistiken</vt:lpstr>
      <vt:lpstr>PowerPoint-presentation</vt:lpstr>
      <vt:lpstr>PowerPoint-presentation</vt:lpstr>
      <vt:lpstr>PowerPoint-presentation</vt:lpstr>
      <vt:lpstr>Våra gemensamma krav </vt:lpstr>
      <vt:lpstr>Några ord om kraven</vt:lpstr>
      <vt:lpstr>PowerPoint-presentation</vt:lpstr>
      <vt:lpstr>PowerPoint-presentation</vt:lpstr>
      <vt:lpstr>PowerPoint-presentation</vt:lpstr>
      <vt:lpstr>PowerPoint-presentation</vt:lpstr>
      <vt:lpstr>PowerPoint-presentation</vt:lpstr>
      <vt:lpstr>Citat från ”Missing out”</vt:lpstr>
      <vt:lpstr>Fördjupningsrapporten visar att:</vt:lpstr>
      <vt:lpstr>PowerPoint-presentation</vt:lpstr>
      <vt:lpstr>Ta del av hela rapporten</vt:lpstr>
      <vt:lpstr>PowerPoint-presentation</vt:lpstr>
      <vt:lpstr>PowerPoint-presentation</vt:lpstr>
      <vt:lpstr>Arbeta vidare med frågan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lastModifiedBy>Grenstedt, Elisabet</cp:lastModifiedBy>
  <cp:revision>162</cp:revision>
  <dcterms:created xsi:type="dcterms:W3CDTF">2022-01-27T17:42:27Z</dcterms:created>
  <dcterms:modified xsi:type="dcterms:W3CDTF">2025-03-27T10:24:18Z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C Sweden Topic">
    <vt:lpwstr/>
  </property>
  <property fmtid="{D5CDD505-2E9C-101B-9397-08002B2CF9AE}" pid="3" name="MediaServiceImageTags">
    <vt:lpwstr/>
  </property>
  <property fmtid="{D5CDD505-2E9C-101B-9397-08002B2CF9AE}" pid="4" name="SC Sweden Location">
    <vt:lpwstr/>
  </property>
  <property fmtid="{D5CDD505-2E9C-101B-9397-08002B2CF9AE}" pid="5" name="SC Sweden Department">
    <vt:lpwstr>13;#Kommunikation och Insamling|023f9a7e-10da-44a3-9392-561a92d387a7</vt:lpwstr>
  </property>
  <property fmtid="{D5CDD505-2E9C-101B-9397-08002B2CF9AE}" pid="6" name="lcf76f155ced4ddcb4097134ff3c332f">
    <vt:lpwstr/>
  </property>
  <property fmtid="{D5CDD505-2E9C-101B-9397-08002B2CF9AE}" pid="7" name="Document type">
    <vt:lpwstr>14;#Mallar|a504c005-2948-42bb-8c75-558869c92acb</vt:lpwstr>
  </property>
  <property fmtid="{D5CDD505-2E9C-101B-9397-08002B2CF9AE}" pid="8" name="SharedWithUsers">
    <vt:lpwstr>469;#Grenstedt, Elisabet</vt:lpwstr>
  </property>
  <property fmtid="{D5CDD505-2E9C-101B-9397-08002B2CF9AE}" pid="9" name="ContentTypeId">
    <vt:lpwstr>0x010100C1A334134A163B4B87F025E8719E0459</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bool>false</vt:bool>
  </property>
</Properties>
</file>