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7" r:id="rId5"/>
    <p:sldId id="289" r:id="rId6"/>
    <p:sldId id="291" r:id="rId7"/>
    <p:sldId id="292" r:id="rId8"/>
    <p:sldId id="294" r:id="rId9"/>
    <p:sldId id="279" r:id="rId10"/>
    <p:sldId id="299" r:id="rId11"/>
    <p:sldId id="280" r:id="rId12"/>
    <p:sldId id="296" r:id="rId13"/>
    <p:sldId id="297" r:id="rId14"/>
    <p:sldId id="286" r:id="rId15"/>
    <p:sldId id="282" r:id="rId16"/>
    <p:sldId id="298" r:id="rId17"/>
    <p:sldId id="285" r:id="rId18"/>
    <p:sldId id="28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3" userDrawn="1">
          <p15:clr>
            <a:srgbClr val="A4A3A4"/>
          </p15:clr>
        </p15:guide>
        <p15:guide id="2" orient="horz" pos="738" userDrawn="1">
          <p15:clr>
            <a:srgbClr val="A4A3A4"/>
          </p15:clr>
        </p15:guide>
        <p15:guide id="3" orient="horz" pos="997" userDrawn="1">
          <p15:clr>
            <a:srgbClr val="A4A3A4"/>
          </p15:clr>
        </p15:guide>
        <p15:guide id="4" pos="7544" userDrawn="1">
          <p15:clr>
            <a:srgbClr val="A4A3A4"/>
          </p15:clr>
        </p15:guide>
        <p15:guide id="5" pos="127" userDrawn="1">
          <p15:clr>
            <a:srgbClr val="A4A3A4"/>
          </p15:clr>
        </p15:guide>
        <p15:guide id="6" pos="363" userDrawn="1">
          <p15:clr>
            <a:srgbClr val="A4A3A4"/>
          </p15:clr>
        </p15:guide>
        <p15:guide id="7"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7"/>
    <a:srgbClr val="F60006"/>
    <a:srgbClr val="F1030A"/>
    <a:srgbClr val="ED0409"/>
    <a:srgbClr val="ED100C"/>
    <a:srgbClr val="ED1C10"/>
    <a:srgbClr val="ED1F13"/>
    <a:srgbClr val="EA1F17"/>
    <a:srgbClr val="E12417"/>
    <a:srgbClr val="DD2B18"/>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1C7D1A-0F72-4B48-A520-5D8230B3B905}" v="24" dt="2024-04-22T14:17:59.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120" autoAdjust="0"/>
  </p:normalViewPr>
  <p:slideViewPr>
    <p:cSldViewPr snapToGrid="0" showGuides="1">
      <p:cViewPr varScale="1">
        <p:scale>
          <a:sx n="46" d="100"/>
          <a:sy n="46" d="100"/>
        </p:scale>
        <p:origin x="1444" y="28"/>
      </p:cViewPr>
      <p:guideLst>
        <p:guide orient="horz" pos="3973"/>
        <p:guide orient="horz" pos="738"/>
        <p:guide orient="horz" pos="997"/>
        <p:guide pos="7544"/>
        <p:guide pos="127"/>
        <p:guide pos="363"/>
        <p:guide pos="3839"/>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howGuides="1">
      <p:cViewPr varScale="1">
        <p:scale>
          <a:sx n="77" d="100"/>
          <a:sy n="77" d="100"/>
        </p:scale>
        <p:origin x="321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dvall-Taavo, Maria" userId="S::maria.sundvall-taavo@rb.se::041cfd8a-e5d8-4e2b-a433-60d7771a3cbd" providerId="AD" clId="Web-{BB1C7D1A-0F72-4B48-A520-5D8230B3B905}"/>
    <pc:docChg chg="delSld modSld">
      <pc:chgData name="Sundvall-Taavo, Maria" userId="S::maria.sundvall-taavo@rb.se::041cfd8a-e5d8-4e2b-a433-60d7771a3cbd" providerId="AD" clId="Web-{BB1C7D1A-0F72-4B48-A520-5D8230B3B905}" dt="2024-04-22T14:17:59.923" v="158"/>
      <pc:docMkLst>
        <pc:docMk/>
      </pc:docMkLst>
      <pc:sldChg chg="del">
        <pc:chgData name="Sundvall-Taavo, Maria" userId="S::maria.sundvall-taavo@rb.se::041cfd8a-e5d8-4e2b-a433-60d7771a3cbd" providerId="AD" clId="Web-{BB1C7D1A-0F72-4B48-A520-5D8230B3B905}" dt="2024-04-22T14:17:33.063" v="156"/>
        <pc:sldMkLst>
          <pc:docMk/>
          <pc:sldMk cId="3825373338" sldId="277"/>
        </pc:sldMkLst>
      </pc:sldChg>
      <pc:sldChg chg="modSp">
        <pc:chgData name="Sundvall-Taavo, Maria" userId="S::maria.sundvall-taavo@rb.se::041cfd8a-e5d8-4e2b-a433-60d7771a3cbd" providerId="AD" clId="Web-{BB1C7D1A-0F72-4B48-A520-5D8230B3B905}" dt="2024-04-22T14:13:24.509" v="52" actId="14100"/>
        <pc:sldMkLst>
          <pc:docMk/>
          <pc:sldMk cId="843283959" sldId="279"/>
        </pc:sldMkLst>
        <pc:spChg chg="mod">
          <ac:chgData name="Sundvall-Taavo, Maria" userId="S::maria.sundvall-taavo@rb.se::041cfd8a-e5d8-4e2b-a433-60d7771a3cbd" providerId="AD" clId="Web-{BB1C7D1A-0F72-4B48-A520-5D8230B3B905}" dt="2024-04-22T14:13:24.509" v="52" actId="14100"/>
          <ac:spMkLst>
            <pc:docMk/>
            <pc:sldMk cId="843283959" sldId="279"/>
            <ac:spMk id="11" creationId="{00000000-0000-0000-0000-000000000000}"/>
          </ac:spMkLst>
        </pc:spChg>
        <pc:picChg chg="mod">
          <ac:chgData name="Sundvall-Taavo, Maria" userId="S::maria.sundvall-taavo@rb.se::041cfd8a-e5d8-4e2b-a433-60d7771a3cbd" providerId="AD" clId="Web-{BB1C7D1A-0F72-4B48-A520-5D8230B3B905}" dt="2024-04-22T14:13:05.181" v="49" actId="1076"/>
          <ac:picMkLst>
            <pc:docMk/>
            <pc:sldMk cId="843283959" sldId="279"/>
            <ac:picMk id="22" creationId="{00000000-0000-0000-0000-000000000000}"/>
          </ac:picMkLst>
        </pc:picChg>
      </pc:sldChg>
      <pc:sldChg chg="modNotes">
        <pc:chgData name="Sundvall-Taavo, Maria" userId="S::maria.sundvall-taavo@rb.se::041cfd8a-e5d8-4e2b-a433-60d7771a3cbd" providerId="AD" clId="Web-{BB1C7D1A-0F72-4B48-A520-5D8230B3B905}" dt="2024-04-22T14:16:18.608" v="153"/>
        <pc:sldMkLst>
          <pc:docMk/>
          <pc:sldMk cId="3159685042" sldId="282"/>
        </pc:sldMkLst>
      </pc:sldChg>
      <pc:sldChg chg="del">
        <pc:chgData name="Sundvall-Taavo, Maria" userId="S::maria.sundvall-taavo@rb.se::041cfd8a-e5d8-4e2b-a433-60d7771a3cbd" providerId="AD" clId="Web-{BB1C7D1A-0F72-4B48-A520-5D8230B3B905}" dt="2024-04-22T14:17:57.626" v="157"/>
        <pc:sldMkLst>
          <pc:docMk/>
          <pc:sldMk cId="2425939025" sldId="283"/>
        </pc:sldMkLst>
      </pc:sldChg>
      <pc:sldChg chg="del">
        <pc:chgData name="Sundvall-Taavo, Maria" userId="S::maria.sundvall-taavo@rb.se::041cfd8a-e5d8-4e2b-a433-60d7771a3cbd" providerId="AD" clId="Web-{BB1C7D1A-0F72-4B48-A520-5D8230B3B905}" dt="2024-04-22T14:17:59.923" v="158"/>
        <pc:sldMkLst>
          <pc:docMk/>
          <pc:sldMk cId="673815977" sldId="284"/>
        </pc:sldMkLst>
      </pc:sldChg>
      <pc:sldChg chg="modNotes">
        <pc:chgData name="Sundvall-Taavo, Maria" userId="S::maria.sundvall-taavo@rb.se::041cfd8a-e5d8-4e2b-a433-60d7771a3cbd" providerId="AD" clId="Web-{BB1C7D1A-0F72-4B48-A520-5D8230B3B905}" dt="2024-04-22T14:15:23.200" v="130"/>
        <pc:sldMkLst>
          <pc:docMk/>
          <pc:sldMk cId="2150976801" sldId="286"/>
        </pc:sldMkLst>
      </pc:sldChg>
      <pc:sldChg chg="modSp modNotes">
        <pc:chgData name="Sundvall-Taavo, Maria" userId="S::maria.sundvall-taavo@rb.se::041cfd8a-e5d8-4e2b-a433-60d7771a3cbd" providerId="AD" clId="Web-{BB1C7D1A-0F72-4B48-A520-5D8230B3B905}" dt="2024-04-22T14:12:19.726" v="46"/>
        <pc:sldMkLst>
          <pc:docMk/>
          <pc:sldMk cId="3700337527" sldId="292"/>
        </pc:sldMkLst>
        <pc:spChg chg="mod">
          <ac:chgData name="Sundvall-Taavo, Maria" userId="S::maria.sundvall-taavo@rb.se::041cfd8a-e5d8-4e2b-a433-60d7771a3cbd" providerId="AD" clId="Web-{BB1C7D1A-0F72-4B48-A520-5D8230B3B905}" dt="2024-04-22T14:11:26.506" v="1" actId="20577"/>
          <ac:spMkLst>
            <pc:docMk/>
            <pc:sldMk cId="3700337527" sldId="292"/>
            <ac:spMk id="15" creationId="{00000000-0000-0000-0000-000000000000}"/>
          </ac:spMkLst>
        </pc:spChg>
      </pc:sldChg>
      <pc:sldChg chg="modSp modNotes">
        <pc:chgData name="Sundvall-Taavo, Maria" userId="S::maria.sundvall-taavo@rb.se::041cfd8a-e5d8-4e2b-a433-60d7771a3cbd" providerId="AD" clId="Web-{BB1C7D1A-0F72-4B48-A520-5D8230B3B905}" dt="2024-04-22T14:14:29.746" v="71"/>
        <pc:sldMkLst>
          <pc:docMk/>
          <pc:sldMk cId="1914580998" sldId="296"/>
        </pc:sldMkLst>
        <pc:spChg chg="mod">
          <ac:chgData name="Sundvall-Taavo, Maria" userId="S::maria.sundvall-taavo@rb.se::041cfd8a-e5d8-4e2b-a433-60d7771a3cbd" providerId="AD" clId="Web-{BB1C7D1A-0F72-4B48-A520-5D8230B3B905}" dt="2024-04-22T14:14:08.057" v="54" actId="20577"/>
          <ac:spMkLst>
            <pc:docMk/>
            <pc:sldMk cId="1914580998" sldId="296"/>
            <ac:spMk id="8" creationId="{00000000-0000-0000-0000-000000000000}"/>
          </ac:spMkLst>
        </pc:spChg>
      </pc:sldChg>
      <pc:sldChg chg="modNotes">
        <pc:chgData name="Sundvall-Taavo, Maria" userId="S::maria.sundvall-taavo@rb.se::041cfd8a-e5d8-4e2b-a433-60d7771a3cbd" providerId="AD" clId="Web-{BB1C7D1A-0F72-4B48-A520-5D8230B3B905}" dt="2024-04-22T14:16:51.046" v="155"/>
        <pc:sldMkLst>
          <pc:docMk/>
          <pc:sldMk cId="2493015393"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0D6A37-291F-4E46-BB73-3B99CE153558}" type="datetimeFigureOut">
              <a:rPr lang="en-US" smtClean="0"/>
              <a:t>3/20/2025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B6E366-02D8-9240-8F65-12E2F8F2864D}" type="slidenum">
              <a:rPr lang="en-US" smtClean="0"/>
              <a:t>‹#›</a:t>
            </a:fld>
            <a:endParaRPr lang="en-US"/>
          </a:p>
        </p:txBody>
      </p:sp>
    </p:spTree>
    <p:extLst>
      <p:ext uri="{BB962C8B-B14F-4D97-AF65-F5344CB8AC3E}">
        <p14:creationId xmlns:p14="http://schemas.microsoft.com/office/powerpoint/2010/main" val="2786799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CCD24-79A0-1B45-AEA8-F931F4D6188E}" type="datetimeFigureOut">
              <a:rPr lang="en-US" smtClean="0"/>
              <a:t>3/20/2025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FFF08-BA74-3E4E-B67B-CFCBDE5D9836}" type="slidenum">
              <a:rPr lang="en-US" smtClean="0"/>
              <a:t>‹#›</a:t>
            </a:fld>
            <a:endParaRPr lang="en-US"/>
          </a:p>
        </p:txBody>
      </p:sp>
    </p:spTree>
    <p:extLst>
      <p:ext uri="{BB962C8B-B14F-4D97-AF65-F5344CB8AC3E}">
        <p14:creationId xmlns:p14="http://schemas.microsoft.com/office/powerpoint/2010/main" val="1554738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addabarnen.se/rad-och-kunskap/barn-och-unga/stodlinje-for-dig-som-flytt-till-sverig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time_continue=90&amp;v=7hBdHxjAw8I&amp;feature=emb_log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PLPYyGL-2d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aseline="30000" dirty="0"/>
              <a:t>Vad betyder kärlek för er? Tycker ni att kärleken är fri? </a:t>
            </a:r>
          </a:p>
          <a:p>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1</a:t>
            </a:fld>
            <a:endParaRPr lang="en-US"/>
          </a:p>
        </p:txBody>
      </p:sp>
    </p:spTree>
    <p:extLst>
      <p:ext uri="{BB962C8B-B14F-4D97-AF65-F5344CB8AC3E}">
        <p14:creationId xmlns:p14="http://schemas.microsoft.com/office/powerpoint/2010/main" val="2510210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Fyll i vilka dagar KÄF kommer vara på skolan</a:t>
            </a:r>
          </a:p>
          <a:p>
            <a:endParaRPr lang="sv-SE" dirty="0"/>
          </a:p>
          <a:p>
            <a:r>
              <a:rPr lang="sv-SE"/>
              <a:t>Informera att alla vuxna</a:t>
            </a:r>
            <a:r>
              <a:rPr lang="sv-SE" baseline="0"/>
              <a:t> som är med kommer att ha en tröja på sig som denna där det står kärleken är fri. </a:t>
            </a:r>
            <a:endParaRPr lang="sv-SE"/>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10</a:t>
            </a:fld>
            <a:endParaRPr lang="en-US"/>
          </a:p>
        </p:txBody>
      </p:sp>
    </p:spTree>
    <p:extLst>
      <p:ext uri="{BB962C8B-B14F-4D97-AF65-F5344CB8AC3E}">
        <p14:creationId xmlns:p14="http://schemas.microsoft.com/office/powerpoint/2010/main" val="2680649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Calibri"/>
                <a:cs typeface="Calibri"/>
              </a:rPr>
              <a:t>Berätta att det finns olika chattar och här kommer ni ge exempel på en chatt som de kan vända sig till. </a:t>
            </a:r>
          </a:p>
          <a:p>
            <a:r>
              <a:rPr lang="sv-SE" dirty="0"/>
              <a:t>https://youtu.be/i9P_vzYdEA4?si=kJDUlg5jYfZqDqjh</a:t>
            </a:r>
          </a:p>
        </p:txBody>
      </p:sp>
      <p:sp>
        <p:nvSpPr>
          <p:cNvPr id="4" name="Platshållare för bildnummer 3"/>
          <p:cNvSpPr>
            <a:spLocks noGrp="1"/>
          </p:cNvSpPr>
          <p:nvPr>
            <p:ph type="sldNum" sz="quarter" idx="10"/>
          </p:nvPr>
        </p:nvSpPr>
        <p:spPr/>
        <p:txBody>
          <a:bodyPr/>
          <a:lstStyle/>
          <a:p>
            <a:fld id="{23FFFF08-BA74-3E4E-B67B-CFCBDE5D9836}" type="slidenum">
              <a:rPr lang="en-US" smtClean="0"/>
              <a:t>11</a:t>
            </a:fld>
            <a:endParaRPr lang="en-US"/>
          </a:p>
        </p:txBody>
      </p:sp>
    </p:spTree>
    <p:extLst>
      <p:ext uri="{BB962C8B-B14F-4D97-AF65-F5344CB8AC3E}">
        <p14:creationId xmlns:p14="http://schemas.microsoft.com/office/powerpoint/2010/main" val="1445793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Stödchatt</a:t>
            </a:r>
            <a:r>
              <a:rPr lang="sv-SE" b="1" baseline="0" dirty="0"/>
              <a:t> för dig som inte får älska vem du vill och/eller upplever att du är begränsad i ditt liv</a:t>
            </a:r>
          </a:p>
          <a:p>
            <a:endParaRPr lang="sv-SE" b="0" baseline="0" dirty="0"/>
          </a:p>
          <a:p>
            <a:r>
              <a:rPr lang="sv-SE" b="0" baseline="0" dirty="0"/>
              <a:t>- I chatten är du anonym</a:t>
            </a:r>
          </a:p>
          <a:p>
            <a:r>
              <a:rPr lang="sv-SE" b="0" baseline="0" dirty="0"/>
              <a:t>- Det finns en panikknapp om du behöver lämna sidan</a:t>
            </a:r>
          </a:p>
          <a:p>
            <a:r>
              <a:rPr lang="sv-SE" b="0" baseline="0" dirty="0"/>
              <a:t>- Det finns även en mejladress du kan skriva till om du inte kan chatta på dessa tider</a:t>
            </a:r>
            <a:r>
              <a:rPr lang="sv-SE" dirty="0"/>
              <a:t> för att boka en tid som passar dig</a:t>
            </a:r>
            <a:endParaRPr lang="sv-SE" b="0" baseline="0" dirty="0">
              <a:ea typeface="Calibri"/>
              <a:cs typeface="Calibri"/>
            </a:endParaRPr>
          </a:p>
          <a:p>
            <a:endParaRPr lang="sv-SE" b="0" baseline="0" dirty="0"/>
          </a:p>
          <a:p>
            <a:r>
              <a:rPr lang="sv-SE" b="0" baseline="0" dirty="0"/>
              <a:t>Gå in på karlekenarfri.se för att läsa mer och lära dig om dina rättigheter!</a:t>
            </a:r>
          </a:p>
          <a:p>
            <a:endParaRPr lang="sv-SE" b="0" baseline="0" dirty="0"/>
          </a:p>
          <a:p>
            <a:r>
              <a:rPr lang="sv-SE" b="0" baseline="0" dirty="0"/>
              <a:t>DET FINNS ÄVEN STÖDLINJE PÅ FLERA OLIKA SPRÅK som hos BRIS eller UMO</a:t>
            </a:r>
          </a:p>
          <a:p>
            <a:r>
              <a:rPr lang="sv-SE" sz="800" dirty="0">
                <a:hlinkClick r:id="rId3"/>
              </a:rPr>
              <a:t>https://www.raddabarnen.se/rad-och-kunskap/barn-och-unga/stodlinje-for-dig-som-flytt-till-sverige/</a:t>
            </a:r>
            <a:r>
              <a:rPr lang="sv-SE" sz="800" dirty="0"/>
              <a:t> </a:t>
            </a:r>
            <a:endParaRPr lang="sv-SE" sz="800" b="0"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12</a:t>
            </a:fld>
            <a:endParaRPr lang="en-US"/>
          </a:p>
        </p:txBody>
      </p:sp>
    </p:spTree>
    <p:extLst>
      <p:ext uri="{BB962C8B-B14F-4D97-AF65-F5344CB8AC3E}">
        <p14:creationId xmlns:p14="http://schemas.microsoft.com/office/powerpoint/2010/main" val="1472224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Websidan karlekenarfri.se har mycket information om barns rättigheter och stödvägar, Mot barn, unga och unga vuxna finns information om rättigheter, stödvägar och här finns också får stödchatt som riktar sig mot unga. Flera av faktatexterna är översatt till ett antal språk</a:t>
            </a:r>
          </a:p>
          <a:p>
            <a:br>
              <a:rPr lang="sv-SE" dirty="0">
                <a:cs typeface="+mn-lt"/>
              </a:rPr>
            </a:br>
            <a:endParaRPr lang="sv-SE" b="1" dirty="0">
              <a:cs typeface="Calibri"/>
            </a:endParaRPr>
          </a:p>
        </p:txBody>
      </p:sp>
      <p:sp>
        <p:nvSpPr>
          <p:cNvPr id="4" name="Platshållare för bildnummer 3"/>
          <p:cNvSpPr>
            <a:spLocks noGrp="1"/>
          </p:cNvSpPr>
          <p:nvPr>
            <p:ph type="sldNum" sz="quarter" idx="10"/>
          </p:nvPr>
        </p:nvSpPr>
        <p:spPr/>
        <p:txBody>
          <a:bodyPr/>
          <a:lstStyle/>
          <a:p>
            <a:fld id="{0C6C1FAE-5612-4264-B384-F26CD8BD86F4}" type="slidenum">
              <a:rPr lang="sv-SE" smtClean="0"/>
              <a:t>13</a:t>
            </a:fld>
            <a:endParaRPr lang="sv-SE"/>
          </a:p>
        </p:txBody>
      </p:sp>
    </p:spTree>
    <p:extLst>
      <p:ext uri="{BB962C8B-B14F-4D97-AF65-F5344CB8AC3E}">
        <p14:creationId xmlns:p14="http://schemas.microsoft.com/office/powerpoint/2010/main" val="399509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314919">
              <a:defRPr/>
            </a:pPr>
            <a:r>
              <a:rPr lang="sv-SE" sz="1400" dirty="0"/>
              <a:t>Som jag nämnt så finns vi ju här</a:t>
            </a:r>
            <a:r>
              <a:rPr lang="sv-SE" sz="1400" baseline="0" dirty="0"/>
              <a:t> för att prata med er om var ni kan få stöd och hjälp om ni behöver det. Alla vi som är här under Kärleken är fri dagarna arbetar för att hjälpa och stödja er på olika sätt. Så tveka inte över att ställa frågor, vi finns här för att lyssna. Du får fråga och undra precis vad du vill och hur mycket du vill. </a:t>
            </a:r>
          </a:p>
          <a:p>
            <a:pPr defTabSz="314919">
              <a:defRPr/>
            </a:pPr>
            <a:r>
              <a:rPr lang="sv-SE" sz="1400" baseline="0" dirty="0"/>
              <a:t>Vi tycker att det är super </a:t>
            </a:r>
            <a:r>
              <a:rPr lang="sv-SE" sz="1400" dirty="0"/>
              <a:t>kul och spännande att få vara hos er under hela denna vecka! </a:t>
            </a:r>
            <a:r>
              <a:rPr lang="sv-SE" sz="1400" baseline="0" dirty="0"/>
              <a:t>Vi är här idag, måndag fram till torsdag. </a:t>
            </a:r>
            <a:r>
              <a:rPr lang="sv-SE" sz="1400" dirty="0"/>
              <a:t>Ni kommer att känna igen oss genom dessa här tröjor.</a:t>
            </a:r>
            <a:endParaRPr lang="sv-SE" sz="1400" baseline="0" dirty="0"/>
          </a:p>
          <a:p>
            <a:pPr defTabSz="314919">
              <a:defRPr/>
            </a:pPr>
            <a:endParaRPr lang="sv-SE" baseline="0"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14</a:t>
            </a:fld>
            <a:endParaRPr lang="en-US"/>
          </a:p>
        </p:txBody>
      </p:sp>
    </p:spTree>
    <p:extLst>
      <p:ext uri="{BB962C8B-B14F-4D97-AF65-F5344CB8AC3E}">
        <p14:creationId xmlns:p14="http://schemas.microsoft.com/office/powerpoint/2010/main" val="45645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600" b="0" i="0" u="none" strike="noStrike" kern="1200" baseline="0" dirty="0">
                <a:solidFill>
                  <a:schemeClr val="tx1"/>
                </a:solidFill>
                <a:latin typeface="+mn-lt"/>
                <a:ea typeface="+mn-ea"/>
                <a:cs typeface="+mn-cs"/>
              </a:rPr>
              <a:t>Ja, varför är vi här? Den här veckan kommer fokus vara på dina rättigheter, särskilt gällande kärlek – att man får tycka om och bli ihop med vem man vill, att alla har rätt till ett eget privatliv, och att ingen får göra dig illa varken fysiskt eller psykiskt. </a:t>
            </a:r>
          </a:p>
          <a:p>
            <a:pPr rtl="0"/>
            <a:r>
              <a:rPr lang="sv-SE" sz="1600" dirty="0"/>
              <a:t>Att inte få välja utbildning, vänner eller vem man ska vara ihop med går emot ens fri- och rättigheter. Alla har rätt att själva välja sitt eget liv. </a:t>
            </a:r>
            <a:r>
              <a:rPr lang="sv-SE" sz="1600" baseline="0" dirty="0"/>
              <a:t>Tillsammans med vår samverkansgrupp finns vi på skolan för att det är viktigt att ni har kunskap om era rättigheter och vart ni kan vända er för stöd och hjälp om era rättigheter kränks, </a:t>
            </a:r>
            <a:r>
              <a:rPr lang="sv-SE" sz="1600" baseline="0" dirty="0" err="1"/>
              <a:t>elle</a:t>
            </a:r>
            <a:r>
              <a:rPr lang="sv-SE" sz="1600" baseline="0" dirty="0"/>
              <a:t> rom ni kanske har en kompis som behöver hjälp. </a:t>
            </a:r>
          </a:p>
          <a:p>
            <a:pPr rtl="0"/>
            <a:endParaRPr lang="sv-SE" sz="1600" b="0" i="0" u="none" strike="noStrike" kern="1200" baseline="0" dirty="0">
              <a:solidFill>
                <a:schemeClr val="tx1"/>
              </a:solidFill>
              <a:latin typeface="+mn-lt"/>
              <a:ea typeface="+mn-ea"/>
              <a:cs typeface="+mn-cs"/>
            </a:endParaRPr>
          </a:p>
          <a:p>
            <a:pPr rtl="0"/>
            <a:r>
              <a:rPr lang="sv-SE" sz="1600" b="0" i="0" u="none" strike="noStrike" kern="1200" baseline="0" dirty="0">
                <a:solidFill>
                  <a:schemeClr val="tx1"/>
                </a:solidFill>
                <a:latin typeface="+mn-lt"/>
                <a:ea typeface="+mn-ea"/>
                <a:cs typeface="+mn-cs"/>
              </a:rPr>
              <a:t>TRYCK x 2 och läs</a:t>
            </a:r>
          </a:p>
          <a:p>
            <a:pPr rtl="0"/>
            <a:r>
              <a:rPr lang="sv-SE" sz="1600" b="0" i="0" u="none" strike="noStrike" kern="1200" baseline="0" dirty="0">
                <a:solidFill>
                  <a:schemeClr val="tx1"/>
                </a:solidFill>
                <a:latin typeface="+mn-lt"/>
                <a:ea typeface="+mn-ea"/>
                <a:cs typeface="+mn-cs"/>
              </a:rPr>
              <a:t>Denna veckan kommer vi att vara på skolan för att prata med er om era rättigheter, om att få älska vem man vill, rätten att få leva sitt liv på sina egna villkor och ta beslut i frågor som är avgörande  i ditt liv.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58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2400" b="0" i="0" u="none" strike="noStrike" kern="1200" baseline="30000" dirty="0">
                <a:solidFill>
                  <a:schemeClr val="tx1"/>
                </a:solidFill>
                <a:latin typeface="+mn-lt"/>
                <a:ea typeface="+mn-ea"/>
                <a:cs typeface="+mn-cs"/>
              </a:rPr>
              <a:t>Vad menar vi med Kärleken är fri? </a:t>
            </a:r>
          </a:p>
          <a:p>
            <a:pPr rtl="0"/>
            <a:endParaRPr lang="sv-SE" sz="2400" b="0" i="0" u="none" strike="noStrike" kern="1200" baseline="30000" dirty="0">
              <a:solidFill>
                <a:schemeClr val="tx1"/>
              </a:solidFill>
              <a:latin typeface="+mn-lt"/>
              <a:ea typeface="+mn-ea"/>
              <a:cs typeface="+mn-cs"/>
            </a:endParaRPr>
          </a:p>
          <a:p>
            <a:r>
              <a:rPr lang="sv-SE" sz="2400" dirty="0">
                <a:effectLst/>
              </a:rPr>
              <a:t>Ingen annan kan bestämma vem du ska älska eller hur du ska leva ditt liv. Dina rättigheter handlar om dina behov, inte om familjens eller släktens. Inte om vad kompisarna</a:t>
            </a:r>
            <a:r>
              <a:rPr lang="sv-SE" sz="2400" baseline="0" dirty="0">
                <a:effectLst/>
              </a:rPr>
              <a:t> tycker</a:t>
            </a:r>
            <a:r>
              <a:rPr lang="sv-SE" sz="2400" dirty="0">
                <a:effectLst/>
              </a:rPr>
              <a:t>, vad samhället</a:t>
            </a:r>
            <a:r>
              <a:rPr lang="sv-SE" sz="2400" baseline="0" dirty="0">
                <a:effectLst/>
              </a:rPr>
              <a:t> verkar tycka</a:t>
            </a:r>
            <a:r>
              <a:rPr lang="sv-SE" sz="2400" dirty="0">
                <a:effectLst/>
              </a:rPr>
              <a:t> eller din partners behov. Du har rätt att själv välja vem du ska älska och vem du ska ha sex med – oavsett kön! Du har rätt att inte bli kränkt och att tycka, tänka, se ut och känna som du själv vill. Alltid med respekt och utan att kränka någon annan. </a:t>
            </a:r>
          </a:p>
          <a:p>
            <a:pPr rtl="0"/>
            <a:endParaRPr lang="sv-SE" sz="2400" b="0" i="0" u="none" strike="noStrike" kern="1200" baseline="0" dirty="0">
              <a:solidFill>
                <a:schemeClr val="tx1"/>
              </a:solidFill>
              <a:latin typeface="+mn-lt"/>
              <a:ea typeface="+mn-ea"/>
              <a:cs typeface="+mn-cs"/>
            </a:endParaRPr>
          </a:p>
          <a:p>
            <a:pPr rtl="0"/>
            <a:r>
              <a:rPr lang="sv-SE" sz="2400" b="0" i="0" u="none" strike="noStrike" kern="1200" baseline="0" dirty="0">
                <a:solidFill>
                  <a:schemeClr val="tx1"/>
                </a:solidFill>
                <a:latin typeface="+mn-lt"/>
                <a:ea typeface="+mn-ea"/>
                <a:cs typeface="+mn-cs"/>
              </a:rPr>
              <a:t>Kom och prata med oss om dessa frågor sätter igång tankar hos dig. </a:t>
            </a:r>
            <a:endParaRPr lang="sv-SE" sz="2400" b="0" i="0" u="none" strike="noStrike" kern="1200" baseline="300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69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Calibri"/>
                <a:cs typeface="Calibri"/>
              </a:rPr>
              <a:t>Lägg in era organisationers namn, gärna om en representant från varje aktör kan delta i aulapresentationen</a:t>
            </a:r>
          </a:p>
          <a:p>
            <a:endParaRPr lang="sv-SE" dirty="0"/>
          </a:p>
          <a:p>
            <a:r>
              <a:rPr lang="sv-SE" baseline="0" dirty="0"/>
              <a:t>Passa på att ställa frågor, vi vill prata med er! </a:t>
            </a:r>
            <a:br>
              <a:rPr lang="sv-SE" baseline="0" dirty="0">
                <a:cs typeface="+mn-lt"/>
              </a:rPr>
            </a:br>
            <a:br>
              <a:rPr lang="sv-SE" baseline="0" dirty="0">
                <a:cs typeface="+mn-lt"/>
              </a:rPr>
            </a:br>
            <a:endParaRPr lang="sv-SE" dirty="0">
              <a:ea typeface="Calibri"/>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08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1" dirty="0">
              <a:latin typeface="Trade Gothic for RB Cond No. 20" panose="020B0806040303020004" pitchFamily="34" charset="0"/>
              <a:cs typeface="Gill Sans Infant Std"/>
            </a:endParaRPr>
          </a:p>
          <a:p>
            <a:r>
              <a:rPr lang="sv-SE" sz="1200" b="1" dirty="0">
                <a:latin typeface="Trade Gothic for RB Cond No. 20" panose="020B0806040303020004" pitchFamily="34" charset="0"/>
                <a:cs typeface="Gill Sans Infant Std"/>
              </a:rPr>
              <a:t>Delas ut vid klassrumsbesöken</a:t>
            </a:r>
            <a:r>
              <a:rPr lang="sv-SE" sz="1200" b="1" baseline="0" dirty="0">
                <a:latin typeface="Trade Gothic for RB Cond No. 20" panose="020B0806040303020004" pitchFamily="34" charset="0"/>
                <a:cs typeface="Gill Sans Infant Std"/>
              </a:rPr>
              <a:t> </a:t>
            </a:r>
          </a:p>
          <a:p>
            <a:r>
              <a:rPr lang="sv-SE" sz="1200" b="1" baseline="0" dirty="0">
                <a:latin typeface="Trade Gothic for RB Cond No. 20" panose="020B0806040303020004" pitchFamily="34" charset="0"/>
                <a:cs typeface="Gill Sans Infant Std"/>
              </a:rPr>
              <a:t>Olika stödvägar, både lokalt och chattar, telefonnummer och hemsidor. Om du har varit med om något svårt, om du bär på något – det finns hjälp att få. Kanske börja med en anonym kontakt för att våga ta kontakt med UMO, skolkurator eller ringa till socialtjänsten?</a:t>
            </a:r>
            <a:endParaRPr lang="sv-SE" sz="1200" b="1" dirty="0">
              <a:latin typeface="Trade Gothic for RB Cond No. 20" panose="020B0806040303020004" pitchFamily="34" charset="0"/>
              <a:cs typeface="Gill Sans Infant Std"/>
            </a:endParaRPr>
          </a:p>
          <a:p>
            <a:br>
              <a:rPr lang="sv-SE" sz="1200" dirty="0">
                <a:latin typeface="Trade Gothic for RB Cond No. 20" panose="020B0806040303020004" pitchFamily="34" charset="0"/>
                <a:cs typeface="Gill Sans Infant Std"/>
              </a:rPr>
            </a:br>
            <a:r>
              <a:rPr lang="sv-SE" sz="1200" b="1" dirty="0">
                <a:latin typeface="Trade Gothic for RB Cond No. 20" panose="020B0806040303020004" pitchFamily="34" charset="0"/>
                <a:cs typeface="Gill Sans Infant Std"/>
              </a:rPr>
              <a:t>Oroar du dig för en kompis? Då kan du också söka hjälp för att få råd och stöd i hur du ska stötta din vän</a:t>
            </a:r>
          </a:p>
          <a:p>
            <a:r>
              <a:rPr lang="sv-SE" sz="1200" dirty="0">
                <a:latin typeface="Trade Gothic for RB Cond No. 20" panose="020B0806040303020004" pitchFamily="34" charset="0"/>
                <a:cs typeface="Gill Sans Infant Std"/>
              </a:rPr>
              <a:t>Ibland kanske det är någon i din närhet som du oroar dig för, och inte vet hur du ska hjälpa.</a:t>
            </a:r>
            <a:r>
              <a:rPr lang="sv-SE" sz="1200" baseline="0" dirty="0">
                <a:latin typeface="Trade Gothic for RB Cond No. 20" panose="020B0806040303020004" pitchFamily="34" charset="0"/>
                <a:cs typeface="Gill Sans Infant Std"/>
              </a:rPr>
              <a:t> Då kan det också vara skönt att prata med någon, dels för att du ska få tips och stöd i hur du kan hjälpa din vän men också för att det kan kännas jättejobbigt att oroa sig för någon annan och du kan därför själv behöva stöd.</a:t>
            </a:r>
            <a:endParaRPr lang="sv-SE" sz="1200" dirty="0">
              <a:latin typeface="Trade Gothic for RB Cond No. 20" panose="020B0806040303020004" pitchFamily="34" charset="0"/>
              <a:cs typeface="Gill Sans Infant Std"/>
            </a:endParaRPr>
          </a:p>
          <a:p>
            <a:r>
              <a:rPr lang="sv-SE" sz="1200" dirty="0">
                <a:latin typeface="Trade Gothic for RB Cond No. 20" panose="020B0806040303020004" pitchFamily="34" charset="0"/>
                <a:cs typeface="Gill Sans Infant Std"/>
              </a:rPr>
              <a:t>Ingen ska behöva vara ensam i sin utsatthet, vare sig det är du själv eller någon i din närhet som är utsatt</a:t>
            </a:r>
          </a:p>
          <a:p>
            <a:endParaRPr lang="sv-SE" sz="1200" dirty="0">
              <a:latin typeface="Trade Gothic for RB Cond No. 20" panose="020B0806040303020004" pitchFamily="34" charset="0"/>
              <a:cs typeface="Gill Sans Infant Std"/>
            </a:endParaRPr>
          </a:p>
          <a:p>
            <a:r>
              <a:rPr lang="sv-SE" sz="1200" dirty="0">
                <a:latin typeface="Trade Gothic for RB Cond No. 20" panose="020B0806040303020004" pitchFamily="34" charset="0"/>
                <a:cs typeface="Gill Sans Infant Std"/>
              </a:rPr>
              <a:t>Alla vi som möter barn och ungdomar i arbetet har något</a:t>
            </a:r>
            <a:r>
              <a:rPr lang="sv-SE" sz="1200" baseline="0" dirty="0">
                <a:latin typeface="Trade Gothic for RB Cond No. 20" panose="020B0806040303020004" pitchFamily="34" charset="0"/>
                <a:cs typeface="Gill Sans Infant Std"/>
              </a:rPr>
              <a:t> som heter anmälningsplikt, alltså skyldighet att informera socialtjänsten om vi misstänker att ett barn eller ungdom far illa. Får vi denna oro behöver vi göra en så kallad orosanmälan till socialtjänsten med syftet att du och din familj ska få den hjälp och det stöd som ni behöver. Men man kan också vända sig själv till socialtjänsten i sin kommun. </a:t>
            </a:r>
            <a:endParaRPr lang="sv-SE" sz="1200" dirty="0">
              <a:latin typeface="Trade Gothic for RB Cond No. 20" panose="020B0806040303020004" pitchFamily="34" charset="0"/>
              <a:cs typeface="Gill Sans Infant Std"/>
            </a:endParaRPr>
          </a:p>
          <a:p>
            <a:endParaRPr lang="sv-SE" sz="1200" dirty="0">
              <a:latin typeface="Trade Gothic for RB Cond No. 20" panose="020B0806040303020004" pitchFamily="34" charset="0"/>
              <a:cs typeface="Gill Sans Infant Std"/>
            </a:endParaRPr>
          </a:p>
          <a:p>
            <a:r>
              <a:rPr lang="sv-SE" sz="1200" b="1" dirty="0">
                <a:solidFill>
                  <a:srgbClr val="FF0000"/>
                </a:solidFill>
                <a:latin typeface="Trade Gothic for RB Cond No. 20" panose="020B0806040303020004" pitchFamily="34" charset="0"/>
                <a:cs typeface="Gill Sans Infant Std"/>
              </a:rPr>
              <a:t>Ge inte upp! </a:t>
            </a:r>
            <a:br>
              <a:rPr lang="sv-SE" sz="1200" b="1" dirty="0">
                <a:solidFill>
                  <a:srgbClr val="FF0000"/>
                </a:solidFill>
                <a:latin typeface="Trade Gothic for RB Cond No. 20" panose="020B0806040303020004" pitchFamily="34" charset="0"/>
                <a:cs typeface="Gill Sans Infant Std"/>
              </a:rPr>
            </a:br>
            <a:r>
              <a:rPr lang="sv-SE" sz="1200" b="0" dirty="0">
                <a:solidFill>
                  <a:srgbClr val="FF0000"/>
                </a:solidFill>
                <a:latin typeface="Trade Gothic for RB Cond No. 20" panose="020B0806040303020004" pitchFamily="34" charset="0"/>
                <a:cs typeface="Gill Sans Infant Std"/>
              </a:rPr>
              <a:t>Vi</a:t>
            </a:r>
            <a:r>
              <a:rPr lang="sv-SE" sz="1200" b="0" baseline="0" dirty="0">
                <a:solidFill>
                  <a:srgbClr val="FF0000"/>
                </a:solidFill>
                <a:latin typeface="Trade Gothic for RB Cond No. 20" panose="020B0806040303020004" pitchFamily="34" charset="0"/>
                <a:cs typeface="Gill Sans Infant Std"/>
              </a:rPr>
              <a:t> är många vuxna som jobbar/engagerar oss för att finnas för er. </a:t>
            </a:r>
            <a:r>
              <a:rPr lang="sv-SE" sz="1200" b="0" dirty="0">
                <a:solidFill>
                  <a:srgbClr val="FF0000"/>
                </a:solidFill>
                <a:latin typeface="Trade Gothic for RB Cond No. 20" panose="020B0806040303020004" pitchFamily="34" charset="0"/>
                <a:cs typeface="Gill Sans Infant Std"/>
              </a:rPr>
              <a:t>Får du inte hjälp första gången, försök igen. Ge inte 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86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314919">
              <a:defRPr/>
            </a:pPr>
            <a:r>
              <a:rPr lang="sv-SE" sz="1400" dirty="0"/>
              <a:t>Om Barnkonventionen</a:t>
            </a:r>
          </a:p>
          <a:p>
            <a:pPr defTabSz="314919">
              <a:defRPr/>
            </a:pPr>
            <a:r>
              <a:rPr lang="sv-SE" sz="1400" dirty="0"/>
              <a:t>Barnkonventionen består av 54 artiklar som förklarar vad barn har för rättigheter. Bland annat att</a:t>
            </a:r>
            <a:br>
              <a:rPr lang="sv-SE" sz="1400" dirty="0"/>
            </a:br>
            <a:r>
              <a:rPr lang="sv-SE" sz="1400" dirty="0"/>
              <a:t>- </a:t>
            </a:r>
            <a:r>
              <a:rPr lang="sv-SE" altLang="sv-SE" sz="1400" dirty="0">
                <a:latin typeface="Trade Gothic for RB Cond No. 20" panose="020B0806040303020004" pitchFamily="34" charset="0"/>
              </a:rPr>
              <a:t>Du har rätt till dina egna tankar och känslor!</a:t>
            </a:r>
          </a:p>
          <a:p>
            <a:pPr defTabSz="314919">
              <a:defRPr/>
            </a:pPr>
            <a:r>
              <a:rPr lang="sv-SE" altLang="sv-SE" sz="1400" dirty="0">
                <a:latin typeface="Trade Gothic for RB Cond No. 20" panose="020B0806040303020004" pitchFamily="34" charset="0"/>
              </a:rPr>
              <a:t>- Du har rätt att inte utsättas för våld eller kontroll!</a:t>
            </a:r>
          </a:p>
          <a:p>
            <a:pPr defTabSz="314919">
              <a:defRPr/>
            </a:pPr>
            <a:r>
              <a:rPr lang="sv-SE" altLang="sv-SE" sz="1400" dirty="0">
                <a:latin typeface="Trade Gothic for RB Cond No. 20" panose="020B0806040303020004" pitchFamily="34" charset="0"/>
              </a:rPr>
              <a:t>- Du har rätt att få uppleva kärlek och att själv få bestämma </a:t>
            </a:r>
            <a:br>
              <a:rPr lang="sv-SE" altLang="sv-SE" sz="1400" dirty="0">
                <a:latin typeface="Trade Gothic for RB Cond No. 20" panose="020B0806040303020004" pitchFamily="34" charset="0"/>
              </a:rPr>
            </a:br>
            <a:r>
              <a:rPr lang="sv-SE" altLang="sv-SE" sz="1400" dirty="0">
                <a:latin typeface="Trade Gothic for RB Cond No. 20" panose="020B0806040303020004" pitchFamily="34" charset="0"/>
              </a:rPr>
              <a:t>vem du vill leva med!</a:t>
            </a:r>
          </a:p>
          <a:p>
            <a:endParaRPr lang="sv-SE" sz="1400" dirty="0"/>
          </a:p>
          <a:p>
            <a:r>
              <a:rPr lang="sv-SE" sz="1400" dirty="0"/>
              <a:t>Från 1 januari detta året är Barnkonventionen Svensk lag och inte längre bara regler som Sverige bestämt sig för att följa. Vi tror och kämpar för att detta kommer bidra till att era rättigheter i Sverige blir ännu bättre!</a:t>
            </a:r>
            <a:br>
              <a:rPr lang="sv-SE" sz="1400" dirty="0"/>
            </a:br>
            <a:endParaRPr lang="sv-SE" sz="1400" dirty="0"/>
          </a:p>
          <a:p>
            <a:pPr rtl="0"/>
            <a:r>
              <a:rPr lang="sv-SE" sz="1800" baseline="30000" dirty="0"/>
              <a:t>kort film om Barnkonventionens historia: </a:t>
            </a:r>
          </a:p>
          <a:p>
            <a:pPr rtl="0"/>
            <a:r>
              <a:rPr lang="sv-SE" sz="1400" dirty="0">
                <a:hlinkClick r:id="rId3"/>
              </a:rPr>
              <a:t>https://www.youtube.com/watch?time_continue=90&amp;v=7hBdHxjAw8I&amp;feature=emb_logo</a:t>
            </a:r>
            <a:r>
              <a:rPr lang="sv-SE" sz="1400" dirty="0"/>
              <a:t>  </a:t>
            </a:r>
          </a:p>
          <a:p>
            <a:endParaRPr lang="sv-SE" sz="1400"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6</a:t>
            </a:fld>
            <a:endParaRPr lang="en-US"/>
          </a:p>
        </p:txBody>
      </p:sp>
    </p:spTree>
    <p:extLst>
      <p:ext uri="{BB962C8B-B14F-4D97-AF65-F5344CB8AC3E}">
        <p14:creationId xmlns:p14="http://schemas.microsoft.com/office/powerpoint/2010/main" val="42881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 denna för högstadiet</a:t>
            </a:r>
          </a:p>
          <a:p>
            <a:r>
              <a:rPr lang="sv-SE" dirty="0">
                <a:hlinkClick r:id="rId3"/>
              </a:rPr>
              <a:t>https://www.youtube.com/watch?v=PLPYyGL-2dcom är ung i Sverige: Det är mitt liv - YouTube</a:t>
            </a:r>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7</a:t>
            </a:fld>
            <a:endParaRPr lang="en-US"/>
          </a:p>
        </p:txBody>
      </p:sp>
    </p:spTree>
    <p:extLst>
      <p:ext uri="{BB962C8B-B14F-4D97-AF65-F5344CB8AC3E}">
        <p14:creationId xmlns:p14="http://schemas.microsoft.com/office/powerpoint/2010/main" val="30868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 till gymnasiet</a:t>
            </a:r>
          </a:p>
          <a:p>
            <a:endParaRPr lang="sv-SE" dirty="0"/>
          </a:p>
          <a:p>
            <a:r>
              <a:rPr lang="sv-SE" dirty="0"/>
              <a:t>https://www.youtube.com/watch?v=8ZlA82nXYDo&amp;t</a:t>
            </a:r>
          </a:p>
          <a:p>
            <a:endParaRPr lang="sv-SE" dirty="0"/>
          </a:p>
          <a:p>
            <a:r>
              <a:rPr lang="sv-SE" sz="1400" b="0" dirty="0"/>
              <a:t>Utöver Barnkonventionen så</a:t>
            </a:r>
            <a:r>
              <a:rPr lang="sv-SE" sz="1400" b="0" baseline="0" dirty="0"/>
              <a:t> kommer vi dessa dagar även prata</a:t>
            </a:r>
            <a:r>
              <a:rPr lang="sv-SE" sz="1400" b="0" dirty="0"/>
              <a:t> om mänskliga</a:t>
            </a:r>
            <a:r>
              <a:rPr lang="sv-SE" sz="1400" b="0" baseline="0" dirty="0"/>
              <a:t> rättigheter. Men vad är mänskliga rättigheter? Detta ska vi få se i denna video.</a:t>
            </a:r>
            <a:br>
              <a:rPr lang="sv-SE" baseline="0" dirty="0"/>
            </a:br>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8</a:t>
            </a:fld>
            <a:endParaRPr lang="en-US"/>
          </a:p>
        </p:txBody>
      </p:sp>
    </p:spTree>
    <p:extLst>
      <p:ext uri="{BB962C8B-B14F-4D97-AF65-F5344CB8AC3E}">
        <p14:creationId xmlns:p14="http://schemas.microsoft.com/office/powerpoint/2010/main" val="367886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a typeface="Calibri"/>
                <a:cs typeface="Calibri"/>
              </a:rPr>
              <a:t>Anpassa efter era aktiviteter</a:t>
            </a:r>
            <a:endParaRPr lang="sv-SE" b="1"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018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Bild 9">
            <a:extLst>
              <a:ext uri="{FF2B5EF4-FFF2-40B4-BE49-F238E27FC236}">
                <a16:creationId xmlns:a16="http://schemas.microsoft.com/office/drawing/2014/main" id="{B2D9FBB2-AF4B-ADC3-FEAE-F5D8D0E487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7732" y="289840"/>
            <a:ext cx="1675509" cy="413483"/>
          </a:xfrm>
          <a:prstGeom prst="rect">
            <a:avLst/>
          </a:prstGeom>
        </p:spPr>
      </p:pic>
      <p:sp>
        <p:nvSpPr>
          <p:cNvPr id="2" name="Title 1"/>
          <p:cNvSpPr>
            <a:spLocks noGrp="1"/>
          </p:cNvSpPr>
          <p:nvPr>
            <p:ph type="ctrTitle"/>
          </p:nvPr>
        </p:nvSpPr>
        <p:spPr>
          <a:xfrm>
            <a:off x="565199" y="866776"/>
            <a:ext cx="11174759" cy="1197787"/>
          </a:xfrm>
        </p:spPr>
        <p:txBody>
          <a:bodyPr anchor="t">
            <a:normAutofit/>
          </a:bodyPr>
          <a:lstStyle>
            <a:lvl1pPr>
              <a:lnSpc>
                <a:spcPct val="95000"/>
              </a:lnSpc>
              <a:defRPr sz="4800" b="0" i="0" cap="none">
                <a:latin typeface="Oswald Medium" pitchFamily="2" charset="0"/>
                <a:cs typeface="Oswald Medium" pitchFamily="2" charset="0"/>
              </a:defRPr>
            </a:lvl1pPr>
          </a:lstStyle>
          <a:p>
            <a:r>
              <a:rPr lang="sv-SE"/>
              <a:t>Klicka här för att ändra mall för rubrikformat</a:t>
            </a:r>
            <a:endParaRPr lang="en-US" dirty="0"/>
          </a:p>
        </p:txBody>
      </p:sp>
      <p:sp>
        <p:nvSpPr>
          <p:cNvPr id="11" name="Picture Placeholder 10"/>
          <p:cNvSpPr>
            <a:spLocks noGrp="1"/>
          </p:cNvSpPr>
          <p:nvPr>
            <p:ph type="pic" sz="quarter" idx="10"/>
          </p:nvPr>
        </p:nvSpPr>
        <p:spPr>
          <a:xfrm>
            <a:off x="201085" y="2213628"/>
            <a:ext cx="11772900" cy="4494213"/>
          </a:xfrm>
        </p:spPr>
        <p:txBody>
          <a:bodyPr/>
          <a:lstStyle/>
          <a:p>
            <a:r>
              <a:rPr lang="sv-SE"/>
              <a:t>Klicka på ikonen för att lägga till en bild</a:t>
            </a:r>
            <a:endParaRPr lang="en-US" dirty="0"/>
          </a:p>
        </p:txBody>
      </p:sp>
      <p:sp>
        <p:nvSpPr>
          <p:cNvPr id="12" name="Date Placeholder 11"/>
          <p:cNvSpPr>
            <a:spLocks noGrp="1"/>
          </p:cNvSpPr>
          <p:nvPr>
            <p:ph type="dt" sz="half" idx="11"/>
          </p:nvPr>
        </p:nvSpPr>
        <p:spPr>
          <a:xfrm>
            <a:off x="9631534" y="344651"/>
            <a:ext cx="2108425" cy="365125"/>
          </a:xfrm>
        </p:spPr>
        <p:txBody>
          <a:bodyPr/>
          <a:lstStyle>
            <a:lvl1pPr algn="r">
              <a:defRPr/>
            </a:lvl1pPr>
          </a:lstStyle>
          <a:p>
            <a:r>
              <a:rPr lang="sv-SE"/>
              <a:t>26 April 2016</a:t>
            </a:r>
            <a:endParaRPr lang="en-US" dirty="0"/>
          </a:p>
        </p:txBody>
      </p:sp>
    </p:spTree>
    <p:extLst>
      <p:ext uri="{BB962C8B-B14F-4D97-AF65-F5344CB8AC3E}">
        <p14:creationId xmlns:p14="http://schemas.microsoft.com/office/powerpoint/2010/main" val="253856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åstående och bi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dirty="0"/>
              <a:t>1 Maj 2022</a:t>
            </a:r>
            <a:endParaRPr lang="en-US" dirty="0"/>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icture Placeholder 6"/>
          <p:cNvSpPr>
            <a:spLocks noGrp="1"/>
          </p:cNvSpPr>
          <p:nvPr>
            <p:ph type="pic" sz="quarter" idx="13"/>
          </p:nvPr>
        </p:nvSpPr>
        <p:spPr>
          <a:xfrm>
            <a:off x="196850" y="147638"/>
            <a:ext cx="11783484" cy="6159500"/>
          </a:xfrm>
        </p:spPr>
        <p:txBody>
          <a:bodyPr/>
          <a:lstStyle/>
          <a:p>
            <a:r>
              <a:rPr lang="sv-SE"/>
              <a:t>Klicka på ikonen för att lägga till en bild</a:t>
            </a:r>
            <a:endParaRPr lang="en-US" dirty="0"/>
          </a:p>
        </p:txBody>
      </p:sp>
    </p:spTree>
    <p:extLst>
      <p:ext uri="{BB962C8B-B14F-4D97-AF65-F5344CB8AC3E}">
        <p14:creationId xmlns:p14="http://schemas.microsoft.com/office/powerpoint/2010/main" val="52437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åstående 1">
    <p:spTree>
      <p:nvGrpSpPr>
        <p:cNvPr id="1" name=""/>
        <p:cNvGrpSpPr/>
        <p:nvPr/>
      </p:nvGrpSpPr>
      <p:grpSpPr>
        <a:xfrm>
          <a:off x="0" y="0"/>
          <a:ext cx="0" cy="0"/>
          <a:chOff x="0" y="0"/>
          <a:chExt cx="0" cy="0"/>
        </a:xfrm>
      </p:grpSpPr>
      <p:sp>
        <p:nvSpPr>
          <p:cNvPr id="8" name="Rectangle 7"/>
          <p:cNvSpPr/>
          <p:nvPr userDrawn="1"/>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dirty="0"/>
              <a:t>1 Maj 2022</a:t>
            </a:r>
            <a:endParaRPr lang="en-US" dirty="0"/>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cxnSp>
        <p:nvCxnSpPr>
          <p:cNvPr id="13" name="Straight Connector 12"/>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d 9">
            <a:extLst>
              <a:ext uri="{FF2B5EF4-FFF2-40B4-BE49-F238E27FC236}">
                <a16:creationId xmlns:a16="http://schemas.microsoft.com/office/drawing/2014/main" id="{346177FF-6F41-FDD5-299E-CEEA82A2A4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315938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12192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dirty="0"/>
              <a:t>1 Maj 2022</a:t>
            </a:r>
            <a:endParaRPr lang="en-US" dirty="0"/>
          </a:p>
        </p:txBody>
      </p:sp>
      <p:sp>
        <p:nvSpPr>
          <p:cNvPr id="3" name="Footer Placeholder 2"/>
          <p:cNvSpPr>
            <a:spLocks noGrp="1"/>
          </p:cNvSpPr>
          <p:nvPr>
            <p:ph type="ftr" sz="quarter" idx="11"/>
          </p:nvPr>
        </p:nvSpPr>
        <p:spPr/>
        <p:txBody>
          <a:bodyPr/>
          <a:lstStyle/>
          <a:p>
            <a:r>
              <a:rPr lang="sv-SE" dirty="0"/>
              <a:t>Ändra presentationens namn i Sidhuvud och Använd för alla</a:t>
            </a:r>
            <a:endParaRPr lang="en-US" dirty="0"/>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7075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åstående 3">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4"/>
          </p:nvPr>
        </p:nvSpPr>
        <p:spPr>
          <a:xfrm>
            <a:off x="6547556" y="4233416"/>
            <a:ext cx="3005179" cy="625148"/>
          </a:xfrm>
          <a:prstGeom prst="roundRect">
            <a:avLst>
              <a:gd name="adj" fmla="val 7650"/>
            </a:avLst>
          </a:prstGeom>
        </p:spPr>
        <p:txBody>
          <a:bodyPr/>
          <a:lstStyle>
            <a:lvl1pPr>
              <a:defRPr b="0">
                <a:solidFill>
                  <a:srgbClr val="222221"/>
                </a:solidFill>
                <a:latin typeface="Lato Black" panose="020F0A02020204030203" pitchFamily="34" charset="0"/>
              </a:defRPr>
            </a:lvl1pPr>
          </a:lstStyle>
          <a:p>
            <a:r>
              <a:rPr lang="sv-SE"/>
              <a:t>Klicka på ikonen för att lägga till en bild</a:t>
            </a:r>
            <a:endParaRPr lang="en-US" dirty="0"/>
          </a:p>
        </p:txBody>
      </p:sp>
    </p:spTree>
    <p:extLst>
      <p:ext uri="{BB962C8B-B14F-4D97-AF65-F5344CB8AC3E}">
        <p14:creationId xmlns:p14="http://schemas.microsoft.com/office/powerpoint/2010/main" val="14568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ounded Rectangle 11"/>
          <p:cNvSpPr/>
          <p:nvPr userDrawn="1"/>
        </p:nvSpPr>
        <p:spPr>
          <a:xfrm>
            <a:off x="4069207" y="1699653"/>
            <a:ext cx="2683286" cy="123110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dirty="0">
              <a:solidFill>
                <a:srgbClr val="222221"/>
              </a:solidFill>
              <a:latin typeface="TradeGothic LT CondEighteen"/>
              <a:cs typeface="TradeGothic LT CondEighteen"/>
            </a:endParaRPr>
          </a:p>
        </p:txBody>
      </p:sp>
      <p:sp>
        <p:nvSpPr>
          <p:cNvPr id="11" name="Rounded Rectangle 11"/>
          <p:cNvSpPr/>
          <p:nvPr userDrawn="1"/>
        </p:nvSpPr>
        <p:spPr>
          <a:xfrm>
            <a:off x="4072370" y="2767721"/>
            <a:ext cx="4047261" cy="122892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dirty="0">
              <a:solidFill>
                <a:srgbClr val="222221"/>
              </a:solidFill>
              <a:latin typeface="TradeGothic LT CondEighteen"/>
              <a:cs typeface="TradeGothic LT CondEighteen"/>
            </a:endParaRPr>
          </a:p>
        </p:txBody>
      </p:sp>
      <p:sp>
        <p:nvSpPr>
          <p:cNvPr id="3" name="textruta 2"/>
          <p:cNvSpPr txBox="1"/>
          <p:nvPr userDrawn="1"/>
        </p:nvSpPr>
        <p:spPr>
          <a:xfrm>
            <a:off x="4192297" y="1745094"/>
            <a:ext cx="2481066" cy="1231106"/>
          </a:xfrm>
          <a:prstGeom prst="rect">
            <a:avLst/>
          </a:prstGeom>
          <a:noFill/>
        </p:spPr>
        <p:txBody>
          <a:bodyPr wrap="square" lIns="0" tIns="0" rIns="0" bIns="0" rtlCol="0">
            <a:spAutoFit/>
          </a:bodyPr>
          <a:lstStyle/>
          <a:p>
            <a:pPr algn="ctr"/>
            <a:r>
              <a:rPr lang="sv-SE" sz="8000" b="0" dirty="0">
                <a:latin typeface="Oswald Medium" pitchFamily="2" charset="0"/>
                <a:cs typeface="Gill Sans Infant Std"/>
              </a:rPr>
              <a:t>TACK!</a:t>
            </a:r>
          </a:p>
        </p:txBody>
      </p:sp>
      <p:pic>
        <p:nvPicPr>
          <p:cNvPr id="7" name="Bild 6">
            <a:extLst>
              <a:ext uri="{FF2B5EF4-FFF2-40B4-BE49-F238E27FC236}">
                <a16:creationId xmlns:a16="http://schemas.microsoft.com/office/drawing/2014/main" id="{62532787-0D8C-1FFE-26C6-9FE9B1FF49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16766" y="2923594"/>
            <a:ext cx="3723385" cy="918859"/>
          </a:xfrm>
          <a:prstGeom prst="rect">
            <a:avLst/>
          </a:prstGeom>
        </p:spPr>
      </p:pic>
    </p:spTree>
    <p:extLst>
      <p:ext uri="{BB962C8B-B14F-4D97-AF65-F5344CB8AC3E}">
        <p14:creationId xmlns:p14="http://schemas.microsoft.com/office/powerpoint/2010/main" val="61290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ädda Barnen">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ounded Rectangle 11"/>
          <p:cNvSpPr/>
          <p:nvPr userDrawn="1"/>
        </p:nvSpPr>
        <p:spPr>
          <a:xfrm>
            <a:off x="2862444" y="1869897"/>
            <a:ext cx="6467113" cy="1939400"/>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dirty="0">
              <a:solidFill>
                <a:srgbClr val="222221"/>
              </a:solidFill>
              <a:latin typeface="TradeGothic LT CondEighteen"/>
              <a:cs typeface="TradeGothic LT CondEighteen"/>
            </a:endParaRPr>
          </a:p>
        </p:txBody>
      </p:sp>
      <p:pic>
        <p:nvPicPr>
          <p:cNvPr id="5" name="Bild 4">
            <a:extLst>
              <a:ext uri="{FF2B5EF4-FFF2-40B4-BE49-F238E27FC236}">
                <a16:creationId xmlns:a16="http://schemas.microsoft.com/office/drawing/2014/main" id="{EFC1A927-9DA7-9328-BDCC-77946CEEA3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0422" y="2112062"/>
            <a:ext cx="5892274" cy="1454099"/>
          </a:xfrm>
          <a:prstGeom prst="rect">
            <a:avLst/>
          </a:prstGeom>
        </p:spPr>
      </p:pic>
    </p:spTree>
    <p:extLst>
      <p:ext uri="{BB962C8B-B14F-4D97-AF65-F5344CB8AC3E}">
        <p14:creationId xmlns:p14="http://schemas.microsoft.com/office/powerpoint/2010/main" val="286588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9C497BB-82CE-48E5-A599-38718BBAA635}" type="datetimeFigureOut">
              <a:rPr lang="sv-SE" smtClean="0"/>
              <a:t>2025-03-20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BCD5F49-7434-4814-9F4F-7DCE8B2FFACE}" type="slidenum">
              <a:rPr lang="sv-SE" smtClean="0"/>
              <a:t>‹#›</a:t>
            </a:fld>
            <a:endParaRPr lang="sv-SE"/>
          </a:p>
        </p:txBody>
      </p:sp>
    </p:spTree>
    <p:extLst>
      <p:ext uri="{BB962C8B-B14F-4D97-AF65-F5344CB8AC3E}">
        <p14:creationId xmlns:p14="http://schemas.microsoft.com/office/powerpoint/2010/main" val="188473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llansida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dirty="0"/>
              <a:t>1 Maj 2022</a:t>
            </a:r>
            <a:endParaRPr lang="en-US" dirty="0"/>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6096000" y="0"/>
            <a:ext cx="6096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294358" y="1171576"/>
            <a:ext cx="4324025" cy="1219798"/>
          </a:xfrm>
        </p:spPr>
        <p:txBody>
          <a:bodyPr anchor="t">
            <a:normAutofit/>
          </a:bodyPr>
          <a:lstStyle>
            <a:lvl1pPr algn="l">
              <a:lnSpc>
                <a:spcPct val="95000"/>
              </a:lnSpc>
              <a:defRPr sz="3200" b="0" i="0" cap="none">
                <a:solidFill>
                  <a:schemeClr val="bg1"/>
                </a:solidFill>
                <a:latin typeface="Oswald Medium" pitchFamily="2" charset="0"/>
                <a:cs typeface="Oswald Medium" pitchFamily="2" charset="0"/>
              </a:defRPr>
            </a:lvl1pPr>
          </a:lstStyle>
          <a:p>
            <a:r>
              <a:rPr lang="sv-SE"/>
              <a:t>Klicka här för att ändra mall för rubrikformat</a:t>
            </a:r>
            <a:endParaRPr lang="sv-SE" dirty="0"/>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mn-lt"/>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sv-SE"/>
              <a:t>Klicka på ikonen för att lägga till en bild</a:t>
            </a:r>
            <a:endParaRPr lang="en-US" dirty="0"/>
          </a:p>
        </p:txBody>
      </p:sp>
      <p:pic>
        <p:nvPicPr>
          <p:cNvPr id="13" name="Bild 12">
            <a:extLst>
              <a:ext uri="{FF2B5EF4-FFF2-40B4-BE49-F238E27FC236}">
                <a16:creationId xmlns:a16="http://schemas.microsoft.com/office/drawing/2014/main" id="{B98384C7-1FAA-5F7B-1FD7-87DC236A20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56472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r>
              <a:rPr lang="sv-SE" dirty="0"/>
              <a:t>1 Maj 2022</a:t>
            </a:r>
            <a:endParaRPr lang="en-US" dirty="0"/>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p:nvPr>
        </p:nvSpPr>
        <p:spPr>
          <a:xfrm>
            <a:off x="566351" y="310836"/>
            <a:ext cx="11043524" cy="1348102"/>
          </a:xfrm>
        </p:spPr>
        <p:txBody>
          <a:bodyPr anchor="t">
            <a:normAutofit/>
          </a:bodyPr>
          <a:lstStyle>
            <a:lvl1pPr algn="l">
              <a:lnSpc>
                <a:spcPct val="85000"/>
              </a:lnSpc>
              <a:defRPr sz="4800" b="0" i="0" cap="none">
                <a:solidFill>
                  <a:schemeClr val="tx1"/>
                </a:solidFill>
                <a:latin typeface="Oswald Medium" pitchFamily="2" charset="0"/>
                <a:cs typeface="Oswald Medium" pitchFamily="2" charset="0"/>
              </a:defRPr>
            </a:lvl1pPr>
          </a:lstStyle>
          <a:p>
            <a:r>
              <a:rPr lang="sv-SE"/>
              <a:t>Klicka här för att ändra mall för rubrikformat</a:t>
            </a:r>
            <a:endParaRPr lang="en-US" dirty="0"/>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sv-SE"/>
              <a:t>Klicka på ikonen för att lägga till en bild</a:t>
            </a:r>
            <a:endParaRPr lang="en-US" dirty="0"/>
          </a:p>
        </p:txBody>
      </p:sp>
      <p:pic>
        <p:nvPicPr>
          <p:cNvPr id="13" name="Bild 12">
            <a:extLst>
              <a:ext uri="{FF2B5EF4-FFF2-40B4-BE49-F238E27FC236}">
                <a16:creationId xmlns:a16="http://schemas.microsoft.com/office/drawing/2014/main" id="{DE026B18-D1F9-192A-112F-EA1D84514E1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237734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66179" y="202995"/>
            <a:ext cx="11043520" cy="787605"/>
          </a:xfrm>
        </p:spPr>
        <p:txBody>
          <a:bodyPr anchor="t">
            <a:noAutofit/>
          </a:bodyPr>
          <a:lstStyle>
            <a:lvl1pPr>
              <a:defRPr sz="4800" b="0" i="0" cap="none">
                <a:solidFill>
                  <a:schemeClr val="bg1"/>
                </a:solidFill>
                <a:latin typeface="Oswald Medium" pitchFamily="2" charset="0"/>
                <a:cs typeface="Oswald Medium" pitchFamily="2" charset="0"/>
              </a:defRPr>
            </a:lvl1pPr>
          </a:lstStyle>
          <a:p>
            <a:r>
              <a:rPr lang="sv-SE"/>
              <a:t>Klicka här för att ändra mall för rubrikformat</a:t>
            </a:r>
            <a:endParaRPr lang="en-US" dirty="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dirty="0"/>
              <a:t>1 Maj 2022</a:t>
            </a:r>
            <a:endParaRPr lang="en-US" dirty="0"/>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Bild 12">
            <a:extLst>
              <a:ext uri="{FF2B5EF4-FFF2-40B4-BE49-F238E27FC236}">
                <a16:creationId xmlns:a16="http://schemas.microsoft.com/office/drawing/2014/main" id="{A77C6330-C3DF-D775-F959-E1C238F67C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373693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dirty="0"/>
              <a:t>1 Maj 2022</a:t>
            </a:r>
            <a:endParaRPr lang="en-US" dirty="0"/>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176" y="6329139"/>
            <a:ext cx="1724568" cy="517174"/>
          </a:xfrm>
          <a:prstGeom prst="rect">
            <a:avLst/>
          </a:prstGeom>
        </p:spPr>
      </p:pic>
      <p:sp>
        <p:nvSpPr>
          <p:cNvPr id="15" name="Title 1"/>
          <p:cNvSpPr>
            <a:spLocks noGrp="1"/>
          </p:cNvSpPr>
          <p:nvPr>
            <p:ph type="title"/>
          </p:nvPr>
        </p:nvSpPr>
        <p:spPr>
          <a:xfrm>
            <a:off x="566351" y="310836"/>
            <a:ext cx="11043524" cy="861472"/>
          </a:xfrm>
        </p:spPr>
        <p:txBody>
          <a:bodyPr anchor="t">
            <a:normAutofit/>
          </a:bodyPr>
          <a:lstStyle>
            <a:lvl1pPr algn="l">
              <a:lnSpc>
                <a:spcPct val="85000"/>
              </a:lnSpc>
              <a:defRPr sz="4800" b="0" i="0" cap="none">
                <a:solidFill>
                  <a:schemeClr val="tx1"/>
                </a:solidFill>
                <a:latin typeface="Oswald Medium" pitchFamily="2" charset="0"/>
                <a:cs typeface="Oswald Medium" pitchFamily="2" charset="0"/>
              </a:defRPr>
            </a:lvl1pPr>
          </a:lstStyle>
          <a:p>
            <a:r>
              <a:rPr lang="sv-SE"/>
              <a:t>Klicka här för att ändra mall för rubrikformat</a:t>
            </a:r>
            <a:endParaRPr lang="en-US" dirty="0"/>
          </a:p>
        </p:txBody>
      </p:sp>
    </p:spTree>
    <p:extLst>
      <p:ext uri="{BB962C8B-B14F-4D97-AF65-F5344CB8AC3E}">
        <p14:creationId xmlns:p14="http://schemas.microsoft.com/office/powerpoint/2010/main" val="42198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swald Medium" pitchFamily="2" charset="0"/>
              </a:defRPr>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dirty="0"/>
              <a:t>1 Maj 2022</a:t>
            </a:r>
            <a:endParaRPr lang="en-US" dirty="0"/>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164637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574863"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dirty="0"/>
              <a:t>1 Maj 2022</a:t>
            </a:r>
            <a:endParaRPr lang="en-US" dirty="0"/>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6279605"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303603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4" name="Date Placeholder 3"/>
          <p:cNvSpPr>
            <a:spLocks noGrp="1"/>
          </p:cNvSpPr>
          <p:nvPr>
            <p:ph type="dt" sz="half" idx="10"/>
          </p:nvPr>
        </p:nvSpPr>
        <p:spPr/>
        <p:txBody>
          <a:bodyPr/>
          <a:lstStyle/>
          <a:p>
            <a:r>
              <a:rPr lang="sv-SE" dirty="0"/>
              <a:t>1 Maj 2022</a:t>
            </a:r>
            <a:endParaRPr lang="en-US" dirty="0"/>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322762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dirty="0"/>
              <a:t>1 Maj 2022</a:t>
            </a:r>
            <a:endParaRPr lang="en-US" dirty="0"/>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81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8" name="Rak koppling 17">
            <a:extLst>
              <a:ext uri="{FF2B5EF4-FFF2-40B4-BE49-F238E27FC236}">
                <a16:creationId xmlns:a16="http://schemas.microsoft.com/office/drawing/2014/main" id="{A9D96252-2CE2-66C1-4430-C3FB7AC6F661}"/>
              </a:ext>
            </a:extLst>
          </p:cNvPr>
          <p:cNvCxnSpPr>
            <a:cxnSpLocks/>
          </p:cNvCxnSpPr>
          <p:nvPr userDrawn="1"/>
        </p:nvCxnSpPr>
        <p:spPr>
          <a:xfrm>
            <a:off x="578899" y="1151224"/>
            <a:ext cx="11073600" cy="0"/>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1" name="Bild 10">
            <a:extLst>
              <a:ext uri="{FF2B5EF4-FFF2-40B4-BE49-F238E27FC236}">
                <a16:creationId xmlns:a16="http://schemas.microsoft.com/office/drawing/2014/main" id="{DD804F15-60C0-DDDA-8E96-0E27FBD0E9CF}"/>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58506" y="6388033"/>
            <a:ext cx="1675509" cy="413483"/>
          </a:xfrm>
          <a:prstGeom prst="rect">
            <a:avLst/>
          </a:prstGeom>
        </p:spPr>
      </p:pic>
      <p:sp>
        <p:nvSpPr>
          <p:cNvPr id="2" name="Title Placeholder 1"/>
          <p:cNvSpPr>
            <a:spLocks noGrp="1"/>
          </p:cNvSpPr>
          <p:nvPr>
            <p:ph type="title"/>
          </p:nvPr>
        </p:nvSpPr>
        <p:spPr>
          <a:xfrm>
            <a:off x="566179" y="309600"/>
            <a:ext cx="11043520" cy="506900"/>
          </a:xfrm>
          <a:prstGeom prst="rect">
            <a:avLst/>
          </a:prstGeom>
        </p:spPr>
        <p:txBody>
          <a:bodyPr vert="horz" lIns="0" tIns="0" rIns="0" bIns="0" rtlCol="0" anchor="ctr">
            <a:noAutofit/>
          </a:bodyPr>
          <a:lstStyle/>
          <a:p>
            <a:r>
              <a:rPr lang="sv-SE" dirty="0"/>
              <a:t>Klicka här för att ändra format</a:t>
            </a:r>
            <a:endParaRPr lang="en-US" dirty="0"/>
          </a:p>
        </p:txBody>
      </p:sp>
      <p:sp>
        <p:nvSpPr>
          <p:cNvPr id="3" name="Text Placeholder 2"/>
          <p:cNvSpPr>
            <a:spLocks noGrp="1"/>
          </p:cNvSpPr>
          <p:nvPr>
            <p:ph type="body" idx="1"/>
          </p:nvPr>
        </p:nvSpPr>
        <p:spPr>
          <a:xfrm>
            <a:off x="574863" y="1600200"/>
            <a:ext cx="11034836" cy="47069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8598656" y="6441020"/>
            <a:ext cx="2108425" cy="365125"/>
          </a:xfrm>
          <a:prstGeom prst="rect">
            <a:avLst/>
          </a:prstGeom>
        </p:spPr>
        <p:txBody>
          <a:bodyPr vert="horz" lIns="91440" tIns="45720" rIns="91440" bIns="45720" rtlCol="0" anchor="ctr"/>
          <a:lstStyle>
            <a:lvl1pPr algn="l">
              <a:defRPr sz="1000" b="0" i="0">
                <a:solidFill>
                  <a:schemeClr val="tx1"/>
                </a:solidFill>
                <a:latin typeface="+mn-lt"/>
                <a:cs typeface="Gill Sans Infant Std"/>
              </a:defRPr>
            </a:lvl1pPr>
          </a:lstStyle>
          <a:p>
            <a:r>
              <a:rPr lang="sv-SE" dirty="0"/>
              <a:t>1 Maj 2022</a:t>
            </a:r>
            <a:endParaRPr lang="en-US" dirty="0"/>
          </a:p>
        </p:txBody>
      </p:sp>
      <p:sp>
        <p:nvSpPr>
          <p:cNvPr id="5" name="Footer Placeholder 4"/>
          <p:cNvSpPr>
            <a:spLocks noGrp="1"/>
          </p:cNvSpPr>
          <p:nvPr>
            <p:ph type="ftr" sz="quarter" idx="3"/>
          </p:nvPr>
        </p:nvSpPr>
        <p:spPr>
          <a:xfrm>
            <a:off x="3366696" y="6441020"/>
            <a:ext cx="5099971" cy="365125"/>
          </a:xfrm>
          <a:prstGeom prst="rect">
            <a:avLst/>
          </a:prstGeom>
        </p:spPr>
        <p:txBody>
          <a:bodyPr vert="horz" lIns="91440" tIns="45720" rIns="91440" bIns="45720" rtlCol="0" anchor="ctr"/>
          <a:lstStyle>
            <a:lvl1pPr algn="ctr">
              <a:defRPr sz="1000" b="0" i="0">
                <a:solidFill>
                  <a:schemeClr val="tx1"/>
                </a:solidFill>
                <a:latin typeface="+mn-lt"/>
                <a:cs typeface="Gill Sans Infant Std"/>
              </a:defRPr>
            </a:lvl1pPr>
          </a:lstStyle>
          <a:p>
            <a:r>
              <a:rPr lang="sv-SE" dirty="0"/>
              <a:t>Ändra presentationens namn i Sidhuvud och använd för alla</a:t>
            </a:r>
            <a:endParaRPr lang="en-US" dirty="0"/>
          </a:p>
        </p:txBody>
      </p:sp>
      <p:sp>
        <p:nvSpPr>
          <p:cNvPr id="6" name="Slide Number Placeholder 5"/>
          <p:cNvSpPr>
            <a:spLocks noGrp="1"/>
          </p:cNvSpPr>
          <p:nvPr>
            <p:ph type="sldNum" sz="quarter" idx="4"/>
          </p:nvPr>
        </p:nvSpPr>
        <p:spPr>
          <a:xfrm>
            <a:off x="10707081" y="6441020"/>
            <a:ext cx="1031631" cy="365125"/>
          </a:xfrm>
          <a:prstGeom prst="rect">
            <a:avLst/>
          </a:prstGeom>
        </p:spPr>
        <p:txBody>
          <a:bodyPr vert="horz" lIns="91440" tIns="45720" rIns="91440" bIns="45720" rtlCol="0" anchor="ctr"/>
          <a:lstStyle>
            <a:lvl1pPr algn="r">
              <a:defRPr sz="1000" b="0" i="0">
                <a:solidFill>
                  <a:schemeClr val="tx1"/>
                </a:solidFill>
                <a:latin typeface="+mn-lt"/>
                <a:cs typeface="Gill Sans Infant Std"/>
              </a:defRPr>
            </a:lvl1pPr>
          </a:lstStyle>
          <a:p>
            <a:fld id="{C3FDE51E-0052-334C-A4B2-C567FE9F326F}" type="slidenum">
              <a:rPr lang="en-US" smtClean="0"/>
              <a:pPr/>
              <a:t>‹#›</a:t>
            </a:fld>
            <a:endParaRPr lang="en-US"/>
          </a:p>
        </p:txBody>
      </p:sp>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7852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74" r:id="rId5"/>
    <p:sldLayoutId id="2147483650" r:id="rId6"/>
    <p:sldLayoutId id="2147483662" r:id="rId7"/>
    <p:sldLayoutId id="2147483663" r:id="rId8"/>
    <p:sldLayoutId id="2147483655" r:id="rId9"/>
    <p:sldLayoutId id="2147483669" r:id="rId10"/>
    <p:sldLayoutId id="2147483670" r:id="rId11"/>
    <p:sldLayoutId id="2147483671" r:id="rId12"/>
    <p:sldLayoutId id="2147483672" r:id="rId13"/>
    <p:sldLayoutId id="2147483667" r:id="rId14"/>
    <p:sldLayoutId id="2147483673" r:id="rId15"/>
    <p:sldLayoutId id="214748367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4800" b="0" i="0" kern="1200">
          <a:solidFill>
            <a:schemeClr val="tx1"/>
          </a:solidFill>
          <a:latin typeface="Oswald Medium" pitchFamily="2" charset="0"/>
          <a:ea typeface="+mj-ea"/>
          <a:cs typeface="Times New Roman" panose="02020603050405020304" pitchFamily="18" charset="0"/>
        </a:defRPr>
      </a:lvl1pPr>
    </p:titleStyle>
    <p:bodyStyle>
      <a:lvl1pPr marL="0" indent="0" algn="l" defTabSz="457200" rtl="0" eaLnBrk="1" latinLnBrk="0" hangingPunct="1">
        <a:spcBef>
          <a:spcPts val="0"/>
        </a:spcBef>
        <a:spcAft>
          <a:spcPts val="600"/>
        </a:spcAft>
        <a:buFont typeface="Arial"/>
        <a:buNone/>
        <a:defRPr sz="1800" b="1" i="0" kern="1200">
          <a:solidFill>
            <a:schemeClr val="bg2"/>
          </a:solidFill>
          <a:latin typeface="+mn-lt"/>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mn-lt"/>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mn-lt"/>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mn-lt"/>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mn-lt"/>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ideo" Target="https://www.youtube.com/embed/i9P_vzYdEA4?feature=oembed"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www.dinarattigheter.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video" Target="https://www.youtube.com/embed/PLPYyGL-2dc?feature=oembed"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ideo" Target="https://www.youtube.com/embed/8ZlA82nXYDo?feature=oembed"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3E9033A-D80F-3385-D88F-C0A5229002EC}"/>
              </a:ext>
            </a:extLst>
          </p:cNvPr>
          <p:cNvSpPr>
            <a:spLocks noGrp="1"/>
          </p:cNvSpPr>
          <p:nvPr>
            <p:ph type="dt" sz="half" idx="10"/>
          </p:nvPr>
        </p:nvSpPr>
        <p:spPr/>
        <p:txBody>
          <a:bodyPr/>
          <a:lstStyle/>
          <a:p>
            <a:r>
              <a:rPr lang="sv-SE"/>
              <a:t>1 Maj 2022</a:t>
            </a:r>
            <a:endParaRPr lang="en-US" dirty="0"/>
          </a:p>
        </p:txBody>
      </p:sp>
      <p:sp>
        <p:nvSpPr>
          <p:cNvPr id="3" name="Platshållare för sidfot 2">
            <a:extLst>
              <a:ext uri="{FF2B5EF4-FFF2-40B4-BE49-F238E27FC236}">
                <a16:creationId xmlns:a16="http://schemas.microsoft.com/office/drawing/2014/main" id="{A985ABDB-C089-B0B6-EDE2-8699D5FB3450}"/>
              </a:ext>
            </a:extLst>
          </p:cNvPr>
          <p:cNvSpPr>
            <a:spLocks noGrp="1"/>
          </p:cNvSpPr>
          <p:nvPr>
            <p:ph type="ftr" sz="quarter" idx="11"/>
          </p:nvPr>
        </p:nvSpPr>
        <p:spPr/>
        <p:txBody>
          <a:bodyPr/>
          <a:lstStyle/>
          <a:p>
            <a:r>
              <a:rPr lang="sv-SE"/>
              <a:t>Ändra presentationens namn i Sidhuvud och Använd för alla</a:t>
            </a:r>
            <a:endParaRPr lang="en-US"/>
          </a:p>
        </p:txBody>
      </p:sp>
      <p:sp>
        <p:nvSpPr>
          <p:cNvPr id="4" name="Platshållare för bildnummer 3">
            <a:extLst>
              <a:ext uri="{FF2B5EF4-FFF2-40B4-BE49-F238E27FC236}">
                <a16:creationId xmlns:a16="http://schemas.microsoft.com/office/drawing/2014/main" id="{F203EE35-8ED1-F2B1-9618-13D158A8213D}"/>
              </a:ext>
            </a:extLst>
          </p:cNvPr>
          <p:cNvSpPr>
            <a:spLocks noGrp="1"/>
          </p:cNvSpPr>
          <p:nvPr>
            <p:ph type="sldNum" sz="quarter" idx="12"/>
          </p:nvPr>
        </p:nvSpPr>
        <p:spPr/>
        <p:txBody>
          <a:bodyPr/>
          <a:lstStyle/>
          <a:p>
            <a:fld id="{C3FDE51E-0052-334C-A4B2-C567FE9F326F}" type="slidenum">
              <a:rPr lang="en-US" smtClean="0"/>
              <a:t>1</a:t>
            </a:fld>
            <a:endParaRPr lang="en-US"/>
          </a:p>
        </p:txBody>
      </p:sp>
      <p:sp>
        <p:nvSpPr>
          <p:cNvPr id="5" name="Rubrik 4">
            <a:extLst>
              <a:ext uri="{FF2B5EF4-FFF2-40B4-BE49-F238E27FC236}">
                <a16:creationId xmlns:a16="http://schemas.microsoft.com/office/drawing/2014/main" id="{E40B6946-7D9E-C888-847A-3B7A468C5505}"/>
              </a:ext>
            </a:extLst>
          </p:cNvPr>
          <p:cNvSpPr>
            <a:spLocks noGrp="1"/>
          </p:cNvSpPr>
          <p:nvPr>
            <p:ph type="title"/>
          </p:nvPr>
        </p:nvSpPr>
        <p:spPr/>
        <p:txBody>
          <a:bodyPr>
            <a:normAutofit fontScale="90000"/>
          </a:bodyPr>
          <a:lstStyle/>
          <a:p>
            <a:r>
              <a:rPr lang="sv-SE" dirty="0"/>
              <a:t>datum</a:t>
            </a:r>
            <a:br>
              <a:rPr lang="sv-SE" dirty="0"/>
            </a:br>
            <a:r>
              <a:rPr lang="sv-SE" dirty="0"/>
              <a:t>skola</a:t>
            </a:r>
            <a:br>
              <a:rPr lang="sv-SE" dirty="0"/>
            </a:br>
            <a:br>
              <a:rPr lang="sv-SE" dirty="0"/>
            </a:br>
            <a:r>
              <a:rPr lang="sv-SE" dirty="0"/>
              <a:t>namn</a:t>
            </a:r>
            <a:br>
              <a:rPr lang="sv-SE" dirty="0"/>
            </a:br>
            <a:r>
              <a:rPr lang="sv-SE" dirty="0"/>
              <a:t>Rädda Barnen </a:t>
            </a:r>
          </a:p>
        </p:txBody>
      </p:sp>
      <p:pic>
        <p:nvPicPr>
          <p:cNvPr id="14" name="Platshållare för bild 5">
            <a:extLst>
              <a:ext uri="{FF2B5EF4-FFF2-40B4-BE49-F238E27FC236}">
                <a16:creationId xmlns:a16="http://schemas.microsoft.com/office/drawing/2014/main" id="{4932FF1A-93B3-F505-4525-C6664ECD4386}"/>
              </a:ext>
            </a:extLst>
          </p:cNvPr>
          <p:cNvPicPr>
            <a:picLocks noChangeAspect="1"/>
          </p:cNvPicPr>
          <p:nvPr/>
        </p:nvPicPr>
        <p:blipFill>
          <a:blip r:embed="rId3" cstate="screen">
            <a:extLst>
              <a:ext uri="{28A0092B-C50C-407E-A947-70E740481C1C}">
                <a14:useLocalDpi xmlns:a14="http://schemas.microsoft.com/office/drawing/2010/main"/>
              </a:ext>
            </a:extLst>
          </a:blip>
          <a:srcRect l="18676" r="18676"/>
          <a:stretch>
            <a:fillRect/>
          </a:stretch>
        </p:blipFill>
        <p:spPr>
          <a:xfrm>
            <a:off x="203200" y="155738"/>
            <a:ext cx="5722309" cy="5135453"/>
          </a:xfrm>
          <a:prstGeom prst="rect">
            <a:avLst/>
          </a:prstGeom>
        </p:spPr>
      </p:pic>
    </p:spTree>
    <p:extLst>
      <p:ext uri="{BB962C8B-B14F-4D97-AF65-F5344CB8AC3E}">
        <p14:creationId xmlns:p14="http://schemas.microsoft.com/office/powerpoint/2010/main" val="225112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en-US" dirty="0"/>
          </a:p>
        </p:txBody>
      </p:sp>
      <p:sp>
        <p:nvSpPr>
          <p:cNvPr id="3" name="Platshållare för sidfot 2"/>
          <p:cNvSpPr>
            <a:spLocks noGrp="1"/>
          </p:cNvSpPr>
          <p:nvPr>
            <p:ph type="ftr" sz="quarter" idx="11"/>
          </p:nvPr>
        </p:nvSpPr>
        <p:spPr/>
        <p:txBody>
          <a:bodyPr/>
          <a:lstStyle/>
          <a:p>
            <a:endParaRPr lang="en-US" dirty="0"/>
          </a:p>
        </p:txBody>
      </p:sp>
      <p:sp>
        <p:nvSpPr>
          <p:cNvPr id="4" name="Platshållare för bildnummer 3"/>
          <p:cNvSpPr>
            <a:spLocks noGrp="1"/>
          </p:cNvSpPr>
          <p:nvPr>
            <p:ph type="sldNum" sz="quarter" idx="12"/>
          </p:nvPr>
        </p:nvSpPr>
        <p:spPr/>
        <p:txBody>
          <a:bodyPr/>
          <a:lstStyle/>
          <a:p>
            <a:fld id="{C3FDE51E-0052-334C-A4B2-C567FE9F326F}" type="slidenum">
              <a:rPr lang="en-US" smtClean="0"/>
              <a:t>10</a:t>
            </a:fld>
            <a:endParaRPr lang="en-US"/>
          </a:p>
        </p:txBody>
      </p:sp>
      <p:sp>
        <p:nvSpPr>
          <p:cNvPr id="5" name="Rubrik 4"/>
          <p:cNvSpPr>
            <a:spLocks noGrp="1"/>
          </p:cNvSpPr>
          <p:nvPr>
            <p:ph type="title"/>
          </p:nvPr>
        </p:nvSpPr>
        <p:spPr>
          <a:xfrm>
            <a:off x="7294358" y="1171575"/>
            <a:ext cx="4324025" cy="2436597"/>
          </a:xfrm>
        </p:spPr>
        <p:txBody>
          <a:bodyPr>
            <a:noAutofit/>
          </a:bodyPr>
          <a:lstStyle/>
          <a:p>
            <a:pPr algn="ctr"/>
            <a:r>
              <a:rPr lang="sv-SE" sz="5400" dirty="0"/>
              <a:t>Vi kommer att vara här:</a:t>
            </a:r>
          </a:p>
        </p:txBody>
      </p:sp>
      <p:pic>
        <p:nvPicPr>
          <p:cNvPr id="8" name="Platshållare för bild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26733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F4CC7AD-0D18-979B-104B-C0C1C6F414B6}"/>
              </a:ext>
            </a:extLst>
          </p:cNvPr>
          <p:cNvSpPr>
            <a:spLocks noGrp="1"/>
          </p:cNvSpPr>
          <p:nvPr>
            <p:ph type="title"/>
          </p:nvPr>
        </p:nvSpPr>
        <p:spPr/>
        <p:txBody>
          <a:bodyPr/>
          <a:lstStyle/>
          <a:p>
            <a:r>
              <a:rPr lang="sv-SE" dirty="0"/>
              <a:t>Stödchatten Kärleken är fri</a:t>
            </a:r>
          </a:p>
        </p:txBody>
      </p:sp>
      <p:sp>
        <p:nvSpPr>
          <p:cNvPr id="2" name="Platshållare för datum 1"/>
          <p:cNvSpPr>
            <a:spLocks noGrp="1"/>
          </p:cNvSpPr>
          <p:nvPr>
            <p:ph type="dt" sz="half" idx="10"/>
          </p:nvPr>
        </p:nvSpPr>
        <p:spPr/>
        <p:txBody>
          <a:bodyPr/>
          <a:lstStyle/>
          <a:p>
            <a:endParaRPr lang="en-US" dirty="0"/>
          </a:p>
        </p:txBody>
      </p:sp>
      <p:sp>
        <p:nvSpPr>
          <p:cNvPr id="3" name="Platshållare för sidfot 2"/>
          <p:cNvSpPr>
            <a:spLocks noGrp="1"/>
          </p:cNvSpPr>
          <p:nvPr>
            <p:ph type="ftr" sz="quarter" idx="11"/>
          </p:nvPr>
        </p:nvSpPr>
        <p:spPr/>
        <p:txBody>
          <a:bodyPr/>
          <a:lstStyle/>
          <a:p>
            <a:endParaRPr lang="en-US" dirty="0"/>
          </a:p>
        </p:txBody>
      </p:sp>
      <p:sp>
        <p:nvSpPr>
          <p:cNvPr id="4" name="Platshållare för bildnummer 3"/>
          <p:cNvSpPr>
            <a:spLocks noGrp="1"/>
          </p:cNvSpPr>
          <p:nvPr>
            <p:ph type="sldNum" sz="quarter" idx="12"/>
          </p:nvPr>
        </p:nvSpPr>
        <p:spPr/>
        <p:txBody>
          <a:bodyPr/>
          <a:lstStyle/>
          <a:p>
            <a:fld id="{C3FDE51E-0052-334C-A4B2-C567FE9F326F}" type="slidenum">
              <a:rPr lang="en-US" smtClean="0"/>
              <a:t>11</a:t>
            </a:fld>
            <a:endParaRPr lang="en-US"/>
          </a:p>
        </p:txBody>
      </p:sp>
      <p:sp>
        <p:nvSpPr>
          <p:cNvPr id="10" name="Platshållare för text 9">
            <a:extLst>
              <a:ext uri="{FF2B5EF4-FFF2-40B4-BE49-F238E27FC236}">
                <a16:creationId xmlns:a16="http://schemas.microsoft.com/office/drawing/2014/main" id="{F0826500-532C-10E7-7AB8-FE5B6C93E5B2}"/>
              </a:ext>
            </a:extLst>
          </p:cNvPr>
          <p:cNvSpPr>
            <a:spLocks noGrp="1"/>
          </p:cNvSpPr>
          <p:nvPr>
            <p:ph type="body" sz="quarter" idx="13"/>
          </p:nvPr>
        </p:nvSpPr>
        <p:spPr/>
        <p:txBody>
          <a:bodyPr/>
          <a:lstStyle/>
          <a:p>
            <a:endParaRPr lang="sv-SE"/>
          </a:p>
        </p:txBody>
      </p:sp>
      <p:pic>
        <p:nvPicPr>
          <p:cNvPr id="7" name="Onlinemedia 6" title="Om Kärleken är fri">
            <a:hlinkClick r:id="" action="ppaction://media"/>
            <a:extLst>
              <a:ext uri="{FF2B5EF4-FFF2-40B4-BE49-F238E27FC236}">
                <a16:creationId xmlns:a16="http://schemas.microsoft.com/office/drawing/2014/main" id="{F447F35A-76EC-8238-8B0F-7AE19ECD2FF5}"/>
              </a:ext>
            </a:extLst>
          </p:cNvPr>
          <p:cNvPicPr>
            <a:picLocks noGrp="1" noRot="1" noChangeAspect="1"/>
          </p:cNvPicPr>
          <p:nvPr>
            <p:ph idx="1"/>
            <a:videoFile r:link="rId1"/>
          </p:nvPr>
        </p:nvPicPr>
        <p:blipFill>
          <a:blip r:embed="rId4"/>
          <a:stretch>
            <a:fillRect/>
          </a:stretch>
        </p:blipFill>
        <p:spPr>
          <a:xfrm>
            <a:off x="1925638" y="1600200"/>
            <a:ext cx="8331200" cy="4706938"/>
          </a:xfrm>
          <a:prstGeom prst="rect">
            <a:avLst/>
          </a:prstGeom>
        </p:spPr>
      </p:pic>
    </p:spTree>
    <p:extLst>
      <p:ext uri="{BB962C8B-B14F-4D97-AF65-F5344CB8AC3E}">
        <p14:creationId xmlns:p14="http://schemas.microsoft.com/office/powerpoint/2010/main" val="215097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3FDE51E-0052-334C-A4B2-C567FE9F326F}" type="slidenum">
              <a:rPr lang="en-US" smtClean="0"/>
              <a:t>12</a:t>
            </a:fld>
            <a:endParaRPr lang="en-US"/>
          </a:p>
        </p:txBody>
      </p:sp>
      <p:pic>
        <p:nvPicPr>
          <p:cNvPr id="6" name="Platshållare för bild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98436" y="0"/>
            <a:ext cx="12092837" cy="6321206"/>
          </a:xfrm>
        </p:spPr>
      </p:pic>
      <p:sp>
        <p:nvSpPr>
          <p:cNvPr id="7" name="textruta 6"/>
          <p:cNvSpPr txBox="1"/>
          <p:nvPr/>
        </p:nvSpPr>
        <p:spPr>
          <a:xfrm>
            <a:off x="-106433" y="2756533"/>
            <a:ext cx="6681404" cy="677108"/>
          </a:xfrm>
          <a:prstGeom prst="rect">
            <a:avLst/>
          </a:prstGeom>
          <a:solidFill>
            <a:srgbClr val="FF0000"/>
          </a:solidFill>
        </p:spPr>
        <p:txBody>
          <a:bodyPr wrap="square" lIns="0" tIns="0" rIns="0" bIns="0" rtlCol="0">
            <a:spAutoFit/>
          </a:bodyPr>
          <a:lstStyle/>
          <a:p>
            <a:r>
              <a:rPr lang="sv-SE" sz="4400" dirty="0">
                <a:latin typeface="Trade Gothic for RB Cond No. 20" panose="020B0806040303020004" pitchFamily="34" charset="0"/>
                <a:ea typeface="Trade Gothic for RB Bold Condensed No. 20" charset="0"/>
                <a:cs typeface="Trade Gothic for RB Bold Condensed No. 20" charset="0"/>
              </a:rPr>
              <a:t>   </a:t>
            </a:r>
            <a:r>
              <a:rPr lang="sv-SE" sz="4400" dirty="0">
                <a:solidFill>
                  <a:schemeClr val="bg1"/>
                </a:solidFill>
                <a:latin typeface="Trade Gothic for RB Cond No. 20" panose="020B0806040303020004" pitchFamily="34" charset="0"/>
                <a:ea typeface="Trade Gothic for RB Bold Condensed No. 20" charset="0"/>
                <a:cs typeface="Trade Gothic for RB Bold Condensed No. 20" charset="0"/>
              </a:rPr>
              <a:t>  STÖDCHATT</a:t>
            </a:r>
          </a:p>
        </p:txBody>
      </p:sp>
      <p:sp>
        <p:nvSpPr>
          <p:cNvPr id="8" name="textruta 7"/>
          <p:cNvSpPr txBox="1"/>
          <p:nvPr/>
        </p:nvSpPr>
        <p:spPr>
          <a:xfrm>
            <a:off x="-106433" y="3433641"/>
            <a:ext cx="6681404" cy="2585323"/>
          </a:xfrm>
          <a:prstGeom prst="rect">
            <a:avLst/>
          </a:prstGeom>
          <a:solidFill>
            <a:schemeClr val="bg1"/>
          </a:solidFill>
        </p:spPr>
        <p:txBody>
          <a:bodyPr wrap="square" lIns="0" tIns="0" rIns="0" bIns="0" rtlCol="0">
            <a:spAutoFit/>
          </a:bodyPr>
          <a:lstStyle/>
          <a:p>
            <a:endParaRPr lang="sv-SE" sz="2800" dirty="0">
              <a:latin typeface="Trade Gothic for RB Cond No. 20" panose="020B0806040303020004" pitchFamily="34" charset="0"/>
              <a:ea typeface="Trade Gothic for RB Bold Condensed No. 20" charset="0"/>
              <a:cs typeface="Trade Gothic for RB Bold Condensed No. 20" charset="0"/>
            </a:endParaRPr>
          </a:p>
          <a:p>
            <a:endParaRPr lang="sv-SE" sz="2800" dirty="0">
              <a:solidFill>
                <a:srgbClr val="FF0000"/>
              </a:solidFill>
              <a:latin typeface="Trade Gothic for RB Cond No. 20" panose="020B0806040303020004" pitchFamily="34" charset="0"/>
              <a:ea typeface="Trade Gothic for RB Bold Condensed No. 20" charset="0"/>
              <a:cs typeface="Trade Gothic for RB Bold Condensed No. 20" charset="0"/>
            </a:endParaRPr>
          </a:p>
          <a:p>
            <a:endParaRPr lang="sv-SE" sz="2800" dirty="0">
              <a:solidFill>
                <a:srgbClr val="FF0000"/>
              </a:solidFill>
              <a:latin typeface="Trade Gothic for RB Cond No. 20" panose="020B0806040303020004" pitchFamily="34" charset="0"/>
              <a:ea typeface="Trade Gothic for RB Bold Condensed No. 20" charset="0"/>
              <a:cs typeface="Trade Gothic for RB Bold Condensed No. 20" charset="0"/>
            </a:endParaRPr>
          </a:p>
          <a:p>
            <a:endParaRPr lang="sv-SE" sz="2800" dirty="0">
              <a:solidFill>
                <a:srgbClr val="FF0000"/>
              </a:solidFill>
              <a:latin typeface="Trade Gothic for RB Cond No. 20" panose="020B0806040303020004" pitchFamily="34" charset="0"/>
              <a:ea typeface="Trade Gothic for RB Bold Condensed No. 20" charset="0"/>
              <a:cs typeface="Trade Gothic for RB Bold Condensed No. 20" charset="0"/>
            </a:endParaRPr>
          </a:p>
          <a:p>
            <a:endParaRPr lang="sv-SE" sz="2800" dirty="0">
              <a:solidFill>
                <a:srgbClr val="FF0000"/>
              </a:solidFill>
              <a:latin typeface="Trade Gothic for RB Cond No. 20" panose="020B0806040303020004" pitchFamily="34" charset="0"/>
              <a:ea typeface="Trade Gothic for RB Bold Condensed No. 20" charset="0"/>
              <a:cs typeface="Trade Gothic for RB Bold Condensed No. 20" charset="0"/>
            </a:endParaRPr>
          </a:p>
          <a:p>
            <a:endParaRPr lang="sv-SE" sz="2800" dirty="0">
              <a:solidFill>
                <a:srgbClr val="FF0000"/>
              </a:solidFill>
              <a:latin typeface="Trade Gothic for RB Cond No. 20" panose="020B0806040303020004" pitchFamily="34" charset="0"/>
              <a:ea typeface="Trade Gothic for RB Bold Condensed No. 20" charset="0"/>
              <a:cs typeface="Trade Gothic for RB Bold Condensed No. 20" charset="0"/>
            </a:endParaRPr>
          </a:p>
        </p:txBody>
      </p:sp>
      <p:sp>
        <p:nvSpPr>
          <p:cNvPr id="5" name="textruta 4"/>
          <p:cNvSpPr txBox="1"/>
          <p:nvPr/>
        </p:nvSpPr>
        <p:spPr>
          <a:xfrm>
            <a:off x="7595920" y="5382223"/>
            <a:ext cx="4142792" cy="553998"/>
          </a:xfrm>
          <a:prstGeom prst="rect">
            <a:avLst/>
          </a:prstGeom>
          <a:noFill/>
        </p:spPr>
        <p:txBody>
          <a:bodyPr wrap="square" lIns="0" tIns="0" rIns="0" bIns="0" rtlCol="0">
            <a:spAutoFit/>
          </a:bodyPr>
          <a:lstStyle/>
          <a:p>
            <a:r>
              <a:rPr lang="sv-SE" sz="3600" dirty="0">
                <a:solidFill>
                  <a:schemeClr val="bg1"/>
                </a:solidFill>
                <a:latin typeface="Trade Gothic for RB Cond No. 20" panose="020B0806040303020004" pitchFamily="34" charset="0"/>
                <a:cs typeface="Gill Sans Infant Std"/>
              </a:rPr>
              <a:t>www.karlekenarfri.se</a:t>
            </a:r>
          </a:p>
        </p:txBody>
      </p:sp>
      <p:sp>
        <p:nvSpPr>
          <p:cNvPr id="2" name="textruta 1"/>
          <p:cNvSpPr txBox="1"/>
          <p:nvPr/>
        </p:nvSpPr>
        <p:spPr>
          <a:xfrm>
            <a:off x="242047" y="3603812"/>
            <a:ext cx="6172200" cy="2385268"/>
          </a:xfrm>
          <a:prstGeom prst="rect">
            <a:avLst/>
          </a:prstGeom>
          <a:noFill/>
        </p:spPr>
        <p:txBody>
          <a:bodyPr wrap="square" lIns="0" tIns="0" rIns="0" bIns="0" rtlCol="0">
            <a:spAutoFit/>
          </a:bodyPr>
          <a:lstStyle/>
          <a:p>
            <a:r>
              <a:rPr lang="sv-SE" sz="2800" dirty="0">
                <a:latin typeface="Trade Gothic for RB Cond No. 20" panose="020B0806040303020004" pitchFamily="34" charset="0"/>
                <a:ea typeface="Trade Gothic for RB Bold Condensed No. 20" charset="0"/>
                <a:cs typeface="Trade Gothic for RB Bold Condensed No. 20" charset="0"/>
              </a:rPr>
              <a:t>Utbildade stödpersoner svarar i chatten där du kan vara helt anonym:</a:t>
            </a:r>
          </a:p>
          <a:p>
            <a:endParaRPr lang="sv-SE" sz="2800" dirty="0">
              <a:solidFill>
                <a:srgbClr val="FF0000"/>
              </a:solidFill>
              <a:latin typeface="Trade Gothic for RB Cond No. 20" panose="020B0806040303020004" pitchFamily="34" charset="0"/>
              <a:ea typeface="Trade Gothic for RB Bold Condensed No. 20" charset="0"/>
              <a:cs typeface="Trade Gothic for RB Bold Condensed No. 20" charset="0"/>
            </a:endParaRPr>
          </a:p>
          <a:p>
            <a:r>
              <a:rPr lang="sv-SE" sz="2800" dirty="0">
                <a:solidFill>
                  <a:srgbClr val="FF0000"/>
                </a:solidFill>
                <a:latin typeface="Trade Gothic for RB Cond No. 20" panose="020B0806040303020004" pitchFamily="34" charset="0"/>
                <a:ea typeface="Trade Gothic for RB Bold Condensed No. 20" charset="0"/>
                <a:cs typeface="Trade Gothic for RB Bold Condensed No. 20" charset="0"/>
              </a:rPr>
              <a:t>Måndag, tisdag, onsdag, torsdag och söndag kl. 19:00–21:00</a:t>
            </a:r>
          </a:p>
          <a:p>
            <a:endParaRPr lang="sv-SE" sz="1500" dirty="0">
              <a:latin typeface="Gill Sans Infant Std"/>
              <a:cs typeface="Gill Sans Infant Std"/>
            </a:endParaRPr>
          </a:p>
        </p:txBody>
      </p:sp>
    </p:spTree>
    <p:extLst>
      <p:ext uri="{BB962C8B-B14F-4D97-AF65-F5344CB8AC3E}">
        <p14:creationId xmlns:p14="http://schemas.microsoft.com/office/powerpoint/2010/main" val="315968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988F9B4-09FB-1D2E-BBF2-E76DCBAE08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5077" y="2039100"/>
            <a:ext cx="6975989" cy="3893349"/>
          </a:xfrm>
          <a:prstGeom prst="rect">
            <a:avLst/>
          </a:prstGeom>
        </p:spPr>
      </p:pic>
      <p:sp>
        <p:nvSpPr>
          <p:cNvPr id="2" name="Rubrik 1"/>
          <p:cNvSpPr>
            <a:spLocks noGrp="1"/>
          </p:cNvSpPr>
          <p:nvPr>
            <p:ph type="title"/>
          </p:nvPr>
        </p:nvSpPr>
        <p:spPr>
          <a:xfrm>
            <a:off x="690894" y="533742"/>
            <a:ext cx="8324812" cy="602738"/>
          </a:xfrm>
        </p:spPr>
        <p:txBody>
          <a:bodyPr>
            <a:noAutofit/>
          </a:bodyPr>
          <a:lstStyle/>
          <a:p>
            <a:r>
              <a:rPr lang="sv-SE" sz="4800" dirty="0">
                <a:latin typeface="Oswald Medium" pitchFamily="2" charset="0"/>
                <a:sym typeface="Wingdings" panose="05000000000000000000" pitchFamily="2" charset="2"/>
              </a:rPr>
              <a:t>www.karlekenarfri.se</a:t>
            </a:r>
            <a:endParaRPr lang="sv-SE" sz="4800" dirty="0">
              <a:latin typeface="Oswald Medium" pitchFamily="2" charset="0"/>
            </a:endParaRPr>
          </a:p>
        </p:txBody>
      </p:sp>
      <p:sp>
        <p:nvSpPr>
          <p:cNvPr id="4" name="Platshållare för text 3"/>
          <p:cNvSpPr>
            <a:spLocks noGrp="1"/>
          </p:cNvSpPr>
          <p:nvPr>
            <p:ph type="body" sz="half" idx="2"/>
          </p:nvPr>
        </p:nvSpPr>
        <p:spPr>
          <a:xfrm>
            <a:off x="1042215" y="1766061"/>
            <a:ext cx="3649055" cy="4166388"/>
          </a:xfrm>
        </p:spPr>
        <p:txBody>
          <a:bodyPr vert="horz" lIns="0" tIns="0" rIns="0" bIns="0" rtlCol="0" anchor="t">
            <a:noAutofit/>
          </a:bodyPr>
          <a:lstStyle/>
          <a:p>
            <a:r>
              <a:rPr lang="sv-SE" sz="2400" b="0" dirty="0">
                <a:solidFill>
                  <a:schemeClr val="tx1"/>
                </a:solidFill>
                <a:latin typeface="Lato" panose="020F0502020204030203" pitchFamily="34" charset="0"/>
                <a:cs typeface="Calibri"/>
              </a:rPr>
              <a:t>Barn, ungdomar och unga vuxna:</a:t>
            </a:r>
          </a:p>
          <a:p>
            <a:endParaRPr lang="sv-SE" sz="2400" b="0" dirty="0">
              <a:solidFill>
                <a:schemeClr val="tx1"/>
              </a:solidFill>
              <a:latin typeface="Lato" panose="020F0502020204030203" pitchFamily="34" charset="0"/>
              <a:cs typeface="Calibri"/>
            </a:endParaRPr>
          </a:p>
          <a:p>
            <a:pPr marL="213995" indent="-213995">
              <a:buFont typeface="Arial" panose="020B0604020202020204" pitchFamily="34" charset="0"/>
              <a:buChar char="•"/>
            </a:pPr>
            <a:r>
              <a:rPr lang="sv-SE" sz="2400" b="0" dirty="0">
                <a:solidFill>
                  <a:schemeClr val="tx1"/>
                </a:solidFill>
                <a:latin typeface="Lato" panose="020F0502020204030203" pitchFamily="34" charset="0"/>
                <a:cs typeface="Calibri"/>
              </a:rPr>
              <a:t>Information om rättigheter på olika språk</a:t>
            </a:r>
          </a:p>
          <a:p>
            <a:pPr marL="213995" indent="-213995">
              <a:buFont typeface="Arial" panose="020B0604020202020204" pitchFamily="34" charset="0"/>
              <a:buChar char="•"/>
            </a:pPr>
            <a:r>
              <a:rPr lang="sv-SE" sz="2400" b="0" dirty="0">
                <a:solidFill>
                  <a:schemeClr val="tx1"/>
                </a:solidFill>
                <a:latin typeface="Lato" panose="020F0502020204030203" pitchFamily="34" charset="0"/>
                <a:cs typeface="Calibri"/>
              </a:rPr>
              <a:t>Information om stödvägar</a:t>
            </a:r>
          </a:p>
          <a:p>
            <a:pPr marL="213995" indent="-213995">
              <a:buFont typeface="Arial" panose="020B0604020202020204" pitchFamily="34" charset="0"/>
              <a:buChar char="•"/>
            </a:pPr>
            <a:r>
              <a:rPr lang="sv-SE" sz="2400" b="0" dirty="0">
                <a:solidFill>
                  <a:schemeClr val="tx1"/>
                </a:solidFill>
                <a:latin typeface="Lato" panose="020F0502020204030203" pitchFamily="34" charset="0"/>
                <a:cs typeface="Calibri"/>
              </a:rPr>
              <a:t>Stödchatt, stödmejl för barn och unga 12-25 år</a:t>
            </a:r>
          </a:p>
          <a:p>
            <a:endParaRPr lang="sv-SE" sz="2400" b="0" dirty="0">
              <a:solidFill>
                <a:schemeClr val="tx1"/>
              </a:solidFill>
              <a:latin typeface="Lato" panose="020F0502020204030203" pitchFamily="34" charset="0"/>
              <a:cs typeface="Calibri"/>
            </a:endParaRPr>
          </a:p>
          <a:p>
            <a:endParaRPr lang="sv-SE" sz="2400" b="0" dirty="0">
              <a:solidFill>
                <a:schemeClr val="tx1"/>
              </a:solidFill>
              <a:latin typeface="Lato" panose="020F0502020204030203" pitchFamily="34" charset="0"/>
              <a:cs typeface="Calibri"/>
            </a:endParaRPr>
          </a:p>
          <a:p>
            <a:endParaRPr lang="sv-SE" sz="2400" b="0" dirty="0">
              <a:solidFill>
                <a:schemeClr val="tx1"/>
              </a:solidFill>
              <a:cs typeface="Calibri"/>
            </a:endParaRPr>
          </a:p>
          <a:p>
            <a:endParaRPr lang="sv-SE" sz="2400" b="0" dirty="0">
              <a:solidFill>
                <a:schemeClr val="tx1"/>
              </a:solidFill>
              <a:cs typeface="Calibri"/>
            </a:endParaRPr>
          </a:p>
          <a:p>
            <a:pPr marL="213995" indent="-213995">
              <a:buFont typeface="Arial" panose="020B0604020202020204" pitchFamily="34" charset="0"/>
              <a:buChar char="•"/>
            </a:pPr>
            <a:endParaRPr lang="sv-SE" sz="1800" dirty="0">
              <a:solidFill>
                <a:srgbClr val="F20F0E"/>
              </a:solidFill>
              <a:latin typeface="Garamond" panose="02020404030301010803" pitchFamily="18" charset="0"/>
            </a:endParaRPr>
          </a:p>
          <a:p>
            <a:pPr marL="213995" indent="-213995">
              <a:buFont typeface="Arial" panose="020B0604020202020204" pitchFamily="34" charset="0"/>
              <a:buChar char="•"/>
            </a:pPr>
            <a:endParaRPr lang="sv-SE" sz="2400" b="0" dirty="0">
              <a:solidFill>
                <a:schemeClr val="tx1"/>
              </a:solidFill>
              <a:latin typeface="Calibri"/>
            </a:endParaRPr>
          </a:p>
        </p:txBody>
      </p:sp>
    </p:spTree>
    <p:extLst>
      <p:ext uri="{BB962C8B-B14F-4D97-AF65-F5344CB8AC3E}">
        <p14:creationId xmlns:p14="http://schemas.microsoft.com/office/powerpoint/2010/main" val="249301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0AC1CC6-BF31-6852-4015-E20B866203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0"/>
          <a:stretch/>
        </p:blipFill>
        <p:spPr>
          <a:xfrm>
            <a:off x="471307" y="1147912"/>
            <a:ext cx="11233611" cy="5710088"/>
          </a:xfrm>
          <a:prstGeom prst="rect">
            <a:avLst/>
          </a:prstGeom>
          <a:effectLst>
            <a:outerShdw blurRad="50800" dist="38100" dir="2700000" algn="tl" rotWithShape="0">
              <a:prstClr val="black">
                <a:alpha val="40000"/>
              </a:prstClr>
            </a:outerShdw>
          </a:effectLst>
        </p:spPr>
      </p:pic>
      <p:sp>
        <p:nvSpPr>
          <p:cNvPr id="5" name="Platshållare för bildnummer 4"/>
          <p:cNvSpPr>
            <a:spLocks noGrp="1"/>
          </p:cNvSpPr>
          <p:nvPr>
            <p:ph type="sldNum" sz="quarter" idx="12"/>
          </p:nvPr>
        </p:nvSpPr>
        <p:spPr/>
        <p:txBody>
          <a:bodyPr/>
          <a:lstStyle/>
          <a:p>
            <a:fld id="{C3FDE51E-0052-334C-A4B2-C567FE9F326F}" type="slidenum">
              <a:rPr lang="en-US" smtClean="0"/>
              <a:t>14</a:t>
            </a:fld>
            <a:endParaRPr lang="en-US"/>
          </a:p>
        </p:txBody>
      </p:sp>
      <p:sp>
        <p:nvSpPr>
          <p:cNvPr id="6" name="Rubrik 5"/>
          <p:cNvSpPr>
            <a:spLocks noGrp="1"/>
          </p:cNvSpPr>
          <p:nvPr>
            <p:ph type="title"/>
          </p:nvPr>
        </p:nvSpPr>
        <p:spPr/>
        <p:txBody>
          <a:bodyPr/>
          <a:lstStyle/>
          <a:p>
            <a:r>
              <a:rPr lang="sv-SE" dirty="0"/>
              <a:t>DU HAR RÄTT ATT VARA TRYGG!</a:t>
            </a:r>
          </a:p>
        </p:txBody>
      </p:sp>
      <p:sp>
        <p:nvSpPr>
          <p:cNvPr id="4" name="Kommentar i oval 3"/>
          <p:cNvSpPr/>
          <p:nvPr/>
        </p:nvSpPr>
        <p:spPr>
          <a:xfrm>
            <a:off x="205244" y="1186057"/>
            <a:ext cx="3338081" cy="1857989"/>
          </a:xfrm>
          <a:prstGeom prst="wedgeEllipseCallout">
            <a:avLst>
              <a:gd name="adj1" fmla="val 24644"/>
              <a:gd name="adj2" fmla="val 72753"/>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800" dirty="0">
                <a:solidFill>
                  <a:schemeClr val="tx1"/>
                </a:solidFill>
              </a:rPr>
              <a:t>Prata med oss om det du vill prata om! </a:t>
            </a:r>
          </a:p>
        </p:txBody>
      </p:sp>
      <p:sp>
        <p:nvSpPr>
          <p:cNvPr id="11" name="Kommentar i oval 10"/>
          <p:cNvSpPr/>
          <p:nvPr/>
        </p:nvSpPr>
        <p:spPr>
          <a:xfrm>
            <a:off x="205244" y="3881122"/>
            <a:ext cx="3492138" cy="2452637"/>
          </a:xfrm>
          <a:prstGeom prst="wedgeEllipseCallout">
            <a:avLst>
              <a:gd name="adj1" fmla="val 35111"/>
              <a:gd name="adj2" fmla="val 57462"/>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800" dirty="0">
                <a:solidFill>
                  <a:schemeClr val="tx1"/>
                </a:solidFill>
                <a:cs typeface="Gill Sans Infant Std"/>
              </a:rPr>
              <a:t>Vi finns här för att prata med dig och lyssna på dig</a:t>
            </a:r>
          </a:p>
        </p:txBody>
      </p:sp>
      <p:sp>
        <p:nvSpPr>
          <p:cNvPr id="15" name="Kommentar i oval 14"/>
          <p:cNvSpPr/>
          <p:nvPr/>
        </p:nvSpPr>
        <p:spPr>
          <a:xfrm>
            <a:off x="8393334" y="3489069"/>
            <a:ext cx="3492138" cy="2132927"/>
          </a:xfrm>
          <a:prstGeom prst="wedgeEllipseCallout">
            <a:avLst>
              <a:gd name="adj1" fmla="val -11076"/>
              <a:gd name="adj2" fmla="val 70769"/>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800" dirty="0">
                <a:solidFill>
                  <a:schemeClr val="tx1"/>
                </a:solidFill>
              </a:rPr>
              <a:t>Du kan fråga och undra precis vad du vill</a:t>
            </a:r>
          </a:p>
        </p:txBody>
      </p:sp>
      <p:sp>
        <p:nvSpPr>
          <p:cNvPr id="27" name="Kommentar i oval 14">
            <a:extLst>
              <a:ext uri="{FF2B5EF4-FFF2-40B4-BE49-F238E27FC236}">
                <a16:creationId xmlns:a16="http://schemas.microsoft.com/office/drawing/2014/main" id="{EA4D70F8-21BE-A114-031A-1210C1A144FB}"/>
              </a:ext>
            </a:extLst>
          </p:cNvPr>
          <p:cNvSpPr/>
          <p:nvPr/>
        </p:nvSpPr>
        <p:spPr>
          <a:xfrm>
            <a:off x="7111563" y="605157"/>
            <a:ext cx="4954462" cy="2452638"/>
          </a:xfrm>
          <a:prstGeom prst="wedgeEllipseCallout">
            <a:avLst>
              <a:gd name="adj1" fmla="val -2945"/>
              <a:gd name="adj2" fmla="val 62640"/>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800" dirty="0">
                <a:solidFill>
                  <a:schemeClr val="tx1"/>
                </a:solidFill>
              </a:rPr>
              <a:t>Om du vill chatta med någon anonymt, gå in på </a:t>
            </a:r>
            <a:r>
              <a:rPr lang="sv-SE" sz="2800" dirty="0">
                <a:solidFill>
                  <a:schemeClr val="tx1"/>
                </a:solidFill>
                <a:hlinkClick r:id="rId4"/>
              </a:rPr>
              <a:t>www.karlekenarfri.se</a:t>
            </a:r>
            <a:endParaRPr lang="sv-SE" sz="2800" dirty="0">
              <a:solidFill>
                <a:schemeClr val="tx1"/>
              </a:solidFill>
            </a:endParaRPr>
          </a:p>
        </p:txBody>
      </p:sp>
    </p:spTree>
    <p:extLst>
      <p:ext uri="{BB962C8B-B14F-4D97-AF65-F5344CB8AC3E}">
        <p14:creationId xmlns:p14="http://schemas.microsoft.com/office/powerpoint/2010/main" val="94889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DE51E-0052-334C-A4B2-C567FE9F326F}"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Platshållare för text 6"/>
          <p:cNvSpPr>
            <a:spLocks noGrp="1"/>
          </p:cNvSpPr>
          <p:nvPr>
            <p:ph type="body" idx="1"/>
          </p:nvPr>
        </p:nvSpPr>
        <p:spPr>
          <a:xfrm>
            <a:off x="6654237" y="1869794"/>
            <a:ext cx="4794725" cy="3581827"/>
          </a:xfrm>
        </p:spPr>
        <p:txBody>
          <a:bodyPr>
            <a:normAutofit/>
          </a:bodyPr>
          <a:lstStyle/>
          <a:p>
            <a:pPr>
              <a:lnSpc>
                <a:spcPts val="2860"/>
              </a:lnSpc>
              <a:spcBef>
                <a:spcPts val="600"/>
              </a:spcBef>
              <a:spcAft>
                <a:spcPts val="0"/>
              </a:spcAft>
            </a:pPr>
            <a:endParaRPr lang="sv-SE" sz="2000" b="1" dirty="0">
              <a:latin typeface="Trade Gothic for RB Cond No. 20" panose="020B0806040303020004" pitchFamily="34" charset="0"/>
              <a:ea typeface="Gill Sans Infant Std" charset="0"/>
              <a:cs typeface="Gill Sans Infant Std" charset="0"/>
            </a:endParaRPr>
          </a:p>
          <a:p>
            <a:pPr marL="342900" indent="-342900">
              <a:lnSpc>
                <a:spcPts val="2860"/>
              </a:lnSpc>
              <a:spcBef>
                <a:spcPts val="600"/>
              </a:spcBef>
              <a:spcAft>
                <a:spcPts val="0"/>
              </a:spcAft>
              <a:buFont typeface="Arial" charset="0"/>
              <a:buChar char="•"/>
            </a:pPr>
            <a:r>
              <a:rPr lang="sv-SE" altLang="sv-SE" sz="2000" dirty="0"/>
              <a:t>Ni ska känna till era rättigheter och veta vart ni kan vända er om era rättigheter kränks</a:t>
            </a:r>
            <a:br>
              <a:rPr lang="sv-SE" altLang="sv-SE" sz="2000" dirty="0"/>
            </a:br>
            <a:endParaRPr lang="sv-SE" sz="2000" dirty="0"/>
          </a:p>
          <a:p>
            <a:pPr marL="342900" indent="-342900">
              <a:lnSpc>
                <a:spcPts val="2860"/>
              </a:lnSpc>
              <a:spcBef>
                <a:spcPts val="600"/>
              </a:spcBef>
              <a:spcAft>
                <a:spcPts val="0"/>
              </a:spcAft>
              <a:buFont typeface="Arial" charset="0"/>
              <a:buChar char="•"/>
            </a:pPr>
            <a:r>
              <a:rPr lang="sv-SE" altLang="sv-SE" sz="2000" dirty="0"/>
              <a:t>Ni ska känna till våra verksamheter, veta var stödet finns, och känna förtroende för oss</a:t>
            </a:r>
          </a:p>
          <a:p>
            <a:pPr>
              <a:lnSpc>
                <a:spcPts val="2860"/>
              </a:lnSpc>
              <a:spcBef>
                <a:spcPts val="600"/>
              </a:spcBef>
              <a:spcAft>
                <a:spcPts val="0"/>
              </a:spcAft>
            </a:pPr>
            <a:endParaRPr lang="sv-SE" sz="2000" b="1" dirty="0">
              <a:latin typeface="Gill Sans Infant Std" charset="0"/>
              <a:ea typeface="Gill Sans Infant Std" charset="0"/>
              <a:cs typeface="Gill Sans Infant Std" charset="0"/>
            </a:endParaRPr>
          </a:p>
        </p:txBody>
      </p:sp>
      <p:sp>
        <p:nvSpPr>
          <p:cNvPr id="12" name="Title 7"/>
          <p:cNvSpPr>
            <a:spLocks noGrp="1"/>
          </p:cNvSpPr>
          <p:nvPr>
            <p:ph type="title"/>
          </p:nvPr>
        </p:nvSpPr>
        <p:spPr>
          <a:xfrm>
            <a:off x="6077978" y="1048709"/>
            <a:ext cx="5947245" cy="1042786"/>
          </a:xfrm>
        </p:spPr>
        <p:txBody>
          <a:bodyPr>
            <a:normAutofit/>
          </a:bodyPr>
          <a:lstStyle/>
          <a:p>
            <a:pPr algn="ctr"/>
            <a:r>
              <a:rPr lang="sv-SE" sz="2900" dirty="0">
                <a:ea typeface="Trade Gothic for RB Bold Condensed No. 20" charset="0"/>
                <a:cs typeface="Trade Gothic for RB Bold Condensed No. 20" charset="0"/>
              </a:rPr>
              <a:t>VARFÖR ÄR VI HÄR?</a:t>
            </a:r>
          </a:p>
        </p:txBody>
      </p:sp>
      <p:sp>
        <p:nvSpPr>
          <p:cNvPr id="16" name="Date Placeholder 1"/>
          <p:cNvSpPr>
            <a:spLocks noGrp="1"/>
          </p:cNvSpPr>
          <p:nvPr>
            <p:ph type="dt" sz="half" idx="10"/>
          </p:nvPr>
        </p:nvSpPr>
        <p:spPr>
          <a:xfrm>
            <a:off x="8598656" y="6441020"/>
            <a:ext cx="21084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Bildobjekt 10" descr="En bild som visar text, person, inomhus, fönster&#10;&#10;Automatiskt genererad beskrivning">
            <a:extLst>
              <a:ext uri="{FF2B5EF4-FFF2-40B4-BE49-F238E27FC236}">
                <a16:creationId xmlns:a16="http://schemas.microsoft.com/office/drawing/2014/main" id="{F9EF5E25-2C03-4D78-5CFE-7ED44E19F5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152" y="744473"/>
            <a:ext cx="5109612" cy="5109612"/>
          </a:xfrm>
          <a:prstGeom prst="rect">
            <a:avLst/>
          </a:prstGeom>
        </p:spPr>
      </p:pic>
    </p:spTree>
    <p:extLst>
      <p:ext uri="{BB962C8B-B14F-4D97-AF65-F5344CB8AC3E}">
        <p14:creationId xmlns:p14="http://schemas.microsoft.com/office/powerpoint/2010/main" val="6737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DE51E-0052-334C-A4B2-C567FE9F326F}"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itle 7"/>
          <p:cNvSpPr>
            <a:spLocks noGrp="1"/>
          </p:cNvSpPr>
          <p:nvPr>
            <p:ph type="title"/>
          </p:nvPr>
        </p:nvSpPr>
        <p:spPr>
          <a:xfrm>
            <a:off x="7097230" y="952403"/>
            <a:ext cx="4641482" cy="1042786"/>
          </a:xfrm>
        </p:spPr>
        <p:txBody>
          <a:bodyPr>
            <a:normAutofit/>
          </a:bodyPr>
          <a:lstStyle/>
          <a:p>
            <a:pPr algn="ctr"/>
            <a:r>
              <a:rPr lang="sv-SE" sz="2900" dirty="0">
                <a:ea typeface="Trade Gothic for RB Bold Condensed No. 20" charset="0"/>
                <a:cs typeface="Trade Gothic for RB Bold Condensed No. 20" charset="0"/>
              </a:rPr>
              <a:t>KÄRLEKEN ÄR FRI?</a:t>
            </a:r>
          </a:p>
        </p:txBody>
      </p:sp>
      <p:sp>
        <p:nvSpPr>
          <p:cNvPr id="16" name="Date Placeholder 1"/>
          <p:cNvSpPr>
            <a:spLocks noGrp="1"/>
          </p:cNvSpPr>
          <p:nvPr>
            <p:ph type="dt" sz="half" idx="10"/>
          </p:nvPr>
        </p:nvSpPr>
        <p:spPr>
          <a:xfrm>
            <a:off x="8598656" y="6441020"/>
            <a:ext cx="21084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ruta 5"/>
          <p:cNvSpPr txBox="1"/>
          <p:nvPr/>
        </p:nvSpPr>
        <p:spPr>
          <a:xfrm>
            <a:off x="6270171" y="2486855"/>
            <a:ext cx="5796324" cy="147732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cs typeface="Gill Sans Infant Std"/>
              </a:rPr>
              <a:t>Är kärleken fri för dig?</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sv-SE" sz="2400" b="0" i="0" u="none" strike="noStrike" kern="1200" cap="none" spc="0" normalizeH="0" baseline="0" noProof="0" dirty="0">
                <a:ln>
                  <a:noFill/>
                </a:ln>
                <a:solidFill>
                  <a:prstClr val="white"/>
                </a:solidFill>
                <a:effectLst/>
                <a:uLnTx/>
                <a:uFillTx/>
                <a:cs typeface="Gill Sans Infant Std"/>
              </a:rPr>
            </a:br>
            <a:r>
              <a:rPr kumimoji="0" lang="sv-SE" sz="2400" b="0" i="0" u="none" strike="noStrike" kern="1200" cap="none" spc="0" normalizeH="0" baseline="0" noProof="0" dirty="0">
                <a:ln>
                  <a:noFill/>
                </a:ln>
                <a:solidFill>
                  <a:prstClr val="white"/>
                </a:solidFill>
                <a:effectLst/>
                <a:uLnTx/>
                <a:uFillTx/>
                <a:cs typeface="Gill Sans Infant Std"/>
              </a:rPr>
              <a:t>Får du vara kär i och tillsammans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cs typeface="Gill Sans Infant Std"/>
              </a:rPr>
              <a:t>med vem du vill?</a:t>
            </a:r>
          </a:p>
        </p:txBody>
      </p:sp>
      <p:pic>
        <p:nvPicPr>
          <p:cNvPr id="9" name="Platshållare för bild 8"/>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6101255" cy="6306948"/>
          </a:xfrm>
        </p:spPr>
      </p:pic>
      <p:sp>
        <p:nvSpPr>
          <p:cNvPr id="2" name="Platshållare för sidfot 1"/>
          <p:cNvSpPr>
            <a:spLocks noGrp="1"/>
          </p:cNvSpPr>
          <p:nvPr>
            <p:ph type="ftr" sz="quarter" idx="11"/>
          </p:nvPr>
        </p:nvSpPr>
        <p:spPr>
          <a:xfrm>
            <a:off x="4028090" y="6441019"/>
            <a:ext cx="4114800" cy="365125"/>
          </a:xfrm>
        </p:spPr>
        <p:txBody>
          <a:bodyPr/>
          <a:lstStyle/>
          <a:p>
            <a:endParaRPr lang="en-US" dirty="0"/>
          </a:p>
        </p:txBody>
      </p:sp>
    </p:spTree>
    <p:extLst>
      <p:ext uri="{BB962C8B-B14F-4D97-AF65-F5344CB8AC3E}">
        <p14:creationId xmlns:p14="http://schemas.microsoft.com/office/powerpoint/2010/main" val="417831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p:cNvSpPr txBox="1"/>
          <p:nvPr/>
        </p:nvSpPr>
        <p:spPr>
          <a:xfrm>
            <a:off x="989045" y="1735494"/>
            <a:ext cx="4683967" cy="350831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dirty="0">
              <a:ln>
                <a:noFill/>
              </a:ln>
              <a:solidFill>
                <a:prstClr val="black"/>
              </a:solidFill>
              <a:effectLst/>
              <a:uLnTx/>
              <a:uFillTx/>
              <a:latin typeface="Gill Sans Infant Std"/>
              <a:ea typeface="+mn-ea"/>
              <a:cs typeface="Gill Sans Infant Std"/>
            </a:endParaRPr>
          </a:p>
        </p:txBody>
      </p:sp>
      <p:sp>
        <p:nvSpPr>
          <p:cNvPr id="15" name="textruta 14"/>
          <p:cNvSpPr txBox="1"/>
          <p:nvPr/>
        </p:nvSpPr>
        <p:spPr>
          <a:xfrm>
            <a:off x="6848178" y="1561474"/>
            <a:ext cx="4554141" cy="4444486"/>
          </a:xfrm>
          <a:prstGeom prst="rect">
            <a:avLst/>
          </a:prstGeom>
          <a:noFill/>
        </p:spPr>
        <p:txBody>
          <a:bodyPr wrap="square" lIns="0" tIns="0" rIns="0" bIns="0" rtlCol="0" anchor="t">
            <a:spAutoFit/>
          </a:bodyPr>
          <a:lstStyle/>
          <a:p>
            <a:pPr marL="457200" lvl="0" indent="-457200" defTabSz="914400">
              <a:lnSpc>
                <a:spcPct val="150000"/>
              </a:lnSpc>
              <a:buFont typeface="Arial" panose="020B0604020202020204" pitchFamily="34" charset="0"/>
              <a:buChar char="•"/>
              <a:defRPr/>
            </a:pPr>
            <a:r>
              <a:rPr lang="sv-SE" sz="2800" dirty="0">
                <a:solidFill>
                  <a:prstClr val="black"/>
                </a:solidFill>
                <a:latin typeface="Gill Sans Infant MT"/>
                <a:cs typeface="Gill Sans Infant Std"/>
              </a:rPr>
              <a:t>RFSU</a:t>
            </a:r>
          </a:p>
          <a:p>
            <a:pPr marL="457200" lvl="0" indent="-457200" defTabSz="914400">
              <a:lnSpc>
                <a:spcPct val="150000"/>
              </a:lnSpc>
              <a:buFont typeface="Arial" panose="020B0604020202020204" pitchFamily="34" charset="0"/>
              <a:buChar char="•"/>
              <a:defRPr/>
            </a:pPr>
            <a:r>
              <a:rPr lang="sv-SE" sz="2800" dirty="0">
                <a:solidFill>
                  <a:prstClr val="black"/>
                </a:solidFill>
                <a:latin typeface="Gill Sans Infant MT"/>
                <a:cs typeface="Gill Sans Infant Std"/>
              </a:rPr>
              <a:t>Rädda Barnen</a:t>
            </a:r>
          </a:p>
          <a:p>
            <a:pPr marL="457200" lvl="0" indent="-457200" defTabSz="914400">
              <a:lnSpc>
                <a:spcPct val="150000"/>
              </a:lnSpc>
              <a:buFont typeface="Arial" panose="020B0604020202020204" pitchFamily="34" charset="0"/>
              <a:buChar char="•"/>
              <a:defRPr/>
            </a:pPr>
            <a:r>
              <a:rPr lang="sv-SE" sz="2800" dirty="0">
                <a:solidFill>
                  <a:prstClr val="black"/>
                </a:solidFill>
                <a:cs typeface="Gill Sans Infant Std"/>
              </a:rPr>
              <a:t>Elevhälsan</a:t>
            </a:r>
          </a:p>
          <a:p>
            <a:pPr marL="457200" lvl="0" indent="-457200" defTabSz="914400">
              <a:lnSpc>
                <a:spcPct val="150000"/>
              </a:lnSpc>
              <a:buFont typeface="Arial" panose="020B0604020202020204" pitchFamily="34" charset="0"/>
              <a:buChar char="•"/>
              <a:defRPr/>
            </a:pPr>
            <a:r>
              <a:rPr lang="sv-SE" sz="2800" dirty="0">
                <a:solidFill>
                  <a:prstClr val="black"/>
                </a:solidFill>
                <a:latin typeface="Gill Sans Infant MT"/>
                <a:cs typeface="Gill Sans Infant Std"/>
              </a:rPr>
              <a:t>RFSL</a:t>
            </a:r>
          </a:p>
          <a:p>
            <a:pPr marL="457200" lvl="0" indent="-457200" defTabSz="914400">
              <a:lnSpc>
                <a:spcPct val="150000"/>
              </a:lnSpc>
              <a:buFont typeface="Arial" panose="020B0604020202020204" pitchFamily="34" charset="0"/>
              <a:buChar char="•"/>
              <a:defRPr/>
            </a:pPr>
            <a:r>
              <a:rPr lang="sv-SE" sz="2800" dirty="0">
                <a:solidFill>
                  <a:prstClr val="black"/>
                </a:solidFill>
                <a:latin typeface="Gill Sans Infant MT"/>
                <a:cs typeface="Gill Sans Infant Std"/>
              </a:rPr>
              <a:t>Tjej och transjour</a:t>
            </a:r>
          </a:p>
          <a:p>
            <a:pPr marL="457200" lvl="0" indent="-457200" defTabSz="914400">
              <a:lnSpc>
                <a:spcPct val="150000"/>
              </a:lnSpc>
              <a:buFont typeface="Arial" panose="020B0604020202020204" pitchFamily="34" charset="0"/>
              <a:buChar char="•"/>
              <a:defRPr/>
            </a:pPr>
            <a:r>
              <a:rPr lang="sv-SE" sz="2800" dirty="0">
                <a:solidFill>
                  <a:prstClr val="black"/>
                </a:solidFill>
                <a:latin typeface="Gill Sans Infant MT"/>
                <a:cs typeface="Gill Sans Infant Std"/>
              </a:rPr>
              <a:t>Brottsofferjouren</a:t>
            </a:r>
          </a:p>
          <a:p>
            <a:pPr marL="457200" indent="-457200" defTabSz="914400">
              <a:lnSpc>
                <a:spcPct val="150000"/>
              </a:lnSpc>
              <a:buFont typeface="Arial" panose="020B0604020202020204" pitchFamily="34" charset="0"/>
              <a:buChar char="•"/>
              <a:defRPr/>
            </a:pPr>
            <a:r>
              <a:rPr lang="sv-SE" sz="2800" dirty="0">
                <a:solidFill>
                  <a:prstClr val="black"/>
                </a:solidFill>
                <a:latin typeface="Gill Sans Infant MT"/>
                <a:cs typeface="Gill Sans Infant Std"/>
              </a:rPr>
              <a:t>Ungdomsjouren </a:t>
            </a:r>
          </a:p>
        </p:txBody>
      </p:sp>
      <p:pic>
        <p:nvPicPr>
          <p:cNvPr id="8" name="Bildobjekt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199" y="1130332"/>
            <a:ext cx="5859133" cy="5809859"/>
          </a:xfrm>
          <a:prstGeom prst="rect">
            <a:avLst/>
          </a:prstGeom>
        </p:spPr>
      </p:pic>
      <p:sp>
        <p:nvSpPr>
          <p:cNvPr id="5" name="Rubrik 4"/>
          <p:cNvSpPr>
            <a:spLocks noGrp="1"/>
          </p:cNvSpPr>
          <p:nvPr>
            <p:ph type="ctrTitle"/>
          </p:nvPr>
        </p:nvSpPr>
        <p:spPr/>
        <p:txBody>
          <a:bodyPr/>
          <a:lstStyle/>
          <a:p>
            <a:r>
              <a:rPr lang="sv-SE" dirty="0"/>
              <a:t>Vi som finns på skolan under veckan</a:t>
            </a:r>
          </a:p>
        </p:txBody>
      </p:sp>
    </p:spTree>
    <p:extLst>
      <p:ext uri="{BB962C8B-B14F-4D97-AF65-F5344CB8AC3E}">
        <p14:creationId xmlns:p14="http://schemas.microsoft.com/office/powerpoint/2010/main" val="370033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ctrTitle"/>
          </p:nvPr>
        </p:nvSpPr>
        <p:spPr/>
        <p:txBody>
          <a:bodyPr/>
          <a:lstStyle/>
          <a:p>
            <a:r>
              <a:rPr lang="sv-SE" dirty="0"/>
              <a:t>Bra-att-ha-kort delas ut</a:t>
            </a:r>
          </a:p>
        </p:txBody>
      </p:sp>
      <p:sp>
        <p:nvSpPr>
          <p:cNvPr id="9" name="textruta 8"/>
          <p:cNvSpPr txBox="1"/>
          <p:nvPr/>
        </p:nvSpPr>
        <p:spPr>
          <a:xfrm>
            <a:off x="7390892" y="2064563"/>
            <a:ext cx="4285964" cy="4062651"/>
          </a:xfrm>
          <a:prstGeom prst="rect">
            <a:avLst/>
          </a:prstGeom>
          <a:noFill/>
        </p:spPr>
        <p:txBody>
          <a:bodyPr wrap="square" lIns="0" tIns="0" rIns="0" bIns="0" rtlCol="0">
            <a:spAutoFit/>
          </a:bodyPr>
          <a:lstStyle/>
          <a:p>
            <a:pPr lvl="0" defTabSz="914400">
              <a:defRPr/>
            </a:pPr>
            <a:r>
              <a:rPr lang="sv-SE" sz="2400" dirty="0">
                <a:solidFill>
                  <a:srgbClr val="FF0000"/>
                </a:solidFill>
                <a:cs typeface="Gill Sans Infant Std"/>
              </a:rPr>
              <a:t>Kontaktuppgifter </a:t>
            </a:r>
            <a:r>
              <a:rPr lang="sv-SE" sz="2400" dirty="0">
                <a:cs typeface="Gill Sans Infant Std"/>
              </a:rPr>
              <a:t>– hit kan du vända dig</a:t>
            </a:r>
            <a:endParaRPr lang="sv-SE" sz="2400" dirty="0">
              <a:solidFill>
                <a:prstClr val="black"/>
              </a:solidFill>
              <a:cs typeface="Gill Sans Infant Std"/>
            </a:endParaRPr>
          </a:p>
          <a:p>
            <a:pPr marL="285750" lvl="0" indent="-285750" defTabSz="914400">
              <a:buFontTx/>
              <a:buChar char="-"/>
              <a:defRPr/>
            </a:pPr>
            <a:endParaRPr lang="sv-SE" sz="2400" dirty="0">
              <a:solidFill>
                <a:prstClr val="black"/>
              </a:solidFill>
              <a:cs typeface="Gill Sans Infant Std"/>
            </a:endParaRPr>
          </a:p>
          <a:p>
            <a:pPr lvl="0" defTabSz="914400">
              <a:defRPr/>
            </a:pPr>
            <a:r>
              <a:rPr lang="sv-SE" sz="2400" dirty="0">
                <a:solidFill>
                  <a:srgbClr val="FF0000"/>
                </a:solidFill>
                <a:cs typeface="Gill Sans Infant Std"/>
              </a:rPr>
              <a:t>Oro för en kompis </a:t>
            </a:r>
            <a:r>
              <a:rPr lang="sv-SE" sz="2400" dirty="0">
                <a:cs typeface="Gill Sans Infant Std"/>
              </a:rPr>
              <a:t>–</a:t>
            </a:r>
            <a:r>
              <a:rPr lang="sv-SE" sz="2400" dirty="0">
                <a:solidFill>
                  <a:prstClr val="black"/>
                </a:solidFill>
                <a:cs typeface="Gill Sans Infant Std"/>
              </a:rPr>
              <a:t> det går också bra att prata om hur man kan stötta en kompis som verkar behöva stöd </a:t>
            </a:r>
          </a:p>
          <a:p>
            <a:pPr lvl="0" defTabSz="914400">
              <a:defRPr/>
            </a:pPr>
            <a:endParaRPr lang="sv-SE" sz="2400" dirty="0">
              <a:solidFill>
                <a:prstClr val="black"/>
              </a:solidFill>
              <a:cs typeface="Gill Sans Infant Std"/>
            </a:endParaRPr>
          </a:p>
          <a:p>
            <a:pPr lvl="0" defTabSz="914400">
              <a:defRPr/>
            </a:pPr>
            <a:r>
              <a:rPr lang="sv-SE" sz="2400" dirty="0">
                <a:solidFill>
                  <a:srgbClr val="FF0000"/>
                </a:solidFill>
                <a:cs typeface="Gill Sans Infant Std"/>
              </a:rPr>
              <a:t>Ingen ska behöva vara ensam </a:t>
            </a:r>
            <a:r>
              <a:rPr lang="sv-SE" sz="2400" dirty="0">
                <a:solidFill>
                  <a:prstClr val="black"/>
                </a:solidFill>
                <a:cs typeface="Gill Sans Infant Std"/>
              </a:rPr>
              <a:t>i sin utsatthet, varken du eller din kompis</a:t>
            </a:r>
            <a:endParaRPr kumimoji="0" lang="sv-SE" sz="2400" b="0" i="0" u="none" strike="noStrike" kern="1200" cap="none" spc="0" normalizeH="0" baseline="0" noProof="0" dirty="0">
              <a:ln>
                <a:noFill/>
              </a:ln>
              <a:solidFill>
                <a:prstClr val="black"/>
              </a:solidFill>
              <a:effectLst/>
              <a:uLnTx/>
              <a:uFillTx/>
              <a:cs typeface="Gill Sans Infant Std"/>
            </a:endParaRPr>
          </a:p>
        </p:txBody>
      </p:sp>
      <p:pic>
        <p:nvPicPr>
          <p:cNvPr id="4" name="Bildobjekt 3">
            <a:extLst>
              <a:ext uri="{FF2B5EF4-FFF2-40B4-BE49-F238E27FC236}">
                <a16:creationId xmlns:a16="http://schemas.microsoft.com/office/drawing/2014/main" id="{5C9B0CD0-F845-039D-57F0-2CD974AF79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199" y="2064563"/>
            <a:ext cx="6048873" cy="3926661"/>
          </a:xfrm>
          <a:prstGeom prst="rect">
            <a:avLst/>
          </a:prstGeom>
        </p:spPr>
      </p:pic>
    </p:spTree>
    <p:extLst>
      <p:ext uri="{BB962C8B-B14F-4D97-AF65-F5344CB8AC3E}">
        <p14:creationId xmlns:p14="http://schemas.microsoft.com/office/powerpoint/2010/main" val="355130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FDE51E-0052-334C-A4B2-C567FE9F326F}" type="slidenum">
              <a:rPr lang="sv-SE" smtClean="0"/>
              <a:t>6</a:t>
            </a:fld>
            <a:endParaRPr lang="sv-SE" dirty="0"/>
          </a:p>
        </p:txBody>
      </p:sp>
      <p:sp>
        <p:nvSpPr>
          <p:cNvPr id="7" name="Platshållare för text 6"/>
          <p:cNvSpPr>
            <a:spLocks noGrp="1"/>
          </p:cNvSpPr>
          <p:nvPr>
            <p:ph type="body" idx="1"/>
          </p:nvPr>
        </p:nvSpPr>
        <p:spPr>
          <a:xfrm>
            <a:off x="6593868" y="2278845"/>
            <a:ext cx="5262112" cy="3622059"/>
          </a:xfrm>
        </p:spPr>
        <p:txBody>
          <a:bodyPr>
            <a:normAutofit/>
          </a:bodyPr>
          <a:lstStyle/>
          <a:p>
            <a:pPr algn="ctr">
              <a:spcBef>
                <a:spcPts val="600"/>
              </a:spcBef>
              <a:spcAft>
                <a:spcPts val="0"/>
              </a:spcAft>
            </a:pPr>
            <a:r>
              <a:rPr lang="sv-SE" sz="3200" dirty="0"/>
              <a:t>Alla människor är födda fria,</a:t>
            </a:r>
          </a:p>
          <a:p>
            <a:pPr algn="ctr">
              <a:spcBef>
                <a:spcPts val="600"/>
              </a:spcBef>
              <a:spcAft>
                <a:spcPts val="0"/>
              </a:spcAft>
            </a:pPr>
            <a:r>
              <a:rPr lang="sv-SE" sz="3200" dirty="0"/>
              <a:t>har lika värde och </a:t>
            </a:r>
            <a:br>
              <a:rPr lang="sv-SE" sz="3200" dirty="0"/>
            </a:br>
            <a:r>
              <a:rPr lang="sv-SE" sz="3200" dirty="0"/>
              <a:t>samma rättigheter </a:t>
            </a:r>
          </a:p>
          <a:p>
            <a:pPr algn="ctr">
              <a:lnSpc>
                <a:spcPts val="1860"/>
              </a:lnSpc>
              <a:spcBef>
                <a:spcPts val="600"/>
              </a:spcBef>
              <a:spcAft>
                <a:spcPts val="0"/>
              </a:spcAft>
            </a:pPr>
            <a:br>
              <a:rPr lang="sv-SE" sz="2400" dirty="0"/>
            </a:br>
            <a:r>
              <a:rPr lang="sv-SE" sz="2400" i="1" dirty="0"/>
              <a:t>(FN:s konvention om barnets rättigheter)</a:t>
            </a:r>
          </a:p>
        </p:txBody>
      </p:sp>
      <p:sp>
        <p:nvSpPr>
          <p:cNvPr id="12" name="Title 7"/>
          <p:cNvSpPr>
            <a:spLocks noGrp="1"/>
          </p:cNvSpPr>
          <p:nvPr>
            <p:ph type="title"/>
          </p:nvPr>
        </p:nvSpPr>
        <p:spPr>
          <a:xfrm>
            <a:off x="7022597" y="957096"/>
            <a:ext cx="4641482" cy="1042786"/>
          </a:xfrm>
        </p:spPr>
        <p:txBody>
          <a:bodyPr>
            <a:normAutofit fontScale="90000"/>
          </a:bodyPr>
          <a:lstStyle/>
          <a:p>
            <a:r>
              <a:rPr lang="sv-SE" sz="4400" dirty="0">
                <a:ea typeface="Trade Gothic for RB Bold Condensed No. 20" charset="0"/>
                <a:cs typeface="Trade Gothic for RB Bold Condensed No. 20" charset="0"/>
              </a:rPr>
              <a:t>DU HAR RÄTTIGHETER!</a:t>
            </a:r>
          </a:p>
        </p:txBody>
      </p:sp>
      <p:pic>
        <p:nvPicPr>
          <p:cNvPr id="22" name="Bildobjekt 2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292" y="155028"/>
            <a:ext cx="6444343" cy="6363306"/>
          </a:xfrm>
          <a:prstGeom prst="rect">
            <a:avLst/>
          </a:prstGeom>
          <a:noFill/>
          <a:effectLst>
            <a:outerShdw blurRad="254000" dir="5400000" algn="ctr" rotWithShape="0">
              <a:srgbClr val="000000">
                <a:alpha val="43137"/>
              </a:srgbClr>
            </a:outerShdw>
          </a:effectLst>
        </p:spPr>
      </p:pic>
      <p:sp>
        <p:nvSpPr>
          <p:cNvPr id="9" name="textruta 8"/>
          <p:cNvSpPr txBox="1"/>
          <p:nvPr/>
        </p:nvSpPr>
        <p:spPr>
          <a:xfrm>
            <a:off x="149525" y="3181653"/>
            <a:ext cx="2667438" cy="1107996"/>
          </a:xfrm>
          <a:prstGeom prst="rect">
            <a:avLst/>
          </a:prstGeom>
          <a:solidFill>
            <a:schemeClr val="bg1"/>
          </a:solidFill>
          <a:effectLst>
            <a:outerShdw blurRad="63500" sx="102000" sy="102000" algn="ctr" rotWithShape="0">
              <a:prstClr val="black">
                <a:alpha val="40000"/>
              </a:prstClr>
            </a:outerShdw>
          </a:effectLst>
        </p:spPr>
        <p:txBody>
          <a:bodyPr wrap="square" lIns="0" tIns="0" rIns="0" bIns="0" rtlCol="0">
            <a:spAutoFit/>
          </a:bodyPr>
          <a:lstStyle>
            <a:defPPr>
              <a:defRPr lang="en-US"/>
            </a:defPPr>
            <a:lvl1pPr>
              <a:buFont typeface="Wingdings" panose="05000000000000000000" pitchFamily="2" charset="2"/>
              <a:buChar char="ü"/>
              <a:defRPr sz="2400">
                <a:latin typeface="Trade Gothic for RB Cond No. 20" panose="020B0806040303020004" pitchFamily="34" charset="0"/>
              </a:defRPr>
            </a:lvl1pPr>
          </a:lstStyle>
          <a:p>
            <a:r>
              <a:rPr lang="sv-SE" altLang="sv-SE" dirty="0"/>
              <a:t>Du har rätt att inte utsättas för våld eller kontroll!</a:t>
            </a:r>
          </a:p>
        </p:txBody>
      </p:sp>
      <p:sp>
        <p:nvSpPr>
          <p:cNvPr id="10" name="textruta 9"/>
          <p:cNvSpPr txBox="1"/>
          <p:nvPr/>
        </p:nvSpPr>
        <p:spPr>
          <a:xfrm>
            <a:off x="2912686" y="1930954"/>
            <a:ext cx="2840384" cy="1107996"/>
          </a:xfrm>
          <a:prstGeom prst="rect">
            <a:avLst/>
          </a:prstGeom>
          <a:solidFill>
            <a:schemeClr val="bg1"/>
          </a:solidFill>
          <a:effectLst>
            <a:outerShdw blurRad="63500" sx="102000" sy="102000" algn="ctr" rotWithShape="0">
              <a:prstClr val="black">
                <a:alpha val="40000"/>
              </a:prstClr>
            </a:outerShdw>
          </a:effectLst>
        </p:spPr>
        <p:txBody>
          <a:bodyPr wrap="square" lIns="0" tIns="0" rIns="0" bIns="0" rtlCol="0">
            <a:spAutoFit/>
          </a:bodyPr>
          <a:lstStyle/>
          <a:p>
            <a:pPr>
              <a:buFont typeface="Wingdings" panose="05000000000000000000" pitchFamily="2" charset="2"/>
              <a:buChar char="ü"/>
            </a:pPr>
            <a:r>
              <a:rPr lang="sv-SE" altLang="sv-SE" sz="2400" dirty="0">
                <a:latin typeface="Trade Gothic for RB Cond No. 20" panose="020B0806040303020004" pitchFamily="34" charset="0"/>
              </a:rPr>
              <a:t>Du har rätt till dina egna tankar och känslor!</a:t>
            </a:r>
          </a:p>
          <a:p>
            <a:endParaRPr lang="sv-SE" altLang="sv-SE" sz="2400" dirty="0">
              <a:latin typeface="Trade Gothic for RB Cond No. 20" panose="020B0806040303020004" pitchFamily="34" charset="0"/>
            </a:endParaRPr>
          </a:p>
        </p:txBody>
      </p:sp>
      <p:sp>
        <p:nvSpPr>
          <p:cNvPr id="11" name="textruta 10"/>
          <p:cNvSpPr txBox="1"/>
          <p:nvPr/>
        </p:nvSpPr>
        <p:spPr>
          <a:xfrm>
            <a:off x="3144879" y="3735651"/>
            <a:ext cx="2608823" cy="2215991"/>
          </a:xfrm>
          <a:prstGeom prst="rect">
            <a:avLst/>
          </a:prstGeom>
          <a:solidFill>
            <a:schemeClr val="bg1"/>
          </a:solidFill>
        </p:spPr>
        <p:txBody>
          <a:bodyPr wrap="square" lIns="0" tIns="0" rIns="0" bIns="0" rtlCol="0" anchor="t">
            <a:spAutoFit/>
          </a:bodyPr>
          <a:lstStyle/>
          <a:p>
            <a:pPr>
              <a:buFont typeface="Wingdings" panose="05000000000000000000" pitchFamily="2" charset="2"/>
              <a:buChar char="ü"/>
            </a:pPr>
            <a:r>
              <a:rPr lang="sv-SE" altLang="sv-SE" sz="2400" dirty="0">
                <a:latin typeface="Trade Gothic for RB Cond No. 20"/>
              </a:rPr>
              <a:t>Du har rätt att få uppleva kärlek och att själv få bestämma</a:t>
            </a:r>
            <a:br>
              <a:rPr lang="sv-SE" altLang="sv-SE" sz="2400" dirty="0">
                <a:latin typeface="Trade Gothic for RB Cond No. 20" panose="020B0806040303020004" pitchFamily="34" charset="0"/>
              </a:rPr>
            </a:br>
            <a:r>
              <a:rPr lang="sv-SE" altLang="sv-SE" sz="2400" dirty="0">
                <a:latin typeface="Trade Gothic for RB Cond No. 20"/>
              </a:rPr>
              <a:t>vem du vill leva med!</a:t>
            </a:r>
          </a:p>
        </p:txBody>
      </p:sp>
    </p:spTree>
    <p:extLst>
      <p:ext uri="{BB962C8B-B14F-4D97-AF65-F5344CB8AC3E}">
        <p14:creationId xmlns:p14="http://schemas.microsoft.com/office/powerpoint/2010/main" val="84328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D66FEB75-98BD-3762-89D4-CF9B305B2624}"/>
              </a:ext>
            </a:extLst>
          </p:cNvPr>
          <p:cNvSpPr>
            <a:spLocks noGrp="1"/>
          </p:cNvSpPr>
          <p:nvPr>
            <p:ph type="sldNum" sz="quarter" idx="12"/>
          </p:nvPr>
        </p:nvSpPr>
        <p:spPr/>
        <p:txBody>
          <a:bodyPr/>
          <a:lstStyle/>
          <a:p>
            <a:fld id="{C3FDE51E-0052-334C-A4B2-C567FE9F326F}" type="slidenum">
              <a:rPr lang="en-US" smtClean="0"/>
              <a:t>7</a:t>
            </a:fld>
            <a:endParaRPr lang="en-US"/>
          </a:p>
        </p:txBody>
      </p:sp>
      <p:pic>
        <p:nvPicPr>
          <p:cNvPr id="10" name="Onlinemedia 9" title="Till dig som är ung i Sverige: Det är mitt liv">
            <a:hlinkClick r:id="" action="ppaction://media"/>
            <a:extLst>
              <a:ext uri="{FF2B5EF4-FFF2-40B4-BE49-F238E27FC236}">
                <a16:creationId xmlns:a16="http://schemas.microsoft.com/office/drawing/2014/main" id="{4BB27317-C43A-8015-83CE-02CF8668DD14}"/>
              </a:ext>
            </a:extLst>
          </p:cNvPr>
          <p:cNvPicPr>
            <a:picLocks noRot="1" noChangeAspect="1"/>
          </p:cNvPicPr>
          <p:nvPr>
            <a:videoFile r:link="rId1"/>
          </p:nvPr>
        </p:nvPicPr>
        <p:blipFill>
          <a:blip r:embed="rId4"/>
          <a:stretch>
            <a:fillRect/>
          </a:stretch>
        </p:blipFill>
        <p:spPr>
          <a:xfrm>
            <a:off x="1147250" y="632956"/>
            <a:ext cx="9897499" cy="5592087"/>
          </a:xfrm>
          <a:prstGeom prst="rect">
            <a:avLst/>
          </a:prstGeom>
        </p:spPr>
      </p:pic>
    </p:spTree>
    <p:extLst>
      <p:ext uri="{BB962C8B-B14F-4D97-AF65-F5344CB8AC3E}">
        <p14:creationId xmlns:p14="http://schemas.microsoft.com/office/powerpoint/2010/main" val="220077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3FDE51E-0052-334C-A4B2-C567FE9F326F}" type="slidenum">
              <a:rPr lang="en-US" smtClean="0"/>
              <a:t>8</a:t>
            </a:fld>
            <a:endParaRPr lang="en-US"/>
          </a:p>
        </p:txBody>
      </p:sp>
      <p:sp>
        <p:nvSpPr>
          <p:cNvPr id="10" name="textruta 9"/>
          <p:cNvSpPr txBox="1"/>
          <p:nvPr/>
        </p:nvSpPr>
        <p:spPr>
          <a:xfrm>
            <a:off x="989045" y="1735494"/>
            <a:ext cx="4683967" cy="3508310"/>
          </a:xfrm>
          <a:prstGeom prst="rect">
            <a:avLst/>
          </a:prstGeom>
          <a:noFill/>
        </p:spPr>
        <p:txBody>
          <a:bodyPr wrap="square" lIns="0" tIns="0" rIns="0" bIns="0" rtlCol="0">
            <a:spAutoFit/>
          </a:bodyPr>
          <a:lstStyle/>
          <a:p>
            <a:endParaRPr lang="sv-SE" sz="1500" dirty="0">
              <a:latin typeface="Gill Sans Infant Std"/>
              <a:cs typeface="Gill Sans Infant Std"/>
            </a:endParaRPr>
          </a:p>
        </p:txBody>
      </p:sp>
      <p:sp>
        <p:nvSpPr>
          <p:cNvPr id="19" name="Rubrik 1"/>
          <p:cNvSpPr>
            <a:spLocks noGrp="1"/>
          </p:cNvSpPr>
          <p:nvPr>
            <p:ph type="title" idx="4294967295"/>
          </p:nvPr>
        </p:nvSpPr>
        <p:spPr>
          <a:xfrm>
            <a:off x="566179" y="309600"/>
            <a:ext cx="11043520" cy="506900"/>
          </a:xfrm>
        </p:spPr>
        <p:txBody>
          <a:bodyPr/>
          <a:lstStyle/>
          <a:p>
            <a:r>
              <a:rPr lang="sv-SE" dirty="0"/>
              <a:t> Vad är mänskliga rättigheter?</a:t>
            </a:r>
          </a:p>
        </p:txBody>
      </p:sp>
      <p:pic>
        <p:nvPicPr>
          <p:cNvPr id="6" name="Onlinemedia 5" title="Vad är mänskliga rättigheter?">
            <a:hlinkClick r:id="" action="ppaction://media"/>
            <a:extLst>
              <a:ext uri="{FF2B5EF4-FFF2-40B4-BE49-F238E27FC236}">
                <a16:creationId xmlns:a16="http://schemas.microsoft.com/office/drawing/2014/main" id="{413A5E17-71EC-2568-EDBB-F72C09FD5E5A}"/>
              </a:ext>
            </a:extLst>
          </p:cNvPr>
          <p:cNvPicPr>
            <a:picLocks noRot="1" noChangeAspect="1"/>
          </p:cNvPicPr>
          <p:nvPr>
            <a:videoFile r:link="rId1"/>
          </p:nvPr>
        </p:nvPicPr>
        <p:blipFill>
          <a:blip r:embed="rId4"/>
          <a:stretch>
            <a:fillRect/>
          </a:stretch>
        </p:blipFill>
        <p:spPr>
          <a:xfrm>
            <a:off x="1379510" y="1267091"/>
            <a:ext cx="8587003" cy="4851657"/>
          </a:xfrm>
          <a:prstGeom prst="rect">
            <a:avLst/>
          </a:prstGeom>
        </p:spPr>
      </p:pic>
    </p:spTree>
    <p:extLst>
      <p:ext uri="{BB962C8B-B14F-4D97-AF65-F5344CB8AC3E}">
        <p14:creationId xmlns:p14="http://schemas.microsoft.com/office/powerpoint/2010/main" val="23838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395336" y="864345"/>
            <a:ext cx="11174759" cy="1197787"/>
          </a:xfrm>
        </p:spPr>
        <p:txBody>
          <a:bodyPr/>
          <a:lstStyle/>
          <a:p>
            <a:r>
              <a:rPr lang="sv-SE" dirty="0"/>
              <a:t>Så här ser veckan ut</a:t>
            </a:r>
          </a:p>
        </p:txBody>
      </p:sp>
      <p:sp>
        <p:nvSpPr>
          <p:cNvPr id="4" name="textruta 3"/>
          <p:cNvSpPr txBox="1"/>
          <p:nvPr/>
        </p:nvSpPr>
        <p:spPr>
          <a:xfrm>
            <a:off x="10707081" y="5645008"/>
            <a:ext cx="65" cy="2308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dirty="0">
              <a:ln>
                <a:noFill/>
              </a:ln>
              <a:solidFill>
                <a:prstClr val="black"/>
              </a:solidFill>
              <a:effectLst/>
              <a:uLnTx/>
              <a:uFillTx/>
              <a:latin typeface="Gill Sans Infant Std"/>
              <a:ea typeface="+mn-ea"/>
              <a:cs typeface="Gill Sans Infant Std"/>
            </a:endParaRPr>
          </a:p>
        </p:txBody>
      </p:sp>
      <p:sp>
        <p:nvSpPr>
          <p:cNvPr id="8" name="textruta 7"/>
          <p:cNvSpPr txBox="1"/>
          <p:nvPr/>
        </p:nvSpPr>
        <p:spPr>
          <a:xfrm>
            <a:off x="6419383" y="2062132"/>
            <a:ext cx="5150712" cy="360098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600" dirty="0">
                <a:solidFill>
                  <a:srgbClr val="FF0000"/>
                </a:solidFill>
                <a:cs typeface="Gill Sans Infant Std"/>
              </a:rPr>
              <a:t>Klassrumsbesök</a:t>
            </a:r>
            <a:r>
              <a:rPr kumimoji="0" lang="sv-SE" sz="2600" b="0" i="0" u="none" strike="noStrike" kern="1200" cap="none" spc="0" normalizeH="0" baseline="0" noProof="0" dirty="0">
                <a:ln>
                  <a:noFill/>
                </a:ln>
                <a:solidFill>
                  <a:prstClr val="black"/>
                </a:solidFill>
                <a:effectLst/>
                <a:uLnTx/>
                <a:uFillTx/>
                <a:ea typeface="+mn-ea"/>
                <a:cs typeface="Gill Sans Infant Std"/>
              </a:rPr>
              <a:t> </a:t>
            </a:r>
            <a:r>
              <a:rPr lang="sv-SE" sz="2600" dirty="0">
                <a:solidFill>
                  <a:prstClr val="black"/>
                </a:solidFill>
                <a:cs typeface="Gill Sans Infant Std"/>
              </a:rPr>
              <a:t>med representanter från olika verksamheter, samtal och värderingsövningar</a:t>
            </a:r>
            <a:endParaRPr kumimoji="0" lang="sv-SE" sz="2600" b="0" i="0" u="none" strike="noStrike" kern="1200" cap="none" spc="0" normalizeH="0" baseline="0" noProof="0" dirty="0">
              <a:ln>
                <a:noFill/>
              </a:ln>
              <a:solidFill>
                <a:prstClr val="black"/>
              </a:solidFill>
              <a:effectLst/>
              <a:uLnTx/>
              <a:uFillTx/>
              <a:ea typeface="+mn-ea"/>
              <a:cs typeface="Gill Sans Infant Std"/>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sv-SE" sz="2600" b="0" i="0" u="none" strike="noStrike" kern="1200" cap="none" spc="0" normalizeH="0" baseline="0" noProof="0" dirty="0">
              <a:ln>
                <a:noFill/>
              </a:ln>
              <a:solidFill>
                <a:prstClr val="black"/>
              </a:solidFill>
              <a:effectLst/>
              <a:uLnTx/>
              <a:uFillTx/>
              <a:ea typeface="+mn-ea"/>
              <a:cs typeface="Gill Sans Infant 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2600" dirty="0" err="1">
                <a:solidFill>
                  <a:srgbClr val="FF0000"/>
                </a:solidFill>
                <a:cs typeface="Gill Sans Infant Std"/>
              </a:rPr>
              <a:t>Korridorshäng</a:t>
            </a:r>
            <a:r>
              <a:rPr kumimoji="0" lang="sv-SE" sz="2600" b="0" i="0" u="none" strike="noStrike" kern="1200" cap="none" spc="0" normalizeH="0" baseline="0" noProof="0" dirty="0">
                <a:ln>
                  <a:noFill/>
                </a:ln>
                <a:solidFill>
                  <a:prstClr val="black"/>
                </a:solidFill>
                <a:effectLst/>
                <a:uLnTx/>
                <a:uFillTx/>
                <a:ea typeface="+mn-ea"/>
                <a:cs typeface="Gill Sans Infant Std"/>
              </a:rPr>
              <a:t> med tipspromenad, pyssel och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600" dirty="0">
              <a:solidFill>
                <a:prstClr val="black"/>
              </a:solidFill>
              <a:cs typeface="Gill Sans Infant 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2600" dirty="0">
                <a:solidFill>
                  <a:srgbClr val="FF0000"/>
                </a:solidFill>
              </a:rPr>
              <a:t>Kom</a:t>
            </a:r>
            <a:r>
              <a:rPr kumimoji="0" lang="sv-SE" sz="2600" b="0" i="0" u="none" strike="noStrike" kern="1200" cap="none" spc="0" normalizeH="0" baseline="0" noProof="0" dirty="0">
                <a:ln>
                  <a:noFill/>
                </a:ln>
                <a:solidFill>
                  <a:prstClr val="black"/>
                </a:solidFill>
                <a:effectLst/>
                <a:uLnTx/>
                <a:uFillTx/>
                <a:ea typeface="+mn-ea"/>
                <a:cs typeface="Gill Sans Infant Std"/>
              </a:rPr>
              <a:t> gärna och prata med oss!</a:t>
            </a:r>
          </a:p>
        </p:txBody>
      </p:sp>
      <p:pic>
        <p:nvPicPr>
          <p:cNvPr id="2" name="Bildobjekt 1" descr="En bild som visar text&#10;&#10;Automatiskt genererad beskrivning">
            <a:extLst>
              <a:ext uri="{FF2B5EF4-FFF2-40B4-BE49-F238E27FC236}">
                <a16:creationId xmlns:a16="http://schemas.microsoft.com/office/drawing/2014/main" id="{53EC7184-3DFE-8D74-DC04-7475314336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840" y="2148012"/>
            <a:ext cx="5245495" cy="3496996"/>
          </a:xfrm>
          <a:prstGeom prst="rect">
            <a:avLst/>
          </a:prstGeom>
        </p:spPr>
      </p:pic>
    </p:spTree>
    <p:extLst>
      <p:ext uri="{BB962C8B-B14F-4D97-AF65-F5344CB8AC3E}">
        <p14:creationId xmlns:p14="http://schemas.microsoft.com/office/powerpoint/2010/main" val="191458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ädda Barnen mallsidor">
  <a:themeElements>
    <a:clrScheme name="Rädda barnen">
      <a:dk1>
        <a:sysClr val="windowText" lastClr="000000"/>
      </a:dk1>
      <a:lt1>
        <a:srgbClr val="FFFFFF"/>
      </a:lt1>
      <a:dk2>
        <a:srgbClr val="F6B0BD"/>
      </a:dk2>
      <a:lt2>
        <a:srgbClr val="DA291C"/>
      </a:lt2>
      <a:accent1>
        <a:srgbClr val="9A3324"/>
      </a:accent1>
      <a:accent2>
        <a:srgbClr val="D1CCBD"/>
      </a:accent2>
      <a:accent3>
        <a:srgbClr val="F2A900"/>
      </a:accent3>
      <a:accent4>
        <a:srgbClr val="FD673E"/>
      </a:accent4>
      <a:accent5>
        <a:srgbClr val="009CA6"/>
      </a:accent5>
      <a:accent6>
        <a:srgbClr val="45B383"/>
      </a:accent6>
      <a:hlink>
        <a:srgbClr val="DA291C"/>
      </a:hlink>
      <a:folHlink>
        <a:srgbClr val="9A3324"/>
      </a:folHlink>
    </a:clrScheme>
    <a:fontScheme name="Rädda Barnen 2">
      <a:majorFont>
        <a:latin typeface="Oswald SemiBold"/>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l">
          <a:defRPr sz="2500" dirty="0" smtClean="0">
            <a:solidFill>
              <a:schemeClr val="tx1"/>
            </a:solidFill>
            <a:latin typeface="Oswald SemiBold" pitchFamily="2" charset="0"/>
            <a:cs typeface="Trade Gothic LT Std Bold Cn"/>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extLst>
    <a:ext uri="{05A4C25C-085E-4340-85A3-A5531E510DB2}">
      <thm15:themeFamily xmlns:thm15="http://schemas.microsoft.com/office/thememl/2012/main" name="Presentation1" id="{9D178B18-5690-46C7-A99D-123C033EFDCC}" vid="{3B8A5CB5-F0A1-4A9B-B11D-CA35AA4A3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F9A8989A5ABE4E9278A14B19679B31" ma:contentTypeVersion="18" ma:contentTypeDescription="Create a new document." ma:contentTypeScope="" ma:versionID="de038d6e78d0c14a882f956d00dbc301">
  <xsd:schema xmlns:xsd="http://www.w3.org/2001/XMLSchema" xmlns:xs="http://www.w3.org/2001/XMLSchema" xmlns:p="http://schemas.microsoft.com/office/2006/metadata/properties" xmlns:ns2="04ba8a4c-1655-4ef8-811a-f8408fe84b19" xmlns:ns3="6f2ecf57-ee56-4392-8748-0cf823e5c42b" targetNamespace="http://schemas.microsoft.com/office/2006/metadata/properties" ma:root="true" ma:fieldsID="475c51d1cb2365acd1d7ceaae08c4f6c" ns2:_="" ns3:_="">
    <xsd:import namespace="04ba8a4c-1655-4ef8-811a-f8408fe84b19"/>
    <xsd:import namespace="6f2ecf57-ee56-4392-8748-0cf823e5c4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a8a4c-1655-4ef8-811a-f8408fe84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2ecf57-ee56-4392-8748-0cf823e5c42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43df4c0-ecba-4622-a2da-c024a4662e35}" ma:internalName="TaxCatchAll" ma:showField="CatchAllData" ma:web="6f2ecf57-ee56-4392-8748-0cf823e5c4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4ba8a4c-1655-4ef8-811a-f8408fe84b19">
      <Terms xmlns="http://schemas.microsoft.com/office/infopath/2007/PartnerControls"/>
    </lcf76f155ced4ddcb4097134ff3c332f>
    <TaxCatchAll xmlns="6f2ecf57-ee56-4392-8748-0cf823e5c42b" xsi:nil="true"/>
    <MediaLengthInSeconds xmlns="04ba8a4c-1655-4ef8-811a-f8408fe84b19" xsi:nil="true"/>
    <SharedWithUsers xmlns="6f2ecf57-ee56-4392-8748-0cf823e5c42b">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72354A-407F-414B-B094-8CF868959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ba8a4c-1655-4ef8-811a-f8408fe84b19"/>
    <ds:schemaRef ds:uri="6f2ecf57-ee56-4392-8748-0cf823e5c4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937998-E2D0-4E83-BAF5-10CD0697E6A5}">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 ds:uri="6f2ecf57-ee56-4392-8748-0cf823e5c42b"/>
    <ds:schemaRef ds:uri="04ba8a4c-1655-4ef8-811a-f8408fe84b19"/>
    <ds:schemaRef ds:uri="http://purl.org/dc/terms/"/>
  </ds:schemaRefs>
</ds:datastoreItem>
</file>

<file path=customXml/itemProps3.xml><?xml version="1.0" encoding="utf-8"?>
<ds:datastoreItem xmlns:ds="http://schemas.openxmlformats.org/officeDocument/2006/customXml" ds:itemID="{A7654786-52D6-4F9A-A24C-CE49F662D1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RB_mall_2022</Template>
  <TotalTime>6249</TotalTime>
  <Words>1585</Words>
  <Application>Microsoft Office PowerPoint</Application>
  <PresentationFormat>Bredbild</PresentationFormat>
  <Paragraphs>148</Paragraphs>
  <Slides>15</Slides>
  <Notes>14</Notes>
  <HiddenSlides>0</HiddenSlides>
  <MMClips>3</MMClips>
  <ScaleCrop>false</ScaleCrop>
  <HeadingPairs>
    <vt:vector size="6" baseType="variant">
      <vt:variant>
        <vt:lpstr>Använt teckensnitt</vt:lpstr>
      </vt:variant>
      <vt:variant>
        <vt:i4>12</vt:i4>
      </vt:variant>
      <vt:variant>
        <vt:lpstr>Tema</vt:lpstr>
      </vt:variant>
      <vt:variant>
        <vt:i4>1</vt:i4>
      </vt:variant>
      <vt:variant>
        <vt:lpstr>Bildrubriker</vt:lpstr>
      </vt:variant>
      <vt:variant>
        <vt:i4>15</vt:i4>
      </vt:variant>
    </vt:vector>
  </HeadingPairs>
  <TitlesOfParts>
    <vt:vector size="28" baseType="lpstr">
      <vt:lpstr>Arial</vt:lpstr>
      <vt:lpstr>Calibri</vt:lpstr>
      <vt:lpstr>Garamond</vt:lpstr>
      <vt:lpstr>Gill Sans Infant MT</vt:lpstr>
      <vt:lpstr>Gill Sans Infant Std</vt:lpstr>
      <vt:lpstr>Lato</vt:lpstr>
      <vt:lpstr>Lato Black</vt:lpstr>
      <vt:lpstr>Oswald Medium</vt:lpstr>
      <vt:lpstr>Trade Gothic for RB Bold Condensed No. 20</vt:lpstr>
      <vt:lpstr>Trade Gothic for RB Cond No. 20</vt:lpstr>
      <vt:lpstr>TradeGothic LT CondEighteen</vt:lpstr>
      <vt:lpstr>Wingdings</vt:lpstr>
      <vt:lpstr>Rädda Barnen mallsidor</vt:lpstr>
      <vt:lpstr>datum skola  namn Rädda Barnen </vt:lpstr>
      <vt:lpstr>VARFÖR ÄR VI HÄR?</vt:lpstr>
      <vt:lpstr>KÄRLEKEN ÄR FRI?</vt:lpstr>
      <vt:lpstr>Vi som finns på skolan under veckan</vt:lpstr>
      <vt:lpstr>Bra-att-ha-kort delas ut</vt:lpstr>
      <vt:lpstr>DU HAR RÄTTIGHETER!</vt:lpstr>
      <vt:lpstr>PowerPoint-presentation</vt:lpstr>
      <vt:lpstr> Vad är mänskliga rättigheter?</vt:lpstr>
      <vt:lpstr>Så här ser veckan ut</vt:lpstr>
      <vt:lpstr>Vi kommer att vara här:</vt:lpstr>
      <vt:lpstr>Stödchatten Kärleken är fri</vt:lpstr>
      <vt:lpstr>PowerPoint-presentation</vt:lpstr>
      <vt:lpstr>www.karlekenarfri.se</vt:lpstr>
      <vt:lpstr>DU HAR RÄTT ATT VARA TRYGG!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Sundvall-Taavo, Maria</dc:creator>
  <cp:lastModifiedBy>Westman, Emma</cp:lastModifiedBy>
  <cp:revision>35</cp:revision>
  <dcterms:created xsi:type="dcterms:W3CDTF">2023-01-26T08:01:56Z</dcterms:created>
  <dcterms:modified xsi:type="dcterms:W3CDTF">2025-03-20T15:21:20Z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0x010100A1F9A8989A5ABE4E9278A14B19679B31</vt:lpwstr>
  </property>
  <property fmtid="{D5CDD505-2E9C-101B-9397-08002B2CF9AE}" pid="3" name="MediaServiceImageTags">
    <vt:lpwstr/>
  </property>
  <property fmtid="{D5CDD505-2E9C-101B-9397-08002B2CF9AE}" pid="4" name="Order">
    <vt:lpwstr>85600.0000000000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