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17"/>
  </p:notesMasterIdLst>
  <p:handoutMasterIdLst>
    <p:handoutMasterId r:id="rId18"/>
  </p:handoutMasterIdLst>
  <p:sldIdLst>
    <p:sldId id="300" r:id="rId5"/>
    <p:sldId id="266" r:id="rId6"/>
    <p:sldId id="267" r:id="rId7"/>
    <p:sldId id="301" r:id="rId8"/>
    <p:sldId id="302" r:id="rId9"/>
    <p:sldId id="268" r:id="rId10"/>
    <p:sldId id="303" r:id="rId11"/>
    <p:sldId id="307" r:id="rId12"/>
    <p:sldId id="304" r:id="rId13"/>
    <p:sldId id="305" r:id="rId14"/>
    <p:sldId id="306" r:id="rId15"/>
    <p:sldId id="308" r:id="rId16"/>
  </p:sldIdLst>
  <p:sldSz cx="12192000" cy="6858000"/>
  <p:notesSz cx="6858000" cy="9144000"/>
  <p:embeddedFontLst>
    <p:embeddedFont>
      <p:font typeface="Lato" panose="020F0502020204030203" pitchFamily="34" charset="0"/>
      <p:regular r:id="rId19"/>
      <p:bold r:id="rId20"/>
      <p:italic r:id="rId21"/>
      <p:boldItalic r:id="rId22"/>
    </p:embeddedFont>
    <p:embeddedFont>
      <p:font typeface="Oswald Medium" pitchFamily="2" charset="0"/>
      <p:regular r:id="rId23"/>
    </p:embeddedFont>
    <p:embeddedFont>
      <p:font typeface="Oswald SemiBold" pitchFamily="2" charset="0"/>
      <p:bold r:id="rId24"/>
    </p:embeddedFont>
  </p:embeddedFontLst>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5C7F5-3DAC-47D3-8CCE-E8063D2E4193}" v="1" dt="2024-09-17T09:06:30.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96" y="5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9BEB0D-DCF5-4FA8-AF0D-9BEE183CA743}" type="datetime1">
              <a:rPr lang="LID4096" smtClean="0"/>
              <a:t>10/29/2024</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64A73-71B3-4B38-B7DE-210C724A0AED}" type="datetime1">
              <a:rPr lang="LID4096" smtClean="0"/>
              <a:t>10/29/2024</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 att granska hur staterna genomför barnkonventionen, står det i den att det ska sättas samman en kommitté av oberoende experter som regelbundet ska göra detta. Denna kommitté kallas för FN:s kommitté för barnets rättigheter, eller FN:s barnrättskommitté som vi ofta säger. Ni har hört mig nämna denna kommitté tidigare i den här presentationen. </a:t>
            </a:r>
          </a:p>
          <a:p>
            <a:endParaRPr lang="sv-SE"/>
          </a:p>
          <a:p>
            <a:r>
              <a:rPr lang="sv-SE"/>
              <a:t>Kommittén består av 18 experter som väljs på fyra år. De träffas fyra gånger per år i Genève. Staterna ska enligt konventionen rapportera vart femte år om sitt arbete med barnkonventionen till kommittén. Det här håller dock på att förändras till vart åttonde år, främst beroende på att kommittén är så överbelastad </a:t>
            </a:r>
            <a:r>
              <a:rPr lang="sv-SE" err="1"/>
              <a:t>pga</a:t>
            </a:r>
            <a:r>
              <a:rPr lang="sv-SE"/>
              <a:t> de många länder som har ratificerat, så det blir långa väntetider på att granskningen ska genomföras.</a:t>
            </a:r>
          </a:p>
          <a:p>
            <a:endParaRPr lang="sv-SE"/>
          </a:p>
          <a:p>
            <a:r>
              <a:rPr lang="sv-SE"/>
              <a:t>Vid granskningen finns regeringens rapport, men också rapporter från civilsamhället och institutioner för mänskliga rättigheter, till exempel Barnombudsmannen, som underlag. Kommittén träffar regeringen och har en frågestund och kommer sedan med sammanfattande slutsatser och rekommendationer till landet. För de länder som har ratificerat tilläggsprotokollet om en klagomekanism så granskar kommittén även dessa klagomål och kommer med rekommendationer om förändringar. </a:t>
            </a:r>
          </a:p>
          <a:p>
            <a:endParaRPr lang="sv-SE"/>
          </a:p>
          <a:p>
            <a:r>
              <a:rPr lang="sv-SE"/>
              <a:t>I och med att kommittén har fått uppdraget att granska ländernas framsteg, som det står i konventionen, så innebär det att kommittén har fått ett mandat att ge sin bedömning om hur bestämmelserna i konventionen ska tolkas. Vi har tidigare nämnt tex att kommittén har tolkat barns rättigheter i den digitala världen samt sagt att även diskriminering på grund av sexuell läggning eller könsuttryck ska erkännas. </a:t>
            </a:r>
          </a:p>
          <a:p>
            <a:endParaRPr lang="sv-SE"/>
          </a:p>
          <a:p>
            <a:r>
              <a:rPr lang="sv-SE"/>
              <a:t>Ibland ser kommittén att ge ut tydliga vägledningar för tolkningar om olika rättigheter, grupper av barn eller områden. Det görs genom så kallade Allmänna kommentarer. Det finns idag 26 allmänna kommentarer, och de finns översatta till svenska på Barnombudsmannens hemsida. </a:t>
            </a:r>
          </a:p>
          <a:p>
            <a:br>
              <a:rPr lang="sv-SE"/>
            </a:br>
            <a:r>
              <a:rPr lang="sv-SE"/>
              <a:t>Vart annat år ordnar kommittén också så kallade allmänna diskussionsdagar på olika teman, där experter, länder, barn och civilsamhälle träffas. Ofta leder en diskussionsdag senare till en allmän kommentar.</a:t>
            </a:r>
          </a:p>
          <a:p>
            <a:endParaRPr lang="sv-SE"/>
          </a:p>
          <a:p>
            <a:r>
              <a:rPr lang="sv-SE"/>
              <a:t>Kommittén kan också i vissa fall komma med olika uttalanden i vissa frågor. Så har tex hänt när det gäller att säkerställa ett barnrättsperspektiv under pandemin eller nu senast om att skydda barnen i Israels anfall mot Gaza. </a:t>
            </a: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10/29/2024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a:t>
            </a:fld>
            <a:endParaRPr lang="en-UK"/>
          </a:p>
        </p:txBody>
      </p:sp>
    </p:spTree>
    <p:extLst>
      <p:ext uri="{BB962C8B-B14F-4D97-AF65-F5344CB8AC3E}">
        <p14:creationId xmlns:p14="http://schemas.microsoft.com/office/powerpoint/2010/main" val="254165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Concluding observations, eller sammanfattande slutsatser och rekommendationer som vi säger på svenska, är slutprodukten efter granskningen. I dessa berömmer kommittén landet för de framsteg son gjorts sedan förra granskningen. Sverige fick tex beröm för att vi gjort barnkonventionen till lag sedan den förra granskningen. </a:t>
            </a:r>
          </a:p>
          <a:p>
            <a:endParaRPr lang="sv-SE"/>
          </a:p>
          <a:p>
            <a:r>
              <a:rPr lang="sv-SE"/>
              <a:t>Därefter går kommittén igenom de olika områdena som de delat upp konventionen i och uttrycker oro för vissa delar och ger rekommendationer om hur landet kan göra för att komma åt orosområdena. </a:t>
            </a:r>
          </a:p>
          <a:p>
            <a:endParaRPr lang="sv-SE"/>
          </a:p>
          <a:p>
            <a:r>
              <a:rPr lang="sv-SE"/>
              <a:t>Rrekommendationerna är just detta, Rekommendationer. Det betyder att de inte är juridiskt bindande för staterna att följa, utan man kan välja om man vill göra det. Att det är experter från FN som ger rekommendationerna ger dock tyngd och det finns en stark moralisk skyldighet att i alla fall beakta dem.</a:t>
            </a:r>
          </a:p>
          <a:p>
            <a:endParaRPr lang="sv-SE"/>
          </a:p>
          <a:p>
            <a:r>
              <a:rPr lang="sv-SE"/>
              <a:t>Rekommendationerna är skrivna till staten, vilket många tolkar som regeringen och riksdagen.  Men, eftersom Sverige har decentraliserat så mycket makt till kommuner, regioner och andra myndigheter bör även dessa beakta rekommendationerna och arbeta med dem. I den senaste granskningen  var det dessutom flera rekommendationer som i princip är riktade till den lokala eller regionala nivån.</a:t>
            </a: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10/29/2024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a:t>
            </a:fld>
            <a:endParaRPr lang="en-UK"/>
          </a:p>
        </p:txBody>
      </p:sp>
    </p:spTree>
    <p:extLst>
      <p:ext uri="{BB962C8B-B14F-4D97-AF65-F5344CB8AC3E}">
        <p14:creationId xmlns:p14="http://schemas.microsoft.com/office/powerpoint/2010/main" val="357926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Rapporteringsprocessen är cyklisk och ser ut så här. Den börjar med att kommittén skickar en lista med frågor till staten. Frågorna baseras på de rekommendationer staten fick förra gången. Men för att de ska vara så relevanta som möjligt har även vi i civilsamhället och andra aktörer, som Barnombudsmannen,  möjlighet att skicka in underlag och förslag på frågor.</a:t>
            </a:r>
          </a:p>
          <a:p>
            <a:endParaRPr lang="sv-SE"/>
          </a:p>
          <a:p>
            <a:r>
              <a:rPr lang="sv-SE"/>
              <a:t>Regeringen skickar därefter in en rapport som svarar på frågorna och efter det har vi i civilsamhället ytterligare en möjlighet att skicka in kompletterande information. Detta eftersom alla länder har en tendens att beskriva vad som är bra och ha mest fokus på lagar och myndigheter än på den praktiska tillämpningen av konventionen. </a:t>
            </a:r>
          </a:p>
          <a:p>
            <a:endParaRPr lang="sv-SE"/>
          </a:p>
          <a:p>
            <a:r>
              <a:rPr lang="sv-SE"/>
              <a:t>Därefter får vi i civilsamhället träffa kommittén i ett stängt möte som kallas pre-session. Där har vi möjlighet att muntligen ge mer information och kommittén ställer frågor där de vill förstå mer om hur det fungerar i landet. På pre-session finns det också möjlighet för kommittén att träffa barn som varit med i rapporteringsprocessen.</a:t>
            </a:r>
          </a:p>
          <a:p>
            <a:endParaRPr lang="sv-SE"/>
          </a:p>
          <a:p>
            <a:r>
              <a:rPr lang="sv-SE"/>
              <a:t>Först därefter träffar kommittén regeringen för en så kallad konstruktiv dialog, där kommittén ställer en mängd frågor om dess arbete. Därefter kommer kommittén med sina sammanfattande slutsatser och rekommendationer, som staten förväntas arbeta med till nästa granskning. </a:t>
            </a:r>
          </a:p>
        </p:txBody>
      </p:sp>
      <p:sp>
        <p:nvSpPr>
          <p:cNvPr id="4" name="Platshållare för datum 3"/>
          <p:cNvSpPr>
            <a:spLocks noGrp="1"/>
          </p:cNvSpPr>
          <p:nvPr>
            <p:ph type="dt" idx="1"/>
          </p:nvPr>
        </p:nvSpPr>
        <p:spPr/>
        <p:txBody>
          <a:bodyPr/>
          <a:lstStyle/>
          <a:p>
            <a:fld id="{D0164A73-71B3-4B38-B7DE-210C724A0AED}" type="datetime1">
              <a:rPr lang="LID4096" smtClean="0"/>
              <a:t>10/29/2024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a:t>
            </a:fld>
            <a:endParaRPr lang="en-UK"/>
          </a:p>
        </p:txBody>
      </p:sp>
    </p:spTree>
    <p:extLst>
      <p:ext uri="{BB962C8B-B14F-4D97-AF65-F5344CB8AC3E}">
        <p14:creationId xmlns:p14="http://schemas.microsoft.com/office/powerpoint/2010/main" val="223650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När det gäller granskningen av Sverige så fanns ett stort underlag för kommittén, förutom regeringens rapport. Jag tänkte berätta lite mer om civilsamhället rapporter. </a:t>
            </a:r>
          </a:p>
          <a:p>
            <a:endParaRPr lang="sv-SE"/>
          </a:p>
          <a:p>
            <a:r>
              <a:rPr lang="sv-SE"/>
              <a:t>För första gången gick civilsamhället samman och lämnade i en gemensam rapport. Arbetet koordinerades av Unicef Sverige och sammanlagt deltog 31 organisationer. Vi ville särskilt lyfta fram barnens röster och därför ordnades konsultationer av ett flertal organisationer där 122 barn gav sina synpunkter på regeringens rapport. 12 barn träffades sen och sammanställde en rapport från barnen – hör barnens röst. Allt i den rapporten är bestämt av barnen. </a:t>
            </a:r>
          </a:p>
          <a:p>
            <a:endParaRPr lang="sv-SE"/>
          </a:p>
          <a:p>
            <a:r>
              <a:rPr lang="sv-SE"/>
              <a:t>Vi vuxna kände att det här var det viktigaste för kommittén att ta del av, så vi skickade in den rapporten som vår huvudrapport och den rapport vi vuxna satt samman blev en bilaga till den.  </a:t>
            </a:r>
          </a:p>
        </p:txBody>
      </p:sp>
      <p:sp>
        <p:nvSpPr>
          <p:cNvPr id="4" name="Platshållare för datum 3"/>
          <p:cNvSpPr>
            <a:spLocks noGrp="1"/>
          </p:cNvSpPr>
          <p:nvPr>
            <p:ph type="dt" idx="1"/>
          </p:nvPr>
        </p:nvSpPr>
        <p:spPr/>
        <p:txBody>
          <a:bodyPr/>
          <a:lstStyle/>
          <a:p>
            <a:fld id="{D0164A73-71B3-4B38-B7DE-210C724A0AED}" type="datetime1">
              <a:rPr lang="LID4096" smtClean="0"/>
              <a:t>10/29/2024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6</a:t>
            </a:fld>
            <a:endParaRPr lang="en-UK"/>
          </a:p>
        </p:txBody>
      </p:sp>
    </p:spTree>
    <p:extLst>
      <p:ext uri="{BB962C8B-B14F-4D97-AF65-F5344CB8AC3E}">
        <p14:creationId xmlns:p14="http://schemas.microsoft.com/office/powerpoint/2010/main" val="3655900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som gladde oss mest under processen var hur stort genomslag barnens åsikter fick under granskningen. Under kommitténs dialog med regeringen började många frågor med orden ”barn har berättat för oss …” Några barn var med på plats och kunde höra kommittén ställa frågor nästan ordagrant som barnen bett dem att fråga. Och i rekommendationerna kan man också tydligt se genomslaget, då alla områden barnen lyfte i sin rapport finns med. </a:t>
            </a:r>
          </a:p>
          <a:p>
            <a:endParaRPr lang="sv-SE"/>
          </a:p>
          <a:p>
            <a:r>
              <a:rPr lang="sv-SE"/>
              <a:t>Jag skulle här framförallt vilja lyfta fram rekommendationerna som rör diskriminering och rasism. Jag är rätt säker på att vi inte hade fått så många och så tydliga rekommendationer på det här området om inte barnen hade lyft fram det så bra i sin rapport, för det kom inte fram på samma tydliga sätt i de andra rapporterna som lämnades in. </a:t>
            </a:r>
          </a:p>
        </p:txBody>
      </p:sp>
      <p:sp>
        <p:nvSpPr>
          <p:cNvPr id="4" name="Platshållare för datum 3"/>
          <p:cNvSpPr>
            <a:spLocks noGrp="1"/>
          </p:cNvSpPr>
          <p:nvPr>
            <p:ph type="dt" idx="1"/>
          </p:nvPr>
        </p:nvSpPr>
        <p:spPr/>
        <p:txBody>
          <a:bodyPr/>
          <a:lstStyle/>
          <a:p>
            <a:fld id="{D0164A73-71B3-4B38-B7DE-210C724A0AED}" type="datetime1">
              <a:rPr lang="LID4096" smtClean="0"/>
              <a:t>10/29/2024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3979069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Barnkonventionen binder staterna, genom att staterna ratificerar konventionen. Statens skyldighet är att respektera, främja, skydda och uppfylla barnets mänskliga rättigheter, </a:t>
            </a:r>
            <a:r>
              <a:rPr lang="sv-SE" err="1"/>
              <a:t>d.v.s</a:t>
            </a:r>
            <a:r>
              <a:rPr lang="sv-SE"/>
              <a:t> staten är ansvarsbärare gentemot barnet som är rättighetsbärare. </a:t>
            </a:r>
          </a:p>
          <a:p>
            <a:endParaRPr lang="sv-SE"/>
          </a:p>
          <a:p>
            <a:r>
              <a:rPr lang="sv-SE"/>
              <a:t>Som ”staten” räknas i första hand regering och riksdag. Det är riksdagen som tagit beslutet att ratificera konventionen, och regeringen som är utförare av riksdagens politik. Men, i Sverige har mycket makt delegerats till kommuner, regioner och myndigheter. Det leder till att även dessa är en del av ”staten”, eftersom de ska genomföra politiken som beslutas av riksdag och regering. Det leder till att även dessa är bundna att följa konventionen. Detta har FN:s barnrättskommitté varit tydlig med i såväl en allmän kommentar som i sina rekommendationer till Sverige. </a:t>
            </a:r>
          </a:p>
          <a:p>
            <a:endParaRPr lang="sv-SE"/>
          </a:p>
          <a:p>
            <a:r>
              <a:rPr lang="sv-SE"/>
              <a:t>När det gäller rekommendationerna så är de, som vi sa tidigare, inte juridiskt bindande. Däremot har regering uttryckt i sin proposition till inkorporeringen av barnkonventionen att de kan vara vägledande för tolkning av barnkonventionen, vilket också gäller kommuner och regioner. Därför anser vi att inte bara regering och riksdag, utan även kommuner, regioner och myndigheter bör ta till sig rekommendationerna och sträva efter att uppfylla dessa. </a:t>
            </a:r>
          </a:p>
          <a:p>
            <a:endParaRPr lang="sv-SE"/>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10/29/2024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8</a:t>
            </a:fld>
            <a:endParaRPr lang="en-UK"/>
          </a:p>
        </p:txBody>
      </p:sp>
    </p:spTree>
    <p:extLst>
      <p:ext uri="{BB962C8B-B14F-4D97-AF65-F5344CB8AC3E}">
        <p14:creationId xmlns:p14="http://schemas.microsoft.com/office/powerpoint/2010/main" val="2139359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rekommendationerna från 2023 finns det flera rekommendationer som kan sägas riktas direkt till kommuner och regioner – d.v.s. de täcker in områden som tydligt ligger under kommuners och regioners ansvarsområden. Det kan handla om övergripande frågor som att samla in relevant data, utbilda professionella och säkerställa att barn har inflytande i kommunen eller regionen. </a:t>
            </a:r>
          </a:p>
          <a:p>
            <a:endParaRPr lang="sv-SE"/>
          </a:p>
          <a:p>
            <a:r>
              <a:rPr lang="sv-SE"/>
              <a:t>Men också mer specifika frågor som att tillskjuta resurser till socialtjänsten och BUP, ge stöd till olika grupper av barn, arbeta med förebyggande arbete och satsa på förskola och skola. </a:t>
            </a:r>
          </a:p>
        </p:txBody>
      </p:sp>
      <p:sp>
        <p:nvSpPr>
          <p:cNvPr id="4" name="Platshållare för datum 3"/>
          <p:cNvSpPr>
            <a:spLocks noGrp="1"/>
          </p:cNvSpPr>
          <p:nvPr>
            <p:ph type="dt" idx="1"/>
          </p:nvPr>
        </p:nvSpPr>
        <p:spPr/>
        <p:txBody>
          <a:bodyPr/>
          <a:lstStyle/>
          <a:p>
            <a:fld id="{D0164A73-71B3-4B38-B7DE-210C724A0AED}" type="datetime1">
              <a:rPr lang="LID4096" smtClean="0"/>
              <a:t>10/29/2024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9</a:t>
            </a:fld>
            <a:endParaRPr lang="en-UK"/>
          </a:p>
        </p:txBody>
      </p:sp>
    </p:spTree>
    <p:extLst>
      <p:ext uri="{BB962C8B-B14F-4D97-AF65-F5344CB8AC3E}">
        <p14:creationId xmlns:p14="http://schemas.microsoft.com/office/powerpoint/2010/main" val="127537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finns även rekommendationer som kanske främst handlar om ansvar för regering och riksdag, men där även kommuner och regioner kan spela roll. Exempelvis handlar det om att säkerställa att det tydligt framgår hur mycket av budgeten som går till barnrättsarbete, samordna arbetet och ta fram strategier och handlingsplaner, liksom att motverka rasism, diskriminering alla former av våld. </a:t>
            </a:r>
          </a:p>
        </p:txBody>
      </p:sp>
      <p:sp>
        <p:nvSpPr>
          <p:cNvPr id="4" name="Platshållare för datum 3"/>
          <p:cNvSpPr>
            <a:spLocks noGrp="1"/>
          </p:cNvSpPr>
          <p:nvPr>
            <p:ph type="dt" idx="1"/>
          </p:nvPr>
        </p:nvSpPr>
        <p:spPr/>
        <p:txBody>
          <a:bodyPr/>
          <a:lstStyle/>
          <a:p>
            <a:fld id="{D0164A73-71B3-4B38-B7DE-210C724A0AED}" type="datetime1">
              <a:rPr lang="LID4096" smtClean="0"/>
              <a:t>10/29/2024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10</a:t>
            </a:fld>
            <a:endParaRPr lang="en-UK"/>
          </a:p>
        </p:txBody>
      </p:sp>
    </p:spTree>
    <p:extLst>
      <p:ext uri="{BB962C8B-B14F-4D97-AF65-F5344CB8AC3E}">
        <p14:creationId xmlns:p14="http://schemas.microsoft.com/office/powerpoint/2010/main" val="1285571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Slutligen vill jag betona att rekommendationerna, liksom rättigheterna i barnkonventionen, ska ses som en helhet och att flera rekommendationer kan samverka för att uppnå syftet med dem. När man arbetar med barnrättsfrågor är det sällan en rekommendation som man kan fokusera på, utan det blir per automatik att flera stycken samspelar. </a:t>
            </a:r>
          </a:p>
          <a:p>
            <a:endParaRPr lang="sv-SE"/>
          </a:p>
          <a:p>
            <a:r>
              <a:rPr lang="sv-SE"/>
              <a:t>Vi tar exemplet med att arbeta förebyggande för att minska risker för att barn hamnar i olika former av utsatthet. Där vi ofta pratar om generella förebyggande insatser på ett tidigt stadium i ett barns liv. </a:t>
            </a:r>
          </a:p>
          <a:p>
            <a:endParaRPr lang="sv-SE"/>
          </a:p>
          <a:p>
            <a:r>
              <a:rPr lang="sv-SE"/>
              <a:t>Först kan vi titta på de rekommendationer som uttryckligen nämner att Sverige bör arbeta mer förebyggande. Här har vi ett flertal, som tar upp vikten av att förebygga våld och ungdomskriminalitet på olika sätt. </a:t>
            </a:r>
          </a:p>
          <a:p>
            <a:endParaRPr lang="sv-SE"/>
          </a:p>
          <a:p>
            <a:r>
              <a:rPr lang="sv-SE"/>
              <a:t>Men när vi läser vidare i rekommendationerna så ser vi ett stort antal som också kan sägas vara förebyggande insatser – vikten av att ha en fungerande förskola och skola, att socialtjänsten och BUP har tillräckligt med resurser, att professionella har rätt kompetens och att vi samordnar vårt arbete för barn. Och det finns fler. Så här kan vi verkligen se hur vi behöver arbeta med rekommendationerna, liksom med barnkonventionen, som en helhet för att få till stånd det bästa resultatet för barn. </a:t>
            </a:r>
          </a:p>
        </p:txBody>
      </p:sp>
      <p:sp>
        <p:nvSpPr>
          <p:cNvPr id="4" name="Platshållare för datum 3"/>
          <p:cNvSpPr>
            <a:spLocks noGrp="1"/>
          </p:cNvSpPr>
          <p:nvPr>
            <p:ph type="dt" idx="1"/>
          </p:nvPr>
        </p:nvSpPr>
        <p:spPr/>
        <p:txBody>
          <a:bodyPr/>
          <a:lstStyle/>
          <a:p>
            <a:fld id="{D0164A73-71B3-4B38-B7DE-210C724A0AED}" type="datetime1">
              <a:rPr lang="LID4096" smtClean="0"/>
              <a:t>10/29/2024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11</a:t>
            </a:fld>
            <a:endParaRPr lang="en-UK"/>
          </a:p>
        </p:txBody>
      </p:sp>
    </p:spTree>
    <p:extLst>
      <p:ext uri="{BB962C8B-B14F-4D97-AF65-F5344CB8AC3E}">
        <p14:creationId xmlns:p14="http://schemas.microsoft.com/office/powerpoint/2010/main" val="196368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sv-SE"/>
              <a:t>Klicka här för att ändra mall för rubrikformat</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374C9444-0CD7-4263-9F30-938D9711D762}" type="datetime1">
              <a:rPr lang="sv-SE" smtClean="0"/>
              <a:t>2024-10-29</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4DB84A28-1971-4624-8B1B-676B387347F7}" type="datetime1">
              <a:rPr lang="sv-SE" smtClean="0"/>
              <a:t>2024-10-29</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09D40E8D-A763-4D7D-939E-84981194A130}" type="datetime1">
              <a:rPr lang="sv-SE" smtClean="0"/>
              <a:t>2024-10-29</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A5268652-B9AF-42B1-B9DF-84890D6B36DF}" type="datetime1">
              <a:rPr lang="sv-SE" smtClean="0"/>
              <a:t>2024-10-29</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24F9AF95-9288-4022-B96A-74BD1FF157FB}" type="datetime1">
              <a:rPr lang="sv-SE" smtClean="0"/>
              <a:t>2024-10-29</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FAC38F67-1A77-44BD-9230-973E215D3669}" type="datetime1">
              <a:rPr lang="sv-SE" smtClean="0"/>
              <a:t>2024-10-29</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r>
              <a:rPr lang="sv-SE"/>
              <a:t>Klicka på ikonen för att lägga till en bild</a:t>
            </a:r>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27CF3D01-B940-4FD1-BFC8-C87F1D0681B8}" type="datetime1">
              <a:rPr lang="sv-SE" smtClean="0"/>
              <a:t>2024-10-29</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A06FB729-AA12-4ACC-8930-CFA9D2A72AB7}" type="datetime1">
              <a:rPr lang="sv-SE" smtClean="0"/>
              <a:t>2024-10-29</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4"/>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sv-SE"/>
              <a:t>Klicka här för att ändra mall för rubrikformat</a:t>
            </a:r>
            <a:endParaRPr lang="en-UK"/>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04CAED83-AD50-4566-9BDE-9C7898E2A617}" type="datetime1">
              <a:rPr lang="sv-SE" smtClean="0"/>
              <a:t>2024-10-29</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B25802-FC39-BC49-92F3-6F6EC2C4DE5A}"/>
              </a:ext>
            </a:extLst>
          </p:cNvPr>
          <p:cNvSpPr txBox="1">
            <a:spLocks/>
          </p:cNvSpPr>
          <p:nvPr/>
        </p:nvSpPr>
        <p:spPr>
          <a:xfrm>
            <a:off x="515938" y="3937222"/>
            <a:ext cx="11233150"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20000"/>
              </a:lnSpc>
            </a:pPr>
            <a:r>
              <a:rPr lang="sv-SE" sz="6000">
                <a:solidFill>
                  <a:schemeClr val="bg1"/>
                </a:solidFill>
              </a:rPr>
              <a:t>FN:s rekommendationer till Sverige</a:t>
            </a:r>
            <a:endParaRPr lang="en-UK" sz="6000">
              <a:solidFill>
                <a:schemeClr val="bg1"/>
              </a:solidFill>
            </a:endParaRPr>
          </a:p>
        </p:txBody>
      </p:sp>
      <p:pic>
        <p:nvPicPr>
          <p:cNvPr id="5" name="Picture 4">
            <a:extLst>
              <a:ext uri="{FF2B5EF4-FFF2-40B4-BE49-F238E27FC236}">
                <a16:creationId xmlns:a16="http://schemas.microsoft.com/office/drawing/2014/main" id="{475C31DA-F392-457D-82A9-17F28C66B45E}"/>
              </a:ext>
            </a:extLst>
          </p:cNvPr>
          <p:cNvPicPr>
            <a:picLocks noChangeAspect="1"/>
          </p:cNvPicPr>
          <p:nvPr/>
        </p:nvPicPr>
        <p:blipFill>
          <a:blip r:embed="rId2"/>
          <a:srcRect/>
          <a:stretch/>
        </p:blipFill>
        <p:spPr>
          <a:xfrm>
            <a:off x="4233851" y="1926773"/>
            <a:ext cx="3796835" cy="1169255"/>
          </a:xfrm>
          <a:prstGeom prst="rect">
            <a:avLst/>
          </a:prstGeom>
        </p:spPr>
      </p:pic>
    </p:spTree>
    <p:extLst>
      <p:ext uri="{BB962C8B-B14F-4D97-AF65-F5344CB8AC3E}">
        <p14:creationId xmlns:p14="http://schemas.microsoft.com/office/powerpoint/2010/main" val="282210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B94BF2C-E7E5-4931-3F45-0BB2DECE37F5}"/>
              </a:ext>
            </a:extLst>
          </p:cNvPr>
          <p:cNvSpPr>
            <a:spLocks noGrp="1"/>
          </p:cNvSpPr>
          <p:nvPr>
            <p:ph idx="1"/>
          </p:nvPr>
        </p:nvSpPr>
        <p:spPr/>
        <p:txBody>
          <a:bodyPr/>
          <a:lstStyle/>
          <a:p>
            <a:r>
              <a:rPr lang="sv-SE" b="0"/>
              <a:t>Barnrättslig budget</a:t>
            </a:r>
          </a:p>
          <a:p>
            <a:r>
              <a:rPr lang="sv-SE" b="0"/>
              <a:t>Strategi/Handlingsplan</a:t>
            </a:r>
          </a:p>
          <a:p>
            <a:r>
              <a:rPr lang="sv-SE" b="0"/>
              <a:t>Samordning </a:t>
            </a:r>
          </a:p>
          <a:p>
            <a:r>
              <a:rPr lang="sv-SE" b="0"/>
              <a:t>Kommunala skillnader </a:t>
            </a:r>
          </a:p>
          <a:p>
            <a:r>
              <a:rPr lang="sv-SE" b="0"/>
              <a:t>Klagomekanismer</a:t>
            </a:r>
          </a:p>
          <a:p>
            <a:r>
              <a:rPr lang="sv-SE" b="0"/>
              <a:t>Motverka och förebygga rasism och diskriminering </a:t>
            </a:r>
          </a:p>
          <a:p>
            <a:r>
              <a:rPr lang="sv-SE" b="0"/>
              <a:t>Motverka och förebygga våld mot barn, </a:t>
            </a:r>
            <a:r>
              <a:rPr lang="sv-SE" b="0" err="1"/>
              <a:t>inkl</a:t>
            </a:r>
            <a:r>
              <a:rPr lang="sv-SE" b="0"/>
              <a:t> </a:t>
            </a:r>
            <a:r>
              <a:rPr lang="sv-SE" b="0" err="1"/>
              <a:t>nätvåld</a:t>
            </a:r>
            <a:endParaRPr lang="sv-SE" b="0"/>
          </a:p>
          <a:p>
            <a:r>
              <a:rPr lang="sv-SE" b="0"/>
              <a:t>Förebygga ungdomskriminalitet</a:t>
            </a:r>
          </a:p>
          <a:p>
            <a:endParaRPr lang="sv-SE"/>
          </a:p>
        </p:txBody>
      </p:sp>
      <p:sp>
        <p:nvSpPr>
          <p:cNvPr id="3" name="Rubrik 2">
            <a:extLst>
              <a:ext uri="{FF2B5EF4-FFF2-40B4-BE49-F238E27FC236}">
                <a16:creationId xmlns:a16="http://schemas.microsoft.com/office/drawing/2014/main" id="{4A6E48D0-74A1-B909-B201-0157F6C7BD10}"/>
              </a:ext>
            </a:extLst>
          </p:cNvPr>
          <p:cNvSpPr>
            <a:spLocks noGrp="1"/>
          </p:cNvSpPr>
          <p:nvPr>
            <p:ph type="title"/>
          </p:nvPr>
        </p:nvSpPr>
        <p:spPr/>
        <p:txBody>
          <a:bodyPr>
            <a:normAutofit fontScale="90000"/>
          </a:bodyPr>
          <a:lstStyle/>
          <a:p>
            <a:r>
              <a:rPr lang="sv-SE"/>
              <a:t>Rekommendationer av relevans för kommuner/regioner</a:t>
            </a:r>
          </a:p>
        </p:txBody>
      </p:sp>
      <p:sp>
        <p:nvSpPr>
          <p:cNvPr id="4" name="Platshållare för datum 3">
            <a:extLst>
              <a:ext uri="{FF2B5EF4-FFF2-40B4-BE49-F238E27FC236}">
                <a16:creationId xmlns:a16="http://schemas.microsoft.com/office/drawing/2014/main" id="{C7459C00-B054-688F-0C13-443B8930BEFD}"/>
              </a:ext>
            </a:extLst>
          </p:cNvPr>
          <p:cNvSpPr>
            <a:spLocks noGrp="1"/>
          </p:cNvSpPr>
          <p:nvPr>
            <p:ph type="dt" sz="half" idx="10"/>
          </p:nvPr>
        </p:nvSpPr>
        <p:spPr/>
        <p:txBody>
          <a:bodyPr/>
          <a:lstStyle/>
          <a:p>
            <a:fld id="{4DB84A28-1971-4624-8B1B-676B387347F7}" type="datetime1">
              <a:rPr lang="sv-SE" smtClean="0"/>
              <a:t>2024-10-29</a:t>
            </a:fld>
            <a:endParaRPr lang="en-UK"/>
          </a:p>
        </p:txBody>
      </p:sp>
      <p:sp>
        <p:nvSpPr>
          <p:cNvPr id="5" name="Platshållare för sidfot 4">
            <a:extLst>
              <a:ext uri="{FF2B5EF4-FFF2-40B4-BE49-F238E27FC236}">
                <a16:creationId xmlns:a16="http://schemas.microsoft.com/office/drawing/2014/main" id="{0F7351E6-5932-48C4-12D8-0CA58AE96C3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D802372A-F4C0-B6B5-8179-4AFA10195F91}"/>
              </a:ext>
            </a:extLst>
          </p:cNvPr>
          <p:cNvSpPr>
            <a:spLocks noGrp="1"/>
          </p:cNvSpPr>
          <p:nvPr>
            <p:ph type="sldNum" sz="quarter" idx="12"/>
          </p:nvPr>
        </p:nvSpPr>
        <p:spPr/>
        <p:txBody>
          <a:bodyPr/>
          <a:lstStyle/>
          <a:p>
            <a:fld id="{BF413B3B-BFB3-42E3-B409-FAAF558C2ACC}" type="slidenum">
              <a:rPr lang="en-UK" smtClean="0"/>
              <a:pPr/>
              <a:t>10</a:t>
            </a:fld>
            <a:endParaRPr lang="en-UK"/>
          </a:p>
        </p:txBody>
      </p:sp>
    </p:spTree>
    <p:extLst>
      <p:ext uri="{BB962C8B-B14F-4D97-AF65-F5344CB8AC3E}">
        <p14:creationId xmlns:p14="http://schemas.microsoft.com/office/powerpoint/2010/main" val="389893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CB11075-75BE-AE1B-0EEB-045D2B594E7D}"/>
              </a:ext>
            </a:extLst>
          </p:cNvPr>
          <p:cNvSpPr>
            <a:spLocks noGrp="1"/>
          </p:cNvSpPr>
          <p:nvPr>
            <p:ph idx="1"/>
          </p:nvPr>
        </p:nvSpPr>
        <p:spPr>
          <a:xfrm>
            <a:off x="813816" y="1466552"/>
            <a:ext cx="5962413" cy="5325122"/>
          </a:xfrm>
        </p:spPr>
        <p:txBody>
          <a:bodyPr>
            <a:normAutofit fontScale="77500" lnSpcReduction="20000"/>
          </a:bodyPr>
          <a:lstStyle/>
          <a:p>
            <a:r>
              <a:rPr lang="sv-SE" sz="2600"/>
              <a:t>Exempel Förebyggande arbete:</a:t>
            </a:r>
          </a:p>
          <a:p>
            <a:endParaRPr lang="sv-SE" sz="2600"/>
          </a:p>
          <a:p>
            <a:r>
              <a:rPr lang="sv-SE" sz="2600"/>
              <a:t>24: Välkomnar utarbetandet av ny strategi för att </a:t>
            </a:r>
            <a:r>
              <a:rPr lang="sv-SE" sz="2600" u="sng"/>
              <a:t>förebygga</a:t>
            </a:r>
            <a:r>
              <a:rPr lang="sv-SE" sz="2600"/>
              <a:t> och bekämpa våld mot barn</a:t>
            </a:r>
          </a:p>
          <a:p>
            <a:endParaRPr lang="sv-SE" sz="2600"/>
          </a:p>
          <a:p>
            <a:r>
              <a:rPr lang="sv-SE" sz="2600"/>
              <a:t>26 a: ta fram handlingsplan för den nya strategin för att </a:t>
            </a:r>
            <a:r>
              <a:rPr lang="sv-SE" sz="2600" u="sng"/>
              <a:t>förebygga</a:t>
            </a:r>
            <a:r>
              <a:rPr lang="sv-SE" sz="2600"/>
              <a:t> och bekämpa våld mot barn</a:t>
            </a:r>
          </a:p>
          <a:p>
            <a:endParaRPr lang="sv-SE" sz="2600"/>
          </a:p>
          <a:p>
            <a:r>
              <a:rPr lang="sv-SE" sz="2600"/>
              <a:t>34 a: Undervisning i sexuell och reproduktiv hälsa ska innehålla element om </a:t>
            </a:r>
            <a:r>
              <a:rPr lang="sv-SE" sz="2600" u="sng"/>
              <a:t>förebyggande</a:t>
            </a:r>
            <a:r>
              <a:rPr lang="sv-SE" sz="2600"/>
              <a:t> av våld</a:t>
            </a:r>
          </a:p>
          <a:p>
            <a:endParaRPr lang="sv-SE" sz="2600"/>
          </a:p>
          <a:p>
            <a:r>
              <a:rPr lang="sv-SE" sz="2600"/>
              <a:t>38 f: Bekämpa våld i skolan ska innehålla </a:t>
            </a:r>
            <a:r>
              <a:rPr lang="sv-SE" sz="2600" u="sng"/>
              <a:t>förebyggande insatser</a:t>
            </a:r>
          </a:p>
          <a:p>
            <a:endParaRPr lang="sv-SE" sz="2600" u="sng"/>
          </a:p>
          <a:p>
            <a:r>
              <a:rPr lang="sv-SE" sz="2600"/>
              <a:t>45 c: Strategi för att </a:t>
            </a:r>
            <a:r>
              <a:rPr lang="sv-SE" sz="2600" u="sng"/>
              <a:t>förebygga</a:t>
            </a:r>
            <a:r>
              <a:rPr lang="sv-SE" sz="2600"/>
              <a:t> ungdomskriminalitet</a:t>
            </a:r>
          </a:p>
        </p:txBody>
      </p:sp>
      <p:sp>
        <p:nvSpPr>
          <p:cNvPr id="3" name="Rubrik 2">
            <a:extLst>
              <a:ext uri="{FF2B5EF4-FFF2-40B4-BE49-F238E27FC236}">
                <a16:creationId xmlns:a16="http://schemas.microsoft.com/office/drawing/2014/main" id="{D8D83BC0-23B0-EC80-7C19-7C3A2AFBD1FB}"/>
              </a:ext>
            </a:extLst>
          </p:cNvPr>
          <p:cNvSpPr>
            <a:spLocks noGrp="1"/>
          </p:cNvSpPr>
          <p:nvPr>
            <p:ph type="title"/>
          </p:nvPr>
        </p:nvSpPr>
        <p:spPr>
          <a:xfrm>
            <a:off x="832104" y="640184"/>
            <a:ext cx="10150970" cy="905256"/>
          </a:xfrm>
        </p:spPr>
        <p:txBody>
          <a:bodyPr>
            <a:normAutofit fontScale="90000"/>
          </a:bodyPr>
          <a:lstStyle/>
          <a:p>
            <a:r>
              <a:rPr lang="sv-SE"/>
              <a:t>Viktigt att se rekommendationerna som en helhet</a:t>
            </a:r>
          </a:p>
        </p:txBody>
      </p:sp>
      <p:sp>
        <p:nvSpPr>
          <p:cNvPr id="4" name="Platshållare för datum 3">
            <a:extLst>
              <a:ext uri="{FF2B5EF4-FFF2-40B4-BE49-F238E27FC236}">
                <a16:creationId xmlns:a16="http://schemas.microsoft.com/office/drawing/2014/main" id="{266004EA-E164-F55B-24B7-41930D9AB0DC}"/>
              </a:ext>
            </a:extLst>
          </p:cNvPr>
          <p:cNvSpPr>
            <a:spLocks noGrp="1"/>
          </p:cNvSpPr>
          <p:nvPr>
            <p:ph type="dt" sz="half" idx="10"/>
          </p:nvPr>
        </p:nvSpPr>
        <p:spPr/>
        <p:txBody>
          <a:bodyPr/>
          <a:lstStyle/>
          <a:p>
            <a:fld id="{4DB84A28-1971-4624-8B1B-676B387347F7}" type="datetime1">
              <a:rPr lang="sv-SE" smtClean="0"/>
              <a:t>2024-10-29</a:t>
            </a:fld>
            <a:endParaRPr lang="en-UK"/>
          </a:p>
        </p:txBody>
      </p:sp>
      <p:sp>
        <p:nvSpPr>
          <p:cNvPr id="5" name="Platshållare för sidfot 4">
            <a:extLst>
              <a:ext uri="{FF2B5EF4-FFF2-40B4-BE49-F238E27FC236}">
                <a16:creationId xmlns:a16="http://schemas.microsoft.com/office/drawing/2014/main" id="{23B5131A-9024-B5DE-AEE0-AE5686BA60DA}"/>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2AC35028-AE01-5092-7C1A-A2F835920B68}"/>
              </a:ext>
            </a:extLst>
          </p:cNvPr>
          <p:cNvSpPr>
            <a:spLocks noGrp="1"/>
          </p:cNvSpPr>
          <p:nvPr>
            <p:ph type="sldNum" sz="quarter" idx="12"/>
          </p:nvPr>
        </p:nvSpPr>
        <p:spPr/>
        <p:txBody>
          <a:bodyPr/>
          <a:lstStyle/>
          <a:p>
            <a:fld id="{BF413B3B-BFB3-42E3-B409-FAAF558C2ACC}" type="slidenum">
              <a:rPr lang="en-UK" smtClean="0"/>
              <a:pPr/>
              <a:t>11</a:t>
            </a:fld>
            <a:endParaRPr lang="en-UK"/>
          </a:p>
        </p:txBody>
      </p:sp>
      <p:sp>
        <p:nvSpPr>
          <p:cNvPr id="7" name="textruta 6">
            <a:extLst>
              <a:ext uri="{FF2B5EF4-FFF2-40B4-BE49-F238E27FC236}">
                <a16:creationId xmlns:a16="http://schemas.microsoft.com/office/drawing/2014/main" id="{78272404-0CFE-47E9-44E6-45956F69FA89}"/>
              </a:ext>
            </a:extLst>
          </p:cNvPr>
          <p:cNvSpPr txBox="1"/>
          <p:nvPr/>
        </p:nvSpPr>
        <p:spPr>
          <a:xfrm>
            <a:off x="7469312" y="1466552"/>
            <a:ext cx="5383738" cy="4678204"/>
          </a:xfrm>
          <a:prstGeom prst="rect">
            <a:avLst/>
          </a:prstGeom>
          <a:noFill/>
          <a:ln>
            <a:noFill/>
          </a:ln>
        </p:spPr>
        <p:txBody>
          <a:bodyPr wrap="square" rtlCol="0">
            <a:spAutoFit/>
          </a:bodyPr>
          <a:lstStyle/>
          <a:p>
            <a:r>
              <a:rPr lang="sv-SE" sz="2000"/>
              <a:t>Men också:</a:t>
            </a:r>
          </a:p>
          <a:p>
            <a:pPr marL="285750" indent="-285750">
              <a:buFont typeface="Arial" panose="020B0604020202020204" pitchFamily="34" charset="0"/>
              <a:buChar char="•"/>
            </a:pPr>
            <a:r>
              <a:rPr lang="sv-SE" sz="2000"/>
              <a:t>Förskola</a:t>
            </a:r>
          </a:p>
          <a:p>
            <a:pPr marL="285750" indent="-285750">
              <a:buFont typeface="Arial" panose="020B0604020202020204" pitchFamily="34" charset="0"/>
              <a:buChar char="•"/>
            </a:pPr>
            <a:r>
              <a:rPr lang="sv-SE" sz="2000"/>
              <a:t>God och likvärdig utbildning</a:t>
            </a:r>
          </a:p>
          <a:p>
            <a:pPr marL="285750" indent="-285750">
              <a:buFont typeface="Arial" panose="020B0604020202020204" pitchFamily="34" charset="0"/>
              <a:buChar char="•"/>
            </a:pPr>
            <a:r>
              <a:rPr lang="sv-SE" sz="2000"/>
              <a:t>Socialtjänst</a:t>
            </a:r>
          </a:p>
          <a:p>
            <a:pPr marL="285750" indent="-285750">
              <a:buFont typeface="Arial" panose="020B0604020202020204" pitchFamily="34" charset="0"/>
              <a:buChar char="•"/>
            </a:pPr>
            <a:r>
              <a:rPr lang="sv-SE" sz="2000"/>
              <a:t>Hälso- och sjukvård</a:t>
            </a:r>
          </a:p>
          <a:p>
            <a:pPr marL="285750" indent="-285750">
              <a:buFont typeface="Arial" panose="020B0604020202020204" pitchFamily="34" charset="0"/>
              <a:buChar char="•"/>
            </a:pPr>
            <a:r>
              <a:rPr lang="sv-SE" sz="2000"/>
              <a:t>Arbete mot psykisk ohälsa</a:t>
            </a:r>
          </a:p>
          <a:p>
            <a:pPr marL="285750" indent="-285750">
              <a:buFont typeface="Arial" panose="020B0604020202020204" pitchFamily="34" charset="0"/>
              <a:buChar char="•"/>
            </a:pPr>
            <a:r>
              <a:rPr lang="sv-SE" sz="2000"/>
              <a:t>Kompetens</a:t>
            </a:r>
          </a:p>
          <a:p>
            <a:pPr marL="285750" indent="-285750">
              <a:buFont typeface="Arial" panose="020B0604020202020204" pitchFamily="34" charset="0"/>
              <a:buChar char="•"/>
            </a:pPr>
            <a:r>
              <a:rPr lang="sv-SE" sz="2000"/>
              <a:t>Barnets bästa</a:t>
            </a:r>
          </a:p>
          <a:p>
            <a:pPr marL="285750" indent="-285750">
              <a:buFont typeface="Arial" panose="020B0604020202020204" pitchFamily="34" charset="0"/>
              <a:buChar char="•"/>
            </a:pPr>
            <a:r>
              <a:rPr lang="sv-SE" sz="2000"/>
              <a:t>Barnets rätt att få uttrycka sin åsikt</a:t>
            </a:r>
          </a:p>
          <a:p>
            <a:pPr marL="285750" indent="-285750">
              <a:buFont typeface="Arial" panose="020B0604020202020204" pitchFamily="34" charset="0"/>
              <a:buChar char="•"/>
            </a:pPr>
            <a:r>
              <a:rPr lang="sv-SE" sz="2000"/>
              <a:t>Fokus på barn i de mest utsatta situationerna</a:t>
            </a:r>
          </a:p>
          <a:p>
            <a:pPr marL="285750" indent="-285750">
              <a:buFont typeface="Arial" panose="020B0604020202020204" pitchFamily="34" charset="0"/>
              <a:buChar char="•"/>
            </a:pPr>
            <a:r>
              <a:rPr lang="sv-SE" sz="2000"/>
              <a:t>Budget</a:t>
            </a:r>
          </a:p>
          <a:p>
            <a:pPr marL="285750" indent="-285750">
              <a:buFont typeface="Arial" panose="020B0604020202020204" pitchFamily="34" charset="0"/>
              <a:buChar char="•"/>
            </a:pPr>
            <a:r>
              <a:rPr lang="sv-SE" sz="2000"/>
              <a:t>Strategi mot våld mot barn</a:t>
            </a:r>
          </a:p>
          <a:p>
            <a:pPr marL="285750" indent="-285750">
              <a:buFont typeface="Arial" panose="020B0604020202020204" pitchFamily="34" charset="0"/>
              <a:buChar char="•"/>
            </a:pPr>
            <a:r>
              <a:rPr lang="sv-SE" sz="2000"/>
              <a:t>Samordning</a:t>
            </a:r>
          </a:p>
          <a:p>
            <a:pPr algn="l"/>
            <a:endParaRPr lang="sv-SE">
              <a:solidFill>
                <a:schemeClr val="bg1"/>
              </a:solidFill>
            </a:endParaRPr>
          </a:p>
        </p:txBody>
      </p:sp>
    </p:spTree>
    <p:extLst>
      <p:ext uri="{BB962C8B-B14F-4D97-AF65-F5344CB8AC3E}">
        <p14:creationId xmlns:p14="http://schemas.microsoft.com/office/powerpoint/2010/main" val="304888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C6070BA-CA53-D550-995F-442008FE35B6}"/>
              </a:ext>
            </a:extLst>
          </p:cNvPr>
          <p:cNvSpPr>
            <a:spLocks noGrp="1"/>
          </p:cNvSpPr>
          <p:nvPr>
            <p:ph idx="1"/>
          </p:nvPr>
        </p:nvSpPr>
        <p:spPr/>
        <p:txBody>
          <a:bodyPr>
            <a:normAutofit fontScale="92500" lnSpcReduction="10000"/>
          </a:bodyPr>
          <a:lstStyle/>
          <a:p>
            <a:r>
              <a:rPr lang="sv-SE"/>
              <a:t>Gör en kartläggning/nulägesanalys  </a:t>
            </a:r>
          </a:p>
          <a:p>
            <a:pPr marL="342900" indent="-342900">
              <a:buFont typeface="Arial" panose="020B0604020202020204" pitchFamily="34" charset="0"/>
              <a:buChar char="•"/>
            </a:pPr>
            <a:r>
              <a:rPr lang="sv-SE" sz="2200" b="0"/>
              <a:t>vad är viktigaste områden i er kommun/region</a:t>
            </a:r>
          </a:p>
          <a:p>
            <a:r>
              <a:rPr lang="sv-SE"/>
              <a:t>Koppla till pågående arbete/processer</a:t>
            </a:r>
          </a:p>
          <a:p>
            <a:pPr marL="285750" indent="-285750">
              <a:buFont typeface="Arial" panose="020B0604020202020204" pitchFamily="34" charset="0"/>
              <a:buChar char="•"/>
            </a:pPr>
            <a:r>
              <a:rPr lang="sv-SE" sz="2200" b="0"/>
              <a:t>Agenda 2030</a:t>
            </a:r>
          </a:p>
          <a:p>
            <a:pPr marL="285750" indent="-285750">
              <a:buFont typeface="Arial" panose="020B0604020202020204" pitchFamily="34" charset="0"/>
              <a:buChar char="•"/>
            </a:pPr>
            <a:r>
              <a:rPr lang="sv-SE" sz="2200" b="0"/>
              <a:t>LUPP</a:t>
            </a:r>
          </a:p>
          <a:p>
            <a:pPr marL="285750" indent="-285750">
              <a:buFont typeface="Arial" panose="020B0604020202020204" pitchFamily="34" charset="0"/>
              <a:buChar char="•"/>
            </a:pPr>
            <a:r>
              <a:rPr lang="sv-SE" sz="2200" b="0"/>
              <a:t>Annat</a:t>
            </a:r>
          </a:p>
          <a:p>
            <a:r>
              <a:rPr lang="sv-SE"/>
              <a:t>Involvera barn och unga</a:t>
            </a:r>
          </a:p>
          <a:p>
            <a:r>
              <a:rPr lang="sv-SE"/>
              <a:t>Involvera civilsamhället</a:t>
            </a:r>
          </a:p>
          <a:p>
            <a:r>
              <a:rPr lang="sv-SE"/>
              <a:t>Tillsätt resurser</a:t>
            </a:r>
          </a:p>
          <a:p>
            <a:r>
              <a:rPr lang="sv-SE"/>
              <a:t>Följ upp och utvärdera</a:t>
            </a:r>
          </a:p>
          <a:p>
            <a:endParaRPr lang="sv-SE"/>
          </a:p>
          <a:p>
            <a:r>
              <a:rPr lang="sv-SE" b="1"/>
              <a:t>Börja någonstans – gör inte allt på en gång!</a:t>
            </a:r>
          </a:p>
          <a:p>
            <a:endParaRPr lang="sv-SE"/>
          </a:p>
        </p:txBody>
      </p:sp>
      <p:sp>
        <p:nvSpPr>
          <p:cNvPr id="3" name="Rubrik 2">
            <a:extLst>
              <a:ext uri="{FF2B5EF4-FFF2-40B4-BE49-F238E27FC236}">
                <a16:creationId xmlns:a16="http://schemas.microsoft.com/office/drawing/2014/main" id="{F5C63988-B2AB-F679-9950-A2D4C92FAAE5}"/>
              </a:ext>
            </a:extLst>
          </p:cNvPr>
          <p:cNvSpPr>
            <a:spLocks noGrp="1"/>
          </p:cNvSpPr>
          <p:nvPr>
            <p:ph type="title"/>
          </p:nvPr>
        </p:nvSpPr>
        <p:spPr/>
        <p:txBody>
          <a:bodyPr/>
          <a:lstStyle/>
          <a:p>
            <a:r>
              <a:rPr lang="sv-SE"/>
              <a:t>Vad kan ni göra i er kommun/region?</a:t>
            </a:r>
          </a:p>
        </p:txBody>
      </p:sp>
      <p:sp>
        <p:nvSpPr>
          <p:cNvPr id="4" name="Platshållare för datum 3">
            <a:extLst>
              <a:ext uri="{FF2B5EF4-FFF2-40B4-BE49-F238E27FC236}">
                <a16:creationId xmlns:a16="http://schemas.microsoft.com/office/drawing/2014/main" id="{051855D4-BC6C-31EB-61C9-CD4AD4B8FC4A}"/>
              </a:ext>
            </a:extLst>
          </p:cNvPr>
          <p:cNvSpPr>
            <a:spLocks noGrp="1"/>
          </p:cNvSpPr>
          <p:nvPr>
            <p:ph type="dt" sz="half" idx="10"/>
          </p:nvPr>
        </p:nvSpPr>
        <p:spPr/>
        <p:txBody>
          <a:bodyPr/>
          <a:lstStyle/>
          <a:p>
            <a:fld id="{4DB84A28-1971-4624-8B1B-676B387347F7}" type="datetime1">
              <a:rPr lang="sv-SE" smtClean="0"/>
              <a:t>2024-10-29</a:t>
            </a:fld>
            <a:endParaRPr lang="en-UK"/>
          </a:p>
        </p:txBody>
      </p:sp>
      <p:sp>
        <p:nvSpPr>
          <p:cNvPr id="5" name="Platshållare för sidfot 4">
            <a:extLst>
              <a:ext uri="{FF2B5EF4-FFF2-40B4-BE49-F238E27FC236}">
                <a16:creationId xmlns:a16="http://schemas.microsoft.com/office/drawing/2014/main" id="{CFA949B4-4067-64D2-D963-C81099B91CF3}"/>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437A29F1-D7E4-AFD1-6CCB-EF727633AE21}"/>
              </a:ext>
            </a:extLst>
          </p:cNvPr>
          <p:cNvSpPr>
            <a:spLocks noGrp="1"/>
          </p:cNvSpPr>
          <p:nvPr>
            <p:ph type="sldNum" sz="quarter" idx="12"/>
          </p:nvPr>
        </p:nvSpPr>
        <p:spPr/>
        <p:txBody>
          <a:bodyPr/>
          <a:lstStyle/>
          <a:p>
            <a:fld id="{BF413B3B-BFB3-42E3-B409-FAAF558C2ACC}" type="slidenum">
              <a:rPr lang="en-UK" smtClean="0"/>
              <a:pPr/>
              <a:t>12</a:t>
            </a:fld>
            <a:endParaRPr lang="en-UK"/>
          </a:p>
        </p:txBody>
      </p:sp>
      <p:pic>
        <p:nvPicPr>
          <p:cNvPr id="7" name="Bildobjekt 6" descr="Tecknat bi med penna">
            <a:extLst>
              <a:ext uri="{FF2B5EF4-FFF2-40B4-BE49-F238E27FC236}">
                <a16:creationId xmlns:a16="http://schemas.microsoft.com/office/drawing/2014/main" id="{C955F98A-1EC1-9891-B327-267DB267AACF}"/>
              </a:ext>
            </a:extLst>
          </p:cNvPr>
          <p:cNvPicPr>
            <a:picLocks noChangeAspect="1"/>
          </p:cNvPicPr>
          <p:nvPr/>
        </p:nvPicPr>
        <p:blipFill>
          <a:blip r:embed="rId2"/>
          <a:stretch>
            <a:fillRect/>
          </a:stretch>
        </p:blipFill>
        <p:spPr>
          <a:xfrm>
            <a:off x="7489861" y="1864361"/>
            <a:ext cx="3068505" cy="3290622"/>
          </a:xfrm>
          <a:prstGeom prst="rect">
            <a:avLst/>
          </a:prstGeom>
          <a:noFill/>
        </p:spPr>
      </p:pic>
    </p:spTree>
    <p:extLst>
      <p:ext uri="{BB962C8B-B14F-4D97-AF65-F5344CB8AC3E}">
        <p14:creationId xmlns:p14="http://schemas.microsoft.com/office/powerpoint/2010/main" val="277034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9" name="Platshållare för innehåll 8" descr="En bild som visar Teckensnitt, text, Grafik, logotyp&#10;&#10;Automatiskt genererad beskrivning">
            <a:extLst>
              <a:ext uri="{FF2B5EF4-FFF2-40B4-BE49-F238E27FC236}">
                <a16:creationId xmlns:a16="http://schemas.microsoft.com/office/drawing/2014/main" id="{A6C8A307-47D7-3D0C-ABF7-9A94E7AFC0CC}"/>
              </a:ext>
            </a:extLst>
          </p:cNvPr>
          <p:cNvPicPr>
            <a:picLocks noGrp="1" noChangeAspect="1"/>
          </p:cNvPicPr>
          <p:nvPr>
            <p:ph idx="1"/>
          </p:nvPr>
        </p:nvPicPr>
        <p:blipFill>
          <a:blip r:embed="rId2"/>
          <a:stretch>
            <a:fillRect/>
          </a:stretch>
        </p:blipFill>
        <p:spPr>
          <a:xfrm>
            <a:off x="832104" y="1702585"/>
            <a:ext cx="7960656" cy="4476750"/>
          </a:xfrm>
        </p:spPr>
      </p:pic>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fontScale="90000"/>
          </a:bodyPr>
          <a:lstStyle/>
          <a:p>
            <a:r>
              <a:rPr lang="sv-SE"/>
              <a:t>Rekommendationer från FN:s barnrättskommitté till Sverige</a:t>
            </a:r>
          </a:p>
        </p:txBody>
      </p:sp>
      <p:sp>
        <p:nvSpPr>
          <p:cNvPr id="2" name="Platshållare för datum 1">
            <a:extLst>
              <a:ext uri="{FF2B5EF4-FFF2-40B4-BE49-F238E27FC236}">
                <a16:creationId xmlns:a16="http://schemas.microsoft.com/office/drawing/2014/main" id="{24C7B651-2555-A11C-34AF-E572DEC17C43}"/>
              </a:ext>
            </a:extLst>
          </p:cNvPr>
          <p:cNvSpPr>
            <a:spLocks noGrp="1"/>
          </p:cNvSpPr>
          <p:nvPr>
            <p:ph type="dt" sz="half" idx="10"/>
          </p:nvPr>
        </p:nvSpPr>
        <p:spPr/>
        <p:txBody>
          <a:bodyPr/>
          <a:lstStyle/>
          <a:p>
            <a:fld id="{4545CB1F-F496-4C5F-B755-E16D05FB6F35}" type="datetime1">
              <a:rPr lang="sv-SE" smtClean="0"/>
              <a:t>2024-10-29</a:t>
            </a:fld>
            <a:endParaRPr lang="en-UK"/>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Varje dag gör vi världen lite bättre för barn.</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2</a:t>
            </a:fld>
            <a:endParaRPr lang="en-UK"/>
          </a:p>
        </p:txBody>
      </p:sp>
    </p:spTree>
    <p:extLst>
      <p:ext uri="{BB962C8B-B14F-4D97-AF65-F5344CB8AC3E}">
        <p14:creationId xmlns:p14="http://schemas.microsoft.com/office/powerpoint/2010/main" val="320455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D2789-7F09-C44E-A521-92E0AF25D5DC}"/>
              </a:ext>
            </a:extLst>
          </p:cNvPr>
          <p:cNvSpPr>
            <a:spLocks noGrp="1"/>
          </p:cNvSpPr>
          <p:nvPr>
            <p:ph idx="1"/>
          </p:nvPr>
        </p:nvSpPr>
        <p:spPr/>
        <p:txBody>
          <a:bodyPr>
            <a:normAutofit fontScale="77500" lnSpcReduction="20000"/>
          </a:bodyPr>
          <a:lstStyle/>
          <a:p>
            <a:r>
              <a:rPr lang="sv-SE"/>
              <a:t>Artikel 43 i barnkonventionen</a:t>
            </a:r>
          </a:p>
          <a:p>
            <a:pPr marL="285750" indent="-285750">
              <a:buFontTx/>
              <a:buChar char="-"/>
            </a:pPr>
            <a:r>
              <a:rPr lang="sv-SE"/>
              <a:t>Granska framsteg</a:t>
            </a:r>
          </a:p>
          <a:p>
            <a:pPr marL="285750" indent="-285750">
              <a:buFontTx/>
              <a:buChar char="-"/>
            </a:pPr>
            <a:r>
              <a:rPr lang="sv-SE"/>
              <a:t>18 experter </a:t>
            </a:r>
          </a:p>
          <a:p>
            <a:pPr marL="285750" indent="-285750">
              <a:buFontTx/>
              <a:buChar char="-"/>
            </a:pPr>
            <a:r>
              <a:rPr lang="sv-SE"/>
              <a:t>Väljs på fyra år</a:t>
            </a:r>
          </a:p>
          <a:p>
            <a:pPr marL="285750" indent="-285750">
              <a:buFontTx/>
              <a:buChar char="-"/>
            </a:pPr>
            <a:endParaRPr lang="sv-SE"/>
          </a:p>
          <a:p>
            <a:r>
              <a:rPr lang="sv-SE"/>
              <a:t>Träffas tre gånger per år i Genève</a:t>
            </a:r>
          </a:p>
          <a:p>
            <a:endParaRPr lang="sv-SE"/>
          </a:p>
          <a:p>
            <a:r>
              <a:rPr lang="sv-SE"/>
              <a:t>Gör:</a:t>
            </a:r>
          </a:p>
          <a:p>
            <a:pPr marL="285750" indent="-285750">
              <a:buFontTx/>
              <a:buChar char="-"/>
            </a:pPr>
            <a:r>
              <a:rPr lang="sv-SE"/>
              <a:t>Granskar länder</a:t>
            </a:r>
          </a:p>
          <a:p>
            <a:pPr marL="285750" indent="-285750">
              <a:buFontTx/>
              <a:buChar char="-"/>
            </a:pPr>
            <a:r>
              <a:rPr lang="sv-SE"/>
              <a:t>Granska enskilda ärenden</a:t>
            </a:r>
          </a:p>
          <a:p>
            <a:pPr marL="285750" indent="-285750">
              <a:buFontTx/>
              <a:buChar char="-"/>
            </a:pPr>
            <a:r>
              <a:rPr lang="sv-SE"/>
              <a:t>Ta fram allmänna kommentarer</a:t>
            </a:r>
          </a:p>
          <a:p>
            <a:pPr marL="285750" indent="-285750">
              <a:buFontTx/>
              <a:buChar char="-"/>
            </a:pPr>
            <a:r>
              <a:rPr lang="sv-SE"/>
              <a:t>Ordna allmänna diskussionsdagar</a:t>
            </a:r>
          </a:p>
          <a:p>
            <a:pPr marL="0" lvl="1" indent="0">
              <a:buNone/>
            </a:pPr>
            <a:br>
              <a:rPr lang="sv-SE"/>
            </a:br>
            <a:endParaRPr lang="sv-SE"/>
          </a:p>
          <a:p>
            <a:endParaRPr lang="sv-SE"/>
          </a:p>
        </p:txBody>
      </p:sp>
      <p:sp>
        <p:nvSpPr>
          <p:cNvPr id="4" name="Title 3">
            <a:extLst>
              <a:ext uri="{FF2B5EF4-FFF2-40B4-BE49-F238E27FC236}">
                <a16:creationId xmlns:a16="http://schemas.microsoft.com/office/drawing/2014/main" id="{6ED2FCA0-534D-430E-B35D-242EBC789A10}"/>
              </a:ext>
            </a:extLst>
          </p:cNvPr>
          <p:cNvSpPr>
            <a:spLocks noGrp="1"/>
          </p:cNvSpPr>
          <p:nvPr>
            <p:ph type="title"/>
          </p:nvPr>
        </p:nvSpPr>
        <p:spPr/>
        <p:txBody>
          <a:bodyPr>
            <a:normAutofit fontScale="90000"/>
          </a:bodyPr>
          <a:lstStyle/>
          <a:p>
            <a:r>
              <a:rPr lang="sv-SE" sz="4400"/>
              <a:t>FN:s kommitté för barnets rättigheter – </a:t>
            </a:r>
            <a:br>
              <a:rPr lang="sv-SE" sz="4400"/>
            </a:br>
            <a:r>
              <a:rPr lang="sv-SE" sz="4400"/>
              <a:t>FN:s barnrättskommitté</a:t>
            </a:r>
            <a:endParaRPr lang="sv-SE"/>
          </a:p>
        </p:txBody>
      </p:sp>
      <p:sp>
        <p:nvSpPr>
          <p:cNvPr id="2" name="Platshållare för datum 1">
            <a:extLst>
              <a:ext uri="{FF2B5EF4-FFF2-40B4-BE49-F238E27FC236}">
                <a16:creationId xmlns:a16="http://schemas.microsoft.com/office/drawing/2014/main" id="{ECDD31F0-0020-C391-E568-4C9DEEA5B56D}"/>
              </a:ext>
            </a:extLst>
          </p:cNvPr>
          <p:cNvSpPr>
            <a:spLocks noGrp="1"/>
          </p:cNvSpPr>
          <p:nvPr>
            <p:ph type="dt" sz="half" idx="10"/>
          </p:nvPr>
        </p:nvSpPr>
        <p:spPr/>
        <p:txBody>
          <a:bodyPr/>
          <a:lstStyle/>
          <a:p>
            <a:fld id="{D1F01FDC-E9BC-4C91-80F4-0C590231563B}" type="datetime1">
              <a:rPr lang="sv-SE" smtClean="0"/>
              <a:t>2024-10-29</a:t>
            </a:fld>
            <a:endParaRPr lang="en-UK"/>
          </a:p>
        </p:txBody>
      </p:sp>
      <p:sp>
        <p:nvSpPr>
          <p:cNvPr id="5" name="Platshållare för sidfot 4">
            <a:extLst>
              <a:ext uri="{FF2B5EF4-FFF2-40B4-BE49-F238E27FC236}">
                <a16:creationId xmlns:a16="http://schemas.microsoft.com/office/drawing/2014/main" id="{C5C1AAFD-C84F-2E47-D9E4-079B56549EC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627CF7E-7C8D-1B62-B663-FFD6001EA14E}"/>
              </a:ext>
            </a:extLst>
          </p:cNvPr>
          <p:cNvSpPr>
            <a:spLocks noGrp="1"/>
          </p:cNvSpPr>
          <p:nvPr>
            <p:ph type="sldNum" sz="quarter" idx="12"/>
          </p:nvPr>
        </p:nvSpPr>
        <p:spPr/>
        <p:txBody>
          <a:bodyPr/>
          <a:lstStyle/>
          <a:p>
            <a:fld id="{BF413B3B-BFB3-42E3-B409-FAAF558C2ACC}" type="slidenum">
              <a:rPr lang="en-UK" smtClean="0"/>
              <a:pPr/>
              <a:t>3</a:t>
            </a:fld>
            <a:endParaRPr lang="en-UK"/>
          </a:p>
        </p:txBody>
      </p:sp>
    </p:spTree>
    <p:extLst>
      <p:ext uri="{BB962C8B-B14F-4D97-AF65-F5344CB8AC3E}">
        <p14:creationId xmlns:p14="http://schemas.microsoft.com/office/powerpoint/2010/main" val="3600996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964C877-3902-44E9-559F-8A91BF2A34C5}"/>
              </a:ext>
            </a:extLst>
          </p:cNvPr>
          <p:cNvSpPr>
            <a:spLocks noGrp="1"/>
          </p:cNvSpPr>
          <p:nvPr>
            <p:ph idx="1"/>
          </p:nvPr>
        </p:nvSpPr>
        <p:spPr/>
        <p:txBody>
          <a:bodyPr>
            <a:normAutofit lnSpcReduction="10000"/>
          </a:bodyPr>
          <a:lstStyle/>
          <a:p>
            <a:r>
              <a:rPr lang="sv-SE" err="1"/>
              <a:t>Concluding</a:t>
            </a:r>
            <a:r>
              <a:rPr lang="sv-SE"/>
              <a:t> observations – sammanfattande slutsatser och rekommendationer</a:t>
            </a:r>
          </a:p>
          <a:p>
            <a:pPr marL="285750" indent="-285750">
              <a:buFontTx/>
              <a:buChar char="-"/>
            </a:pPr>
            <a:r>
              <a:rPr lang="sv-SE"/>
              <a:t>Berömmer framsteg</a:t>
            </a:r>
          </a:p>
          <a:p>
            <a:pPr marL="285750" indent="-285750">
              <a:buFontTx/>
              <a:buChar char="-"/>
            </a:pPr>
            <a:r>
              <a:rPr lang="sv-SE"/>
              <a:t>Uttrycker oro</a:t>
            </a:r>
          </a:p>
          <a:p>
            <a:pPr marL="285750" indent="-285750">
              <a:buFontTx/>
              <a:buChar char="-"/>
            </a:pPr>
            <a:r>
              <a:rPr lang="sv-SE"/>
              <a:t>Ger rekommendationer för förbättringar</a:t>
            </a:r>
          </a:p>
          <a:p>
            <a:endParaRPr lang="sv-SE"/>
          </a:p>
          <a:p>
            <a:r>
              <a:rPr lang="sv-SE"/>
              <a:t>Inte juridiskt bindande – moralisk skyldighet</a:t>
            </a:r>
          </a:p>
          <a:p>
            <a:r>
              <a:rPr lang="sv-SE"/>
              <a:t>- FN ger tyngd </a:t>
            </a:r>
          </a:p>
          <a:p>
            <a:endParaRPr lang="sv-SE"/>
          </a:p>
          <a:p>
            <a:r>
              <a:rPr lang="sv-SE"/>
              <a:t>Riktade till staten – inkluderar myndigheter, kommuner och regioner</a:t>
            </a:r>
          </a:p>
          <a:p>
            <a:endParaRPr lang="sv-SE"/>
          </a:p>
        </p:txBody>
      </p:sp>
      <p:sp>
        <p:nvSpPr>
          <p:cNvPr id="3" name="Rubrik 2">
            <a:extLst>
              <a:ext uri="{FF2B5EF4-FFF2-40B4-BE49-F238E27FC236}">
                <a16:creationId xmlns:a16="http://schemas.microsoft.com/office/drawing/2014/main" id="{5743E2E2-0157-C5F9-F110-74563F3288BF}"/>
              </a:ext>
            </a:extLst>
          </p:cNvPr>
          <p:cNvSpPr>
            <a:spLocks noGrp="1"/>
          </p:cNvSpPr>
          <p:nvPr>
            <p:ph type="title"/>
          </p:nvPr>
        </p:nvSpPr>
        <p:spPr/>
        <p:txBody>
          <a:bodyPr/>
          <a:lstStyle/>
          <a:p>
            <a:r>
              <a:rPr lang="sv-SE"/>
              <a:t>Vad är rekommendationerna?</a:t>
            </a:r>
          </a:p>
        </p:txBody>
      </p:sp>
      <p:sp>
        <p:nvSpPr>
          <p:cNvPr id="4" name="Platshållare för datum 3">
            <a:extLst>
              <a:ext uri="{FF2B5EF4-FFF2-40B4-BE49-F238E27FC236}">
                <a16:creationId xmlns:a16="http://schemas.microsoft.com/office/drawing/2014/main" id="{50F5D083-CCE7-208B-5166-B449EE4CB917}"/>
              </a:ext>
            </a:extLst>
          </p:cNvPr>
          <p:cNvSpPr>
            <a:spLocks noGrp="1"/>
          </p:cNvSpPr>
          <p:nvPr>
            <p:ph type="dt" sz="half" idx="10"/>
          </p:nvPr>
        </p:nvSpPr>
        <p:spPr/>
        <p:txBody>
          <a:bodyPr/>
          <a:lstStyle/>
          <a:p>
            <a:fld id="{4DB84A28-1971-4624-8B1B-676B387347F7}" type="datetime1">
              <a:rPr lang="sv-SE" smtClean="0"/>
              <a:t>2024-10-29</a:t>
            </a:fld>
            <a:endParaRPr lang="en-UK"/>
          </a:p>
        </p:txBody>
      </p:sp>
      <p:sp>
        <p:nvSpPr>
          <p:cNvPr id="5" name="Platshållare för sidfot 4">
            <a:extLst>
              <a:ext uri="{FF2B5EF4-FFF2-40B4-BE49-F238E27FC236}">
                <a16:creationId xmlns:a16="http://schemas.microsoft.com/office/drawing/2014/main" id="{1236BA04-4D43-6E11-BCC4-09C544756DF3}"/>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93DD82D-28DD-3CAA-B448-95D3DB97DF71}"/>
              </a:ext>
            </a:extLst>
          </p:cNvPr>
          <p:cNvSpPr>
            <a:spLocks noGrp="1"/>
          </p:cNvSpPr>
          <p:nvPr>
            <p:ph type="sldNum" sz="quarter" idx="12"/>
          </p:nvPr>
        </p:nvSpPr>
        <p:spPr/>
        <p:txBody>
          <a:bodyPr/>
          <a:lstStyle/>
          <a:p>
            <a:fld id="{BF413B3B-BFB3-42E3-B409-FAAF558C2ACC}" type="slidenum">
              <a:rPr lang="en-UK" smtClean="0"/>
              <a:pPr/>
              <a:t>4</a:t>
            </a:fld>
            <a:endParaRPr lang="en-UK"/>
          </a:p>
        </p:txBody>
      </p:sp>
    </p:spTree>
    <p:extLst>
      <p:ext uri="{BB962C8B-B14F-4D97-AF65-F5344CB8AC3E}">
        <p14:creationId xmlns:p14="http://schemas.microsoft.com/office/powerpoint/2010/main" val="406862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CE06B7C8-0526-7D2E-88A9-B13925F92F03}"/>
              </a:ext>
            </a:extLst>
          </p:cNvPr>
          <p:cNvPicPr>
            <a:picLocks noGrp="1" noChangeAspect="1"/>
          </p:cNvPicPr>
          <p:nvPr>
            <p:ph idx="1"/>
          </p:nvPr>
        </p:nvPicPr>
        <p:blipFill>
          <a:blip r:embed="rId3"/>
          <a:stretch>
            <a:fillRect/>
          </a:stretch>
        </p:blipFill>
        <p:spPr>
          <a:xfrm>
            <a:off x="1583059" y="1620053"/>
            <a:ext cx="7856430" cy="4476750"/>
          </a:xfrm>
        </p:spPr>
      </p:pic>
      <p:sp>
        <p:nvSpPr>
          <p:cNvPr id="3" name="Rubrik 2">
            <a:extLst>
              <a:ext uri="{FF2B5EF4-FFF2-40B4-BE49-F238E27FC236}">
                <a16:creationId xmlns:a16="http://schemas.microsoft.com/office/drawing/2014/main" id="{DC4BA15D-1B2D-587E-55BD-D598214C7B82}"/>
              </a:ext>
            </a:extLst>
          </p:cNvPr>
          <p:cNvSpPr>
            <a:spLocks noGrp="1"/>
          </p:cNvSpPr>
          <p:nvPr>
            <p:ph type="title"/>
          </p:nvPr>
        </p:nvSpPr>
        <p:spPr/>
        <p:txBody>
          <a:bodyPr/>
          <a:lstStyle/>
          <a:p>
            <a:r>
              <a:rPr lang="sv-SE"/>
              <a:t>Rapporteringsprocessen</a:t>
            </a:r>
          </a:p>
        </p:txBody>
      </p:sp>
      <p:sp>
        <p:nvSpPr>
          <p:cNvPr id="4" name="Platshållare för datum 3">
            <a:extLst>
              <a:ext uri="{FF2B5EF4-FFF2-40B4-BE49-F238E27FC236}">
                <a16:creationId xmlns:a16="http://schemas.microsoft.com/office/drawing/2014/main" id="{5CE779DB-BF8D-C75F-4DC8-7A0D02A092B3}"/>
              </a:ext>
            </a:extLst>
          </p:cNvPr>
          <p:cNvSpPr>
            <a:spLocks noGrp="1"/>
          </p:cNvSpPr>
          <p:nvPr>
            <p:ph type="dt" sz="half" idx="10"/>
          </p:nvPr>
        </p:nvSpPr>
        <p:spPr/>
        <p:txBody>
          <a:bodyPr/>
          <a:lstStyle/>
          <a:p>
            <a:fld id="{4DB84A28-1971-4624-8B1B-676B387347F7}" type="datetime1">
              <a:rPr lang="sv-SE" smtClean="0"/>
              <a:t>2024-10-29</a:t>
            </a:fld>
            <a:endParaRPr lang="en-UK"/>
          </a:p>
        </p:txBody>
      </p:sp>
      <p:sp>
        <p:nvSpPr>
          <p:cNvPr id="5" name="Platshållare för sidfot 4">
            <a:extLst>
              <a:ext uri="{FF2B5EF4-FFF2-40B4-BE49-F238E27FC236}">
                <a16:creationId xmlns:a16="http://schemas.microsoft.com/office/drawing/2014/main" id="{5130E6DB-93CD-EE50-BC09-36CAFD613EF3}"/>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37F6C498-B7D5-9229-2C0C-BE09A29E3CA3}"/>
              </a:ext>
            </a:extLst>
          </p:cNvPr>
          <p:cNvSpPr>
            <a:spLocks noGrp="1"/>
          </p:cNvSpPr>
          <p:nvPr>
            <p:ph type="sldNum" sz="quarter" idx="12"/>
          </p:nvPr>
        </p:nvSpPr>
        <p:spPr/>
        <p:txBody>
          <a:bodyPr/>
          <a:lstStyle/>
          <a:p>
            <a:fld id="{BF413B3B-BFB3-42E3-B409-FAAF558C2ACC}" type="slidenum">
              <a:rPr lang="en-UK" smtClean="0"/>
              <a:pPr/>
              <a:t>5</a:t>
            </a:fld>
            <a:endParaRPr lang="en-UK"/>
          </a:p>
        </p:txBody>
      </p:sp>
    </p:spTree>
    <p:extLst>
      <p:ext uri="{BB962C8B-B14F-4D97-AF65-F5344CB8AC3E}">
        <p14:creationId xmlns:p14="http://schemas.microsoft.com/office/powerpoint/2010/main" val="261373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C9456E9-B946-D548-BCC0-3B28C73A3207}"/>
              </a:ext>
            </a:extLst>
          </p:cNvPr>
          <p:cNvSpPr>
            <a:spLocks noGrp="1"/>
          </p:cNvSpPr>
          <p:nvPr>
            <p:ph idx="1"/>
          </p:nvPr>
        </p:nvSpPr>
        <p:spPr>
          <a:xfrm>
            <a:off x="813816" y="1622910"/>
            <a:ext cx="10900842" cy="4476750"/>
          </a:xfrm>
        </p:spPr>
        <p:txBody>
          <a:bodyPr numCol="2" spcCol="356616">
            <a:normAutofit/>
          </a:bodyPr>
          <a:lstStyle/>
          <a:p>
            <a:r>
              <a:rPr lang="sv-SE"/>
              <a:t>Regeringens rapport</a:t>
            </a:r>
          </a:p>
          <a:p>
            <a:endParaRPr lang="sv-SE"/>
          </a:p>
          <a:p>
            <a:r>
              <a:rPr lang="sv-SE"/>
              <a:t>Tilläggsrapporter</a:t>
            </a:r>
          </a:p>
          <a:p>
            <a:pPr marL="285750" indent="-285750">
              <a:buFont typeface="Arial" panose="020B0604020202020204" pitchFamily="34" charset="0"/>
              <a:buChar char="•"/>
            </a:pPr>
            <a:r>
              <a:rPr lang="sv-SE"/>
              <a:t>Barns egna röster</a:t>
            </a:r>
          </a:p>
          <a:p>
            <a:pPr marL="285750" indent="-285750">
              <a:buFont typeface="Arial" panose="020B0604020202020204" pitchFamily="34" charset="0"/>
              <a:buChar char="•"/>
            </a:pPr>
            <a:r>
              <a:rPr lang="sv-SE"/>
              <a:t>Civilsamhällets gemensamma</a:t>
            </a:r>
          </a:p>
          <a:p>
            <a:pPr marL="285750" indent="-285750">
              <a:buFont typeface="Arial" panose="020B0604020202020204" pitchFamily="34" charset="0"/>
              <a:buChar char="•"/>
            </a:pPr>
            <a:r>
              <a:rPr lang="sv-SE"/>
              <a:t>Barnombudsmannen</a:t>
            </a:r>
          </a:p>
          <a:p>
            <a:pPr marL="285750" indent="-285750">
              <a:buFont typeface="Arial" panose="020B0604020202020204" pitchFamily="34" charset="0"/>
              <a:buChar char="•"/>
            </a:pPr>
            <a:r>
              <a:rPr lang="sv-SE"/>
              <a:t>Institutet för mänskliga rättigheter</a:t>
            </a:r>
          </a:p>
          <a:p>
            <a:pPr marL="285750" indent="-285750">
              <a:buFont typeface="Arial" panose="020B0604020202020204" pitchFamily="34" charset="0"/>
              <a:buChar char="•"/>
            </a:pPr>
            <a:r>
              <a:rPr lang="sv-SE"/>
              <a:t>Stiftelsen Allmänna barnhuset</a:t>
            </a:r>
          </a:p>
          <a:p>
            <a:endParaRPr lang="sv-SE"/>
          </a:p>
          <a:p>
            <a:r>
              <a:rPr lang="sv-SE"/>
              <a:t>Annan information från tex FN-organ</a:t>
            </a:r>
          </a:p>
          <a:p>
            <a:br>
              <a:rPr lang="sv-SE"/>
            </a:br>
            <a:endParaRPr lang="sv-SE"/>
          </a:p>
        </p:txBody>
      </p:sp>
      <p:sp>
        <p:nvSpPr>
          <p:cNvPr id="2" name="Title 1">
            <a:extLst>
              <a:ext uri="{FF2B5EF4-FFF2-40B4-BE49-F238E27FC236}">
                <a16:creationId xmlns:a16="http://schemas.microsoft.com/office/drawing/2014/main" id="{B8596DA0-9794-4998-A1B8-DA41CDB0B3B1}"/>
              </a:ext>
            </a:extLst>
          </p:cNvPr>
          <p:cNvSpPr>
            <a:spLocks noGrp="1"/>
          </p:cNvSpPr>
          <p:nvPr>
            <p:ph type="title"/>
          </p:nvPr>
        </p:nvSpPr>
        <p:spPr/>
        <p:txBody>
          <a:bodyPr/>
          <a:lstStyle/>
          <a:p>
            <a:r>
              <a:rPr lang="sv-SE"/>
              <a:t>Granskning av Sverige </a:t>
            </a:r>
            <a:endParaRPr lang="en-UK"/>
          </a:p>
        </p:txBody>
      </p:sp>
      <p:sp>
        <p:nvSpPr>
          <p:cNvPr id="3" name="Platshållare för datum 2">
            <a:extLst>
              <a:ext uri="{FF2B5EF4-FFF2-40B4-BE49-F238E27FC236}">
                <a16:creationId xmlns:a16="http://schemas.microsoft.com/office/drawing/2014/main" id="{FCCFA3F7-8E6B-F52E-AADE-9200C2927DA2}"/>
              </a:ext>
            </a:extLst>
          </p:cNvPr>
          <p:cNvSpPr>
            <a:spLocks noGrp="1"/>
          </p:cNvSpPr>
          <p:nvPr>
            <p:ph type="dt" sz="half" idx="10"/>
          </p:nvPr>
        </p:nvSpPr>
        <p:spPr/>
        <p:txBody>
          <a:bodyPr/>
          <a:lstStyle/>
          <a:p>
            <a:fld id="{53AF5D8C-FCB7-438F-A0B3-3B12029A5EB9}" type="datetime1">
              <a:rPr lang="sv-SE" smtClean="0"/>
              <a:t>2024-10-29</a:t>
            </a:fld>
            <a:endParaRPr lang="en-UK"/>
          </a:p>
        </p:txBody>
      </p:sp>
      <p:sp>
        <p:nvSpPr>
          <p:cNvPr id="4" name="Platshållare för sidfot 3">
            <a:extLst>
              <a:ext uri="{FF2B5EF4-FFF2-40B4-BE49-F238E27FC236}">
                <a16:creationId xmlns:a16="http://schemas.microsoft.com/office/drawing/2014/main" id="{A902D5D2-DC2D-DD44-0841-5EA13A9E35F5}"/>
              </a:ext>
            </a:extLst>
          </p:cNvPr>
          <p:cNvSpPr>
            <a:spLocks noGrp="1"/>
          </p:cNvSpPr>
          <p:nvPr>
            <p:ph type="ftr" sz="quarter" idx="11"/>
          </p:nvPr>
        </p:nvSpPr>
        <p:spPr/>
        <p:txBody>
          <a:body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8AD3C966-3957-3249-1E8F-7785A41A1390}"/>
              </a:ext>
            </a:extLst>
          </p:cNvPr>
          <p:cNvSpPr>
            <a:spLocks noGrp="1"/>
          </p:cNvSpPr>
          <p:nvPr>
            <p:ph type="sldNum" sz="quarter" idx="12"/>
          </p:nvPr>
        </p:nvSpPr>
        <p:spPr/>
        <p:txBody>
          <a:bodyPr/>
          <a:lstStyle/>
          <a:p>
            <a:fld id="{BF413B3B-BFB3-42E3-B409-FAAF558C2ACC}" type="slidenum">
              <a:rPr lang="en-UK" smtClean="0"/>
              <a:pPr/>
              <a:t>6</a:t>
            </a:fld>
            <a:endParaRPr lang="en-UK"/>
          </a:p>
        </p:txBody>
      </p:sp>
      <p:pic>
        <p:nvPicPr>
          <p:cNvPr id="9" name="Bildobjekt 5">
            <a:extLst>
              <a:ext uri="{FF2B5EF4-FFF2-40B4-BE49-F238E27FC236}">
                <a16:creationId xmlns:a16="http://schemas.microsoft.com/office/drawing/2014/main" id="{881CDA93-E6F5-4D25-B82D-8C8F10B157E3}"/>
              </a:ext>
            </a:extLst>
          </p:cNvPr>
          <p:cNvPicPr>
            <a:picLocks noChangeAspect="1"/>
          </p:cNvPicPr>
          <p:nvPr/>
        </p:nvPicPr>
        <p:blipFill>
          <a:blip r:embed="rId3"/>
          <a:stretch>
            <a:fillRect/>
          </a:stretch>
        </p:blipFill>
        <p:spPr>
          <a:xfrm>
            <a:off x="6508438" y="758340"/>
            <a:ext cx="2290041" cy="3221101"/>
          </a:xfrm>
          <a:prstGeom prst="rect">
            <a:avLst/>
          </a:prstGeom>
          <a:ln>
            <a:solidFill>
              <a:schemeClr val="tx1"/>
            </a:solidFill>
          </a:ln>
        </p:spPr>
      </p:pic>
      <p:pic>
        <p:nvPicPr>
          <p:cNvPr id="10" name="Bildobjekt 6" descr="En bild som visar text, bok&#10;&#10;Automatiskt genererad beskrivning">
            <a:extLst>
              <a:ext uri="{FF2B5EF4-FFF2-40B4-BE49-F238E27FC236}">
                <a16:creationId xmlns:a16="http://schemas.microsoft.com/office/drawing/2014/main" id="{D254C7B3-03C8-0B31-BD62-B9A09E35E7CC}"/>
              </a:ext>
            </a:extLst>
          </p:cNvPr>
          <p:cNvPicPr>
            <a:picLocks noChangeAspect="1"/>
          </p:cNvPicPr>
          <p:nvPr/>
        </p:nvPicPr>
        <p:blipFill>
          <a:blip r:embed="rId4"/>
          <a:stretch>
            <a:fillRect/>
          </a:stretch>
        </p:blipFill>
        <p:spPr>
          <a:xfrm>
            <a:off x="9074547" y="2574708"/>
            <a:ext cx="2290040" cy="3307961"/>
          </a:xfrm>
          <a:prstGeom prst="rect">
            <a:avLst/>
          </a:prstGeom>
          <a:ln>
            <a:solidFill>
              <a:schemeClr val="tx1"/>
            </a:solidFill>
          </a:ln>
        </p:spPr>
      </p:pic>
    </p:spTree>
    <p:extLst>
      <p:ext uri="{BB962C8B-B14F-4D97-AF65-F5344CB8AC3E}">
        <p14:creationId xmlns:p14="http://schemas.microsoft.com/office/powerpoint/2010/main" val="2291928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82FD667-3C7A-6B73-CB73-E9EB91E64284}"/>
              </a:ext>
            </a:extLst>
          </p:cNvPr>
          <p:cNvSpPr>
            <a:spLocks noGrp="1"/>
          </p:cNvSpPr>
          <p:nvPr>
            <p:ph idx="1"/>
          </p:nvPr>
        </p:nvSpPr>
        <p:spPr/>
        <p:txBody>
          <a:bodyPr/>
          <a:lstStyle/>
          <a:p>
            <a:r>
              <a:rPr lang="sv-SE"/>
              <a:t>Många frågor under dialogen</a:t>
            </a:r>
          </a:p>
          <a:p>
            <a:endParaRPr lang="sv-SE"/>
          </a:p>
          <a:p>
            <a:r>
              <a:rPr lang="sv-SE"/>
              <a:t>Rekommendationer på alla områden </a:t>
            </a:r>
          </a:p>
          <a:p>
            <a:pPr marL="285750" indent="-285750">
              <a:buFont typeface="Calibri"/>
              <a:buChar char="-"/>
            </a:pPr>
            <a:r>
              <a:rPr lang="sv-SE" b="0"/>
              <a:t>Resurser och utbildning socialtjänst</a:t>
            </a:r>
          </a:p>
          <a:p>
            <a:pPr marL="285750" indent="-285750">
              <a:buFont typeface="Calibri"/>
              <a:buChar char="-"/>
            </a:pPr>
            <a:r>
              <a:rPr lang="sv-SE" b="0"/>
              <a:t>Resurser och utbildning familjehem</a:t>
            </a:r>
          </a:p>
          <a:p>
            <a:pPr marL="285750" indent="-285750">
              <a:buFont typeface="Calibri"/>
              <a:buChar char="-"/>
            </a:pPr>
            <a:r>
              <a:rPr lang="sv-SE" b="0"/>
              <a:t>Diskriminering</a:t>
            </a:r>
          </a:p>
          <a:p>
            <a:pPr marL="285750" indent="-285750">
              <a:buFont typeface="Calibri"/>
              <a:buChar char="-"/>
            </a:pPr>
            <a:r>
              <a:rPr lang="sv-SE" b="0"/>
              <a:t>Rasism</a:t>
            </a:r>
          </a:p>
          <a:p>
            <a:pPr marL="285750" indent="-285750">
              <a:buFont typeface="Calibri"/>
              <a:buChar char="-"/>
            </a:pPr>
            <a:r>
              <a:rPr lang="sv-SE" b="0"/>
              <a:t>Våld</a:t>
            </a:r>
          </a:p>
          <a:p>
            <a:pPr marL="285750" indent="-285750">
              <a:buFont typeface="Calibri"/>
              <a:buChar char="-"/>
            </a:pPr>
            <a:r>
              <a:rPr lang="sv-SE" b="0"/>
              <a:t>Frihetsberövad förälder</a:t>
            </a:r>
          </a:p>
        </p:txBody>
      </p:sp>
      <p:sp>
        <p:nvSpPr>
          <p:cNvPr id="3" name="Rubrik 2">
            <a:extLst>
              <a:ext uri="{FF2B5EF4-FFF2-40B4-BE49-F238E27FC236}">
                <a16:creationId xmlns:a16="http://schemas.microsoft.com/office/drawing/2014/main" id="{0EAAE5C5-3360-A3FF-B09D-2B9BABAB7835}"/>
              </a:ext>
            </a:extLst>
          </p:cNvPr>
          <p:cNvSpPr>
            <a:spLocks noGrp="1"/>
          </p:cNvSpPr>
          <p:nvPr>
            <p:ph type="title"/>
          </p:nvPr>
        </p:nvSpPr>
        <p:spPr/>
        <p:txBody>
          <a:bodyPr/>
          <a:lstStyle/>
          <a:p>
            <a:r>
              <a:rPr lang="sv-SE"/>
              <a:t>Barnens rapport fick stort genomslag</a:t>
            </a:r>
          </a:p>
        </p:txBody>
      </p:sp>
      <p:sp>
        <p:nvSpPr>
          <p:cNvPr id="4" name="Platshållare för datum 3">
            <a:extLst>
              <a:ext uri="{FF2B5EF4-FFF2-40B4-BE49-F238E27FC236}">
                <a16:creationId xmlns:a16="http://schemas.microsoft.com/office/drawing/2014/main" id="{D6F2E7E2-6F38-8899-66D7-820F93493C0A}"/>
              </a:ext>
            </a:extLst>
          </p:cNvPr>
          <p:cNvSpPr>
            <a:spLocks noGrp="1"/>
          </p:cNvSpPr>
          <p:nvPr>
            <p:ph type="dt" sz="half" idx="10"/>
          </p:nvPr>
        </p:nvSpPr>
        <p:spPr/>
        <p:txBody>
          <a:bodyPr/>
          <a:lstStyle/>
          <a:p>
            <a:fld id="{4DB84A28-1971-4624-8B1B-676B387347F7}" type="datetime1">
              <a:rPr lang="sv-SE" smtClean="0"/>
              <a:t>2024-10-29</a:t>
            </a:fld>
            <a:endParaRPr lang="en-UK"/>
          </a:p>
        </p:txBody>
      </p:sp>
      <p:sp>
        <p:nvSpPr>
          <p:cNvPr id="5" name="Platshållare för sidfot 4">
            <a:extLst>
              <a:ext uri="{FF2B5EF4-FFF2-40B4-BE49-F238E27FC236}">
                <a16:creationId xmlns:a16="http://schemas.microsoft.com/office/drawing/2014/main" id="{D8915F04-6261-7161-DDAD-17E86FA81FAF}"/>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AEEAF34-EEE9-776E-A727-1493CF4063E4}"/>
              </a:ext>
            </a:extLst>
          </p:cNvPr>
          <p:cNvSpPr>
            <a:spLocks noGrp="1"/>
          </p:cNvSpPr>
          <p:nvPr>
            <p:ph type="sldNum" sz="quarter" idx="12"/>
          </p:nvPr>
        </p:nvSpPr>
        <p:spPr/>
        <p:txBody>
          <a:bodyPr/>
          <a:lstStyle/>
          <a:p>
            <a:fld id="{BF413B3B-BFB3-42E3-B409-FAAF558C2ACC}" type="slidenum">
              <a:rPr lang="en-UK" smtClean="0"/>
              <a:pPr/>
              <a:t>7</a:t>
            </a:fld>
            <a:endParaRPr lang="en-UK"/>
          </a:p>
        </p:txBody>
      </p:sp>
      <p:pic>
        <p:nvPicPr>
          <p:cNvPr id="8" name="Bildobjekt 17" descr="En bild som visar text, bok, svart&#10;&#10;Automatiskt genererad beskrivning">
            <a:extLst>
              <a:ext uri="{FF2B5EF4-FFF2-40B4-BE49-F238E27FC236}">
                <a16:creationId xmlns:a16="http://schemas.microsoft.com/office/drawing/2014/main" id="{5F638691-9376-9487-56D6-5120E77E7504}"/>
              </a:ext>
            </a:extLst>
          </p:cNvPr>
          <p:cNvPicPr>
            <a:picLocks noChangeAspect="1"/>
          </p:cNvPicPr>
          <p:nvPr/>
        </p:nvPicPr>
        <p:blipFill>
          <a:blip r:embed="rId3"/>
          <a:stretch>
            <a:fillRect/>
          </a:stretch>
        </p:blipFill>
        <p:spPr>
          <a:xfrm>
            <a:off x="7273401" y="1531663"/>
            <a:ext cx="3391174" cy="4775475"/>
          </a:xfrm>
          <a:prstGeom prst="rect">
            <a:avLst/>
          </a:prstGeom>
        </p:spPr>
      </p:pic>
    </p:spTree>
    <p:extLst>
      <p:ext uri="{BB962C8B-B14F-4D97-AF65-F5344CB8AC3E}">
        <p14:creationId xmlns:p14="http://schemas.microsoft.com/office/powerpoint/2010/main" val="399412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4FFBBAA-C74D-1E04-C239-68745EA0E37C}"/>
              </a:ext>
            </a:extLst>
          </p:cNvPr>
          <p:cNvSpPr>
            <a:spLocks noGrp="1"/>
          </p:cNvSpPr>
          <p:nvPr>
            <p:ph idx="1"/>
          </p:nvPr>
        </p:nvSpPr>
        <p:spPr>
          <a:xfrm>
            <a:off x="778484" y="1440938"/>
            <a:ext cx="9523556" cy="4476750"/>
          </a:xfrm>
        </p:spPr>
        <p:txBody>
          <a:bodyPr>
            <a:normAutofit fontScale="92500" lnSpcReduction="20000"/>
          </a:bodyPr>
          <a:lstStyle/>
          <a:p>
            <a:r>
              <a:rPr lang="sv-SE"/>
              <a:t>Statens skyldighet att:</a:t>
            </a:r>
          </a:p>
          <a:p>
            <a:r>
              <a:rPr lang="sv-SE" i="1"/>
              <a:t>Respektera, främja, skydda och uppfylla barnets mänskliga rättigheter</a:t>
            </a:r>
          </a:p>
          <a:p>
            <a:endParaRPr lang="sv-SE" i="1"/>
          </a:p>
          <a:p>
            <a:r>
              <a:rPr lang="sv-SE"/>
              <a:t>Staten – regering och riksdag</a:t>
            </a:r>
          </a:p>
          <a:p>
            <a:pPr marL="285750" indent="-285750">
              <a:buFont typeface="Arial" panose="020B0604020202020204" pitchFamily="34" charset="0"/>
              <a:buChar char="•"/>
            </a:pPr>
            <a:r>
              <a:rPr lang="sv-SE"/>
              <a:t>Om staten delegerat makt och befogenheter – även dessa bundna av konventionen </a:t>
            </a:r>
            <a:r>
              <a:rPr lang="sv-SE" b="0" i="1"/>
              <a:t>(allmän kommentar nr 5)</a:t>
            </a:r>
          </a:p>
          <a:p>
            <a:endParaRPr lang="sv-SE" b="0" i="1"/>
          </a:p>
          <a:p>
            <a:r>
              <a:rPr lang="sv-SE"/>
              <a:t>Rekommendationerna</a:t>
            </a:r>
          </a:p>
          <a:p>
            <a:pPr marL="285750" indent="-285750">
              <a:buFont typeface="Arial" panose="020B0604020202020204" pitchFamily="34" charset="0"/>
              <a:buChar char="•"/>
            </a:pPr>
            <a:r>
              <a:rPr lang="sv-SE"/>
              <a:t>Inte juridiskt bindande</a:t>
            </a:r>
          </a:p>
          <a:p>
            <a:pPr marL="285750" indent="-285750">
              <a:buFont typeface="Arial" panose="020B0604020202020204" pitchFamily="34" charset="0"/>
              <a:buChar char="•"/>
            </a:pPr>
            <a:r>
              <a:rPr lang="sv-SE"/>
              <a:t>Vägledande i tolkning av barnkonventionen </a:t>
            </a:r>
            <a:r>
              <a:rPr lang="sv-SE" b="0" i="1"/>
              <a:t>(sid 84 prop. 2017/18:186)</a:t>
            </a:r>
            <a:endParaRPr lang="sv-SE"/>
          </a:p>
          <a:p>
            <a:pPr marL="285750" indent="-285750">
              <a:buFont typeface="Arial" panose="020B0604020202020204" pitchFamily="34" charset="0"/>
              <a:buChar char="•"/>
            </a:pPr>
            <a:endParaRPr lang="sv-SE"/>
          </a:p>
          <a:p>
            <a:r>
              <a:rPr lang="sv-SE"/>
              <a:t>                        </a:t>
            </a:r>
          </a:p>
          <a:p>
            <a:r>
              <a:rPr lang="sv-SE"/>
              <a:t>		  Kommuner bör följa rekommendationerna   </a:t>
            </a:r>
          </a:p>
          <a:p>
            <a:endParaRPr lang="sv-SE"/>
          </a:p>
        </p:txBody>
      </p:sp>
      <p:sp>
        <p:nvSpPr>
          <p:cNvPr id="3" name="Rubrik 2">
            <a:extLst>
              <a:ext uri="{FF2B5EF4-FFF2-40B4-BE49-F238E27FC236}">
                <a16:creationId xmlns:a16="http://schemas.microsoft.com/office/drawing/2014/main" id="{BD99CF2A-9B5A-B5AA-DBAF-5F06BC37CE3E}"/>
              </a:ext>
            </a:extLst>
          </p:cNvPr>
          <p:cNvSpPr>
            <a:spLocks noGrp="1"/>
          </p:cNvSpPr>
          <p:nvPr>
            <p:ph type="title"/>
          </p:nvPr>
        </p:nvSpPr>
        <p:spPr>
          <a:xfrm>
            <a:off x="811733" y="358834"/>
            <a:ext cx="10407825" cy="905256"/>
          </a:xfrm>
        </p:spPr>
        <p:txBody>
          <a:bodyPr>
            <a:normAutofit fontScale="90000"/>
          </a:bodyPr>
          <a:lstStyle/>
          <a:p>
            <a:r>
              <a:rPr lang="sv-SE"/>
              <a:t>Varför ska kommuner följa rekommendationerna?</a:t>
            </a:r>
          </a:p>
        </p:txBody>
      </p:sp>
      <p:sp>
        <p:nvSpPr>
          <p:cNvPr id="4" name="Platshållare för datum 3">
            <a:extLst>
              <a:ext uri="{FF2B5EF4-FFF2-40B4-BE49-F238E27FC236}">
                <a16:creationId xmlns:a16="http://schemas.microsoft.com/office/drawing/2014/main" id="{4AD00C26-FD32-3FCC-A60D-A8C8B922D8EE}"/>
              </a:ext>
            </a:extLst>
          </p:cNvPr>
          <p:cNvSpPr>
            <a:spLocks noGrp="1"/>
          </p:cNvSpPr>
          <p:nvPr>
            <p:ph type="dt" sz="half" idx="10"/>
          </p:nvPr>
        </p:nvSpPr>
        <p:spPr/>
        <p:txBody>
          <a:bodyPr/>
          <a:lstStyle/>
          <a:p>
            <a:fld id="{4DB84A28-1971-4624-8B1B-676B387347F7}" type="datetime1">
              <a:rPr lang="sv-SE" smtClean="0"/>
              <a:t>2024-10-29</a:t>
            </a:fld>
            <a:endParaRPr lang="en-UK"/>
          </a:p>
        </p:txBody>
      </p:sp>
      <p:sp>
        <p:nvSpPr>
          <p:cNvPr id="5" name="Platshållare för sidfot 4">
            <a:extLst>
              <a:ext uri="{FF2B5EF4-FFF2-40B4-BE49-F238E27FC236}">
                <a16:creationId xmlns:a16="http://schemas.microsoft.com/office/drawing/2014/main" id="{744F109A-8111-BE16-5E71-7BB9AD9343A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D07CFD20-5268-3BFE-6C84-0304F966865D}"/>
              </a:ext>
            </a:extLst>
          </p:cNvPr>
          <p:cNvSpPr>
            <a:spLocks noGrp="1"/>
          </p:cNvSpPr>
          <p:nvPr>
            <p:ph type="sldNum" sz="quarter" idx="12"/>
          </p:nvPr>
        </p:nvSpPr>
        <p:spPr/>
        <p:txBody>
          <a:bodyPr/>
          <a:lstStyle/>
          <a:p>
            <a:fld id="{BF413B3B-BFB3-42E3-B409-FAAF558C2ACC}" type="slidenum">
              <a:rPr lang="en-UK" smtClean="0"/>
              <a:pPr/>
              <a:t>8</a:t>
            </a:fld>
            <a:endParaRPr lang="en-UK"/>
          </a:p>
        </p:txBody>
      </p:sp>
      <p:sp>
        <p:nvSpPr>
          <p:cNvPr id="7" name="Pil: höger 6">
            <a:extLst>
              <a:ext uri="{FF2B5EF4-FFF2-40B4-BE49-F238E27FC236}">
                <a16:creationId xmlns:a16="http://schemas.microsoft.com/office/drawing/2014/main" id="{3322ADEC-5088-685E-1460-44E83CCFC2B6}"/>
              </a:ext>
            </a:extLst>
          </p:cNvPr>
          <p:cNvSpPr/>
          <p:nvPr/>
        </p:nvSpPr>
        <p:spPr>
          <a:xfrm>
            <a:off x="908835" y="5542983"/>
            <a:ext cx="1238250" cy="364204"/>
          </a:xfrm>
          <a:prstGeom prst="rightArrow">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500">
              <a:solidFill>
                <a:schemeClr val="tx1"/>
              </a:solidFill>
              <a:latin typeface="Oswald SemiBold" pitchFamily="2" charset="0"/>
              <a:cs typeface="Trade Gothic LT Std Bold Cn"/>
            </a:endParaRPr>
          </a:p>
        </p:txBody>
      </p:sp>
      <p:pic>
        <p:nvPicPr>
          <p:cNvPr id="9" name="Bildobjekt 8" descr="En bild som visar Grafik, text, Karmin, logotyp&#10;&#10;Automatiskt genererad beskrivning">
            <a:extLst>
              <a:ext uri="{FF2B5EF4-FFF2-40B4-BE49-F238E27FC236}">
                <a16:creationId xmlns:a16="http://schemas.microsoft.com/office/drawing/2014/main" id="{A98646C6-8004-1540-B7F6-8867CEBB7D66}"/>
              </a:ext>
            </a:extLst>
          </p:cNvPr>
          <p:cNvPicPr>
            <a:picLocks noChangeAspect="1"/>
          </p:cNvPicPr>
          <p:nvPr/>
        </p:nvPicPr>
        <p:blipFill>
          <a:blip r:embed="rId3"/>
          <a:stretch>
            <a:fillRect/>
          </a:stretch>
        </p:blipFill>
        <p:spPr>
          <a:xfrm>
            <a:off x="8003276" y="899886"/>
            <a:ext cx="5769759" cy="3246120"/>
          </a:xfrm>
          <a:prstGeom prst="rect">
            <a:avLst/>
          </a:prstGeom>
        </p:spPr>
      </p:pic>
    </p:spTree>
    <p:extLst>
      <p:ext uri="{BB962C8B-B14F-4D97-AF65-F5344CB8AC3E}">
        <p14:creationId xmlns:p14="http://schemas.microsoft.com/office/powerpoint/2010/main" val="19447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42603E4-F17C-7775-9210-BB77531796E1}"/>
              </a:ext>
            </a:extLst>
          </p:cNvPr>
          <p:cNvSpPr>
            <a:spLocks noGrp="1"/>
          </p:cNvSpPr>
          <p:nvPr>
            <p:ph idx="1"/>
          </p:nvPr>
        </p:nvSpPr>
        <p:spPr/>
        <p:txBody>
          <a:bodyPr>
            <a:normAutofit fontScale="85000" lnSpcReduction="20000"/>
          </a:bodyPr>
          <a:lstStyle/>
          <a:p>
            <a:r>
              <a:rPr lang="sv-SE" b="0"/>
              <a:t>Datainsamling</a:t>
            </a:r>
          </a:p>
          <a:p>
            <a:r>
              <a:rPr lang="sv-SE" b="0"/>
              <a:t>Utbildning av professionella</a:t>
            </a:r>
          </a:p>
          <a:p>
            <a:r>
              <a:rPr lang="sv-SE" b="0"/>
              <a:t>Meningsfullt deltagande i beslutsfattande – inrätta ungdomsråd</a:t>
            </a:r>
          </a:p>
          <a:p>
            <a:r>
              <a:rPr lang="sv-SE" b="0"/>
              <a:t>Ökade resurser till socialtjänsten</a:t>
            </a:r>
          </a:p>
          <a:p>
            <a:r>
              <a:rPr lang="sv-SE" b="0"/>
              <a:t>Ökade resurser till BUP</a:t>
            </a:r>
          </a:p>
          <a:p>
            <a:r>
              <a:rPr lang="sv-SE" b="0"/>
              <a:t>Fler och bättre kvalitet på familjehem</a:t>
            </a:r>
          </a:p>
          <a:p>
            <a:r>
              <a:rPr lang="sv-SE" b="0"/>
              <a:t>Stöd till barn med funktionsnedsättningar</a:t>
            </a:r>
          </a:p>
          <a:p>
            <a:r>
              <a:rPr lang="sv-SE" b="0"/>
              <a:t>Stöd till barn med föräldrar i fängelse</a:t>
            </a:r>
          </a:p>
          <a:p>
            <a:r>
              <a:rPr lang="sv-SE" b="0"/>
              <a:t>Satsa på förebyggande insatser för att förhindra att barn dras in i gängkriminalitet</a:t>
            </a:r>
          </a:p>
          <a:p>
            <a:r>
              <a:rPr lang="sv-SE" b="0"/>
              <a:t>Förebygga psykisk ohälsa och suicid</a:t>
            </a:r>
          </a:p>
          <a:p>
            <a:r>
              <a:rPr lang="sv-SE" b="0"/>
              <a:t>Likvärdighet i skola och förskola </a:t>
            </a:r>
          </a:p>
          <a:p>
            <a:r>
              <a:rPr lang="sv-SE" b="0"/>
              <a:t>Säkerställa meningsfull fritid för alla barn</a:t>
            </a:r>
          </a:p>
          <a:p>
            <a:r>
              <a:rPr lang="sv-SE" b="0"/>
              <a:t>Förebygga hemlöshet – långsiktiga och trygga boenden </a:t>
            </a:r>
          </a:p>
          <a:p>
            <a:r>
              <a:rPr lang="sv-SE" b="0"/>
              <a:t>Ekonomiskt stöd till särskilt utsatta grupper</a:t>
            </a:r>
          </a:p>
          <a:p>
            <a:endParaRPr lang="sv-SE"/>
          </a:p>
        </p:txBody>
      </p:sp>
      <p:sp>
        <p:nvSpPr>
          <p:cNvPr id="3" name="Rubrik 2">
            <a:extLst>
              <a:ext uri="{FF2B5EF4-FFF2-40B4-BE49-F238E27FC236}">
                <a16:creationId xmlns:a16="http://schemas.microsoft.com/office/drawing/2014/main" id="{AFE2280A-FAE0-1AB7-CA84-5DCDA91032DA}"/>
              </a:ext>
            </a:extLst>
          </p:cNvPr>
          <p:cNvSpPr>
            <a:spLocks noGrp="1"/>
          </p:cNvSpPr>
          <p:nvPr>
            <p:ph type="title"/>
          </p:nvPr>
        </p:nvSpPr>
        <p:spPr/>
        <p:txBody>
          <a:bodyPr>
            <a:normAutofit fontScale="90000"/>
          </a:bodyPr>
          <a:lstStyle/>
          <a:p>
            <a:r>
              <a:rPr lang="sv-SE"/>
              <a:t>Rekommendationer riktade till kommuner/regioner</a:t>
            </a:r>
          </a:p>
        </p:txBody>
      </p:sp>
      <p:sp>
        <p:nvSpPr>
          <p:cNvPr id="4" name="Platshållare för datum 3">
            <a:extLst>
              <a:ext uri="{FF2B5EF4-FFF2-40B4-BE49-F238E27FC236}">
                <a16:creationId xmlns:a16="http://schemas.microsoft.com/office/drawing/2014/main" id="{DAA4A6CA-0C0F-6BE0-3317-19391CC5B97B}"/>
              </a:ext>
            </a:extLst>
          </p:cNvPr>
          <p:cNvSpPr>
            <a:spLocks noGrp="1"/>
          </p:cNvSpPr>
          <p:nvPr>
            <p:ph type="dt" sz="half" idx="10"/>
          </p:nvPr>
        </p:nvSpPr>
        <p:spPr/>
        <p:txBody>
          <a:bodyPr/>
          <a:lstStyle/>
          <a:p>
            <a:fld id="{4DB84A28-1971-4624-8B1B-676B387347F7}" type="datetime1">
              <a:rPr lang="sv-SE" smtClean="0"/>
              <a:t>2024-10-29</a:t>
            </a:fld>
            <a:endParaRPr lang="en-UK"/>
          </a:p>
        </p:txBody>
      </p:sp>
      <p:sp>
        <p:nvSpPr>
          <p:cNvPr id="5" name="Platshållare för sidfot 4">
            <a:extLst>
              <a:ext uri="{FF2B5EF4-FFF2-40B4-BE49-F238E27FC236}">
                <a16:creationId xmlns:a16="http://schemas.microsoft.com/office/drawing/2014/main" id="{76BC2083-D19E-5C6A-5B83-54401CC487C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33D9C0D-6EBB-863B-82AC-76E460FBB8E6}"/>
              </a:ext>
            </a:extLst>
          </p:cNvPr>
          <p:cNvSpPr>
            <a:spLocks noGrp="1"/>
          </p:cNvSpPr>
          <p:nvPr>
            <p:ph type="sldNum" sz="quarter" idx="12"/>
          </p:nvPr>
        </p:nvSpPr>
        <p:spPr/>
        <p:txBody>
          <a:bodyPr/>
          <a:lstStyle/>
          <a:p>
            <a:fld id="{BF413B3B-BFB3-42E3-B409-FAAF558C2ACC}" type="slidenum">
              <a:rPr lang="en-UK" smtClean="0"/>
              <a:pPr/>
              <a:t>9</a:t>
            </a:fld>
            <a:endParaRPr lang="en-UK"/>
          </a:p>
        </p:txBody>
      </p:sp>
    </p:spTree>
    <p:extLst>
      <p:ext uri="{BB962C8B-B14F-4D97-AF65-F5344CB8AC3E}">
        <p14:creationId xmlns:p14="http://schemas.microsoft.com/office/powerpoint/2010/main" val="801684237"/>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Powerpointmall_SV_2023 (1).pptx" id="{B33447CA-2FF9-4951-BF04-56A363C7140D}" vid="{688067B6-F4CB-463E-9BD2-C0BA1FC9B2A5}"/>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f2ecf57-ee56-4392-8748-0cf823e5c42b" xsi:nil="true"/>
    <lcf76f155ced4ddcb4097134ff3c332f xmlns="04ba8a4c-1655-4ef8-811a-f8408fe84b19">
      <Terms xmlns="http://schemas.microsoft.com/office/infopath/2007/PartnerControls"/>
    </lcf76f155ced4ddcb4097134ff3c332f>
    <SharedWithUsers xmlns="6f2ecf57-ee56-4392-8748-0cf823e5c42b">
      <UserInfo>
        <DisplayName>Grenstedt, Elisabet</DisplayName>
        <AccountId>469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F9A8989A5ABE4E9278A14B19679B31" ma:contentTypeVersion="18" ma:contentTypeDescription="Create a new document." ma:contentTypeScope="" ma:versionID="de038d6e78d0c14a882f956d00dbc301">
  <xsd:schema xmlns:xsd="http://www.w3.org/2001/XMLSchema" xmlns:xs="http://www.w3.org/2001/XMLSchema" xmlns:p="http://schemas.microsoft.com/office/2006/metadata/properties" xmlns:ns2="04ba8a4c-1655-4ef8-811a-f8408fe84b19" xmlns:ns3="6f2ecf57-ee56-4392-8748-0cf823e5c42b" targetNamespace="http://schemas.microsoft.com/office/2006/metadata/properties" ma:root="true" ma:fieldsID="475c51d1cb2365acd1d7ceaae08c4f6c" ns2:_="" ns3:_="">
    <xsd:import namespace="04ba8a4c-1655-4ef8-811a-f8408fe84b19"/>
    <xsd:import namespace="6f2ecf57-ee56-4392-8748-0cf823e5c4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a8a4c-1655-4ef8-811a-f8408fe84b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2ecf57-ee56-4392-8748-0cf823e5c42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43df4c0-ecba-4622-a2da-c024a4662e35}" ma:internalName="TaxCatchAll" ma:showField="CatchAllData" ma:web="6f2ecf57-ee56-4392-8748-0cf823e5c4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100087-3BD2-44B1-A0B4-40D3B21AFA4C}">
  <ds:schemaRefs>
    <ds:schemaRef ds:uri="6f2ecf57-ee56-4392-8748-0cf823e5c42b"/>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04ba8a4c-1655-4ef8-811a-f8408fe84b19"/>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444437D-3756-439E-B7E6-CB1503410090}">
  <ds:schemaRefs>
    <ds:schemaRef ds:uri="http://schemas.microsoft.com/sharepoint/v3/contenttype/forms"/>
  </ds:schemaRefs>
</ds:datastoreItem>
</file>

<file path=customXml/itemProps3.xml><?xml version="1.0" encoding="utf-8"?>
<ds:datastoreItem xmlns:ds="http://schemas.openxmlformats.org/officeDocument/2006/customXml" ds:itemID="{A6845ED8-2EBF-4A7B-BCA1-031AD228F35E}">
  <ds:schemaRefs>
    <ds:schemaRef ds:uri="04ba8a4c-1655-4ef8-811a-f8408fe84b19"/>
    <ds:schemaRef ds:uri="6f2ecf57-ee56-4392-8748-0cf823e5c4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Powerpointmall_SV_2024</Template>
  <TotalTime>0</TotalTime>
  <Words>2352</Words>
  <Application>Microsoft Office PowerPoint</Application>
  <PresentationFormat>Bredbild</PresentationFormat>
  <Paragraphs>226</Paragraphs>
  <Slides>12</Slides>
  <Notes>9</Notes>
  <HiddenSlides>1</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12</vt:i4>
      </vt:variant>
    </vt:vector>
  </HeadingPairs>
  <TitlesOfParts>
    <vt:vector size="19" baseType="lpstr">
      <vt:lpstr>Oswald SemiBold</vt:lpstr>
      <vt:lpstr>Arial</vt:lpstr>
      <vt:lpstr>Gill Sans Infant Std</vt:lpstr>
      <vt:lpstr>Calibri</vt:lpstr>
      <vt:lpstr>Oswald Medium</vt:lpstr>
      <vt:lpstr>Lato</vt:lpstr>
      <vt:lpstr>Save the Children Theme</vt:lpstr>
      <vt:lpstr>PowerPoint-presentation</vt:lpstr>
      <vt:lpstr>Rekommendationer från FN:s barnrättskommitté till Sverige</vt:lpstr>
      <vt:lpstr>FN:s kommitté för barnets rättigheter –  FN:s barnrättskommitté</vt:lpstr>
      <vt:lpstr>Vad är rekommendationerna?</vt:lpstr>
      <vt:lpstr>Rapporteringsprocessen</vt:lpstr>
      <vt:lpstr>Granskning av Sverige </vt:lpstr>
      <vt:lpstr>Barnens rapport fick stort genomslag</vt:lpstr>
      <vt:lpstr>Varför ska kommuner följa rekommendationerna?</vt:lpstr>
      <vt:lpstr>Rekommendationer riktade till kommuner/regioner</vt:lpstr>
      <vt:lpstr>Rekommendationer av relevans för kommuner/regioner</vt:lpstr>
      <vt:lpstr>Viktigt att se rekommendationerna som en helhet</vt:lpstr>
      <vt:lpstr>Vad kan ni göra i er kommun/region?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Sjömilla, Karin</dc:creator>
  <cp:lastModifiedBy>Örtegren, Julia</cp:lastModifiedBy>
  <cp:revision>2</cp:revision>
  <dcterms:created xsi:type="dcterms:W3CDTF">2024-04-12T11:52:54Z</dcterms:created>
  <dcterms:modified xsi:type="dcterms:W3CDTF">2024-10-29T14:29:21Z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0x010100A1F9A8989A5ABE4E9278A14B19679B31</vt:lpwstr>
  </property>
  <property fmtid="{D5CDD505-2E9C-101B-9397-08002B2CF9AE}" pid="3" name="SC Sweden Topic">
    <vt:lpwstr/>
  </property>
  <property fmtid="{D5CDD505-2E9C-101B-9397-08002B2CF9AE}" pid="4" name="MediaServiceImageTags">
    <vt:lpwstr/>
  </property>
  <property fmtid="{D5CDD505-2E9C-101B-9397-08002B2CF9AE}" pid="5" name="SC Sweden Location">
    <vt:lpwstr/>
  </property>
  <property fmtid="{D5CDD505-2E9C-101B-9397-08002B2CF9AE}" pid="6" name="SC Sweden Department">
    <vt:lpwstr>13;#Kommunikation och Insamling|023f9a7e-10da-44a3-9392-561a92d387a7</vt:lpwstr>
  </property>
  <property fmtid="{D5CDD505-2E9C-101B-9397-08002B2CF9AE}" pid="7" name="lcf76f155ced4ddcb4097134ff3c332f">
    <vt:lpwstr/>
  </property>
  <property fmtid="{D5CDD505-2E9C-101B-9397-08002B2CF9AE}" pid="8" name="Document type">
    <vt:lpwstr>14;#Mallar|a504c005-2948-42bb-8c75-558869c92acb</vt:lpwstr>
  </property>
  <property fmtid="{D5CDD505-2E9C-101B-9397-08002B2CF9AE}" pid="9" name="SharedWithUsers">
    <vt:lpwstr>469;#Grenstedt, Elisabet</vt:lpwstr>
  </property>
</Properties>
</file>